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8"/>
  </p:notesMasterIdLst>
  <p:sldIdLst>
    <p:sldId id="287" r:id="rId2"/>
    <p:sldId id="286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3" r:id="rId13"/>
    <p:sldId id="274" r:id="rId14"/>
    <p:sldId id="275" r:id="rId15"/>
    <p:sldId id="276" r:id="rId16"/>
    <p:sldId id="277" r:id="rId17"/>
    <p:sldId id="278" r:id="rId18"/>
    <p:sldId id="288" r:id="rId19"/>
    <p:sldId id="279" r:id="rId20"/>
    <p:sldId id="280" r:id="rId21"/>
    <p:sldId id="281" r:id="rId22"/>
    <p:sldId id="282" r:id="rId23"/>
    <p:sldId id="283" r:id="rId24"/>
    <p:sldId id="284" r:id="rId25"/>
    <p:sldId id="289" r:id="rId26"/>
    <p:sldId id="290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نمط فاتح 2 - تميي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40" d="100"/>
          <a:sy n="40" d="100"/>
        </p:scale>
        <p:origin x="-1386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1E81CF7-8994-4BD1-BC3F-DB2EFA1E4514}" type="datetimeFigureOut">
              <a:rPr lang="ar-SA" smtClean="0"/>
              <a:pPr/>
              <a:t>15/04/36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D6A209-F9EC-4989-91A4-CD1A7BE3E17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0286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6A209-F9EC-4989-91A4-CD1A7BE3E171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426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43D0-D534-4F60-BA84-EB7FF9404C8E}" type="datetime1">
              <a:rPr lang="ar-SA" smtClean="0"/>
              <a:t>15/04/36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8DC6D-D71F-40FE-9D46-2EF56A916919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EB55-B69B-4969-BAEB-8D972FEB9ECC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EA0E0-4BA4-47FB-B6AC-D4FA44284DF5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8EB73-2C6C-4D85-89C0-0E678ED634FA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F4DC-3548-453A-8E70-74D1F991A964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C0D0-92FD-4000-A8FD-A88B375929DB}" type="datetime1">
              <a:rPr lang="ar-SA" smtClean="0"/>
              <a:t>15/04/36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213B3-7925-463C-A274-8AF14EBCEB93}" type="datetime1">
              <a:rPr lang="ar-SA" smtClean="0"/>
              <a:t>15/04/36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9D59-5411-4789-8F89-DD18E07C3C36}" type="datetime1">
              <a:rPr lang="ar-SA" smtClean="0"/>
              <a:t>15/04/36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A80B-1DF8-496E-95CD-E9583CD4DE3E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5E962-061C-4E78-A34D-6D1B8184755B}" type="datetime1">
              <a:rPr lang="ar-SA" smtClean="0"/>
              <a:t>15/04/36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C2E8494-6445-44A4-A5A4-F9A5CF7E1E7F}" type="datetime1">
              <a:rPr lang="ar-SA" smtClean="0"/>
              <a:t>15/04/36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E5F23F5-1936-4A8E-A7E6-019830C0555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21.wmf"/><Relationship Id="rId3" Type="http://schemas.openxmlformats.org/officeDocument/2006/relationships/image" Target="../media/image23.png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gif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4"/>
          <p:cNvSpPr/>
          <p:nvPr/>
        </p:nvSpPr>
        <p:spPr>
          <a:xfrm>
            <a:off x="94109" y="2435496"/>
            <a:ext cx="8613768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Saturated Hydrocarbons:</a:t>
            </a:r>
          </a:p>
          <a:p>
            <a:pPr algn="ctr"/>
            <a:r>
              <a:rPr lang="en-US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ar-SA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5"/>
          <p:cNvSpPr/>
          <p:nvPr/>
        </p:nvSpPr>
        <p:spPr>
          <a:xfrm>
            <a:off x="3284694" y="1265944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6"/>
          <p:cNvSpPr txBox="1"/>
          <p:nvPr/>
        </p:nvSpPr>
        <p:spPr>
          <a:xfrm>
            <a:off x="3428992" y="4929198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2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642910" y="1571612"/>
            <a:ext cx="7632848" cy="3775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lvl="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any other substituents are found on the parent chain, all these substituents are arranged alphabetically.</a:t>
            </a:r>
          </a:p>
          <a:p>
            <a:pPr marL="365125" lvl="0" indent="-255588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 3" pitchFamily="18" charset="2"/>
              <a:buChar char=""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-NO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nitro</a:t>
            </a: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NH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amino</a:t>
            </a: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-CN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cyano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Chloro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-Br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bromo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7" lvl="0" indent="-342900" algn="l" rtl="0" fontAlgn="base">
              <a:spcBef>
                <a:spcPts val="400"/>
              </a:spcBef>
              <a:spcAft>
                <a:spcPct val="0"/>
              </a:spcAft>
              <a:buClr>
                <a:srgbClr val="4B7937"/>
              </a:buClr>
              <a:buSzPct val="68000"/>
              <a:buFont typeface="Wingdings" pitchFamily="2" charset="2"/>
              <a:buChar char="Ø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I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iodo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652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91"/>
          <a:stretch>
            <a:fillRect/>
          </a:stretch>
        </p:blipFill>
        <p:spPr bwMode="auto">
          <a:xfrm>
            <a:off x="1071538" y="0"/>
            <a:ext cx="2481329" cy="19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643306" y="2571744"/>
          <a:ext cx="1802815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4" name="CS ChemDraw Drawing" r:id="rId4" imgW="1016508" imgH="609600" progId="ChemDraw.Document.6.0">
                  <p:embed/>
                </p:oleObj>
              </mc:Choice>
              <mc:Fallback>
                <p:oleObj name="CS ChemDraw Drawing" r:id="rId4" imgW="1016508" imgH="609600" progId="ChemDraw.Document.6.0">
                  <p:embed/>
                  <p:pic>
                    <p:nvPicPr>
                      <p:cNvPr id="0" name="Picture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2571744"/>
                        <a:ext cx="1802815" cy="108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4000496" y="742874"/>
            <a:ext cx="1641796" cy="1043052"/>
            <a:chOff x="4000496" y="357166"/>
            <a:chExt cx="1641796" cy="1043052"/>
          </a:xfrm>
        </p:grpSpPr>
        <p:graphicFrame>
          <p:nvGraphicFramePr>
            <p:cNvPr id="23554" name="Object 2"/>
            <p:cNvGraphicFramePr>
              <a:graphicFrameLocks noChangeAspect="1"/>
            </p:cNvGraphicFramePr>
            <p:nvPr/>
          </p:nvGraphicFramePr>
          <p:xfrm>
            <a:off x="4071934" y="357166"/>
            <a:ext cx="1554000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5" name="CS ChemDraw Drawing" r:id="rId6" imgW="822960" imgH="381000" progId="ChemDraw.Document.6.0">
                    <p:embed/>
                  </p:oleObj>
                </mc:Choice>
                <mc:Fallback>
                  <p:oleObj name="CS ChemDraw Drawing" r:id="rId6" imgW="822960" imgH="381000" progId="ChemDraw.Document.6.0">
                    <p:embed/>
                    <p:pic>
                      <p:nvPicPr>
                        <p:cNvPr id="0" name="Picture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71934" y="357166"/>
                          <a:ext cx="1554000" cy="72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4000496" y="1000108"/>
              <a:ext cx="16417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Ethyl chloride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5720" y="2143116"/>
            <a:ext cx="2599159" cy="1828870"/>
            <a:chOff x="3071802" y="2000240"/>
            <a:chExt cx="2599159" cy="1828870"/>
          </a:xfrm>
        </p:grpSpPr>
        <p:graphicFrame>
          <p:nvGraphicFramePr>
            <p:cNvPr id="23559" name="Object 7"/>
            <p:cNvGraphicFramePr>
              <a:graphicFrameLocks noChangeAspect="1"/>
            </p:cNvGraphicFramePr>
            <p:nvPr/>
          </p:nvGraphicFramePr>
          <p:xfrm>
            <a:off x="3071802" y="2000240"/>
            <a:ext cx="2599159" cy="140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6" name="CS ChemDraw Drawing" r:id="rId8" imgW="1639824" imgH="885444" progId="ChemDraw.Document.6.0">
                    <p:embed/>
                  </p:oleObj>
                </mc:Choice>
                <mc:Fallback>
                  <p:oleObj name="CS ChemDraw Drawing" r:id="rId8" imgW="1639824" imgH="885444" progId="ChemDraw.Document.6.0">
                    <p:embed/>
                    <p:pic>
                      <p:nvPicPr>
                        <p:cNvPr id="0" name="Picture 1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1802" y="2000240"/>
                          <a:ext cx="2599159" cy="140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3286116" y="3429000"/>
              <a:ext cx="21098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err="1" smtClean="0">
                  <a:latin typeface="Times New Roman" pitchFamily="18" charset="0"/>
                  <a:cs typeface="Times New Roman" pitchFamily="18" charset="0"/>
                </a:rPr>
                <a:t>tert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-Butyl bromide</a:t>
              </a:r>
              <a:endParaRPr lang="en-US" sz="2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29322" y="2571744"/>
            <a:ext cx="2768721" cy="1677240"/>
            <a:chOff x="5857884" y="4500570"/>
            <a:chExt cx="2768721" cy="1677240"/>
          </a:xfrm>
        </p:grpSpPr>
        <p:graphicFrame>
          <p:nvGraphicFramePr>
            <p:cNvPr id="23560" name="Object 8"/>
            <p:cNvGraphicFramePr>
              <a:graphicFrameLocks noChangeAspect="1"/>
            </p:cNvGraphicFramePr>
            <p:nvPr/>
          </p:nvGraphicFramePr>
          <p:xfrm>
            <a:off x="5857884" y="4500570"/>
            <a:ext cx="2768721" cy="97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7" name="CS ChemDraw Drawing" r:id="rId10" imgW="1640138" imgH="576635" progId="ChemDraw.Document.6.0">
                    <p:embed/>
                  </p:oleObj>
                </mc:Choice>
                <mc:Fallback>
                  <p:oleObj name="CS ChemDraw Drawing" r:id="rId10" imgW="1640138" imgH="576635" progId="ChemDraw.Document.6.0">
                    <p:embed/>
                    <p:pic>
                      <p:nvPicPr>
                        <p:cNvPr id="0" name="Picture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57884" y="4500570"/>
                          <a:ext cx="2768721" cy="972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6286512" y="5500702"/>
              <a:ext cx="19255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isobutyl chloride</a:t>
              </a:r>
            </a:p>
            <a:p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286512" y="742874"/>
            <a:ext cx="1997663" cy="1114490"/>
            <a:chOff x="6286512" y="285728"/>
            <a:chExt cx="1997663" cy="1114490"/>
          </a:xfrm>
        </p:grpSpPr>
        <p:graphicFrame>
          <p:nvGraphicFramePr>
            <p:cNvPr id="23555" name="Object 3"/>
            <p:cNvGraphicFramePr>
              <a:graphicFrameLocks noChangeAspect="1"/>
            </p:cNvGraphicFramePr>
            <p:nvPr/>
          </p:nvGraphicFramePr>
          <p:xfrm>
            <a:off x="6286512" y="285728"/>
            <a:ext cx="1965001" cy="72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8" name="CS ChemDraw Drawing" r:id="rId12" imgW="1039368" imgH="381000" progId="ChemDraw.Document.6.0">
                    <p:embed/>
                  </p:oleObj>
                </mc:Choice>
                <mc:Fallback>
                  <p:oleObj name="CS ChemDraw Drawing" r:id="rId12" imgW="1039368" imgH="381000" progId="ChemDraw.Document.6.0">
                    <p:embed/>
                    <p:pic>
                      <p:nvPicPr>
                        <p:cNvPr id="0" name="Picture 1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6512" y="285728"/>
                          <a:ext cx="1965001" cy="72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Rectangle 16"/>
            <p:cNvSpPr/>
            <p:nvPr/>
          </p:nvSpPr>
          <p:spPr>
            <a:xfrm>
              <a:off x="6286512" y="1000108"/>
              <a:ext cx="199766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2000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Propyl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bromide</a:t>
              </a:r>
              <a:endPara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86050" y="4500570"/>
            <a:ext cx="3217189" cy="2186060"/>
            <a:chOff x="2214546" y="4214818"/>
            <a:chExt cx="3217189" cy="2186060"/>
          </a:xfrm>
        </p:grpSpPr>
        <p:graphicFrame>
          <p:nvGraphicFramePr>
            <p:cNvPr id="23561" name="Object 9"/>
            <p:cNvGraphicFramePr>
              <a:graphicFrameLocks noChangeAspect="1"/>
            </p:cNvGraphicFramePr>
            <p:nvPr/>
          </p:nvGraphicFramePr>
          <p:xfrm>
            <a:off x="2214546" y="4214818"/>
            <a:ext cx="3217189" cy="176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69" name="CS ChemDraw Drawing" r:id="rId14" imgW="1872996" imgH="1027176" progId="ChemDraw.Document.6.0">
                    <p:embed/>
                  </p:oleObj>
                </mc:Choice>
                <mc:Fallback>
                  <p:oleObj name="CS ChemDraw Drawing" r:id="rId14" imgW="1872996" imgH="1027176" progId="ChemDraw.Document.6.0">
                    <p:embed/>
                    <p:pic>
                      <p:nvPicPr>
                        <p:cNvPr id="0" name="Picture 1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14546" y="4214818"/>
                          <a:ext cx="3217189" cy="1764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2643174" y="6000768"/>
              <a:ext cx="21691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Neopentyl</a:t>
              </a:r>
              <a:r>
                <a:rPr lang="en-US" sz="2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bromide</a:t>
              </a:r>
              <a:endParaRPr lang="en-US" dirty="0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31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37488" y="116631"/>
            <a:ext cx="5099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Physical properties of 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65948" y="967543"/>
            <a:ext cx="5095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A  Physical States and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Solubilities</a:t>
            </a:r>
            <a:endParaRPr lang="ar-SA" sz="2800" dirty="0">
              <a:solidFill>
                <a:srgbClr val="FF0000"/>
              </a:solidFill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590876" y="2029706"/>
            <a:ext cx="6137632" cy="1770162"/>
            <a:chOff x="655649" y="1601078"/>
            <a:chExt cx="6137632" cy="1770162"/>
          </a:xfrm>
        </p:grpSpPr>
        <p:sp>
          <p:nvSpPr>
            <p:cNvPr id="6" name="Tartalom helye 2"/>
            <p:cNvSpPr txBox="1">
              <a:spLocks/>
            </p:cNvSpPr>
            <p:nvPr/>
          </p:nvSpPr>
          <p:spPr bwMode="auto">
            <a:xfrm>
              <a:off x="716187" y="1601078"/>
              <a:ext cx="1017716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4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7" name="Tartalom helye 2"/>
            <p:cNvSpPr txBox="1">
              <a:spLocks/>
            </p:cNvSpPr>
            <p:nvPr/>
          </p:nvSpPr>
          <p:spPr bwMode="auto">
            <a:xfrm>
              <a:off x="2123728" y="1601078"/>
              <a:ext cx="2357454" cy="6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colorless gases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8" name="Tartalom helye 2"/>
            <p:cNvSpPr txBox="1">
              <a:spLocks/>
            </p:cNvSpPr>
            <p:nvPr/>
          </p:nvSpPr>
          <p:spPr bwMode="auto">
            <a:xfrm>
              <a:off x="683568" y="2249078"/>
              <a:ext cx="1259535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17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" name="Tartalom helye 2"/>
            <p:cNvSpPr txBox="1">
              <a:spLocks/>
            </p:cNvSpPr>
            <p:nvPr/>
          </p:nvSpPr>
          <p:spPr bwMode="auto">
            <a:xfrm>
              <a:off x="2559279" y="2230442"/>
              <a:ext cx="4234002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liquids with c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h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aracteristic odor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0" name="Tartalom helye 2"/>
            <p:cNvSpPr txBox="1">
              <a:spLocks/>
            </p:cNvSpPr>
            <p:nvPr/>
          </p:nvSpPr>
          <p:spPr bwMode="auto">
            <a:xfrm>
              <a:off x="655649" y="2878306"/>
              <a:ext cx="2156507" cy="49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20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and more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1" name="Tartalom helye 2"/>
            <p:cNvSpPr txBox="1">
              <a:spLocks/>
            </p:cNvSpPr>
            <p:nvPr/>
          </p:nvSpPr>
          <p:spPr bwMode="auto">
            <a:xfrm>
              <a:off x="2624052" y="2852816"/>
              <a:ext cx="4104456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odorless waxy materials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12" name="مربع نص 11"/>
          <p:cNvSpPr txBox="1"/>
          <p:nvPr/>
        </p:nvSpPr>
        <p:spPr>
          <a:xfrm>
            <a:off x="899592" y="429309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45664" y="4393531"/>
            <a:ext cx="890500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Alkanes are nonpolar compounds. Thus alkanes are soluble in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nonpolar solvents such as carbon tetrachloride (CCl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and 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benzene (C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but they are insoluble in polar solvents such as water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/>
              <a:t>   </a:t>
            </a:r>
            <a:endParaRPr lang="ar-SA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261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55576" y="42866"/>
            <a:ext cx="2666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Boiling Points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34" y="2060848"/>
            <a:ext cx="3873798" cy="284793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334474" y="606623"/>
            <a:ext cx="78379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boiling points of the normal alkanes increase with increasing molecular weight</a:t>
            </a:r>
            <a:r>
              <a:rPr lang="en-US" dirty="0" smtClean="0"/>
              <a:t>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334474" y="1469668"/>
            <a:ext cx="70274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Branching of the alkane chain lowers the boiling point.</a:t>
            </a:r>
          </a:p>
        </p:txBody>
      </p:sp>
      <p:sp>
        <p:nvSpPr>
          <p:cNvPr id="7" name="مربع نص 6"/>
          <p:cNvSpPr txBox="1"/>
          <p:nvPr/>
        </p:nvSpPr>
        <p:spPr>
          <a:xfrm>
            <a:off x="4263173" y="2062335"/>
            <a:ext cx="136127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24000"/>
            <a:ext cx="3330863" cy="1554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755576" y="5307347"/>
            <a:ext cx="2725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C  Melting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Points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34474" y="5863983"/>
            <a:ext cx="77581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Generally, melting point increases as molecular weight increases, but with no particular pattern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99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71800" y="0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Preparation of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4912" y="610675"/>
            <a:ext cx="37574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(1) From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Alkenes &amp; Alkynes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4"/>
          <a:stretch/>
        </p:blipFill>
        <p:spPr bwMode="auto">
          <a:xfrm>
            <a:off x="472238" y="1043989"/>
            <a:ext cx="5148091" cy="159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b="59274"/>
          <a:stretch/>
        </p:blipFill>
        <p:spPr bwMode="auto">
          <a:xfrm>
            <a:off x="432128" y="3861048"/>
            <a:ext cx="5176698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0" b="10831"/>
          <a:stretch/>
        </p:blipFill>
        <p:spPr bwMode="auto">
          <a:xfrm>
            <a:off x="2483768" y="2557466"/>
            <a:ext cx="5210175" cy="118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0"/>
          <a:stretch/>
        </p:blipFill>
        <p:spPr bwMode="auto">
          <a:xfrm>
            <a:off x="2493504" y="5013176"/>
            <a:ext cx="5606888" cy="171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620329" y="1072340"/>
            <a:ext cx="326724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Catalytic Hydrogenation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48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4892" t="23364" r="5116" b="50379"/>
          <a:stretch/>
        </p:blipFill>
        <p:spPr bwMode="auto">
          <a:xfrm>
            <a:off x="357158" y="908720"/>
            <a:ext cx="424847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ستطيل 3"/>
          <p:cNvSpPr/>
          <p:nvPr/>
        </p:nvSpPr>
        <p:spPr>
          <a:xfrm>
            <a:off x="-214346" y="0"/>
            <a:ext cx="3225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ctr"/>
            <a:r>
              <a:rPr lang="en-US" sz="2400" dirty="0" smtClean="0">
                <a:ln w="10160">
                  <a:noFill/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n w="10160">
                  <a:noFill/>
                  <a:prstDash val="solid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 From </a:t>
            </a:r>
            <a:r>
              <a:rPr lang="en-US" sz="2400" dirty="0">
                <a:ln w="10160">
                  <a:noFill/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 Halides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42910" y="428604"/>
            <a:ext cx="3821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A) Redu</a:t>
            </a: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tion of alkyl halides</a:t>
            </a:r>
          </a:p>
        </p:txBody>
      </p:sp>
      <p:pic>
        <p:nvPicPr>
          <p:cNvPr id="2050" name="Picture 2" descr="http://clem.mscd.edu/~wiederm/oc1chp/oc1chptopic1/grignar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0" y="3429000"/>
            <a:ext cx="3912786" cy="212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714348" y="2895897"/>
            <a:ext cx="4525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B) Hydrolysis of Grignard Reagent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71612"/>
            <a:ext cx="5871023" cy="114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4149080"/>
            <a:ext cx="4896543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959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7295" y="10804"/>
            <a:ext cx="2487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Wurtz</a:t>
            </a: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Reaction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85720" y="2214021"/>
            <a:ext cx="44133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D) Corey-House (Gilman reagent)</a:t>
            </a:r>
          </a:p>
        </p:txBody>
      </p:sp>
      <p:pic>
        <p:nvPicPr>
          <p:cNvPr id="7" name="Picture 2" descr="http://clem.mscd.edu/~wiederm/oc1chp/oc1chptopic1/coreyhou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295" y="2675686"/>
            <a:ext cx="4050689" cy="1977450"/>
          </a:xfrm>
          <a:prstGeom prst="rect">
            <a:avLst/>
          </a:prstGeom>
          <a:noFill/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149080"/>
            <a:ext cx="6339137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285860"/>
            <a:ext cx="4755218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" name="Group 16"/>
          <p:cNvGrpSpPr/>
          <p:nvPr/>
        </p:nvGrpSpPr>
        <p:grpSpPr>
          <a:xfrm>
            <a:off x="214282" y="642918"/>
            <a:ext cx="3737576" cy="1000132"/>
            <a:chOff x="214282" y="642918"/>
            <a:chExt cx="3737576" cy="1000132"/>
          </a:xfrm>
        </p:grpSpPr>
        <p:pic>
          <p:nvPicPr>
            <p:cNvPr id="14" name="Picture 2" descr="http://clem.mscd.edu/~wiederm/oc1chp/oc1chptopic1/wurtz.gif"/>
            <p:cNvPicPr>
              <a:picLocks noChangeAspect="1" noChangeArrowheads="1"/>
            </p:cNvPicPr>
            <p:nvPr/>
          </p:nvPicPr>
          <p:blipFill>
            <a:blip r:embed="rId5" cstate="print"/>
            <a:srcRect b="44100"/>
            <a:stretch>
              <a:fillRect/>
            </a:stretch>
          </p:blipFill>
          <p:spPr bwMode="auto">
            <a:xfrm>
              <a:off x="214282" y="642918"/>
              <a:ext cx="3737576" cy="571504"/>
            </a:xfrm>
            <a:prstGeom prst="rect">
              <a:avLst/>
            </a:prstGeom>
            <a:noFill/>
          </p:spPr>
        </p:pic>
        <p:pic>
          <p:nvPicPr>
            <p:cNvPr id="16" name="Picture 2" descr="http://clem.mscd.edu/~wiederm/oc1chp/oc1chptopic1/wurtz.gif"/>
            <p:cNvPicPr>
              <a:picLocks noChangeAspect="1" noChangeArrowheads="1"/>
            </p:cNvPicPr>
            <p:nvPr/>
          </p:nvPicPr>
          <p:blipFill>
            <a:blip r:embed="rId5" cstate="print"/>
            <a:srcRect l="51606" t="55901" r="19723" b="2174"/>
            <a:stretch>
              <a:fillRect/>
            </a:stretch>
          </p:blipFill>
          <p:spPr bwMode="auto">
            <a:xfrm>
              <a:off x="2071670" y="1214422"/>
              <a:ext cx="1071570" cy="428628"/>
            </a:xfrm>
            <a:prstGeom prst="rect">
              <a:avLst/>
            </a:prstGeom>
            <a:noFill/>
          </p:spPr>
        </p:pic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31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771800" y="0"/>
            <a:ext cx="35846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Reactions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of alkanes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10105" y="608494"/>
            <a:ext cx="2276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(1)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0" t="15054" r="5043"/>
          <a:stretch/>
        </p:blipFill>
        <p:spPr bwMode="auto">
          <a:xfrm>
            <a:off x="2371221" y="4005064"/>
            <a:ext cx="4399858" cy="2008449"/>
          </a:xfrm>
          <a:prstGeom prst="snip1Rect">
            <a:avLst>
              <a:gd name="adj" fmla="val 319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962390" y="2259424"/>
            <a:ext cx="2124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 Combustion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758" y="2721089"/>
            <a:ext cx="5867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87" y="1340768"/>
            <a:ext cx="582573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206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714356"/>
            <a:ext cx="4427537" cy="29321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357290" y="0"/>
            <a:ext cx="5609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Selectivity in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Reactions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714752"/>
            <a:ext cx="4608513" cy="29225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3419872" y="22582"/>
            <a:ext cx="239841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ctr">
              <a:defRPr/>
            </a:pP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Cycloalkanes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857356" y="857232"/>
            <a:ext cx="920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2n</a:t>
            </a:r>
            <a:endParaRPr lang="ar-SA" dirty="0"/>
          </a:p>
        </p:txBody>
      </p:sp>
      <p:sp>
        <p:nvSpPr>
          <p:cNvPr id="7" name="مستطيل 6"/>
          <p:cNvSpPr/>
          <p:nvPr/>
        </p:nvSpPr>
        <p:spPr>
          <a:xfrm>
            <a:off x="4572000" y="928670"/>
            <a:ext cx="3078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containing a single ring</a:t>
            </a:r>
            <a:endParaRPr lang="ar-SA" dirty="0"/>
          </a:p>
        </p:txBody>
      </p:sp>
      <p:grpSp>
        <p:nvGrpSpPr>
          <p:cNvPr id="11" name="مجموعة 10"/>
          <p:cNvGrpSpPr/>
          <p:nvPr/>
        </p:nvGrpSpPr>
        <p:grpSpPr>
          <a:xfrm>
            <a:off x="1000100" y="2000240"/>
            <a:ext cx="6201468" cy="1656000"/>
            <a:chOff x="683568" y="1052920"/>
            <a:chExt cx="6201468" cy="1656000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1052920"/>
              <a:ext cx="3610530" cy="1656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pic>
        <p:pic>
          <p:nvPicPr>
            <p:cNvPr id="13" name="Picture 3"/>
            <p:cNvPicPr preferRelativeResize="0">
              <a:picLocks noChangeArrowheads="1"/>
            </p:cNvPicPr>
            <p:nvPr/>
          </p:nvPicPr>
          <p:blipFill rotWithShape="1">
            <a:blip r:embed="rId3" cstate="print"/>
            <a:srcRect l="38369"/>
            <a:stretch/>
          </p:blipFill>
          <p:spPr bwMode="auto">
            <a:xfrm>
              <a:off x="5465990" y="1052920"/>
              <a:ext cx="1419046" cy="1656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pic>
        <p:cxnSp>
          <p:nvCxnSpPr>
            <p:cNvPr id="14" name="رابط كسهم مستقيم 13"/>
            <p:cNvCxnSpPr/>
            <p:nvPr/>
          </p:nvCxnSpPr>
          <p:spPr>
            <a:xfrm>
              <a:off x="4499992" y="1772816"/>
              <a:ext cx="7200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23" name="مجموعة 22"/>
          <p:cNvGrpSpPr/>
          <p:nvPr/>
        </p:nvGrpSpPr>
        <p:grpSpPr>
          <a:xfrm>
            <a:off x="3428992" y="4143380"/>
            <a:ext cx="3309278" cy="461666"/>
            <a:chOff x="2423295" y="3861046"/>
            <a:chExt cx="3309278" cy="461666"/>
          </a:xfrm>
        </p:grpSpPr>
        <p:sp>
          <p:nvSpPr>
            <p:cNvPr id="6" name="مربع نص 5"/>
            <p:cNvSpPr txBox="1"/>
            <p:nvPr/>
          </p:nvSpPr>
          <p:spPr>
            <a:xfrm>
              <a:off x="2423295" y="3861047"/>
              <a:ext cx="1241754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2n+2</a:t>
              </a:r>
              <a:endParaRPr lang="ar-SA" dirty="0"/>
            </a:p>
          </p:txBody>
        </p:sp>
        <p:cxnSp>
          <p:nvCxnSpPr>
            <p:cNvPr id="20" name="رابط كسهم مستقيم 19"/>
            <p:cNvCxnSpPr/>
            <p:nvPr/>
          </p:nvCxnSpPr>
          <p:spPr>
            <a:xfrm>
              <a:off x="3851920" y="4091880"/>
              <a:ext cx="63926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مستطيل 21"/>
            <p:cNvSpPr/>
            <p:nvPr/>
          </p:nvSpPr>
          <p:spPr>
            <a:xfrm>
              <a:off x="4812129" y="3861046"/>
              <a:ext cx="9204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2400" baseline="-25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400" baseline="-25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2n</a:t>
              </a:r>
              <a:endParaRPr lang="ar-SA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942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7" b="21798"/>
          <a:stretch/>
        </p:blipFill>
        <p:spPr bwMode="auto">
          <a:xfrm>
            <a:off x="251520" y="1799484"/>
            <a:ext cx="8389464" cy="312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59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مستطيل 17"/>
          <p:cNvSpPr/>
          <p:nvPr/>
        </p:nvSpPr>
        <p:spPr>
          <a:xfrm>
            <a:off x="1619672" y="42866"/>
            <a:ext cx="5110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Cycloalkane</a:t>
            </a:r>
            <a:endParaRPr lang="ar-SA" dirty="0">
              <a:solidFill>
                <a:srgbClr val="00B050"/>
              </a:solidFill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3778838" y="627641"/>
            <a:ext cx="1005897" cy="472368"/>
            <a:chOff x="3970009" y="3967558"/>
            <a:chExt cx="1005897" cy="472368"/>
          </a:xfrm>
        </p:grpSpPr>
        <p:sp>
          <p:nvSpPr>
            <p:cNvPr id="20" name="Rectangle 6"/>
            <p:cNvSpPr/>
            <p:nvPr/>
          </p:nvSpPr>
          <p:spPr>
            <a:xfrm>
              <a:off x="3970009" y="4011298"/>
              <a:ext cx="990359" cy="428628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4023402" y="3967558"/>
              <a:ext cx="95250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cycol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مجموعة 27"/>
          <p:cNvGrpSpPr/>
          <p:nvPr/>
        </p:nvGrpSpPr>
        <p:grpSpPr>
          <a:xfrm>
            <a:off x="1451658" y="1484784"/>
            <a:ext cx="6000661" cy="1368152"/>
            <a:chOff x="1451659" y="1484784"/>
            <a:chExt cx="5713648" cy="11160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59" y="1641342"/>
              <a:ext cx="1499332" cy="93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075" y="1624941"/>
              <a:ext cx="1311999" cy="93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710" y="1544999"/>
              <a:ext cx="1449968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864" y="1484784"/>
              <a:ext cx="1494443" cy="11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95" y="4725144"/>
            <a:ext cx="601752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مجموعة 28"/>
          <p:cNvGrpSpPr/>
          <p:nvPr/>
        </p:nvGrpSpPr>
        <p:grpSpPr>
          <a:xfrm>
            <a:off x="1716426" y="3049219"/>
            <a:ext cx="5591878" cy="1459901"/>
            <a:chOff x="2072693" y="2885583"/>
            <a:chExt cx="5425744" cy="1119481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665" y="2885583"/>
              <a:ext cx="1465679" cy="11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2925064"/>
              <a:ext cx="1558285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2693" y="2885583"/>
              <a:ext cx="1635211" cy="10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68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97" y="193577"/>
            <a:ext cx="5436604" cy="383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179512" y="4769002"/>
            <a:ext cx="2590800" cy="1293329"/>
            <a:chOff x="2921521" y="4707701"/>
            <a:chExt cx="2590800" cy="129332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4707701"/>
              <a:ext cx="1162050" cy="101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521" y="5658130"/>
              <a:ext cx="2590800" cy="342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مجموعة 2"/>
          <p:cNvGrpSpPr/>
          <p:nvPr/>
        </p:nvGrpSpPr>
        <p:grpSpPr>
          <a:xfrm>
            <a:off x="3203848" y="5079821"/>
            <a:ext cx="2590800" cy="1012080"/>
            <a:chOff x="4607755" y="5053781"/>
            <a:chExt cx="2590800" cy="1040455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0095" y="5053781"/>
              <a:ext cx="1226121" cy="724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94" t="19968" r="4510"/>
            <a:stretch/>
          </p:blipFill>
          <p:spPr bwMode="auto">
            <a:xfrm>
              <a:off x="4607755" y="5733354"/>
              <a:ext cx="2590800" cy="360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5" t="45239" r="3194" b="4789"/>
          <a:stretch/>
        </p:blipFill>
        <p:spPr bwMode="auto">
          <a:xfrm>
            <a:off x="5794648" y="3036506"/>
            <a:ext cx="3240360" cy="190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968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475656" y="116632"/>
            <a:ext cx="6606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Geometric Isomerism in Cycloalkane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13898" y="1340768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Ring structures like C=C restrict rotation and therefore can result in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trans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isomers.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3898" y="2171765"/>
            <a:ext cx="8304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Trans-isomer is the molecule with branches on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sides of the ring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-isomer is the molecule with branches on the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side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ring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3182850" y="727291"/>
            <a:ext cx="3192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-Trans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Isomerism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27"/>
          <p:cNvSpPr>
            <a:spLocks noChangeArrowheads="1"/>
          </p:cNvSpPr>
          <p:nvPr/>
        </p:nvSpPr>
        <p:spPr bwMode="auto">
          <a:xfrm>
            <a:off x="5004048" y="4166140"/>
            <a:ext cx="3797514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</a:rPr>
              <a:t>cis</a:t>
            </a:r>
            <a:r>
              <a:rPr lang="en-US" sz="2400" dirty="0">
                <a:latin typeface="Times New Roman" pitchFamily="18" charset="0"/>
              </a:rPr>
              <a:t>-1,2-dichlorocyclopropane</a:t>
            </a:r>
          </a:p>
        </p:txBody>
      </p:sp>
      <p:sp>
        <p:nvSpPr>
          <p:cNvPr id="41" name="Rectangle 28"/>
          <p:cNvSpPr>
            <a:spLocks noChangeArrowheads="1"/>
          </p:cNvSpPr>
          <p:nvPr/>
        </p:nvSpPr>
        <p:spPr bwMode="auto">
          <a:xfrm>
            <a:off x="5004048" y="5564601"/>
            <a:ext cx="4053995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 i="1" dirty="0">
                <a:solidFill>
                  <a:schemeClr val="accent2"/>
                </a:solidFill>
                <a:latin typeface="Times New Roman" pitchFamily="18" charset="0"/>
              </a:rPr>
              <a:t>trans</a:t>
            </a:r>
            <a:r>
              <a:rPr lang="en-US" sz="2400" dirty="0">
                <a:latin typeface="Times New Roman" pitchFamily="18" charset="0"/>
              </a:rPr>
              <a:t>-1,2-dichlorocyclopropane</a:t>
            </a:r>
          </a:p>
        </p:txBody>
      </p:sp>
      <p:grpSp>
        <p:nvGrpSpPr>
          <p:cNvPr id="49" name="مجموعة 48"/>
          <p:cNvGrpSpPr/>
          <p:nvPr/>
        </p:nvGrpSpPr>
        <p:grpSpPr>
          <a:xfrm>
            <a:off x="2773342" y="4975706"/>
            <a:ext cx="2012493" cy="1558992"/>
            <a:chOff x="2773342" y="4975706"/>
            <a:chExt cx="2012493" cy="1558992"/>
          </a:xfrm>
        </p:grpSpPr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4211960" y="5949280"/>
              <a:ext cx="573875" cy="585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3200" dirty="0" err="1">
                  <a:solidFill>
                    <a:srgbClr val="0000FF"/>
                  </a:solidFill>
                  <a:latin typeface="Arial" pitchFamily="34" charset="0"/>
                </a:rPr>
                <a:t>Cl</a:t>
              </a:r>
              <a:endParaRPr lang="en-US" sz="3200" dirty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2773342" y="4975706"/>
              <a:ext cx="573875" cy="585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3200" dirty="0" err="1">
                  <a:solidFill>
                    <a:srgbClr val="0000FF"/>
                  </a:solidFill>
                  <a:latin typeface="Arial" pitchFamily="34" charset="0"/>
                </a:rPr>
                <a:t>Cl</a:t>
              </a:r>
              <a:endParaRPr lang="en-US" sz="3200" dirty="0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23" name="Line 6"/>
            <p:cNvSpPr>
              <a:spLocks noChangeShapeType="1"/>
            </p:cNvSpPr>
            <p:nvPr/>
          </p:nvSpPr>
          <p:spPr bwMode="auto">
            <a:xfrm flipV="1">
              <a:off x="3103755" y="5742530"/>
              <a:ext cx="152929" cy="46817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4" name="Line 7"/>
            <p:cNvSpPr>
              <a:spLocks noChangeShapeType="1"/>
            </p:cNvSpPr>
            <p:nvPr/>
          </p:nvSpPr>
          <p:spPr bwMode="auto">
            <a:xfrm>
              <a:off x="3125472" y="5450326"/>
              <a:ext cx="131212" cy="29220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3788770" y="5742530"/>
              <a:ext cx="599049" cy="358465"/>
            </a:xfrm>
            <a:custGeom>
              <a:avLst/>
              <a:gdLst>
                <a:gd name="T0" fmla="*/ 19050 w 662"/>
                <a:gd name="T1" fmla="*/ 458788 h 330"/>
                <a:gd name="T2" fmla="*/ 19050 w 662"/>
                <a:gd name="T3" fmla="*/ 522288 h 330"/>
                <a:gd name="T4" fmla="*/ 1049338 w 662"/>
                <a:gd name="T5" fmla="*/ 0 h 330"/>
                <a:gd name="T6" fmla="*/ 1049338 w 662"/>
                <a:gd name="T7" fmla="*/ 0 h 330"/>
                <a:gd name="T8" fmla="*/ 1049338 w 662"/>
                <a:gd name="T9" fmla="*/ 0 h 330"/>
                <a:gd name="T10" fmla="*/ 0 w 662"/>
                <a:gd name="T11" fmla="*/ 406400 h 330"/>
                <a:gd name="T12" fmla="*/ 19050 w 662"/>
                <a:gd name="T13" fmla="*/ 458788 h 3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2" h="330">
                  <a:moveTo>
                    <a:pt x="12" y="289"/>
                  </a:moveTo>
                  <a:lnTo>
                    <a:pt x="12" y="329"/>
                  </a:lnTo>
                  <a:lnTo>
                    <a:pt x="661" y="0"/>
                  </a:lnTo>
                  <a:lnTo>
                    <a:pt x="0" y="256"/>
                  </a:lnTo>
                  <a:lnTo>
                    <a:pt x="12" y="289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6" name="Line 9"/>
            <p:cNvSpPr>
              <a:spLocks noChangeShapeType="1"/>
            </p:cNvSpPr>
            <p:nvPr/>
          </p:nvSpPr>
          <p:spPr bwMode="auto">
            <a:xfrm flipH="1" flipV="1">
              <a:off x="4386914" y="5742530"/>
              <a:ext cx="120353" cy="3226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 flipH="1">
              <a:off x="4386914" y="5278697"/>
              <a:ext cx="174648" cy="46383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>
              <a:off x="3799629" y="6056458"/>
              <a:ext cx="0" cy="43884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29" name="Line 12"/>
            <p:cNvSpPr>
              <a:spLocks noChangeShapeType="1"/>
            </p:cNvSpPr>
            <p:nvPr/>
          </p:nvSpPr>
          <p:spPr bwMode="auto">
            <a:xfrm flipH="1">
              <a:off x="3256685" y="5742530"/>
              <a:ext cx="113022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256685" y="5742530"/>
              <a:ext cx="555614" cy="358465"/>
            </a:xfrm>
            <a:custGeom>
              <a:avLst/>
              <a:gdLst>
                <a:gd name="T0" fmla="*/ 952500 w 614"/>
                <a:gd name="T1" fmla="*/ 458788 h 330"/>
                <a:gd name="T2" fmla="*/ 973138 w 614"/>
                <a:gd name="T3" fmla="*/ 406400 h 330"/>
                <a:gd name="T4" fmla="*/ 0 w 614"/>
                <a:gd name="T5" fmla="*/ 0 h 330"/>
                <a:gd name="T6" fmla="*/ 0 w 614"/>
                <a:gd name="T7" fmla="*/ 0 h 330"/>
                <a:gd name="T8" fmla="*/ 0 w 614"/>
                <a:gd name="T9" fmla="*/ 0 h 330"/>
                <a:gd name="T10" fmla="*/ 952500 w 614"/>
                <a:gd name="T11" fmla="*/ 522288 h 330"/>
                <a:gd name="T12" fmla="*/ 952500 w 614"/>
                <a:gd name="T13" fmla="*/ 458788 h 3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4" h="330">
                  <a:moveTo>
                    <a:pt x="600" y="289"/>
                  </a:moveTo>
                  <a:lnTo>
                    <a:pt x="613" y="256"/>
                  </a:lnTo>
                  <a:lnTo>
                    <a:pt x="0" y="0"/>
                  </a:lnTo>
                  <a:lnTo>
                    <a:pt x="600" y="329"/>
                  </a:lnTo>
                  <a:lnTo>
                    <a:pt x="600" y="289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43" name="Line 31"/>
            <p:cNvSpPr>
              <a:spLocks noChangeShapeType="1"/>
            </p:cNvSpPr>
            <p:nvPr/>
          </p:nvSpPr>
          <p:spPr bwMode="auto">
            <a:xfrm flipV="1">
              <a:off x="3813203" y="5561124"/>
              <a:ext cx="0" cy="4692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</p:grpSp>
      <p:grpSp>
        <p:nvGrpSpPr>
          <p:cNvPr id="48" name="مجموعة 47"/>
          <p:cNvGrpSpPr/>
          <p:nvPr/>
        </p:nvGrpSpPr>
        <p:grpSpPr>
          <a:xfrm>
            <a:off x="2657720" y="3461776"/>
            <a:ext cx="2136099" cy="1537802"/>
            <a:chOff x="2657720" y="3461776"/>
            <a:chExt cx="2136099" cy="1537802"/>
          </a:xfrm>
        </p:grpSpPr>
        <p:sp>
          <p:nvSpPr>
            <p:cNvPr id="37" name="Line 23"/>
            <p:cNvSpPr>
              <a:spLocks noChangeShapeType="1"/>
            </p:cNvSpPr>
            <p:nvPr/>
          </p:nvSpPr>
          <p:spPr bwMode="auto">
            <a:xfrm>
              <a:off x="3756786" y="4592679"/>
              <a:ext cx="0" cy="40689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grpSp>
          <p:nvGrpSpPr>
            <p:cNvPr id="47" name="مجموعة 46"/>
            <p:cNvGrpSpPr/>
            <p:nvPr/>
          </p:nvGrpSpPr>
          <p:grpSpPr>
            <a:xfrm>
              <a:off x="2657720" y="3461776"/>
              <a:ext cx="2136099" cy="1273922"/>
              <a:chOff x="2657720" y="3461776"/>
              <a:chExt cx="2136099" cy="1273922"/>
            </a:xfrm>
          </p:grpSpPr>
          <p:sp>
            <p:nvSpPr>
              <p:cNvPr id="31" name="Rectangle 16"/>
              <p:cNvSpPr>
                <a:spLocks noChangeArrowheads="1"/>
              </p:cNvSpPr>
              <p:nvPr/>
            </p:nvSpPr>
            <p:spPr bwMode="auto">
              <a:xfrm>
                <a:off x="2657720" y="3461776"/>
                <a:ext cx="722955" cy="7393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3200" dirty="0" err="1">
                    <a:solidFill>
                      <a:srgbClr val="FF0000"/>
                    </a:solidFill>
                    <a:latin typeface="Arial" pitchFamily="34" charset="0"/>
                  </a:rPr>
                  <a:t>Cl</a:t>
                </a:r>
                <a:r>
                  <a:rPr lang="en-US" sz="4200" dirty="0">
                    <a:solidFill>
                      <a:srgbClr val="FF0000"/>
                    </a:solidFill>
                    <a:latin typeface="Arial" pitchFamily="34" charset="0"/>
                  </a:rPr>
                  <a:t> </a:t>
                </a:r>
              </a:p>
            </p:txBody>
          </p:sp>
          <p:sp>
            <p:nvSpPr>
              <p:cNvPr id="32" name="Line 18"/>
              <p:cNvSpPr>
                <a:spLocks noChangeShapeType="1"/>
              </p:cNvSpPr>
              <p:nvPr/>
            </p:nvSpPr>
            <p:spPr bwMode="auto">
              <a:xfrm flipV="1">
                <a:off x="3080460" y="4301605"/>
                <a:ext cx="148633" cy="43409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3" name="Line 19"/>
              <p:cNvSpPr>
                <a:spLocks noChangeShapeType="1"/>
              </p:cNvSpPr>
              <p:nvPr/>
            </p:nvSpPr>
            <p:spPr bwMode="auto">
              <a:xfrm>
                <a:off x="3101567" y="4030675"/>
                <a:ext cx="127526" cy="27093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3746231" y="4301605"/>
                <a:ext cx="581341" cy="332368"/>
              </a:xfrm>
              <a:custGeom>
                <a:avLst/>
                <a:gdLst>
                  <a:gd name="T0" fmla="*/ 19050 w 661"/>
                  <a:gd name="T1" fmla="*/ 458788 h 330"/>
                  <a:gd name="T2" fmla="*/ 19050 w 661"/>
                  <a:gd name="T3" fmla="*/ 522288 h 330"/>
                  <a:gd name="T4" fmla="*/ 1047750 w 661"/>
                  <a:gd name="T5" fmla="*/ 0 h 330"/>
                  <a:gd name="T6" fmla="*/ 1047750 w 661"/>
                  <a:gd name="T7" fmla="*/ 0 h 330"/>
                  <a:gd name="T8" fmla="*/ 1047750 w 661"/>
                  <a:gd name="T9" fmla="*/ 0 h 330"/>
                  <a:gd name="T10" fmla="*/ 0 w 661"/>
                  <a:gd name="T11" fmla="*/ 406400 h 330"/>
                  <a:gd name="T12" fmla="*/ 19050 w 661"/>
                  <a:gd name="T13" fmla="*/ 458788 h 3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61" h="330">
                    <a:moveTo>
                      <a:pt x="12" y="289"/>
                    </a:moveTo>
                    <a:lnTo>
                      <a:pt x="12" y="329"/>
                    </a:lnTo>
                    <a:lnTo>
                      <a:pt x="660" y="0"/>
                    </a:lnTo>
                    <a:lnTo>
                      <a:pt x="0" y="256"/>
                    </a:lnTo>
                    <a:lnTo>
                      <a:pt x="12" y="289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5" name="Line 21"/>
              <p:cNvSpPr>
                <a:spLocks noChangeShapeType="1"/>
              </p:cNvSpPr>
              <p:nvPr/>
            </p:nvSpPr>
            <p:spPr bwMode="auto">
              <a:xfrm flipH="1" flipV="1">
                <a:off x="4326693" y="4301605"/>
                <a:ext cx="170620" cy="43409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6" name="Line 22"/>
              <p:cNvSpPr>
                <a:spLocks noChangeShapeType="1"/>
              </p:cNvSpPr>
              <p:nvPr/>
            </p:nvSpPr>
            <p:spPr bwMode="auto">
              <a:xfrm flipH="1">
                <a:off x="4326693" y="4021611"/>
                <a:ext cx="109936" cy="27999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8" name="Line 24"/>
              <p:cNvSpPr>
                <a:spLocks noChangeShapeType="1"/>
              </p:cNvSpPr>
              <p:nvPr/>
            </p:nvSpPr>
            <p:spPr bwMode="auto">
              <a:xfrm flipH="1">
                <a:off x="3229093" y="4301605"/>
                <a:ext cx="1097601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auto">
              <a:xfrm>
                <a:off x="3229093" y="4301605"/>
                <a:ext cx="540006" cy="332368"/>
              </a:xfrm>
              <a:custGeom>
                <a:avLst/>
                <a:gdLst>
                  <a:gd name="T0" fmla="*/ 952500 w 614"/>
                  <a:gd name="T1" fmla="*/ 458788 h 330"/>
                  <a:gd name="T2" fmla="*/ 973138 w 614"/>
                  <a:gd name="T3" fmla="*/ 406400 h 330"/>
                  <a:gd name="T4" fmla="*/ 0 w 614"/>
                  <a:gd name="T5" fmla="*/ 0 h 330"/>
                  <a:gd name="T6" fmla="*/ 0 w 614"/>
                  <a:gd name="T7" fmla="*/ 0 h 330"/>
                  <a:gd name="T8" fmla="*/ 0 w 614"/>
                  <a:gd name="T9" fmla="*/ 0 h 330"/>
                  <a:gd name="T10" fmla="*/ 952500 w 614"/>
                  <a:gd name="T11" fmla="*/ 522288 h 330"/>
                  <a:gd name="T12" fmla="*/ 952500 w 614"/>
                  <a:gd name="T13" fmla="*/ 458788 h 3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4" h="330">
                    <a:moveTo>
                      <a:pt x="600" y="289"/>
                    </a:moveTo>
                    <a:lnTo>
                      <a:pt x="613" y="256"/>
                    </a:lnTo>
                    <a:lnTo>
                      <a:pt x="0" y="0"/>
                    </a:lnTo>
                    <a:lnTo>
                      <a:pt x="600" y="329"/>
                    </a:lnTo>
                    <a:lnTo>
                      <a:pt x="600" y="289"/>
                    </a:lnTo>
                  </a:path>
                </a:pathLst>
              </a:custGeom>
              <a:solidFill>
                <a:srgbClr val="0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 flipV="1">
                <a:off x="3756786" y="4133407"/>
                <a:ext cx="0" cy="4834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4" name="Rectangle 38"/>
              <p:cNvSpPr>
                <a:spLocks noChangeArrowheads="1"/>
              </p:cNvSpPr>
              <p:nvPr/>
            </p:nvSpPr>
            <p:spPr bwMode="auto">
              <a:xfrm>
                <a:off x="4221226" y="3520797"/>
                <a:ext cx="572593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3200" dirty="0" err="1">
                    <a:solidFill>
                      <a:srgbClr val="FF0000"/>
                    </a:solidFill>
                    <a:latin typeface="Arial" pitchFamily="34" charset="0"/>
                  </a:rPr>
                  <a:t>Cl</a:t>
                </a:r>
                <a:endParaRPr lang="en-US" sz="3200" dirty="0">
                  <a:solidFill>
                    <a:srgbClr val="FF0000"/>
                  </a:solidFill>
                  <a:latin typeface="Arial" pitchFamily="34" charset="0"/>
                </a:endParaRPr>
              </a:p>
            </p:txBody>
          </p:sp>
        </p:grpSp>
      </p:grpSp>
      <p:grpSp>
        <p:nvGrpSpPr>
          <p:cNvPr id="50" name="مجموعة 49"/>
          <p:cNvGrpSpPr/>
          <p:nvPr/>
        </p:nvGrpSpPr>
        <p:grpSpPr>
          <a:xfrm>
            <a:off x="5846977" y="4690208"/>
            <a:ext cx="2368136" cy="831639"/>
            <a:chOff x="222726" y="4666063"/>
            <a:chExt cx="2368136" cy="831639"/>
          </a:xfrm>
        </p:grpSpPr>
        <p:sp>
          <p:nvSpPr>
            <p:cNvPr id="51" name="Rectangle 35"/>
            <p:cNvSpPr>
              <a:spLocks noChangeArrowheads="1"/>
            </p:cNvSpPr>
            <p:nvPr/>
          </p:nvSpPr>
          <p:spPr bwMode="auto">
            <a:xfrm>
              <a:off x="263302" y="4666063"/>
              <a:ext cx="2327560" cy="8316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place designation</a:t>
              </a:r>
            </a:p>
            <a:p>
              <a:pPr algn="l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in front of name</a:t>
              </a:r>
            </a:p>
          </p:txBody>
        </p:sp>
        <p:sp>
          <p:nvSpPr>
            <p:cNvPr id="52" name="Rectangle 36"/>
            <p:cNvSpPr>
              <a:spLocks noChangeArrowheads="1"/>
            </p:cNvSpPr>
            <p:nvPr/>
          </p:nvSpPr>
          <p:spPr bwMode="auto">
            <a:xfrm>
              <a:off x="222726" y="4685113"/>
              <a:ext cx="2304000" cy="75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46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7980" t="32304"/>
          <a:stretch/>
        </p:blipFill>
        <p:spPr bwMode="auto">
          <a:xfrm>
            <a:off x="1209953" y="2564903"/>
            <a:ext cx="6811551" cy="318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8107" r="4745" b="14369"/>
          <a:stretch/>
        </p:blipFill>
        <p:spPr bwMode="auto">
          <a:xfrm>
            <a:off x="1723472" y="476672"/>
            <a:ext cx="5784512" cy="19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776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1"/>
          <p:cNvSpPr txBox="1">
            <a:spLocks/>
          </p:cNvSpPr>
          <p:nvPr/>
        </p:nvSpPr>
        <p:spPr>
          <a:xfrm>
            <a:off x="457200" y="0"/>
            <a:ext cx="8229600" cy="639762"/>
          </a:xfrm>
          <a:prstGeom prst="rect">
            <a:avLst/>
          </a:prstGeom>
        </p:spPr>
        <p:txBody>
          <a:bodyPr rtlCol="0">
            <a:normAutofit fontScale="975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 of cycloalkanes</a:t>
            </a:r>
            <a:endParaRPr lang="ar-SA" sz="3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285720" y="571480"/>
            <a:ext cx="8229600" cy="5791200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Ring less stable</a:t>
            </a:r>
          </a:p>
          <a:p>
            <a:endParaRPr lang="en-US" dirty="0" smtClean="0">
              <a:ea typeface="Majalla UI"/>
              <a:cs typeface="Majalla UI"/>
            </a:endParaRPr>
          </a:p>
          <a:p>
            <a:endParaRPr lang="en-US" dirty="0" smtClean="0">
              <a:ea typeface="Majalla UI"/>
              <a:cs typeface="Majalla UI"/>
            </a:endParaRPr>
          </a:p>
          <a:p>
            <a:pPr>
              <a:buNone/>
            </a:pPr>
            <a:endParaRPr lang="en-US" dirty="0" smtClean="0">
              <a:ea typeface="Majalla UI"/>
              <a:cs typeface="Majalla UI"/>
            </a:endParaRPr>
          </a:p>
          <a:p>
            <a:pPr>
              <a:buNone/>
            </a:pPr>
            <a:endParaRPr lang="en-US" dirty="0" smtClean="0">
              <a:ea typeface="Majalla UI"/>
              <a:cs typeface="Majalla UI"/>
            </a:endParaRPr>
          </a:p>
          <a:p>
            <a:endParaRPr lang="en-US" dirty="0" smtClean="0">
              <a:ea typeface="Majalla UI"/>
              <a:cs typeface="Majalla UI"/>
            </a:endParaRPr>
          </a:p>
          <a:p>
            <a:endParaRPr lang="en-US" dirty="0" smtClean="0">
              <a:ea typeface="Majalla UI"/>
              <a:cs typeface="Majalla UI"/>
            </a:endParaRPr>
          </a:p>
          <a:p>
            <a:pPr algn="l" rtl="0"/>
            <a:r>
              <a:rPr lang="en-US" sz="2200" dirty="0" smtClean="0">
                <a:solidFill>
                  <a:srgbClr val="FF0000"/>
                </a:solidFill>
                <a:latin typeface="Times New Roman" pitchFamily="18" charset="0"/>
                <a:ea typeface="Majalla UI"/>
                <a:cs typeface="Times New Roman" pitchFamily="18" charset="0"/>
              </a:rPr>
              <a:t>Ring more stable 5 and 6</a:t>
            </a:r>
            <a:endParaRPr lang="ar-SA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4876800"/>
            <a:ext cx="40195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مجموعة 3"/>
          <p:cNvGrpSpPr/>
          <p:nvPr/>
        </p:nvGrpSpPr>
        <p:grpSpPr>
          <a:xfrm>
            <a:off x="2857488" y="857232"/>
            <a:ext cx="4114800" cy="3647895"/>
            <a:chOff x="2857488" y="857232"/>
            <a:chExt cx="4114800" cy="3647895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2857488" y="857232"/>
              <a:ext cx="4114800" cy="2895600"/>
              <a:chOff x="2514600" y="1299124"/>
              <a:chExt cx="4114800" cy="2895600"/>
            </a:xfrm>
          </p:grpSpPr>
          <p:pic>
            <p:nvPicPr>
              <p:cNvPr id="24578" name="Picture 2" descr="C:\Users\hp\Pictures\12333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4600" y="1299124"/>
                <a:ext cx="4114800" cy="28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biLevel thresh="7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2504" b="55814"/>
              <a:stretch/>
            </p:blipFill>
            <p:spPr bwMode="auto">
              <a:xfrm>
                <a:off x="2514600" y="2869647"/>
                <a:ext cx="719919" cy="12794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6360" y="4005064"/>
              <a:ext cx="3382963" cy="500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680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0559"/>
            <a:ext cx="6912768" cy="422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3008286" y="0"/>
            <a:ext cx="257795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Homework - 2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52182" y="548680"/>
            <a:ext cx="7342716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B050"/>
                </a:solidFill>
              </a:rPr>
              <a:t>1-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Indicate whether the following pairs of structures are (1) the same, </a:t>
            </a:r>
          </a:p>
          <a:p>
            <a:pPr algn="l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(2) structural isomers, or (3) entirely unrelated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25</a:t>
            </a:fld>
            <a:endParaRPr lang="ar-SA"/>
          </a:p>
        </p:txBody>
      </p:sp>
      <p:sp>
        <p:nvSpPr>
          <p:cNvPr id="6" name="TextBox 2"/>
          <p:cNvSpPr txBox="1"/>
          <p:nvPr/>
        </p:nvSpPr>
        <p:spPr>
          <a:xfrm>
            <a:off x="179512" y="5673442"/>
            <a:ext cx="7843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Arrange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following compounds in order of increasing boiling points :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-hexane; 2,2-dimethylbutane; 2-methylpentane</a:t>
            </a:r>
            <a:r>
              <a:rPr lang="en-US" sz="2000" dirty="0" smtClean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906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7504" y="48596"/>
            <a:ext cx="5429692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Give IUPC names for the following compounds.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27" y="420633"/>
            <a:ext cx="6350520" cy="1913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12767" y="2564904"/>
            <a:ext cx="61275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Write structural formulas 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the following compounds.</a:t>
            </a:r>
            <a:endParaRPr lang="ar-SA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16908" y="3006515"/>
            <a:ext cx="4897495" cy="1015663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457200" indent="-457200" algn="l" rtl="0">
              <a:buFont typeface="+mj-lt"/>
              <a:buAutoNum type="alphaU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2,3-Dimethyl-4-ethylhexane.</a:t>
            </a:r>
          </a:p>
          <a:p>
            <a:pPr marL="457200" indent="-457200" algn="l" rtl="0">
              <a:buFont typeface="+mj-lt"/>
              <a:buAutoNum type="alphaU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2,4-Dimethyl-5-ethyl-4-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-butyleheptane.</a:t>
            </a:r>
          </a:p>
          <a:p>
            <a:pPr marL="457200" indent="-457200" algn="l" rtl="0">
              <a:buFont typeface="+mj-lt"/>
              <a:buAutoNum type="alphaU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3,4-Dimethyl-5-ethyl-6-isopropylnonane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9" name="TextBox 4"/>
          <p:cNvSpPr txBox="1"/>
          <p:nvPr/>
        </p:nvSpPr>
        <p:spPr>
          <a:xfrm>
            <a:off x="179512" y="4370328"/>
            <a:ext cx="92890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5-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Write the condensed structural formula for each of named compounds,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give the correct name for each.</a:t>
            </a:r>
          </a:p>
          <a:p>
            <a:pPr marL="342900" indent="-342900" algn="l" rtl="0">
              <a:buFont typeface="+mj-lt"/>
              <a:buAutoNum type="alphaL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1,4-Dimethylcyclobutane</a:t>
            </a:r>
          </a:p>
          <a:p>
            <a:pPr marL="342900" indent="-342900" algn="l" rtl="0">
              <a:buFont typeface="+mj-lt"/>
              <a:buAutoNum type="alphaL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2,2-Dichloro-5-methylcyclohexane</a:t>
            </a:r>
          </a:p>
          <a:p>
            <a:pPr marL="342900" indent="-342900" algn="l" rtl="0">
              <a:buFont typeface="+mj-lt"/>
              <a:buAutoNum type="alphaL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Cis-1,3-Dimethylcyclopropane</a:t>
            </a:r>
          </a:p>
          <a:p>
            <a:pPr marL="342900" indent="-342900" algn="l" rtl="0">
              <a:buFont typeface="+mj-lt"/>
              <a:buAutoNum type="alphaLcParenR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1,1-Dibromo-3-methylcyclopentane (note: There are no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trans in this case. Why)  </a:t>
            </a:r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653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9239" y="2380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General Molecular Formula of Hydrocarbons</a:t>
            </a:r>
          </a:p>
          <a:p>
            <a:pPr lvl="0" algn="ctr"/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(Homologous Series) 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321958"/>
              </p:ext>
            </p:extLst>
          </p:nvPr>
        </p:nvGraphicFramePr>
        <p:xfrm>
          <a:off x="971600" y="1844824"/>
          <a:ext cx="7336334" cy="31680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5246974"/>
                <a:gridCol w="2089360"/>
              </a:tblGrid>
              <a:tr h="79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2n+2     </a:t>
                      </a:r>
                      <a:r>
                        <a:rPr lang="en-US" sz="2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Saturated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Alkanes</a:t>
                      </a:r>
                    </a:p>
                  </a:txBody>
                  <a:tcPr anchor="ctr"/>
                </a:tc>
              </a:tr>
              <a:tr h="79200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(containing</a:t>
                      </a:r>
                      <a:r>
                        <a:rPr lang="en-US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 single ring)</a:t>
                      </a:r>
                      <a:r>
                        <a:rPr lang="ar-SA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 </a:t>
                      </a:r>
                      <a:endParaRPr lang="ar-SA" sz="2400" b="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Cycloalkanes</a:t>
                      </a:r>
                    </a:p>
                  </a:txBody>
                  <a:tcPr anchor="ctr"/>
                </a:tc>
              </a:tr>
              <a:tr h="79200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   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(containing</a:t>
                      </a:r>
                      <a:r>
                        <a:rPr lang="en-US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one double bond)</a:t>
                      </a:r>
                      <a:r>
                        <a:rPr lang="ar-SA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400" b="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Alkenes</a:t>
                      </a:r>
                    </a:p>
                  </a:txBody>
                  <a:tcPr anchor="ctr"/>
                </a:tc>
              </a:tr>
              <a:tr h="792000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4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2n-2   </a:t>
                      </a:r>
                      <a:r>
                        <a:rPr lang="en-US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(containing</a:t>
                      </a:r>
                      <a:r>
                        <a:rPr lang="en-US" sz="2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one triple bond)</a:t>
                      </a:r>
                      <a:r>
                        <a:rPr lang="ar-SA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2400" b="0" baseline="-25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Alkynes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52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929190" y="928670"/>
            <a:ext cx="714380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510179"/>
              </p:ext>
            </p:extLst>
          </p:nvPr>
        </p:nvGraphicFramePr>
        <p:xfrm>
          <a:off x="490887" y="1988840"/>
          <a:ext cx="7776865" cy="470535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36989"/>
                <a:gridCol w="2113292"/>
                <a:gridCol w="1706303"/>
                <a:gridCol w="252028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Carbon </a:t>
                      </a:r>
                      <a:endParaRPr lang="en-US" sz="20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Molecular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Formula 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Structural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Formula 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Methane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Ethane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Propane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Butane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Pentane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Hexane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ar-S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Heptane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Octane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Nonane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ar-SA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latin typeface="Times New Roman" pitchFamily="18" charset="0"/>
                          <a:cs typeface="Times New Roman" pitchFamily="18" charset="0"/>
                        </a:rPr>
                        <a:t>Decane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-396552" y="1380059"/>
            <a:ext cx="964907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Names, Molecular Formula and Structural</a:t>
            </a:r>
            <a:r>
              <a:rPr lang="en-US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Formula of the first Ten Alkanes</a:t>
            </a:r>
            <a:r>
              <a:rPr lang="en-US" sz="2200" dirty="0" smtClean="0"/>
              <a:t> </a:t>
            </a:r>
            <a:endParaRPr lang="ar-SA" sz="2200" dirty="0"/>
          </a:p>
        </p:txBody>
      </p:sp>
      <p:sp>
        <p:nvSpPr>
          <p:cNvPr id="5" name="مستطيل 4"/>
          <p:cNvSpPr/>
          <p:nvPr/>
        </p:nvSpPr>
        <p:spPr>
          <a:xfrm>
            <a:off x="3579032" y="-3833"/>
            <a:ext cx="16979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1619672" y="808365"/>
            <a:ext cx="2555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2n+2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Saturated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4857752" y="857232"/>
            <a:ext cx="71365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ane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09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54542" y="3800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Structural 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somerism </a:t>
            </a:r>
            <a:endParaRPr lang="ar-SA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546842" y="991804"/>
            <a:ext cx="8057605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structural isomers:</a:t>
            </a:r>
          </a:p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compounds with identical molecular formula and different structure</a:t>
            </a:r>
          </a:p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98608" y="2560527"/>
            <a:ext cx="148149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1763687" y="4941168"/>
            <a:ext cx="6213105" cy="1796558"/>
            <a:chOff x="1763688" y="5042686"/>
            <a:chExt cx="6213105" cy="1796558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5042686"/>
              <a:ext cx="6213105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مربع نص 1"/>
            <p:cNvSpPr txBox="1"/>
            <p:nvPr/>
          </p:nvSpPr>
          <p:spPr>
            <a:xfrm>
              <a:off x="2254542" y="6192913"/>
              <a:ext cx="1107996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i="1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dirty="0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-Pentane</a:t>
              </a:r>
              <a:endParaRPr lang="ar-SA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مستطيل 3"/>
            <p:cNvSpPr/>
            <p:nvPr/>
          </p:nvSpPr>
          <p:spPr>
            <a:xfrm>
              <a:off x="4139952" y="6201775"/>
              <a:ext cx="11849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isopentane</a:t>
              </a:r>
              <a:endParaRPr lang="ar-SA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مربع نص 4"/>
            <p:cNvSpPr txBox="1"/>
            <p:nvPr/>
          </p:nvSpPr>
          <p:spPr>
            <a:xfrm>
              <a:off x="6012160" y="6192913"/>
              <a:ext cx="1300421" cy="646331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err="1" smtClean="0">
                  <a:solidFill>
                    <a:srgbClr val="00B0F0"/>
                  </a:solidFill>
                  <a:latin typeface="Times New Roman" pitchFamily="18" charset="0"/>
                  <a:cs typeface="Times New Roman" pitchFamily="18" charset="0"/>
                </a:rPr>
                <a:t>Neopentane</a:t>
              </a:r>
              <a:endParaRPr lang="ar-SA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ar-SA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42910" y="3786190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2400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4348" y="5786454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en-US" sz="2400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6444208" y="4247855"/>
            <a:ext cx="787812" cy="3331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16" name="مجموعة 15"/>
          <p:cNvGrpSpPr/>
          <p:nvPr/>
        </p:nvGrpSpPr>
        <p:grpSpPr>
          <a:xfrm>
            <a:off x="1545342" y="3429000"/>
            <a:ext cx="5990400" cy="1296144"/>
            <a:chOff x="1545342" y="3429000"/>
            <a:chExt cx="5990400" cy="129614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5342" y="3429000"/>
              <a:ext cx="5990400" cy="115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مجموعة 14"/>
            <p:cNvGrpSpPr/>
            <p:nvPr/>
          </p:nvGrpSpPr>
          <p:grpSpPr>
            <a:xfrm>
              <a:off x="5076056" y="4291757"/>
              <a:ext cx="1011237" cy="433387"/>
              <a:chOff x="7236296" y="4247855"/>
              <a:chExt cx="1011237" cy="433387"/>
            </a:xfrm>
          </p:grpSpPr>
          <p:sp>
            <p:nvSpPr>
              <p:cNvPr id="14" name="مستطيل 13"/>
              <p:cNvSpPr/>
              <p:nvPr/>
            </p:nvSpPr>
            <p:spPr>
              <a:xfrm>
                <a:off x="7312580" y="4247855"/>
                <a:ext cx="859820" cy="333145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pic>
            <p:nvPicPr>
              <p:cNvPr id="25602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4247855"/>
                <a:ext cx="1011237" cy="4333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94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314458" y="8879"/>
            <a:ext cx="2559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Alkyl Groups</a:t>
            </a:r>
            <a:endParaRPr lang="ar-SA" b="1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07170" y="2197045"/>
            <a:ext cx="5605611" cy="179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285720" y="785794"/>
            <a:ext cx="465544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Classes of Carbons and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Hydrogens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5929322" y="285728"/>
            <a:ext cx="1138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2n+1</a:t>
            </a:r>
            <a:endParaRPr lang="ar-SA" dirty="0"/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5440166" y="4719292"/>
            <a:ext cx="1143008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Primary</a:t>
            </a:r>
            <a:endParaRPr lang="ar-SA" sz="22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 bwMode="auto">
          <a:xfrm>
            <a:off x="2506446" y="5271746"/>
            <a:ext cx="264796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Calibri" pitchFamily="34" charset="0"/>
                <a:sym typeface="Symbol" pitchFamily="18" charset="2"/>
              </a:rPr>
              <a:t>CH</a:t>
            </a:r>
            <a:r>
              <a:rPr lang="hu-HU" sz="2200" baseline="-25000" dirty="0" smtClean="0">
                <a:latin typeface="Calibri" pitchFamily="34" charset="0"/>
                <a:sym typeface="Symbol" pitchFamily="18" charset="2"/>
              </a:rPr>
              <a:t>3</a:t>
            </a:r>
            <a:r>
              <a:rPr lang="hu-HU" sz="2200" dirty="0" smtClean="0">
                <a:latin typeface="Calibri" pitchFamily="34" charset="0"/>
                <a:sym typeface="Symbol"/>
              </a:rPr>
              <a:t>CCH</a:t>
            </a:r>
            <a:r>
              <a:rPr lang="hu-HU" sz="2200" baseline="-25000" dirty="0" smtClean="0">
                <a:latin typeface="Calibri" pitchFamily="34" charset="0"/>
                <a:sym typeface="Symbol"/>
              </a:rPr>
              <a:t>2</a:t>
            </a:r>
            <a:r>
              <a:rPr lang="hu-HU" sz="2200" dirty="0" smtClean="0">
                <a:latin typeface="Calibri" pitchFamily="34" charset="0"/>
                <a:sym typeface="Symbol"/>
              </a:rPr>
              <a:t>CHCH</a:t>
            </a:r>
            <a:r>
              <a:rPr lang="hu-HU" sz="2200" baseline="-25000" dirty="0" smtClean="0">
                <a:latin typeface="Calibri" pitchFamily="34" charset="0"/>
                <a:sym typeface="Symbol"/>
              </a:rPr>
              <a:t>3</a:t>
            </a:r>
            <a:endParaRPr lang="hu-HU" sz="2200" baseline="-25000" dirty="0">
              <a:latin typeface="Calibri" pitchFamily="34" charset="0"/>
              <a:sym typeface="Symbol" pitchFamily="18" charset="2"/>
            </a:endParaRPr>
          </a:p>
        </p:txBody>
      </p:sp>
      <p:cxnSp>
        <p:nvCxnSpPr>
          <p:cNvPr id="9" name="Egyenes összekötő 58"/>
          <p:cNvCxnSpPr/>
          <p:nvPr/>
        </p:nvCxnSpPr>
        <p:spPr>
          <a:xfrm flipH="1">
            <a:off x="3413334" y="5552746"/>
            <a:ext cx="4762" cy="2666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3106525" y="5847294"/>
            <a:ext cx="64294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Calibri" pitchFamily="34" charset="0"/>
                <a:sym typeface="Symbol" pitchFamily="18" charset="2"/>
              </a:rPr>
              <a:t>CH</a:t>
            </a:r>
            <a:r>
              <a:rPr lang="hu-HU" sz="2200" baseline="-25000" dirty="0" smtClean="0">
                <a:latin typeface="Calibri" pitchFamily="34" charset="0"/>
                <a:sym typeface="Symbol" pitchFamily="18" charset="2"/>
              </a:rPr>
              <a:t>3</a:t>
            </a:r>
            <a:endParaRPr lang="hu-HU" sz="2200" dirty="0" smtClean="0">
              <a:latin typeface="Calibri" pitchFamily="34" charset="0"/>
              <a:sym typeface="Symbol"/>
            </a:endParaRPr>
          </a:p>
        </p:txBody>
      </p:sp>
      <p:cxnSp>
        <p:nvCxnSpPr>
          <p:cNvPr id="11" name="Egyenes összekötő 60"/>
          <p:cNvCxnSpPr/>
          <p:nvPr/>
        </p:nvCxnSpPr>
        <p:spPr>
          <a:xfrm rot="5400000">
            <a:off x="3356558" y="5200308"/>
            <a:ext cx="14287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artalom helye 2"/>
          <p:cNvSpPr txBox="1">
            <a:spLocks/>
          </p:cNvSpPr>
          <p:nvPr/>
        </p:nvSpPr>
        <p:spPr bwMode="auto">
          <a:xfrm>
            <a:off x="3161630" y="4771255"/>
            <a:ext cx="64294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Calibri" pitchFamily="34" charset="0"/>
                <a:sym typeface="Symbol" pitchFamily="18" charset="2"/>
              </a:rPr>
              <a:t>CH</a:t>
            </a:r>
            <a:r>
              <a:rPr lang="hu-HU" sz="2200" baseline="-25000" dirty="0" smtClean="0">
                <a:latin typeface="Calibri" pitchFamily="34" charset="0"/>
                <a:sym typeface="Symbol" pitchFamily="18" charset="2"/>
              </a:rPr>
              <a:t>3</a:t>
            </a:r>
            <a:endParaRPr lang="hu-HU" sz="2200" dirty="0" smtClean="0">
              <a:latin typeface="Calibri" pitchFamily="34" charset="0"/>
              <a:sym typeface="Symbol"/>
            </a:endParaRPr>
          </a:p>
        </p:txBody>
      </p:sp>
      <p:cxnSp>
        <p:nvCxnSpPr>
          <p:cNvPr id="13" name="Egyenes összekötő 46"/>
          <p:cNvCxnSpPr/>
          <p:nvPr/>
        </p:nvCxnSpPr>
        <p:spPr>
          <a:xfrm rot="5400000">
            <a:off x="4210247" y="5656166"/>
            <a:ext cx="14287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artalom helye 2"/>
          <p:cNvSpPr txBox="1">
            <a:spLocks/>
          </p:cNvSpPr>
          <p:nvPr/>
        </p:nvSpPr>
        <p:spPr bwMode="auto">
          <a:xfrm>
            <a:off x="4047124" y="5811754"/>
            <a:ext cx="64294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Calibri" pitchFamily="34" charset="0"/>
                <a:sym typeface="Symbol" pitchFamily="18" charset="2"/>
              </a:rPr>
              <a:t>CH</a:t>
            </a:r>
            <a:r>
              <a:rPr lang="hu-HU" sz="2200" baseline="-25000" dirty="0" smtClean="0">
                <a:latin typeface="Calibri" pitchFamily="34" charset="0"/>
                <a:sym typeface="Symbol" pitchFamily="18" charset="2"/>
              </a:rPr>
              <a:t>3</a:t>
            </a:r>
            <a:endParaRPr lang="hu-HU" sz="2200" dirty="0" smtClean="0">
              <a:latin typeface="Calibri" pitchFamily="34" charset="0"/>
              <a:sym typeface="Symbol"/>
            </a:endParaRPr>
          </a:p>
        </p:txBody>
      </p:sp>
      <p:sp>
        <p:nvSpPr>
          <p:cNvPr id="15" name="Tartalom helye 2"/>
          <p:cNvSpPr txBox="1">
            <a:spLocks/>
          </p:cNvSpPr>
          <p:nvPr/>
        </p:nvSpPr>
        <p:spPr bwMode="auto">
          <a:xfrm>
            <a:off x="3654216" y="6290928"/>
            <a:ext cx="1428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Secondary</a:t>
            </a:r>
            <a:endParaRPr lang="ar-SA" sz="22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6" name="Tartalom helye 2"/>
          <p:cNvSpPr txBox="1">
            <a:spLocks/>
          </p:cNvSpPr>
          <p:nvPr/>
        </p:nvSpPr>
        <p:spPr bwMode="auto">
          <a:xfrm>
            <a:off x="3868530" y="4497889"/>
            <a:ext cx="142876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tertiary</a:t>
            </a:r>
            <a:endParaRPr lang="hu-HU" sz="22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cxnSp>
        <p:nvCxnSpPr>
          <p:cNvPr id="17" name="Egyenes összekötő 71"/>
          <p:cNvCxnSpPr/>
          <p:nvPr/>
        </p:nvCxnSpPr>
        <p:spPr>
          <a:xfrm rot="16200000" flipH="1">
            <a:off x="3588980" y="5835215"/>
            <a:ext cx="642942" cy="21431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73"/>
          <p:cNvCxnSpPr/>
          <p:nvPr/>
        </p:nvCxnSpPr>
        <p:spPr>
          <a:xfrm rot="5400000">
            <a:off x="4258226" y="5032059"/>
            <a:ext cx="357190" cy="14287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75"/>
          <p:cNvCxnSpPr/>
          <p:nvPr/>
        </p:nvCxnSpPr>
        <p:spPr>
          <a:xfrm flipV="1">
            <a:off x="4823497" y="4996060"/>
            <a:ext cx="785818" cy="28575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artalom helye 2"/>
          <p:cNvSpPr txBox="1">
            <a:spLocks/>
          </p:cNvSpPr>
          <p:nvPr/>
        </p:nvSpPr>
        <p:spPr bwMode="auto">
          <a:xfrm>
            <a:off x="1643042" y="4572008"/>
            <a:ext cx="1440000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2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quaternary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hu-HU" sz="2200" dirty="0">
              <a:solidFill>
                <a:srgbClr val="B3F96D"/>
              </a:solidFill>
              <a:latin typeface="Calibri" pitchFamily="34" charset="0"/>
              <a:sym typeface="Symbol" pitchFamily="18" charset="2"/>
            </a:endParaRPr>
          </a:p>
        </p:txBody>
      </p:sp>
      <p:cxnSp>
        <p:nvCxnSpPr>
          <p:cNvPr id="21" name="Egyenes összekötő 69"/>
          <p:cNvCxnSpPr/>
          <p:nvPr/>
        </p:nvCxnSpPr>
        <p:spPr>
          <a:xfrm>
            <a:off x="2857488" y="4929198"/>
            <a:ext cx="428628" cy="3571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14810" y="1785926"/>
            <a:ext cx="397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sz="2000" baseline="300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71736" y="178592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29322" y="1785926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071670" y="4929198"/>
            <a:ext cx="397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aseline="300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913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4" grpId="0"/>
      <p:bldP spid="15" grpId="0"/>
      <p:bldP spid="16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385651"/>
              </p:ext>
            </p:extLst>
          </p:nvPr>
        </p:nvGraphicFramePr>
        <p:xfrm>
          <a:off x="2433630" y="528872"/>
          <a:ext cx="4633573" cy="615962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13292"/>
                <a:gridCol w="2520281"/>
              </a:tblGrid>
              <a:tr h="6160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Methyl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3967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Ethyl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396735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-Propyl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4858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isopropyl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1-Methylethyl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</a:tr>
              <a:tr h="396735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-Butyl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625" marR="47625" marT="47625" marB="47625" anchor="ctr"/>
                </a:tc>
              </a:tr>
              <a:tr h="1001284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sec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-Butyl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1-Methylpropyl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</a:tr>
              <a:tr h="100877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isobutyl 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2-Methylpropyl</a:t>
                      </a:r>
                    </a:p>
                    <a:p>
                      <a:pPr algn="ctr"/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</a:tr>
              <a:tr h="1001284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tert</a:t>
                      </a:r>
                      <a:r>
                        <a:rPr lang="en-US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-Butyl</a:t>
                      </a:r>
                    </a:p>
                    <a:p>
                      <a:pPr algn="ctr"/>
                      <a:r>
                        <a:rPr lang="en-US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 smtClean="0">
                          <a:latin typeface="Times New Roman" pitchFamily="18" charset="0"/>
                          <a:cs typeface="Times New Roman" pitchFamily="18" charset="0"/>
                        </a:rPr>
                        <a:t>1,1-dimethylethyle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  <p:graphicFrame>
        <p:nvGraphicFramePr>
          <p:cNvPr id="5" name="كائن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412884"/>
              </p:ext>
            </p:extLst>
          </p:nvPr>
        </p:nvGraphicFramePr>
        <p:xfrm>
          <a:off x="5086608" y="2204864"/>
          <a:ext cx="1306512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" name="CS ChemDraw Drawing" r:id="rId3" imgW="748284" imgH="205740" progId="ChemDraw.Document.6.0">
                  <p:embed/>
                </p:oleObj>
              </mc:Choice>
              <mc:Fallback>
                <p:oleObj name="CS ChemDraw Drawing" r:id="rId3" imgW="748284" imgH="205740" progId="ChemDraw.Document.6.0">
                  <p:embed/>
                  <p:pic>
                    <p:nvPicPr>
                      <p:cNvPr id="0" name="Picture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6608" y="2204864"/>
                        <a:ext cx="1306512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كائن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512581"/>
              </p:ext>
            </p:extLst>
          </p:nvPr>
        </p:nvGraphicFramePr>
        <p:xfrm>
          <a:off x="4872343" y="3645024"/>
          <a:ext cx="1735041" cy="3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" name="CS ChemDraw Drawing" r:id="rId5" imgW="1016508" imgH="211836" progId="ChemDraw.Document.6.0">
                  <p:embed/>
                </p:oleObj>
              </mc:Choice>
              <mc:Fallback>
                <p:oleObj name="CS ChemDraw Drawing" r:id="rId5" imgW="1016508" imgH="211836" progId="ChemDraw.Document.6.0">
                  <p:embed/>
                  <p:pic>
                    <p:nvPicPr>
                      <p:cNvPr id="0" name="Picture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343" y="3645024"/>
                        <a:ext cx="1735041" cy="36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كائن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862416"/>
              </p:ext>
            </p:extLst>
          </p:nvPr>
        </p:nvGraphicFramePr>
        <p:xfrm>
          <a:off x="5148064" y="5733256"/>
          <a:ext cx="1141243" cy="93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" name="CS ChemDraw Drawing" r:id="rId7" imgW="803148" imgH="659892" progId="ChemDraw.Document.6.0">
                  <p:embed/>
                </p:oleObj>
              </mc:Choice>
              <mc:Fallback>
                <p:oleObj name="CS ChemDraw Drawing" r:id="rId7" imgW="803148" imgH="659892" progId="ChemDraw.Document.6.0">
                  <p:embed/>
                  <p:pic>
                    <p:nvPicPr>
                      <p:cNvPr id="0" name="Picture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733256"/>
                        <a:ext cx="1141243" cy="93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مستطيل 14"/>
          <p:cNvSpPr/>
          <p:nvPr/>
        </p:nvSpPr>
        <p:spPr>
          <a:xfrm>
            <a:off x="179512" y="-1"/>
            <a:ext cx="24304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Alkyl Groups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85720" y="1071546"/>
            <a:ext cx="1857388" cy="503438"/>
            <a:chOff x="7072330" y="571480"/>
            <a:chExt cx="1857388" cy="503438"/>
          </a:xfrm>
        </p:grpSpPr>
        <p:sp>
          <p:nvSpPr>
            <p:cNvPr id="11" name="Rectangle 10"/>
            <p:cNvSpPr/>
            <p:nvPr/>
          </p:nvSpPr>
          <p:spPr>
            <a:xfrm>
              <a:off x="7072330" y="642918"/>
              <a:ext cx="1857388" cy="432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7143768" y="571480"/>
              <a:ext cx="1748633" cy="467319"/>
              <a:chOff x="3527890" y="61553"/>
              <a:chExt cx="1748633" cy="467319"/>
            </a:xfrm>
          </p:grpSpPr>
          <p:sp>
            <p:nvSpPr>
              <p:cNvPr id="2" name="مربع نص 1"/>
              <p:cNvSpPr txBox="1"/>
              <p:nvPr/>
            </p:nvSpPr>
            <p:spPr>
              <a:xfrm>
                <a:off x="3527890" y="67207"/>
                <a:ext cx="713657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ane</a:t>
                </a:r>
                <a:endParaRPr lang="ar-SA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" name="رابط كسهم مستقيم 5"/>
              <p:cNvCxnSpPr/>
              <p:nvPr/>
            </p:nvCxnSpPr>
            <p:spPr>
              <a:xfrm>
                <a:off x="4287076" y="339980"/>
                <a:ext cx="46334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مربع نص 7"/>
              <p:cNvSpPr txBox="1"/>
              <p:nvPr/>
            </p:nvSpPr>
            <p:spPr>
              <a:xfrm>
                <a:off x="4750417" y="61553"/>
                <a:ext cx="526106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2400" dirty="0" err="1" smtClean="0">
                    <a:latin typeface="Times New Roman" pitchFamily="18" charset="0"/>
                    <a:cs typeface="Times New Roman" pitchFamily="18" charset="0"/>
                  </a:rPr>
                  <a:t>yl</a:t>
                </a:r>
                <a:endParaRPr lang="ar-SA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aphicFrame>
        <p:nvGraphicFramePr>
          <p:cNvPr id="9" name="كائن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3246348"/>
              </p:ext>
            </p:extLst>
          </p:nvPr>
        </p:nvGraphicFramePr>
        <p:xfrm>
          <a:off x="5013470" y="4725144"/>
          <a:ext cx="163671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name="CS ChemDraw Drawing" r:id="rId9" imgW="1051560" imgH="416052" progId="ChemDraw.Document.6.0">
                  <p:embed/>
                </p:oleObj>
              </mc:Choice>
              <mc:Fallback>
                <p:oleObj name="CS ChemDraw Drawing" r:id="rId9" imgW="1051560" imgH="416052" progId="ChemDraw.Document.6.0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3470" y="4725144"/>
                        <a:ext cx="1636713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490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84843" y="116632"/>
            <a:ext cx="66213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IUPAC System of Nomenclature</a:t>
            </a:r>
            <a:endParaRPr lang="ar-SA" b="1" dirty="0">
              <a:solidFill>
                <a:prstClr val="black"/>
              </a:solidFill>
            </a:endParaRPr>
          </a:p>
        </p:txBody>
      </p:sp>
      <p:sp>
        <p:nvSpPr>
          <p:cNvPr id="4" name="Tartalom helye 2"/>
          <p:cNvSpPr txBox="1">
            <a:spLocks/>
          </p:cNvSpPr>
          <p:nvPr/>
        </p:nvSpPr>
        <p:spPr bwMode="auto">
          <a:xfrm>
            <a:off x="-30672" y="939016"/>
            <a:ext cx="618684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1. Identifying the parent hydrocarbon chain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5" name="Tartalom helye 2"/>
          <p:cNvSpPr txBox="1">
            <a:spLocks/>
          </p:cNvSpPr>
          <p:nvPr/>
        </p:nvSpPr>
        <p:spPr bwMode="auto">
          <a:xfrm>
            <a:off x="-288032" y="1783128"/>
            <a:ext cx="399593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2.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Numbering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Téglalap 19"/>
          <p:cNvSpPr/>
          <p:nvPr/>
        </p:nvSpPr>
        <p:spPr>
          <a:xfrm>
            <a:off x="6156175" y="997325"/>
            <a:ext cx="2313839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longest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one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Téglalap 61"/>
          <p:cNvSpPr/>
          <p:nvPr/>
        </p:nvSpPr>
        <p:spPr>
          <a:xfrm>
            <a:off x="3966534" y="1783128"/>
            <a:ext cx="427787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(starting at the end that a side </a:t>
            </a:r>
            <a:r>
              <a: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 is nearer from 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Téglalap 62"/>
          <p:cNvSpPr/>
          <p:nvPr/>
        </p:nvSpPr>
        <p:spPr>
          <a:xfrm>
            <a:off x="2035997" y="3140968"/>
            <a:ext cx="710800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alphatbetical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order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giving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of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carbon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atom of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parent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hu-HU" sz="240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chain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endParaRPr lang="hu-HU" sz="2400" baseline="300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107504" y="2564904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3. 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Listing </a:t>
            </a:r>
            <a:r>
              <a:rPr lang="hu-H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side-chains before the of parent chain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2" t="17390" r="7759"/>
          <a:stretch>
            <a:fillRect/>
          </a:stretch>
        </p:blipFill>
        <p:spPr bwMode="auto">
          <a:xfrm>
            <a:off x="2000232" y="4500570"/>
            <a:ext cx="5277097" cy="156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32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841" y="278532"/>
            <a:ext cx="3591118" cy="14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0"/>
            <a:ext cx="3536302" cy="201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" r="2589"/>
          <a:stretch>
            <a:fillRect/>
          </a:stretch>
        </p:blipFill>
        <p:spPr bwMode="auto">
          <a:xfrm>
            <a:off x="1411704" y="1997815"/>
            <a:ext cx="604867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r="15625" b="6918"/>
          <a:stretch>
            <a:fillRect/>
          </a:stretch>
        </p:blipFill>
        <p:spPr bwMode="auto">
          <a:xfrm>
            <a:off x="5080715" y="4572008"/>
            <a:ext cx="3140968" cy="2286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045" y="4708317"/>
            <a:ext cx="3001347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F23F5-1936-4A8E-A7E6-019830C05553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92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1196</TotalTime>
  <Words>685</Words>
  <Application>Microsoft Office PowerPoint</Application>
  <PresentationFormat>عرض على الشاشة (3:4)‏</PresentationFormat>
  <Paragraphs>230</Paragraphs>
  <Slides>26</Slides>
  <Notes>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8" baseType="lpstr">
      <vt:lpstr>مدير تنفيذي</vt:lpstr>
      <vt:lpstr>CS ChemDraw Drawing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</cp:lastModifiedBy>
  <cp:revision>70</cp:revision>
  <dcterms:created xsi:type="dcterms:W3CDTF">2012-02-07T14:05:34Z</dcterms:created>
  <dcterms:modified xsi:type="dcterms:W3CDTF">2015-02-04T17:19:18Z</dcterms:modified>
</cp:coreProperties>
</file>