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3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2" r:id="rId17"/>
    <p:sldId id="277" r:id="rId18"/>
    <p:sldId id="278" r:id="rId19"/>
    <p:sldId id="274" r:id="rId20"/>
    <p:sldId id="275" r:id="rId21"/>
    <p:sldId id="276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D0"/>
    <a:srgbClr val="C4A286"/>
    <a:srgbClr val="BF9A7B"/>
    <a:srgbClr val="B48864"/>
    <a:srgbClr val="F8AB6C"/>
    <a:srgbClr val="FACBA4"/>
    <a:srgbClr val="AF8059"/>
    <a:srgbClr val="DAC5B4"/>
    <a:srgbClr val="D5BEAB"/>
    <a:srgbClr val="CCB0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 autoAdjust="0"/>
    <p:restoredTop sz="94622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FBE7BA-C0D6-43F7-AF37-F6A2AC876630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3A8CE7-2A93-4AC7-849D-2626F9DF068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842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8CE7-2A93-4AC7-849D-2626F9DF068E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75402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3238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64877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0144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8589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9804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27088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9769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80088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6638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9635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11828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FE7B-1B83-40F2-B45D-CAE372D42783}" type="datetimeFigureOut">
              <a:rPr lang="ar-SA" smtClean="0"/>
              <a:pPr/>
              <a:t>17/04/34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050B-D8C9-4F46-AD52-7FFD58555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1237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57460" y="2435496"/>
            <a:ext cx="95814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Unsaturated Hydrocarbons II:</a:t>
            </a: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and Alkynes</a:t>
            </a:r>
            <a:endParaRPr lang="ar-SA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84694" y="1265944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Chem. 108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41120" y="4900831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8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/>
          <p:cNvSpPr txBox="1"/>
          <p:nvPr/>
        </p:nvSpPr>
        <p:spPr>
          <a:xfrm>
            <a:off x="1907704" y="62068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pSp>
        <p:nvGrpSpPr>
          <p:cNvPr id="1041" name="مجموعة 1040"/>
          <p:cNvGrpSpPr/>
          <p:nvPr/>
        </p:nvGrpSpPr>
        <p:grpSpPr>
          <a:xfrm>
            <a:off x="324827" y="1670811"/>
            <a:ext cx="8382000" cy="3382296"/>
            <a:chOff x="428596" y="1196752"/>
            <a:chExt cx="8382000" cy="3382296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428596" y="1196752"/>
              <a:ext cx="8382000" cy="3382296"/>
              <a:chOff x="428596" y="1196752"/>
              <a:chExt cx="8382000" cy="3382296"/>
            </a:xfrm>
          </p:grpSpPr>
          <p:pic>
            <p:nvPicPr>
              <p:cNvPr id="2" name="Picture 48" descr="FG09_00-11UN-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96" y="1196752"/>
                <a:ext cx="8382000" cy="259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مجموعة 10"/>
              <p:cNvGrpSpPr/>
              <p:nvPr/>
            </p:nvGrpSpPr>
            <p:grpSpPr>
              <a:xfrm>
                <a:off x="4723904" y="2348880"/>
                <a:ext cx="561372" cy="709627"/>
                <a:chOff x="4723904" y="2348880"/>
                <a:chExt cx="561372" cy="709627"/>
              </a:xfrm>
            </p:grpSpPr>
            <p:cxnSp>
              <p:nvCxnSpPr>
                <p:cNvPr id="9" name="رابط مستقيم 8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مربع نص 9"/>
                <p:cNvSpPr txBox="1"/>
                <p:nvPr/>
              </p:nvSpPr>
              <p:spPr>
                <a:xfrm>
                  <a:off x="4723904" y="2596842"/>
                  <a:ext cx="561372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r>
                    <a:rPr lang="en-US" sz="2400" baseline="300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مجموعة 11"/>
              <p:cNvGrpSpPr/>
              <p:nvPr/>
            </p:nvGrpSpPr>
            <p:grpSpPr>
              <a:xfrm>
                <a:off x="7812360" y="2301225"/>
                <a:ext cx="497252" cy="709627"/>
                <a:chOff x="4788024" y="2348880"/>
                <a:chExt cx="497252" cy="709627"/>
              </a:xfrm>
            </p:grpSpPr>
            <p:cxnSp>
              <p:nvCxnSpPr>
                <p:cNvPr id="13" name="رابط مستقيم 12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مربع نص 13"/>
                <p:cNvSpPr txBox="1"/>
                <p:nvPr/>
              </p:nvSpPr>
              <p:spPr>
                <a:xfrm>
                  <a:off x="4826496" y="2596842"/>
                  <a:ext cx="458780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" name="مجموعة 15"/>
              <p:cNvGrpSpPr/>
              <p:nvPr/>
            </p:nvGrpSpPr>
            <p:grpSpPr>
              <a:xfrm>
                <a:off x="1267520" y="2269345"/>
                <a:ext cx="561372" cy="709627"/>
                <a:chOff x="4723904" y="2348880"/>
                <a:chExt cx="561372" cy="709627"/>
              </a:xfrm>
            </p:grpSpPr>
            <p:cxnSp>
              <p:nvCxnSpPr>
                <p:cNvPr id="17" name="رابط مستقيم 16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مربع نص 17"/>
                <p:cNvSpPr txBox="1"/>
                <p:nvPr/>
              </p:nvSpPr>
              <p:spPr>
                <a:xfrm>
                  <a:off x="4723904" y="2596842"/>
                  <a:ext cx="561372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r>
                    <a:rPr lang="en-US" sz="2400" baseline="300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" name="مربع نص 18"/>
              <p:cNvSpPr txBox="1"/>
              <p:nvPr/>
            </p:nvSpPr>
            <p:spPr>
              <a:xfrm>
                <a:off x="650333" y="3840384"/>
                <a:ext cx="1578638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Tetrahedral</a:t>
                </a:r>
                <a:endParaRPr lang="ar-SA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مربع نص 19"/>
              <p:cNvSpPr txBox="1"/>
              <p:nvPr/>
            </p:nvSpPr>
            <p:spPr>
              <a:xfrm>
                <a:off x="3439254" y="3840384"/>
                <a:ext cx="2076659" cy="7386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/>
                <a:r>
                  <a:rPr lang="en-US" sz="2400" dirty="0" err="1" smtClean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Trigonal</a:t>
                </a:r>
                <a:r>
                  <a:rPr lang="en-US" sz="2400" dirty="0" smtClean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planar</a:t>
                </a:r>
                <a:endParaRPr lang="ar-SA" sz="2400" dirty="0">
                  <a:solidFill>
                    <a:srgbClr val="C0504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ar-SA" dirty="0"/>
              </a:p>
            </p:txBody>
          </p:sp>
          <p:sp>
            <p:nvSpPr>
              <p:cNvPr id="21" name="مربع نص 20"/>
              <p:cNvSpPr txBox="1"/>
              <p:nvPr/>
            </p:nvSpPr>
            <p:spPr>
              <a:xfrm>
                <a:off x="6916561" y="3840384"/>
                <a:ext cx="986232" cy="7386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Linear</a:t>
                </a:r>
                <a:endParaRPr lang="ar-SA" sz="2400" dirty="0">
                  <a:solidFill>
                    <a:srgbClr val="C0504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ar-SA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32" name="قوس 1031"/>
            <p:cNvSpPr/>
            <p:nvPr/>
          </p:nvSpPr>
          <p:spPr>
            <a:xfrm rot="18939233">
              <a:off x="6674533" y="1942803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3" name="مربع نص 1032"/>
            <p:cNvSpPr txBox="1"/>
            <p:nvPr/>
          </p:nvSpPr>
          <p:spPr>
            <a:xfrm>
              <a:off x="6774848" y="1596862"/>
              <a:ext cx="67197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180°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6" name="مستطيل 1035"/>
            <p:cNvSpPr/>
            <p:nvPr/>
          </p:nvSpPr>
          <p:spPr>
            <a:xfrm>
              <a:off x="4417530" y="1563013"/>
              <a:ext cx="671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قوس 46"/>
            <p:cNvSpPr/>
            <p:nvPr/>
          </p:nvSpPr>
          <p:spPr>
            <a:xfrm rot="18243877">
              <a:off x="4381229" y="1903953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" name="قوس 47"/>
            <p:cNvSpPr/>
            <p:nvPr/>
          </p:nvSpPr>
          <p:spPr>
            <a:xfrm rot="18040430">
              <a:off x="1468061" y="1892585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9" name="مستطيل 1038"/>
            <p:cNvSpPr/>
            <p:nvPr/>
          </p:nvSpPr>
          <p:spPr>
            <a:xfrm>
              <a:off x="1454931" y="1531510"/>
              <a:ext cx="8643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109.5°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0" name="مربع نص 1039"/>
          <p:cNvSpPr txBox="1"/>
          <p:nvPr/>
        </p:nvSpPr>
        <p:spPr>
          <a:xfrm>
            <a:off x="546646" y="144898"/>
            <a:ext cx="679641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comparative between alkane, alkene and alkyne: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5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23728" y="0"/>
            <a:ext cx="4483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3275589" y="836713"/>
            <a:ext cx="1953057" cy="463490"/>
            <a:chOff x="3813551" y="3284983"/>
            <a:chExt cx="1953057" cy="463490"/>
          </a:xfrm>
        </p:grpSpPr>
        <p:sp>
          <p:nvSpPr>
            <p:cNvPr id="5" name="مربع نص 4"/>
            <p:cNvSpPr txBox="1"/>
            <p:nvPr/>
          </p:nvSpPr>
          <p:spPr>
            <a:xfrm>
              <a:off x="3813551" y="3284983"/>
              <a:ext cx="68800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ane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5137910" y="3286808"/>
              <a:ext cx="62869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yne</a:t>
              </a:r>
              <a:endParaRPr lang="ar-S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رابط كسهم مستقيم 6"/>
            <p:cNvCxnSpPr/>
            <p:nvPr/>
          </p:nvCxnSpPr>
          <p:spPr>
            <a:xfrm flipV="1">
              <a:off x="4501560" y="3573015"/>
              <a:ext cx="63635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مستطيل 8"/>
          <p:cNvSpPr/>
          <p:nvPr/>
        </p:nvSpPr>
        <p:spPr>
          <a:xfrm>
            <a:off x="216998" y="1349953"/>
            <a:ext cx="9179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simplest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alkyne: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2123728" y="1298378"/>
            <a:ext cx="5993013" cy="2724150"/>
            <a:chOff x="1907704" y="0"/>
            <a:chExt cx="5993013" cy="272415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r="69662"/>
            <a:stretch/>
          </p:blipFill>
          <p:spPr bwMode="auto">
            <a:xfrm>
              <a:off x="1907704" y="1342467"/>
              <a:ext cx="1881187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060"/>
            <a:stretch/>
          </p:blipFill>
          <p:spPr bwMode="auto">
            <a:xfrm>
              <a:off x="3563888" y="0"/>
              <a:ext cx="4336829" cy="272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مستطيل 15"/>
          <p:cNvSpPr/>
          <p:nvPr/>
        </p:nvSpPr>
        <p:spPr>
          <a:xfrm>
            <a:off x="219094" y="4413107"/>
            <a:ext cx="6712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 Names: Named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substituted acetylene.</a:t>
            </a:r>
          </a:p>
        </p:txBody>
      </p:sp>
      <p:grpSp>
        <p:nvGrpSpPr>
          <p:cNvPr id="23" name="مجموعة 22"/>
          <p:cNvGrpSpPr/>
          <p:nvPr/>
        </p:nvGrpSpPr>
        <p:grpSpPr>
          <a:xfrm>
            <a:off x="728425" y="5222888"/>
            <a:ext cx="2335896" cy="1009709"/>
            <a:chOff x="728425" y="5103958"/>
            <a:chExt cx="2335896" cy="100970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103958"/>
              <a:ext cx="2062648" cy="6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728425" y="5652002"/>
              <a:ext cx="233589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 dirty="0" err="1" smtClean="0">
                  <a:solidFill>
                    <a:srgbClr val="1D1DFF"/>
                  </a:solidFill>
                  <a:latin typeface="Times New Roman" pitchFamily="18" charset="0"/>
                </a:rPr>
                <a:t>Methylacetylene</a:t>
              </a:r>
              <a:endParaRPr lang="en-US" b="1" dirty="0">
                <a:solidFill>
                  <a:srgbClr val="1D1D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3945208" y="4762869"/>
            <a:ext cx="4495800" cy="1844803"/>
            <a:chOff x="3945208" y="4762869"/>
            <a:chExt cx="4495800" cy="1844803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208" y="4762869"/>
              <a:ext cx="4495800" cy="100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4342663" y="5796508"/>
              <a:ext cx="3700762" cy="811164"/>
              <a:chOff x="2235" y="3193"/>
              <a:chExt cx="3972" cy="892"/>
            </a:xfrm>
          </p:grpSpPr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2235" y="3193"/>
                <a:ext cx="3972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US" b="1" dirty="0" err="1" smtClean="0">
                    <a:solidFill>
                      <a:srgbClr val="1D1DFF"/>
                    </a:solidFill>
                    <a:latin typeface="Times New Roman" pitchFamily="18" charset="0"/>
                  </a:rPr>
                  <a:t>Isobutylisopropylacetylene</a:t>
                </a:r>
                <a:endParaRPr lang="en-US" sz="3200" dirty="0">
                  <a:solidFill>
                    <a:srgbClr val="1D1DFF"/>
                  </a:solidFill>
                </a:endParaRP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5302" y="3577"/>
                <a:ext cx="198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/>
                <a:endParaRPr lang="en-US" dirty="0"/>
              </a:p>
            </p:txBody>
          </p:sp>
        </p:grpSp>
      </p:grp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763768" y="5301208"/>
            <a:ext cx="720000" cy="3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300192" y="5273865"/>
            <a:ext cx="684000" cy="3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784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646"/>
          <a:stretch/>
        </p:blipFill>
        <p:spPr bwMode="auto">
          <a:xfrm>
            <a:off x="821091" y="697029"/>
            <a:ext cx="2286369" cy="1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645"/>
          <a:stretch/>
        </p:blipFill>
        <p:spPr bwMode="auto">
          <a:xfrm>
            <a:off x="5182355" y="2278119"/>
            <a:ext cx="2550766" cy="166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33" r="26605"/>
          <a:stretch/>
        </p:blipFill>
        <p:spPr bwMode="auto">
          <a:xfrm>
            <a:off x="760545" y="2378646"/>
            <a:ext cx="2335285" cy="141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82" r="54996"/>
          <a:stretch/>
        </p:blipFill>
        <p:spPr bwMode="auto">
          <a:xfrm>
            <a:off x="3459423" y="5124093"/>
            <a:ext cx="1976673" cy="151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51315" y="42930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two-carbon alkyl group derived from acetylene is called an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ethynyl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group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32454" y="188640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4797274" y="872028"/>
            <a:ext cx="3106778" cy="1177169"/>
            <a:chOff x="4492487" y="1340768"/>
            <a:chExt cx="3106778" cy="1177169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487" y="1340768"/>
              <a:ext cx="3106778" cy="79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741381" y="2117827"/>
              <a:ext cx="26869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4-methyl-1-hexen-5-yne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43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0001a"/>
          <p:cNvPicPr>
            <a:picLocks noChangeAspect="1" noChangeArrowheads="1"/>
          </p:cNvPicPr>
          <p:nvPr/>
        </p:nvPicPr>
        <p:blipFill rotWithShape="1">
          <a:blip r:embed="rId2"/>
          <a:srcRect l="20585"/>
          <a:stretch/>
        </p:blipFill>
        <p:spPr bwMode="auto">
          <a:xfrm>
            <a:off x="1259632" y="404664"/>
            <a:ext cx="6097101" cy="1755692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1592711" y="20389"/>
            <a:ext cx="50692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Terminal and Internal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36891" y="209716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Properties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1009393" y="2821910"/>
            <a:ext cx="6356919" cy="1770162"/>
            <a:chOff x="655649" y="1601078"/>
            <a:chExt cx="6356919" cy="1770162"/>
          </a:xfrm>
        </p:grpSpPr>
        <p:sp>
          <p:nvSpPr>
            <p:cNvPr id="8" name="Tartalom helye 2"/>
            <p:cNvSpPr txBox="1">
              <a:spLocks/>
            </p:cNvSpPr>
            <p:nvPr/>
          </p:nvSpPr>
          <p:spPr bwMode="auto">
            <a:xfrm>
              <a:off x="716187" y="1601078"/>
              <a:ext cx="10177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Tartalom helye 2"/>
            <p:cNvSpPr txBox="1">
              <a:spLocks/>
            </p:cNvSpPr>
            <p:nvPr/>
          </p:nvSpPr>
          <p:spPr bwMode="auto">
            <a:xfrm>
              <a:off x="2318826" y="1609713"/>
              <a:ext cx="2357454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gases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artalom helye 2"/>
            <p:cNvSpPr txBox="1">
              <a:spLocks/>
            </p:cNvSpPr>
            <p:nvPr/>
          </p:nvSpPr>
          <p:spPr bwMode="auto">
            <a:xfrm>
              <a:off x="683568" y="2249078"/>
              <a:ext cx="125953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Tartalom helye 2"/>
            <p:cNvSpPr txBox="1">
              <a:spLocks/>
            </p:cNvSpPr>
            <p:nvPr/>
          </p:nvSpPr>
          <p:spPr bwMode="auto">
            <a:xfrm>
              <a:off x="2778566" y="2257713"/>
              <a:ext cx="423400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liquids</a:t>
              </a:r>
              <a:endParaRPr lang="ar-S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" name="Tartalom helye 2"/>
            <p:cNvSpPr txBox="1">
              <a:spLocks/>
            </p:cNvSpPr>
            <p:nvPr/>
          </p:nvSpPr>
          <p:spPr bwMode="auto">
            <a:xfrm>
              <a:off x="655649" y="2878306"/>
              <a:ext cx="2156507" cy="49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More than 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" name="Tartalom helye 2"/>
            <p:cNvSpPr txBox="1">
              <a:spLocks/>
            </p:cNvSpPr>
            <p:nvPr/>
          </p:nvSpPr>
          <p:spPr bwMode="auto">
            <a:xfrm>
              <a:off x="2777146" y="2852816"/>
              <a:ext cx="4104456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solids</a:t>
              </a:r>
              <a:endParaRPr lang="ar-S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3" name="مستطيل 22"/>
          <p:cNvSpPr/>
          <p:nvPr/>
        </p:nvSpPr>
        <p:spPr>
          <a:xfrm>
            <a:off x="127672" y="4939275"/>
            <a:ext cx="9804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nonpolar compounds. Thus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soluble in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nonpolar solvents such as carbon tetrachloride (CCl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benzene (C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but they are insoluble in polar solvents such as water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   </a:t>
            </a: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08520" y="0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25220" y="634147"/>
            <a:ext cx="6423041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3" b="50000"/>
          <a:stretch/>
        </p:blipFill>
        <p:spPr>
          <a:xfrm>
            <a:off x="467544" y="1434366"/>
            <a:ext cx="8064500" cy="1605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14"/>
          <a:stretch/>
        </p:blipFill>
        <p:spPr bwMode="auto">
          <a:xfrm>
            <a:off x="1276078" y="4149080"/>
            <a:ext cx="64474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55576" y="342900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0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مجموعة 24"/>
          <p:cNvGrpSpPr/>
          <p:nvPr/>
        </p:nvGrpSpPr>
        <p:grpSpPr>
          <a:xfrm>
            <a:off x="1073247" y="1035596"/>
            <a:ext cx="7086600" cy="1143000"/>
            <a:chOff x="1181100" y="540296"/>
            <a:chExt cx="7086600" cy="114300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181100" y="692696"/>
              <a:ext cx="1143000" cy="91440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alkene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467100" y="692696"/>
              <a:ext cx="1981200" cy="91440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vicinal </a:t>
              </a:r>
              <a:r>
                <a:rPr lang="en-US" dirty="0" err="1"/>
                <a:t>dihalide</a:t>
              </a:r>
              <a:endParaRPr lang="en-US" dirty="0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7200900" y="692696"/>
              <a:ext cx="1066800" cy="9144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alkyne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324100" y="1149896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448300" y="1149896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628900" y="540296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600700" y="616496"/>
              <a:ext cx="121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1. KOH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600700" y="1226096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2. NaNH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1237032" y="3789040"/>
            <a:ext cx="6441335" cy="1440160"/>
            <a:chOff x="1403648" y="3356992"/>
            <a:chExt cx="5901613" cy="1440160"/>
          </a:xfrm>
        </p:grpSpPr>
        <p:pic>
          <p:nvPicPr>
            <p:cNvPr id="16" name="صورة 15" descr="alkynes [وضع التوافق] - Microsoft PowerPoint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783" t="53405" r="14493" b="28434"/>
            <a:stretch/>
          </p:blipFill>
          <p:spPr>
            <a:xfrm>
              <a:off x="1403648" y="3356992"/>
              <a:ext cx="5901613" cy="1440160"/>
            </a:xfrm>
            <a:prstGeom prst="rect">
              <a:avLst/>
            </a:prstGeom>
          </p:spPr>
        </p:pic>
        <p:cxnSp>
          <p:nvCxnSpPr>
            <p:cNvPr id="18" name="رابط مستقيم 17"/>
            <p:cNvCxnSpPr/>
            <p:nvPr/>
          </p:nvCxnSpPr>
          <p:spPr>
            <a:xfrm>
              <a:off x="4499992" y="4149080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>
              <a:off x="4139952" y="4149080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مستطيل 22"/>
          <p:cNvSpPr/>
          <p:nvPr/>
        </p:nvSpPr>
        <p:spPr>
          <a:xfrm>
            <a:off x="709760" y="3130084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-490939" y="42866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Reaction of Sodium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Acetylide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with Primary Alkyl 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520757" y="566086"/>
            <a:ext cx="7723651" cy="2963257"/>
            <a:chOff x="180808" y="1196752"/>
            <a:chExt cx="8785225" cy="3522265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803"/>
            <a:stretch>
              <a:fillRect/>
            </a:stretch>
          </p:blipFill>
          <p:spPr>
            <a:xfrm>
              <a:off x="180808" y="1196752"/>
              <a:ext cx="8785225" cy="22272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مجموعة 10"/>
            <p:cNvGrpSpPr/>
            <p:nvPr/>
          </p:nvGrpSpPr>
          <p:grpSpPr>
            <a:xfrm>
              <a:off x="683568" y="3563317"/>
              <a:ext cx="7741920" cy="1155700"/>
              <a:chOff x="683568" y="3563317"/>
              <a:chExt cx="7741920" cy="1155700"/>
            </a:xfrm>
          </p:grpSpPr>
          <p:grpSp>
            <p:nvGrpSpPr>
              <p:cNvPr id="9" name="مجموعة 8"/>
              <p:cNvGrpSpPr/>
              <p:nvPr/>
            </p:nvGrpSpPr>
            <p:grpSpPr>
              <a:xfrm>
                <a:off x="683568" y="3563317"/>
                <a:ext cx="7741920" cy="1155700"/>
                <a:chOff x="683568" y="3563317"/>
                <a:chExt cx="7741920" cy="1155700"/>
              </a:xfrm>
            </p:grpSpPr>
            <p:pic>
              <p:nvPicPr>
                <p:cNvPr id="7" name="Picture 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21351" y="3563317"/>
                  <a:ext cx="7704137" cy="11557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15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60829" t="66688" r="17711"/>
                <a:stretch/>
              </p:blipFill>
              <p:spPr>
                <a:xfrm>
                  <a:off x="683568" y="3789040"/>
                  <a:ext cx="2067339" cy="741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" name="مستطيل 9"/>
              <p:cNvSpPr/>
              <p:nvPr/>
            </p:nvSpPr>
            <p:spPr>
              <a:xfrm>
                <a:off x="4355976" y="3573016"/>
                <a:ext cx="576064" cy="36973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4" name="مستطيل 13"/>
          <p:cNvSpPr/>
          <p:nvPr/>
        </p:nvSpPr>
        <p:spPr>
          <a:xfrm>
            <a:off x="506986" y="3699383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altalassi\Pictures\Pictur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14818"/>
            <a:ext cx="7359340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52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22872" y="341243"/>
            <a:ext cx="3698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34"/>
          <p:cNvPicPr>
            <a:picLocks noChangeAspect="1" noChangeArrowheads="1"/>
          </p:cNvPicPr>
          <p:nvPr/>
        </p:nvPicPr>
        <p:blipFill rotWithShape="1">
          <a:blip r:embed="rId2"/>
          <a:srcRect l="22124"/>
          <a:stretch/>
        </p:blipFill>
        <p:spPr bwMode="auto">
          <a:xfrm>
            <a:off x="899592" y="2780928"/>
            <a:ext cx="6923157" cy="20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755574" y="1746754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Reaction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899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03648" y="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Addition of Hydrogen (Reduction)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84"/>
          <a:stretch>
            <a:fillRect/>
          </a:stretch>
        </p:blipFill>
        <p:spPr>
          <a:xfrm>
            <a:off x="773335" y="540529"/>
            <a:ext cx="7453313" cy="143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0007a"/>
          <p:cNvPicPr>
            <a:picLocks noChangeAspect="1" noChangeArrowheads="1"/>
          </p:cNvPicPr>
          <p:nvPr/>
        </p:nvPicPr>
        <p:blipFill rotWithShape="1">
          <a:blip r:embed="rId3"/>
          <a:srcRect l="30666" b="44274"/>
          <a:stretch/>
        </p:blipFill>
        <p:spPr bwMode="auto">
          <a:xfrm>
            <a:off x="1397901" y="2276872"/>
            <a:ext cx="6163988" cy="1584176"/>
          </a:xfrm>
          <a:prstGeom prst="rect">
            <a:avLst/>
          </a:prstGeom>
          <a:noFill/>
        </p:spPr>
      </p:pic>
      <p:sp>
        <p:nvSpPr>
          <p:cNvPr id="16" name="مربع نص 15"/>
          <p:cNvSpPr txBox="1"/>
          <p:nvPr/>
        </p:nvSpPr>
        <p:spPr>
          <a:xfrm>
            <a:off x="251520" y="1027246"/>
            <a:ext cx="5100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36055" y="2568385"/>
            <a:ext cx="4924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82034" y="5159288"/>
            <a:ext cx="4924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407644" y="4949823"/>
            <a:ext cx="5773001" cy="1517883"/>
            <a:chOff x="1407644" y="4949823"/>
            <a:chExt cx="5773001" cy="1517883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7644" y="4949823"/>
              <a:ext cx="5773001" cy="1517883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793" y="4949823"/>
              <a:ext cx="11033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342" y="5390120"/>
              <a:ext cx="93821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35" y="3068960"/>
            <a:ext cx="18907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71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1294" y="116632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763688" y="4653136"/>
            <a:ext cx="1120820" cy="381449"/>
            <a:chOff x="1979712" y="5805264"/>
            <a:chExt cx="1120820" cy="381449"/>
          </a:xfrm>
        </p:grpSpPr>
        <p:sp>
          <p:nvSpPr>
            <p:cNvPr id="6" name="مستطيل 5"/>
            <p:cNvSpPr/>
            <p:nvPr/>
          </p:nvSpPr>
          <p:spPr>
            <a:xfrm>
              <a:off x="1979712" y="5817381"/>
              <a:ext cx="1120820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2915801" y="580526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ar-SA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99505" y="476672"/>
            <a:ext cx="7610474" cy="5076825"/>
            <a:chOff x="399505" y="476672"/>
            <a:chExt cx="7610474" cy="507682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505" y="476672"/>
              <a:ext cx="7610474" cy="50768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149380"/>
              <a:ext cx="11033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477" y="4603062"/>
              <a:ext cx="93821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341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83284" y="0"/>
            <a:ext cx="142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Dienes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179512" y="584775"/>
            <a:ext cx="6603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Structure and Nomenclature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6300192" y="1296158"/>
            <a:ext cx="2456285" cy="461665"/>
            <a:chOff x="5018860" y="1340768"/>
            <a:chExt cx="2456285" cy="461665"/>
          </a:xfrm>
        </p:grpSpPr>
        <p:sp>
          <p:nvSpPr>
            <p:cNvPr id="9" name="مربع نص 8"/>
            <p:cNvSpPr txBox="1"/>
            <p:nvPr/>
          </p:nvSpPr>
          <p:spPr>
            <a:xfrm>
              <a:off x="5018860" y="1340768"/>
              <a:ext cx="68800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ene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6488978" y="1340768"/>
              <a:ext cx="986167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adiene</a:t>
              </a:r>
              <a:endParaRPr lang="ar-S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رابط كسهم مستقيم 10"/>
            <p:cNvCxnSpPr/>
            <p:nvPr/>
          </p:nvCxnSpPr>
          <p:spPr>
            <a:xfrm flipV="1">
              <a:off x="5807858" y="1628800"/>
              <a:ext cx="63635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0" y="2022212"/>
            <a:ext cx="7694613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مجموعة 11"/>
          <p:cNvGrpSpPr/>
          <p:nvPr/>
        </p:nvGrpSpPr>
        <p:grpSpPr>
          <a:xfrm>
            <a:off x="252369" y="5088930"/>
            <a:ext cx="3239511" cy="1188325"/>
            <a:chOff x="2609828" y="-315416"/>
            <a:chExt cx="3239511" cy="1188325"/>
          </a:xfrm>
        </p:grpSpPr>
        <p:sp>
          <p:nvSpPr>
            <p:cNvPr id="13" name="مستطيل 12"/>
            <p:cNvSpPr/>
            <p:nvPr/>
          </p:nvSpPr>
          <p:spPr>
            <a:xfrm>
              <a:off x="3040748" y="-315416"/>
              <a:ext cx="2808591" cy="1008747"/>
            </a:xfrm>
            <a:prstGeom prst="rect">
              <a:avLst/>
            </a:prstGeom>
            <a:solidFill>
              <a:srgbClr val="FCE4D0"/>
            </a:solidFill>
            <a:ln>
              <a:solidFill>
                <a:srgbClr val="C4A28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5" name="مجموعة 14"/>
            <p:cNvGrpSpPr/>
            <p:nvPr/>
          </p:nvGrpSpPr>
          <p:grpSpPr>
            <a:xfrm>
              <a:off x="2609828" y="-253553"/>
              <a:ext cx="3059490" cy="1126462"/>
              <a:chOff x="106749" y="424964"/>
              <a:chExt cx="3059490" cy="1126462"/>
            </a:xfrm>
          </p:grpSpPr>
          <p:sp>
            <p:nvSpPr>
              <p:cNvPr id="16" name="مربع نص 15"/>
              <p:cNvSpPr txBox="1"/>
              <p:nvPr/>
            </p:nvSpPr>
            <p:spPr>
              <a:xfrm>
                <a:off x="106749" y="424964"/>
                <a:ext cx="2846677" cy="112646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 rtl="0">
                  <a:lnSpc>
                    <a:spcPct val="70000"/>
                  </a:lnSpc>
                </a:pPr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1,2-Butadiene</a:t>
                </a:r>
              </a:p>
              <a:p>
                <a:pPr algn="ctr" rtl="0">
                  <a:lnSpc>
                    <a:spcPct val="70000"/>
                  </a:lnSpc>
                </a:pPr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A </a:t>
                </a:r>
                <a:r>
                  <a:rPr lang="en-US" sz="2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cumulted</a:t>
                </a:r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diene</a:t>
                </a:r>
                <a:endPara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An </a:t>
                </a:r>
                <a:r>
                  <a:rPr lang="en-US" sz="2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allene</a:t>
                </a:r>
                <a:endPara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>
                  <a:lnSpc>
                    <a:spcPct val="70000"/>
                  </a:lnSpc>
                </a:pPr>
                <a:endParaRPr lang="ar-S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7" name="رابط مستقيم 16"/>
              <p:cNvCxnSpPr/>
              <p:nvPr/>
            </p:nvCxnSpPr>
            <p:spPr>
              <a:xfrm flipV="1">
                <a:off x="2915817" y="628409"/>
                <a:ext cx="250422" cy="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95" y="4927303"/>
            <a:ext cx="1554725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34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839072"/>
            <a:ext cx="4917639" cy="1441255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67543" y="2333466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3213873"/>
            <a:ext cx="6301206" cy="1255202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94" t="23623" r="17599" b="49710"/>
          <a:stretch/>
        </p:blipFill>
        <p:spPr bwMode="auto">
          <a:xfrm>
            <a:off x="7524328" y="1916832"/>
            <a:ext cx="1391479" cy="4068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قوس متوسط مزدوج 4"/>
          <p:cNvSpPr/>
          <p:nvPr/>
        </p:nvSpPr>
        <p:spPr>
          <a:xfrm>
            <a:off x="4067944" y="839072"/>
            <a:ext cx="936104" cy="1077760"/>
          </a:xfrm>
          <a:prstGeom prst="bracketPair">
            <a:avLst/>
          </a:prstGeom>
          <a:ln w="1905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57271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57271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27" y="4128006"/>
            <a:ext cx="416836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75" y="4128006"/>
            <a:ext cx="416836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قوس متوسط مزدوج 15"/>
          <p:cNvSpPr/>
          <p:nvPr/>
        </p:nvSpPr>
        <p:spPr>
          <a:xfrm>
            <a:off x="3851920" y="3356992"/>
            <a:ext cx="1656184" cy="1040075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29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092" y="0"/>
            <a:ext cx="77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 Halide: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Hydrohalogenation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 rotWithShape="1">
          <a:blip r:embed="rId2"/>
          <a:srcRect l="21364"/>
          <a:stretch/>
        </p:blipFill>
        <p:spPr bwMode="auto">
          <a:xfrm>
            <a:off x="1043608" y="764704"/>
            <a:ext cx="72728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1"/>
          <p:cNvGrpSpPr/>
          <p:nvPr/>
        </p:nvGrpSpPr>
        <p:grpSpPr>
          <a:xfrm>
            <a:off x="6408204" y="2314127"/>
            <a:ext cx="2700300" cy="636206"/>
            <a:chOff x="6408204" y="2314127"/>
            <a:chExt cx="2700300" cy="636206"/>
          </a:xfrm>
        </p:grpSpPr>
        <p:sp>
          <p:nvSpPr>
            <p:cNvPr id="7" name="مستطيل 6"/>
            <p:cNvSpPr/>
            <p:nvPr/>
          </p:nvSpPr>
          <p:spPr>
            <a:xfrm>
              <a:off x="6408204" y="2314127"/>
              <a:ext cx="2448272" cy="616713"/>
            </a:xfrm>
            <a:prstGeom prst="rect">
              <a:avLst/>
            </a:prstGeom>
            <a:solidFill>
              <a:srgbClr val="FCE4D0"/>
            </a:solidFill>
            <a:ln>
              <a:solidFill>
                <a:srgbClr val="B4886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6408204" y="2423009"/>
              <a:ext cx="2700300" cy="527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HX = HI,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HBr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HCl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Markovnikov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addition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C:\Users\VIP\Pictures\صورة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5" y="3645024"/>
            <a:ext cx="7488832" cy="3082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179512" y="3183359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96889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99592" y="4286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Water : Hydration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/>
          <a:srcRect l="16590"/>
          <a:stretch/>
        </p:blipFill>
        <p:spPr bwMode="auto">
          <a:xfrm>
            <a:off x="957064" y="1184514"/>
            <a:ext cx="724562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4" t="5752" r="2594"/>
          <a:stretch/>
        </p:blipFill>
        <p:spPr>
          <a:xfrm>
            <a:off x="2665284" y="4365104"/>
            <a:ext cx="3816423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2699792" y="2636952"/>
            <a:ext cx="2700300" cy="360000"/>
            <a:chOff x="5166065" y="3068960"/>
            <a:chExt cx="2700300" cy="360000"/>
          </a:xfrm>
        </p:grpSpPr>
        <p:sp>
          <p:nvSpPr>
            <p:cNvPr id="10" name="مستطيل 9"/>
            <p:cNvSpPr/>
            <p:nvPr/>
          </p:nvSpPr>
          <p:spPr>
            <a:xfrm>
              <a:off x="5186481" y="3068960"/>
              <a:ext cx="2196000" cy="360000"/>
            </a:xfrm>
            <a:prstGeom prst="rect">
              <a:avLst/>
            </a:prstGeom>
            <a:solidFill>
              <a:srgbClr val="FCE4D0"/>
            </a:solidFill>
            <a:ln>
              <a:solidFill>
                <a:srgbClr val="B4886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5166065" y="3165605"/>
              <a:ext cx="2700300" cy="250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Markovnikov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addition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5004119" y="4628704"/>
            <a:ext cx="521054" cy="504056"/>
            <a:chOff x="5004119" y="4628704"/>
            <a:chExt cx="521054" cy="504056"/>
          </a:xfrm>
        </p:grpSpPr>
        <p:sp>
          <p:nvSpPr>
            <p:cNvPr id="22" name="قوس 21"/>
            <p:cNvSpPr/>
            <p:nvPr/>
          </p:nvSpPr>
          <p:spPr>
            <a:xfrm rot="5785071">
              <a:off x="5004119" y="4628704"/>
              <a:ext cx="504056" cy="504056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24" name="رابط كسهم مستقيم 23"/>
            <p:cNvCxnSpPr/>
            <p:nvPr/>
          </p:nvCxnSpPr>
          <p:spPr>
            <a:xfrm rot="732122" flipH="1" flipV="1">
              <a:off x="5404931" y="4816242"/>
              <a:ext cx="120242" cy="7200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مجموعة 37"/>
          <p:cNvGrpSpPr/>
          <p:nvPr/>
        </p:nvGrpSpPr>
        <p:grpSpPr>
          <a:xfrm>
            <a:off x="4802889" y="4549634"/>
            <a:ext cx="983887" cy="997305"/>
            <a:chOff x="4802889" y="4549634"/>
            <a:chExt cx="983887" cy="997305"/>
          </a:xfrm>
        </p:grpSpPr>
        <p:sp>
          <p:nvSpPr>
            <p:cNvPr id="36" name="قوس 35"/>
            <p:cNvSpPr/>
            <p:nvPr/>
          </p:nvSpPr>
          <p:spPr>
            <a:xfrm rot="4516238">
              <a:off x="4912735" y="4439788"/>
              <a:ext cx="764196" cy="983887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50800">
              <a:off x="5150259" y="5232614"/>
              <a:ext cx="3175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597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17"/>
          <a:stretch/>
        </p:blipFill>
        <p:spPr bwMode="auto">
          <a:xfrm>
            <a:off x="1291572" y="4365104"/>
            <a:ext cx="6638925" cy="17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0011b"/>
          <p:cNvPicPr>
            <a:picLocks noChangeAspect="1" noChangeArrowheads="1"/>
          </p:cNvPicPr>
          <p:nvPr/>
        </p:nvPicPr>
        <p:blipFill rotWithShape="1">
          <a:blip r:embed="rId3"/>
          <a:srcRect t="11981" r="14180" b="20258"/>
          <a:stretch/>
        </p:blipFill>
        <p:spPr bwMode="auto">
          <a:xfrm>
            <a:off x="1550694" y="1268760"/>
            <a:ext cx="6120680" cy="280831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96932" y="355711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460587" y="0"/>
            <a:ext cx="237276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lgerian" pitchFamily="82" charset="0"/>
              </a:rPr>
              <a:t>Homework</a:t>
            </a:r>
            <a:endParaRPr lang="ar-SA" sz="32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9512" y="701407"/>
            <a:ext cx="5025158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Write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structures of the following compounds.</a:t>
            </a:r>
          </a:p>
          <a:p>
            <a:pPr marL="342900" indent="-342900" algn="l" rtl="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2-Methyl-2,5-heptadiene</a:t>
            </a:r>
          </a:p>
          <a:p>
            <a:pPr marL="342900" indent="-342900" algn="l" rtl="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2-Methyl-1,3-cyclopentadiene</a:t>
            </a:r>
          </a:p>
          <a:p>
            <a:pPr marL="342900" indent="-342900" algn="l" rtl="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3,3-Dimethyl-1-butyne</a:t>
            </a:r>
          </a:p>
          <a:p>
            <a:pPr marL="342900" indent="-342900" algn="l" rtl="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4-Bromo-1-hexen-5-yne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21804" y="2823425"/>
            <a:ext cx="6023012" cy="1894817"/>
            <a:chOff x="121804" y="2271067"/>
            <a:chExt cx="6023012" cy="1894817"/>
          </a:xfrm>
        </p:grpSpPr>
        <p:sp>
          <p:nvSpPr>
            <p:cNvPr id="6" name="مستطيل 5"/>
            <p:cNvSpPr/>
            <p:nvPr/>
          </p:nvSpPr>
          <p:spPr>
            <a:xfrm>
              <a:off x="121804" y="2271067"/>
              <a:ext cx="3576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2-  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Name the following 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compounds. </a:t>
              </a:r>
              <a:endParaRPr lang="ar-SA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637121"/>
              <a:ext cx="5029200" cy="152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مستطيل 8"/>
          <p:cNvSpPr/>
          <p:nvPr/>
        </p:nvSpPr>
        <p:spPr>
          <a:xfrm>
            <a:off x="179512" y="5157192"/>
            <a:ext cx="68723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Draw the structures of the product(s) for each reaction.</a:t>
            </a:r>
            <a:r>
              <a:rPr lang="ar-S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a)  Br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CCl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2,4-hexadiene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b)  H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O, H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2,4-hexadiene</a:t>
            </a:r>
          </a:p>
          <a:p>
            <a:pPr algn="l" rt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c) 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to 1,4-cyclohexadiene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d)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HgSO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1-pentyne (Draw the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enol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forms)  </a:t>
            </a:r>
            <a:endParaRPr lang="ar-SA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372650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8980" y="772681"/>
            <a:ext cx="677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starting with 1-pentene, show how you would synthesize 1-pentyne.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781780" y="2007424"/>
            <a:ext cx="8990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5- 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starting with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acetylene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show how you would synthesize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following compounds.</a:t>
            </a:r>
          </a:p>
          <a:p>
            <a:pPr algn="l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a)  2-Pentyne</a:t>
            </a:r>
          </a:p>
          <a:p>
            <a:pPr algn="l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b)  Ethane</a:t>
            </a:r>
          </a:p>
          <a:p>
            <a:pPr algn="l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c)  cis-3-hexene</a:t>
            </a:r>
          </a:p>
          <a:p>
            <a:pPr algn="l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d)  2,2-Dibromobutane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51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2674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238568" y="230347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2384056" y="4711479"/>
            <a:ext cx="3823483" cy="1510430"/>
            <a:chOff x="2697639" y="4566694"/>
            <a:chExt cx="3823483" cy="1510430"/>
          </a:xfrm>
        </p:grpSpPr>
        <p:sp>
          <p:nvSpPr>
            <p:cNvPr id="10" name="مستطيل 9"/>
            <p:cNvSpPr/>
            <p:nvPr/>
          </p:nvSpPr>
          <p:spPr>
            <a:xfrm>
              <a:off x="2697639" y="5677014"/>
              <a:ext cx="38234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453E8"/>
                  </a:solidFill>
                  <a:latin typeface="Times New Roman" pitchFamily="18" charset="0"/>
                </a:rPr>
                <a:t>2-methyl-1,3-butadiene   (isoprene)</a:t>
              </a: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4566694"/>
              <a:ext cx="1463823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237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00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8" y="1052736"/>
            <a:ext cx="67818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5" y="4149080"/>
            <a:ext cx="7834313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155032" y="0"/>
            <a:ext cx="567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Geometric Isomerism in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Diene</a:t>
            </a:r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3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644228" y="48856"/>
            <a:ext cx="3764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Preparation of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</a:rPr>
              <a:t>Dienes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40314" y="26369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 fontAlgn="base">
              <a:spcBef>
                <a:spcPct val="50000"/>
              </a:spcBef>
              <a:spcAft>
                <a:spcPct val="0"/>
              </a:spcAft>
            </a:pPr>
            <a:endParaRPr lang="en-US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algn="l" rtl="0" fontAlgn="base">
              <a:spcBef>
                <a:spcPct val="50000"/>
              </a:spcBef>
              <a:spcAft>
                <a:spcPct val="0"/>
              </a:spcAft>
            </a:pPr>
            <a:endParaRPr lang="en-US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algn="l" rtl="0" fontAlgn="base">
              <a:spcBef>
                <a:spcPct val="50000"/>
              </a:spcBef>
              <a:spcAft>
                <a:spcPct val="0"/>
              </a:spcAft>
            </a:pPr>
            <a:endParaRPr lang="en-US" sz="24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508" b="18434"/>
          <a:stretch/>
        </p:blipFill>
        <p:spPr bwMode="auto">
          <a:xfrm>
            <a:off x="1763688" y="1500174"/>
            <a:ext cx="587047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251520" y="764704"/>
            <a:ext cx="516038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By acid catalyzed double dehydration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6" t="49551" b="1979"/>
          <a:stretch/>
        </p:blipFill>
        <p:spPr bwMode="auto">
          <a:xfrm>
            <a:off x="1857353" y="3714752"/>
            <a:ext cx="6279512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342826" y="2924944"/>
            <a:ext cx="506908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dihalides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5503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689914" y="0"/>
            <a:ext cx="3493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Reactions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</a:rPr>
              <a:t>Dienes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8" y="692696"/>
            <a:ext cx="3243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Addition of Halogens </a:t>
            </a:r>
            <a:endParaRPr lang="ar-SA" sz="2400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14546" y="1571612"/>
            <a:ext cx="6101774" cy="1741970"/>
            <a:chOff x="1785918" y="1214422"/>
            <a:chExt cx="6101774" cy="174197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54" t="53607" r="6862" b="14630"/>
            <a:stretch/>
          </p:blipFill>
          <p:spPr bwMode="auto">
            <a:xfrm>
              <a:off x="1785918" y="1214422"/>
              <a:ext cx="6101774" cy="1376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437" r="14113"/>
            <a:stretch/>
          </p:blipFill>
          <p:spPr bwMode="auto">
            <a:xfrm>
              <a:off x="6715140" y="2643182"/>
              <a:ext cx="864000" cy="3082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35" r="8744" b="12500"/>
            <a:stretch/>
          </p:blipFill>
          <p:spPr bwMode="auto">
            <a:xfrm>
              <a:off x="4857752" y="2643183"/>
              <a:ext cx="864000" cy="3132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مجموعة 13"/>
          <p:cNvGrpSpPr/>
          <p:nvPr/>
        </p:nvGrpSpPr>
        <p:grpSpPr>
          <a:xfrm>
            <a:off x="2285984" y="4357694"/>
            <a:ext cx="5670550" cy="2268537"/>
            <a:chOff x="1710173" y="3645024"/>
            <a:chExt cx="5670550" cy="2268537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35" r="8744" b="12500"/>
            <a:stretch/>
          </p:blipFill>
          <p:spPr bwMode="auto">
            <a:xfrm>
              <a:off x="4444272" y="4005064"/>
              <a:ext cx="767801" cy="278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35" r="8744" b="12500"/>
            <a:stretch/>
          </p:blipFill>
          <p:spPr bwMode="auto">
            <a:xfrm>
              <a:off x="4486502" y="5229200"/>
              <a:ext cx="767801" cy="278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173" y="3645024"/>
              <a:ext cx="5670550" cy="226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863" b="68167"/>
          <a:stretch>
            <a:fillRect/>
          </a:stretch>
        </p:blipFill>
        <p:spPr bwMode="auto">
          <a:xfrm>
            <a:off x="571472" y="1214422"/>
            <a:ext cx="1440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26" r="3037" b="67982"/>
          <a:stretch>
            <a:fillRect/>
          </a:stretch>
        </p:blipFill>
        <p:spPr bwMode="auto">
          <a:xfrm>
            <a:off x="642910" y="3714752"/>
            <a:ext cx="145132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55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4599" y="116632"/>
            <a:ext cx="3312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 </a:t>
            </a:r>
            <a:endParaRPr lang="ar-SA" dirty="0">
              <a:solidFill>
                <a:srgbClr val="C00000"/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857224" y="1785926"/>
            <a:ext cx="8050072" cy="1161249"/>
            <a:chOff x="824165" y="819809"/>
            <a:chExt cx="8050072" cy="116124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35" r="8744" b="12500"/>
            <a:stretch/>
          </p:blipFill>
          <p:spPr bwMode="auto">
            <a:xfrm>
              <a:off x="4788024" y="1657058"/>
              <a:ext cx="893768" cy="3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437" r="14113"/>
            <a:stretch/>
          </p:blipFill>
          <p:spPr bwMode="auto">
            <a:xfrm>
              <a:off x="7380312" y="1628800"/>
              <a:ext cx="908157" cy="3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165" y="819809"/>
              <a:ext cx="54864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350" y="919519"/>
              <a:ext cx="2401887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214818"/>
            <a:ext cx="6072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863" b="68167"/>
          <a:stretch>
            <a:fillRect/>
          </a:stretch>
        </p:blipFill>
        <p:spPr bwMode="auto">
          <a:xfrm>
            <a:off x="357158" y="928670"/>
            <a:ext cx="1440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26" r="3037" b="67982"/>
          <a:stretch>
            <a:fillRect/>
          </a:stretch>
        </p:blipFill>
        <p:spPr bwMode="auto">
          <a:xfrm>
            <a:off x="357158" y="3643314"/>
            <a:ext cx="1440000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38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855" y="116632"/>
            <a:ext cx="3566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 acid</a:t>
            </a:r>
            <a:endParaRPr lang="ar-SA" dirty="0">
              <a:solidFill>
                <a:srgbClr val="C00000"/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071670" y="1428736"/>
            <a:ext cx="6414053" cy="1622779"/>
            <a:chOff x="1403648" y="618053"/>
            <a:chExt cx="6414053" cy="162277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78" t="38040" r="3484" b="30980"/>
            <a:stretch/>
          </p:blipFill>
          <p:spPr bwMode="auto">
            <a:xfrm>
              <a:off x="1403648" y="618053"/>
              <a:ext cx="6414053" cy="1334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35" r="8744" b="12500"/>
            <a:stretch/>
          </p:blipFill>
          <p:spPr bwMode="auto">
            <a:xfrm>
              <a:off x="4644008" y="1916832"/>
              <a:ext cx="893768" cy="3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437" r="14113"/>
            <a:stretch/>
          </p:blipFill>
          <p:spPr bwMode="auto">
            <a:xfrm>
              <a:off x="6391020" y="1916832"/>
              <a:ext cx="908157" cy="3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357694"/>
            <a:ext cx="583721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26" r="3037" b="67982"/>
          <a:stretch>
            <a:fillRect/>
          </a:stretch>
        </p:blipFill>
        <p:spPr bwMode="auto">
          <a:xfrm>
            <a:off x="285720" y="3571876"/>
            <a:ext cx="1440000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863" b="68167"/>
          <a:stretch>
            <a:fillRect/>
          </a:stretch>
        </p:blipFill>
        <p:spPr bwMode="auto">
          <a:xfrm>
            <a:off x="285720" y="857232"/>
            <a:ext cx="1440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82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795185" y="27530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Alkynes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452320" y="789325"/>
            <a:ext cx="124425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hu-HU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hu-HU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2n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</a:t>
            </a:r>
            <a:endParaRPr lang="hu-HU" sz="28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81958" y="983225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Crabon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-carbon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5981" y="1700808"/>
            <a:ext cx="442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Hybridization in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23" y="2285583"/>
            <a:ext cx="619835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43042" y="4929198"/>
            <a:ext cx="5572164" cy="1714512"/>
            <a:chOff x="1500166" y="4786322"/>
            <a:chExt cx="5572164" cy="17145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445" r="3708" b="43469"/>
            <a:stretch>
              <a:fillRect/>
            </a:stretch>
          </p:blipFill>
          <p:spPr bwMode="auto">
            <a:xfrm>
              <a:off x="5000628" y="4786322"/>
              <a:ext cx="2071702" cy="1714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9" descr="0001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66" y="5286388"/>
              <a:ext cx="3429000" cy="113188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929190" y="557214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=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2" name="Picture 12" descr="0001a"/>
          <p:cNvPicPr>
            <a:picLocks noChangeAspect="1" noChangeArrowheads="1"/>
          </p:cNvPicPr>
          <p:nvPr/>
        </p:nvPicPr>
        <p:blipFill rotWithShape="1">
          <a:blip r:embed="rId5"/>
          <a:srcRect t="34358" r="84366"/>
          <a:stretch/>
        </p:blipFill>
        <p:spPr bwMode="auto">
          <a:xfrm>
            <a:off x="5619450" y="964498"/>
            <a:ext cx="1119809" cy="960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02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399</Words>
  <Application>Microsoft Office PowerPoint</Application>
  <PresentationFormat>On-screen Show (4:3)</PresentationFormat>
  <Paragraphs>107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VIP</dc:creator>
  <cp:lastModifiedBy>haltalassi</cp:lastModifiedBy>
  <cp:revision>89</cp:revision>
  <dcterms:created xsi:type="dcterms:W3CDTF">2012-02-23T16:00:45Z</dcterms:created>
  <dcterms:modified xsi:type="dcterms:W3CDTF">2013-02-27T06:08:15Z</dcterms:modified>
</cp:coreProperties>
</file>