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43" d="100"/>
          <a:sy n="4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B361C2F-5887-42AF-AC5D-299A2B74DAA2}" type="datetimeFigureOut">
              <a:rPr lang="ar-SA" smtClean="0"/>
              <a:t>17/05/36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5CB6DDC-9286-4108-A6C2-3B18AF81FD8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5584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00A1-182E-48CA-9763-A8684010DB05}" type="datetime1">
              <a:rPr lang="ar-SA" smtClean="0"/>
              <a:t>17/05/36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CA59A-1F9F-42E3-BEE4-1554DADF8A0A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82FE6-E926-4770-B994-437DCB6C5BC7}" type="datetime1">
              <a:rPr lang="ar-SA" smtClean="0"/>
              <a:t>17/05/36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A59A-1F9F-42E3-BEE4-1554DADF8A0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B993-D8D6-4AE3-A1E2-2B3B5B935331}" type="datetime1">
              <a:rPr lang="ar-SA" smtClean="0"/>
              <a:t>17/05/36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A59A-1F9F-42E3-BEE4-1554DADF8A0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15B16-9A81-4A8F-8408-62769E739046}" type="datetime1">
              <a:rPr lang="ar-SA" smtClean="0"/>
              <a:t>17/05/36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A59A-1F9F-42E3-BEE4-1554DADF8A0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93D36-56F4-453D-8187-C11BCDDCBBEE}" type="datetime1">
              <a:rPr lang="ar-SA" smtClean="0"/>
              <a:t>17/05/36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A59A-1F9F-42E3-BEE4-1554DADF8A0A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C0B00-C079-4265-A9BF-46ED29E8BE42}" type="datetime1">
              <a:rPr lang="ar-SA" smtClean="0"/>
              <a:t>17/05/36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A59A-1F9F-42E3-BEE4-1554DADF8A0A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2316-B756-4EA5-8051-AD9F005B1882}" type="datetime1">
              <a:rPr lang="ar-SA" smtClean="0"/>
              <a:t>17/05/36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A59A-1F9F-42E3-BEE4-1554DADF8A0A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7C02F-3B20-4804-8D70-78D59ECC0529}" type="datetime1">
              <a:rPr lang="ar-SA" smtClean="0"/>
              <a:t>17/05/36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A59A-1F9F-42E3-BEE4-1554DADF8A0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22709-9A54-4613-A8F7-DE3BA6939EC3}" type="datetime1">
              <a:rPr lang="ar-SA" smtClean="0"/>
              <a:t>17/05/36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A59A-1F9F-42E3-BEE4-1554DADF8A0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9F4E6-C630-4D5E-9309-A77F63B6E2BD}" type="datetime1">
              <a:rPr lang="ar-SA" smtClean="0"/>
              <a:t>17/05/36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A59A-1F9F-42E3-BEE4-1554DADF8A0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A6BD3-652A-49F3-B365-84CDBFD56A94}" type="datetime1">
              <a:rPr lang="ar-SA" smtClean="0"/>
              <a:t>17/05/36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CA59A-1F9F-42E3-BEE4-1554DADF8A0A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FC1D34D-3C38-4C4C-93B6-F6E5A0A38780}" type="datetime1">
              <a:rPr lang="ar-SA" smtClean="0"/>
              <a:t>17/05/36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D9CA59A-1F9F-42E3-BEE4-1554DADF8A0A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1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173835" y="1739071"/>
            <a:ext cx="7056740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Benzene </a:t>
            </a:r>
          </a:p>
          <a:p>
            <a:pPr algn="ctr"/>
            <a:r>
              <a:rPr lang="en-US" sz="6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and </a:t>
            </a:r>
          </a:p>
          <a:p>
            <a:pPr algn="ctr"/>
            <a:r>
              <a:rPr lang="en-US" sz="6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Aromatic Compounds</a:t>
            </a:r>
            <a:endParaRPr lang="ar-SA" sz="6000" b="1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284694" y="558058"/>
            <a:ext cx="25218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Chem. 108</a:t>
            </a:r>
            <a:endParaRPr lang="en-US" sz="40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523542" y="5517232"/>
            <a:ext cx="2282996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Chapter 5</a:t>
            </a:r>
            <a:endParaRPr lang="ar-SA" sz="4000" b="1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654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2844" y="0"/>
            <a:ext cx="148149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57290" y="142852"/>
            <a:ext cx="2286016" cy="2052000"/>
            <a:chOff x="1214414" y="1000108"/>
            <a:chExt cx="2500330" cy="2357454"/>
          </a:xfrm>
        </p:grpSpPr>
        <p:pic>
          <p:nvPicPr>
            <p:cNvPr id="5124" name="Picture 4" descr="C:\Users\VIP\Pictures\صورة3.png"/>
            <p:cNvPicPr>
              <a:picLocks noChangeAspect="1" noChangeArrowheads="1"/>
            </p:cNvPicPr>
            <p:nvPr/>
          </p:nvPicPr>
          <p:blipFill>
            <a:blip r:embed="rId2"/>
            <a:srcRect l="5573" t="5519" r="73530" b="69365"/>
            <a:stretch>
              <a:fillRect/>
            </a:stretch>
          </p:blipFill>
          <p:spPr bwMode="auto">
            <a:xfrm>
              <a:off x="1714480" y="1000108"/>
              <a:ext cx="1428760" cy="14287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4" descr="C:\Users\VIP\Pictures\صورة3.png"/>
            <p:cNvPicPr>
              <a:picLocks noChangeAspect="1" noChangeArrowheads="1"/>
            </p:cNvPicPr>
            <p:nvPr/>
          </p:nvPicPr>
          <p:blipFill>
            <a:blip r:embed="rId2"/>
            <a:srcRect l="39704" t="7535" r="23726" b="74884"/>
            <a:stretch>
              <a:fillRect/>
            </a:stretch>
          </p:blipFill>
          <p:spPr bwMode="auto">
            <a:xfrm>
              <a:off x="1214414" y="2357430"/>
              <a:ext cx="2500330" cy="10001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oup 5"/>
          <p:cNvGrpSpPr/>
          <p:nvPr/>
        </p:nvGrpSpPr>
        <p:grpSpPr>
          <a:xfrm>
            <a:off x="5000628" y="214290"/>
            <a:ext cx="2214578" cy="1944000"/>
            <a:chOff x="1214414" y="2428868"/>
            <a:chExt cx="2500330" cy="2214578"/>
          </a:xfrm>
        </p:grpSpPr>
        <p:pic>
          <p:nvPicPr>
            <p:cNvPr id="7" name="Picture 4" descr="C:\Users\VIP\Pictures\صورة3.png"/>
            <p:cNvPicPr>
              <a:picLocks noChangeAspect="1" noChangeArrowheads="1"/>
            </p:cNvPicPr>
            <p:nvPr/>
          </p:nvPicPr>
          <p:blipFill>
            <a:blip r:embed="rId2"/>
            <a:srcRect l="5573" t="30635" r="68306" b="44249"/>
            <a:stretch>
              <a:fillRect/>
            </a:stretch>
          </p:blipFill>
          <p:spPr bwMode="auto">
            <a:xfrm>
              <a:off x="1714480" y="2428868"/>
              <a:ext cx="1785950" cy="14287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 descr="C:\Users\VIP\Pictures\صورة3.png"/>
            <p:cNvPicPr>
              <a:picLocks noChangeAspect="1" noChangeArrowheads="1"/>
            </p:cNvPicPr>
            <p:nvPr/>
          </p:nvPicPr>
          <p:blipFill>
            <a:blip r:embed="rId2"/>
            <a:srcRect l="40749" t="35658" r="22682" b="48016"/>
            <a:stretch>
              <a:fillRect/>
            </a:stretch>
          </p:blipFill>
          <p:spPr bwMode="auto">
            <a:xfrm>
              <a:off x="1214414" y="3714752"/>
              <a:ext cx="2500330" cy="9286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1000100" y="2500306"/>
            <a:ext cx="2952000" cy="1944000"/>
            <a:chOff x="1428728" y="1643050"/>
            <a:chExt cx="3357586" cy="2071702"/>
          </a:xfrm>
        </p:grpSpPr>
        <p:pic>
          <p:nvPicPr>
            <p:cNvPr id="10" name="Picture 4" descr="C:\Users\VIP\Pictures\صورة3.png"/>
            <p:cNvPicPr>
              <a:picLocks noChangeAspect="1" noChangeArrowheads="1"/>
            </p:cNvPicPr>
            <p:nvPr/>
          </p:nvPicPr>
          <p:blipFill>
            <a:blip r:embed="rId2"/>
            <a:srcRect l="40749" t="60774" r="10143" b="22901"/>
            <a:stretch>
              <a:fillRect/>
            </a:stretch>
          </p:blipFill>
          <p:spPr bwMode="auto">
            <a:xfrm>
              <a:off x="1428728" y="2786058"/>
              <a:ext cx="3357586" cy="9286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C:\Users\VIP\Pictures\صورة3.png"/>
            <p:cNvPicPr>
              <a:picLocks noChangeAspect="1" noChangeArrowheads="1"/>
            </p:cNvPicPr>
            <p:nvPr/>
          </p:nvPicPr>
          <p:blipFill>
            <a:blip r:embed="rId2"/>
            <a:srcRect l="6269" t="54495" r="68655" b="24156"/>
            <a:stretch>
              <a:fillRect/>
            </a:stretch>
          </p:blipFill>
          <p:spPr bwMode="auto">
            <a:xfrm>
              <a:off x="2285984" y="1643050"/>
              <a:ext cx="1714512" cy="12144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Group 11"/>
          <p:cNvGrpSpPr/>
          <p:nvPr/>
        </p:nvGrpSpPr>
        <p:grpSpPr>
          <a:xfrm>
            <a:off x="4929190" y="2571744"/>
            <a:ext cx="2376000" cy="1836000"/>
            <a:chOff x="2285984" y="714356"/>
            <a:chExt cx="2571768" cy="2000264"/>
          </a:xfrm>
        </p:grpSpPr>
        <p:pic>
          <p:nvPicPr>
            <p:cNvPr id="13" name="Picture 4" descr="C:\Users\VIP\Pictures\صورة3.png"/>
            <p:cNvPicPr>
              <a:picLocks noChangeAspect="1" noChangeArrowheads="1"/>
            </p:cNvPicPr>
            <p:nvPr/>
          </p:nvPicPr>
          <p:blipFill>
            <a:blip r:embed="rId2"/>
            <a:srcRect l="42143" t="79611" r="20243" b="4063"/>
            <a:stretch>
              <a:fillRect/>
            </a:stretch>
          </p:blipFill>
          <p:spPr bwMode="auto">
            <a:xfrm>
              <a:off x="2285984" y="1785926"/>
              <a:ext cx="2571768" cy="9286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C:\Users\VIP\Pictures\صورة3.png"/>
            <p:cNvPicPr>
              <a:picLocks noChangeAspect="1" noChangeArrowheads="1"/>
            </p:cNvPicPr>
            <p:nvPr/>
          </p:nvPicPr>
          <p:blipFill>
            <a:blip r:embed="rId2"/>
            <a:srcRect l="7314" t="79611" r="70744"/>
            <a:stretch>
              <a:fillRect/>
            </a:stretch>
          </p:blipFill>
          <p:spPr bwMode="auto">
            <a:xfrm>
              <a:off x="2928926" y="714356"/>
              <a:ext cx="1500198" cy="1159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" name="Picture 6" descr="0013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4643446"/>
            <a:ext cx="5599008" cy="18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849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altalassi\Pictures\Picture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57166"/>
            <a:ext cx="5370011" cy="1692000"/>
          </a:xfrm>
          <a:prstGeom prst="rect">
            <a:avLst/>
          </a:prstGeom>
          <a:noFill/>
        </p:spPr>
      </p:pic>
      <p:pic>
        <p:nvPicPr>
          <p:cNvPr id="1027" name="Picture 3" descr="C:\Users\haltalassi\Pictures\Picture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143116"/>
            <a:ext cx="5548253" cy="1620000"/>
          </a:xfrm>
          <a:prstGeom prst="rect">
            <a:avLst/>
          </a:prstGeom>
          <a:noFill/>
        </p:spPr>
      </p:pic>
      <p:pic>
        <p:nvPicPr>
          <p:cNvPr id="1028" name="Picture 4" descr="C:\Users\haltalassi\Pictures\Picture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3929066"/>
            <a:ext cx="6497800" cy="2304000"/>
          </a:xfrm>
          <a:prstGeom prst="rect">
            <a:avLst/>
          </a:prstGeom>
          <a:noFill/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738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VIP\Pictures\صورة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620604"/>
            <a:ext cx="612068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F14-021.jpg                                                    000E08E9Macintosh HD                   B74677AA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05" y="836712"/>
            <a:ext cx="1760715" cy="13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F14-022.jpg                                                    000E08E9Macintosh HD                   B74677AA: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302"/>
          <a:stretch/>
        </p:blipFill>
        <p:spPr bwMode="auto">
          <a:xfrm>
            <a:off x="179512" y="2204864"/>
            <a:ext cx="1591653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F14-020.jpg                                                    000E08E9Macintosh HD                   B74677AA: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89040"/>
            <a:ext cx="1685925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099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6412" y="116632"/>
            <a:ext cx="8805617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342900" indent="-342900" algn="r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term </a:t>
            </a: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aromatic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was used to designate compounds with spicy or 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sweet-smelling odors.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07504" y="1128833"/>
            <a:ext cx="8729633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Today the expressing </a:t>
            </a: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aromatic compounds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came to mean </a:t>
            </a: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benzene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/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and derivatives of  benzene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86279" y="2204864"/>
            <a:ext cx="7665881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Structure of Benzene: Resonance Description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7159559" y="4541508"/>
            <a:ext cx="18473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مجموعة 14"/>
          <p:cNvGrpSpPr/>
          <p:nvPr/>
        </p:nvGrpSpPr>
        <p:grpSpPr>
          <a:xfrm>
            <a:off x="3523464" y="3241839"/>
            <a:ext cx="1897972" cy="851066"/>
            <a:chOff x="1525543" y="3921276"/>
            <a:chExt cx="1897972" cy="851066"/>
          </a:xfrm>
        </p:grpSpPr>
        <p:sp>
          <p:nvSpPr>
            <p:cNvPr id="9" name="مربع نص 8"/>
            <p:cNvSpPr txBox="1"/>
            <p:nvPr/>
          </p:nvSpPr>
          <p:spPr>
            <a:xfrm>
              <a:off x="2605663" y="4115976"/>
              <a:ext cx="817852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2400" baseline="-25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r>
                <a:rPr lang="en-US" sz="24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baseline="-25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ar-SA" sz="24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1" name="Picture 8" descr="0002b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685" t="22945" r="56757" b="36715"/>
            <a:stretch/>
          </p:blipFill>
          <p:spPr bwMode="auto">
            <a:xfrm>
              <a:off x="1525543" y="3921276"/>
              <a:ext cx="764546" cy="8510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مستطيل 13"/>
          <p:cNvSpPr/>
          <p:nvPr/>
        </p:nvSpPr>
        <p:spPr>
          <a:xfrm>
            <a:off x="586279" y="4531545"/>
            <a:ext cx="7302020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rtl="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 contains a six-membered ring and three additional degrees of unsaturation.</a:t>
            </a:r>
          </a:p>
          <a:p>
            <a:pPr lvl="0" algn="just" rtl="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 planar.</a:t>
            </a:r>
          </a:p>
          <a:p>
            <a:pPr lvl="0" algn="just" rtl="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 C—C bond lengths are equal.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552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117630" y="2814027"/>
            <a:ext cx="90730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4572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q"/>
            </a:pPr>
            <a:r>
              <a:rPr kumimoji="0" lang="en-US" alt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The </a:t>
            </a:r>
            <a:r>
              <a:rPr kumimoji="0" lang="en-US" altLang="en-US" sz="240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Kekule</a:t>
            </a:r>
            <a:r>
              <a:rPr kumimoji="0" lang="en-US" alt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structure suggests alternating double and single carbon-carbon bonds.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0" y="13447"/>
            <a:ext cx="9900592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</a:pP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The </a:t>
            </a:r>
            <a:r>
              <a:rPr kumimoji="0" lang="en-US" alt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Kekule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Structure for Benzene</a:t>
            </a:r>
          </a:p>
          <a:p>
            <a:pPr marL="1257300" lvl="2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q"/>
            </a:pPr>
            <a:r>
              <a:rPr kumimoji="0" lang="en-US" alt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Kekule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was the first to formulate a reasonable representation </a:t>
            </a:r>
          </a:p>
          <a:p>
            <a:pPr lvl="2" algn="l" rt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of benzene:</a:t>
            </a:r>
          </a:p>
        </p:txBody>
      </p:sp>
      <p:pic>
        <p:nvPicPr>
          <p:cNvPr id="11" name="Picture 3" descr="C14-P0627-2.jpg                                                000E08EAMacintosh HD                   B74677AA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702" y="908720"/>
            <a:ext cx="3096344" cy="1747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مستطيل 15"/>
          <p:cNvSpPr/>
          <p:nvPr/>
        </p:nvSpPr>
        <p:spPr>
          <a:xfrm>
            <a:off x="-614877" y="3825933"/>
            <a:ext cx="9758877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0" lvl="3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q"/>
            </a:pP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Based on the </a:t>
            </a:r>
            <a:r>
              <a:rPr kumimoji="0" lang="en-US" alt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Kekule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structure </a:t>
            </a: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one would expect there to be </a:t>
            </a:r>
          </a:p>
          <a:p>
            <a:pPr lvl="3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</a:pPr>
            <a:r>
              <a:rPr kumimoji="0" lang="en-US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two different 1,2-dibromobenzenes but there is only one.</a:t>
            </a:r>
          </a:p>
        </p:txBody>
      </p:sp>
      <p:pic>
        <p:nvPicPr>
          <p:cNvPr id="17" name="Picture 4" descr="C14-P0627-3.jpg                                                000E08EAMacintosh HD                   B74677AA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707" y="5229200"/>
            <a:ext cx="3471091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5593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827584" y="19325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>
              <a:buSzPct val="90000"/>
              <a:buFont typeface="Wingdings" pitchFamily="2" charset="2"/>
              <a:buChar char="q"/>
              <a:defRPr/>
            </a:pP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kern="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Kekule</a:t>
            </a:r>
            <a:r>
              <a:rPr lang="en-US" sz="2400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structures satisfy the first two criteria but not the third, because having three alternating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 bonds means that benzene should have three short double bonds alternating with three longer single bonds.</a:t>
            </a:r>
            <a:endParaRPr lang="ar-SA" sz="2400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0002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93"/>
          <a:stretch/>
        </p:blipFill>
        <p:spPr bwMode="auto">
          <a:xfrm>
            <a:off x="2494901" y="1844824"/>
            <a:ext cx="4129046" cy="144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310952" y="3429000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rtl="0" fontAlgn="base">
              <a:spcBef>
                <a:spcPct val="2000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true structure of benzene is a resonance hybrid of the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two Lewis structures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with the dashed lines of the hybrid indicating the position of the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 bonds.</a:t>
            </a:r>
          </a:p>
        </p:txBody>
      </p:sp>
      <p:pic>
        <p:nvPicPr>
          <p:cNvPr id="7" name="Picture 8" descr="0002b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405"/>
          <a:stretch/>
        </p:blipFill>
        <p:spPr bwMode="auto">
          <a:xfrm>
            <a:off x="1043608" y="4615596"/>
            <a:ext cx="2401870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مجموعة 10"/>
          <p:cNvGrpSpPr/>
          <p:nvPr/>
        </p:nvGrpSpPr>
        <p:grpSpPr>
          <a:xfrm>
            <a:off x="3694507" y="4610107"/>
            <a:ext cx="4184122" cy="2109788"/>
            <a:chOff x="3361075" y="4598552"/>
            <a:chExt cx="4184122" cy="2109788"/>
          </a:xfrm>
        </p:grpSpPr>
        <p:pic>
          <p:nvPicPr>
            <p:cNvPr id="8" name="Picture 9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131" t="38105" r="31935" b="36718"/>
            <a:stretch/>
          </p:blipFill>
          <p:spPr bwMode="auto">
            <a:xfrm>
              <a:off x="6537085" y="5075058"/>
              <a:ext cx="1008112" cy="810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 descr="0002b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280"/>
            <a:stretch/>
          </p:blipFill>
          <p:spPr bwMode="auto">
            <a:xfrm>
              <a:off x="3361075" y="4598552"/>
              <a:ext cx="3141930" cy="2109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مربع نص 9"/>
            <p:cNvSpPr txBox="1"/>
            <p:nvPr/>
          </p:nvSpPr>
          <p:spPr>
            <a:xfrm>
              <a:off x="5786568" y="5295669"/>
              <a:ext cx="417102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/>
                <a:t>Or</a:t>
              </a:r>
              <a:endParaRPr lang="ar-SA" dirty="0"/>
            </a:p>
          </p:txBody>
        </p:sp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1106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0002c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801"/>
          <a:stretch/>
        </p:blipFill>
        <p:spPr bwMode="auto">
          <a:xfrm>
            <a:off x="2227357" y="1388969"/>
            <a:ext cx="4739589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132656" y="188640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rtl="0" fontAlgn="base">
              <a:spcBef>
                <a:spcPct val="2000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 benzene, the actual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bond length (1.39 Å)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is intermediate between the carbon—carbon single bond (1.53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Å) and the carbon—carbon double bond (1.34 Å).</a:t>
            </a:r>
          </a:p>
        </p:txBody>
      </p:sp>
      <p:sp>
        <p:nvSpPr>
          <p:cNvPr id="11" name="مستطيل 10"/>
          <p:cNvSpPr/>
          <p:nvPr/>
        </p:nvSpPr>
        <p:spPr>
          <a:xfrm>
            <a:off x="210483" y="2708920"/>
            <a:ext cx="5152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Benzene-Molecular Orbital Description: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488" y="3263474"/>
            <a:ext cx="6791325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2259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1"/>
          <p:cNvGrpSpPr/>
          <p:nvPr/>
        </p:nvGrpSpPr>
        <p:grpSpPr>
          <a:xfrm>
            <a:off x="899592" y="1963160"/>
            <a:ext cx="7427851" cy="2302004"/>
            <a:chOff x="914328" y="908720"/>
            <a:chExt cx="7427851" cy="2302004"/>
          </a:xfrm>
        </p:grpSpPr>
        <p:pic>
          <p:nvPicPr>
            <p:cNvPr id="3" name="Picture 8" descr="0004a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443"/>
            <a:stretch/>
          </p:blipFill>
          <p:spPr bwMode="auto">
            <a:xfrm>
              <a:off x="914328" y="908720"/>
              <a:ext cx="4792915" cy="2302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5" descr="210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14030"/>
            <a:stretch/>
          </p:blipFill>
          <p:spPr bwMode="auto">
            <a:xfrm>
              <a:off x="6012160" y="1100190"/>
              <a:ext cx="2330019" cy="1919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9741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79512" y="0"/>
            <a:ext cx="2778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Stability of Benzene:</a:t>
            </a:r>
            <a:endParaRPr lang="ar-SA" dirty="0">
              <a:solidFill>
                <a:prstClr val="black"/>
              </a:solidFill>
            </a:endParaRPr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05064"/>
            <a:ext cx="7804150" cy="235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VIP\Pictures\صورة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897" y="461665"/>
            <a:ext cx="5876925" cy="319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065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23528" y="248129"/>
            <a:ext cx="8424936" cy="2382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low heat of hydrogenation of benzene means that benzene is especially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stable even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 so than conjugated </a:t>
            </a: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polyenes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This unusual stability is characteristic of aromatic compounds.</a:t>
            </a:r>
          </a:p>
          <a:p>
            <a:pPr marL="342900" lvl="0" indent="-342900" algn="just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Benzene’s unusual behavior is not limited to hydrogenation. Benzene does not undergo addition reactions typical of other highly unsaturated compounds, including conjugated </a:t>
            </a: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dienes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VIP\Pictures\صورة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187" y="3212976"/>
            <a:ext cx="5057775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6396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417222" y="502004"/>
            <a:ext cx="5408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Aromatic Character: The (4n + 2 ) </a:t>
            </a:r>
            <a:r>
              <a:rPr lang="el-GR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Rule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6084168" y="1196752"/>
            <a:ext cx="19527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Hückel’s</a:t>
            </a: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Rule</a:t>
            </a:r>
            <a:endParaRPr kumimoji="0" lang="ar-SA" sz="240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51519" y="2060848"/>
            <a:ext cx="8342027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l" rtl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 molecule must be cyclic.</a:t>
            </a:r>
          </a:p>
          <a:p>
            <a:pPr marL="342900" indent="-342900" algn="l" rtl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 molecule must be planar.</a:t>
            </a:r>
          </a:p>
          <a:p>
            <a:pPr marL="342900" indent="-342900" algn="l" rtl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 molecule must be completely conjugated.</a:t>
            </a:r>
          </a:p>
          <a:p>
            <a:pPr marL="342900" indent="-342900" algn="l" rtl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 molecule must satisfy </a:t>
            </a:r>
            <a:r>
              <a:rPr lang="en-US" sz="24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Hückel’s</a:t>
            </a: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rule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 and contain a particular </a:t>
            </a:r>
          </a:p>
          <a:p>
            <a:pPr algn="l" rtl="0">
              <a:spcBef>
                <a:spcPct val="20000"/>
              </a:spcBef>
              <a:buSzPct val="80000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number of  electrons. </a:t>
            </a:r>
          </a:p>
          <a:p>
            <a:pPr algn="l" rtl="0">
              <a:spcBef>
                <a:spcPct val="20000"/>
              </a:spcBef>
              <a:buSzPct val="80000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4n+2 </a:t>
            </a:r>
            <a:r>
              <a:rPr lang="el-GR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π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electrons ( n= 0, 1, 2, 3, ….= 2, 6, 10, 14, ….) 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4194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ير تنفيذي">
  <a:themeElements>
    <a:clrScheme name="مدير تنفيذي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مدير تنفيذي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دير تنفيذي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0</TotalTime>
  <Words>365</Words>
  <Application>Microsoft Office PowerPoint</Application>
  <PresentationFormat>عرض على الشاشة (3:4)‏</PresentationFormat>
  <Paragraphs>49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مدير تنفيذي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hessa</dc:creator>
  <cp:lastModifiedBy>hessa</cp:lastModifiedBy>
  <cp:revision>2</cp:revision>
  <dcterms:created xsi:type="dcterms:W3CDTF">2015-03-07T20:01:38Z</dcterms:created>
  <dcterms:modified xsi:type="dcterms:W3CDTF">2015-03-07T20:05:48Z</dcterms:modified>
</cp:coreProperties>
</file>