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2"/>
  </p:notesMasterIdLst>
  <p:sldIdLst>
    <p:sldId id="273" r:id="rId2"/>
    <p:sldId id="274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97" r:id="rId12"/>
    <p:sldId id="286" r:id="rId13"/>
    <p:sldId id="287" r:id="rId14"/>
    <p:sldId id="288" r:id="rId15"/>
    <p:sldId id="289" r:id="rId16"/>
    <p:sldId id="290" r:id="rId17"/>
    <p:sldId id="293" r:id="rId18"/>
    <p:sldId id="294" r:id="rId19"/>
    <p:sldId id="295" r:id="rId20"/>
    <p:sldId id="296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537" autoAdjust="0"/>
    <p:restoredTop sz="94660"/>
  </p:normalViewPr>
  <p:slideViewPr>
    <p:cSldViewPr>
      <p:cViewPr varScale="1">
        <p:scale>
          <a:sx n="69" d="100"/>
          <a:sy n="69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0349042-9A0F-497E-A226-300FD9F20298}" type="datetimeFigureOut">
              <a:rPr lang="ar-SA" smtClean="0"/>
              <a:t>18/05/1436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AE30683-B415-41F2-9794-868931B8C5E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22511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AD388-DABA-41C3-A4EE-21A6B936F09A}" type="datetime1">
              <a:rPr lang="ar-SA" smtClean="0"/>
              <a:t>18/05/1436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49176-D221-48E7-83D0-9684D2AB740E}" type="datetime1">
              <a:rPr lang="ar-SA" smtClean="0"/>
              <a:t>18/05/1436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5DBE-50D3-47E4-8B84-F024E58703DB}" type="datetime1">
              <a:rPr lang="ar-SA" smtClean="0"/>
              <a:t>18/05/1436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1C1E8-3DA5-4A8F-BBA5-6D27B4914C2B}" type="datetime1">
              <a:rPr lang="ar-SA" smtClean="0"/>
              <a:t>18/05/1436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F22C1-CA73-4191-9BA4-ECA8D9B06FD6}" type="datetime1">
              <a:rPr lang="ar-SA" smtClean="0"/>
              <a:t>18/05/1436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4663-D49C-419F-9493-134640CAD8AF}" type="datetime1">
              <a:rPr lang="ar-SA" smtClean="0"/>
              <a:t>18/05/1436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0C2E-4AE0-469F-8FB7-032C2643ED46}" type="datetime1">
              <a:rPr lang="ar-SA" smtClean="0"/>
              <a:t>18/05/1436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49D2C-25D6-4DBA-838C-6837C9B73CEF}" type="datetime1">
              <a:rPr lang="ar-SA" smtClean="0"/>
              <a:t>18/05/1436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303A-91E2-4D1F-84E6-3359E11B6E85}" type="datetime1">
              <a:rPr lang="ar-SA" smtClean="0"/>
              <a:t>18/05/1436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9A91C-EBE4-4A45-BBB3-C4803ECE52EF}" type="datetime1">
              <a:rPr lang="ar-SA" smtClean="0"/>
              <a:t>18/05/1436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314D-CDA4-44B3-9FD7-18D1B268B25D}" type="datetime1">
              <a:rPr lang="ar-SA" smtClean="0"/>
              <a:t>18/05/1436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0BC51A0-000F-4E93-BC5F-6655006B0BE7}" type="datetime1">
              <a:rPr lang="ar-SA" smtClean="0"/>
              <a:t>18/05/1436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0DBE39B-5122-4C79-966D-02DE7ABD6F9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jpeg"/><Relationship Id="rId7" Type="http://schemas.microsoft.com/office/2007/relationships/hdphoto" Target="../media/hdphoto1.wdp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4.wmf"/><Relationship Id="rId4" Type="http://schemas.openxmlformats.org/officeDocument/2006/relationships/image" Target="../media/image9.jpeg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259632" y="16895"/>
            <a:ext cx="66830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Nomenclature of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Aromatic compounds </a:t>
            </a:r>
            <a:endParaRPr lang="ar-SA" dirty="0"/>
          </a:p>
        </p:txBody>
      </p:sp>
      <p:pic>
        <p:nvPicPr>
          <p:cNvPr id="4" name="Picture 8" descr="0006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003" y="4320356"/>
            <a:ext cx="5556250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803874" y="1268760"/>
            <a:ext cx="7594564" cy="1778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Ø"/>
            </a:pP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 a benzene ring is a substituent, the term</a:t>
            </a:r>
            <a:r>
              <a:rPr lang="en-US" sz="24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phenyl</a:t>
            </a:r>
            <a:r>
              <a:rPr lang="en-US" sz="24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 used (for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kern="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kern="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kern="0" cap="all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l" rtl="0" fontAlgn="base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SzPct val="75000"/>
            </a:pP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You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 also see “</a:t>
            </a:r>
            <a:r>
              <a:rPr lang="en-US" sz="2400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 or 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l-GR" sz="2400" dirty="0">
                <a:latin typeface="Symbol" pitchFamily="1" charset="0"/>
                <a:cs typeface="Arial" charset="0"/>
              </a:rPr>
              <a:t>f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place of “C</a:t>
            </a:r>
            <a:r>
              <a:rPr lang="en-US" sz="2400" kern="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kern="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marL="342900" lvl="0" indent="-342900" algn="l" rtl="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Ø"/>
            </a:pP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4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Benzyl</a:t>
            </a:r>
            <a:r>
              <a:rPr 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 refers to “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kern="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kern="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400" kern="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-”</a:t>
            </a:r>
            <a:endParaRPr lang="en-US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471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619672" y="-727"/>
            <a:ext cx="60121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Electrophilic Aromatic Substitution</a:t>
            </a: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309609" y="1412776"/>
            <a:ext cx="8388424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ＭＳ Ｐゴシック" pitchFamily="41" charset="-128"/>
                <a:cs typeface="Times New Roman" pitchFamily="18" charset="0"/>
              </a:rPr>
              <a:t>Benzene does not undergo addition reactions like other unsaturated hydrocarbons, because addition would yield a product that is not aromatic. </a:t>
            </a:r>
          </a:p>
          <a:p>
            <a:pPr marL="342900" lvl="0" indent="-342900" algn="just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ＭＳ Ｐゴシック" pitchFamily="41" charset="-128"/>
                <a:cs typeface="Times New Roman" pitchFamily="18" charset="0"/>
              </a:rPr>
              <a:t>Substitution of a hydrogen keeps the aromatic ring intact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41" charset="-128"/>
                <a:cs typeface="Times New Roman" pitchFamily="18" charset="0"/>
              </a:rPr>
              <a:t>.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ea typeface="ＭＳ Ｐゴシック" pitchFamily="41" charset="-128"/>
              <a:cs typeface="Times New Roman" pitchFamily="18" charset="0"/>
            </a:endParaRPr>
          </a:p>
        </p:txBody>
      </p:sp>
      <p:pic>
        <p:nvPicPr>
          <p:cNvPr id="7" name="Picture 7" descr="0001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21" y="3284984"/>
            <a:ext cx="8001000" cy="23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773324" y="5877272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Halogenation, Alkylation, Nitration,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Sulfonation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l" rt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are the typical electrophilic aromatic substitution reactions.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60900" y="775977"/>
            <a:ext cx="7243330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Specific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Electrophilic Aromatic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Substitution Reactions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180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30"/>
          <a:stretch/>
        </p:blipFill>
        <p:spPr bwMode="auto">
          <a:xfrm>
            <a:off x="683568" y="-27384"/>
            <a:ext cx="8136903" cy="6854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130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0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36" y="836712"/>
            <a:ext cx="5181600" cy="238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000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26"/>
          <a:stretch/>
        </p:blipFill>
        <p:spPr bwMode="auto">
          <a:xfrm>
            <a:off x="1779748" y="4005064"/>
            <a:ext cx="5169804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328178" y="116632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349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0006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26" y="404664"/>
            <a:ext cx="822960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0006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61048"/>
            <a:ext cx="815340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036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51520" y="107921"/>
            <a:ext cx="633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Side-Chain Reactions of 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Aromatic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Compounds</a:t>
            </a:r>
            <a:endParaRPr lang="ar-SA" sz="2400" dirty="0">
              <a:solidFill>
                <a:srgbClr val="C0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115616" y="692696"/>
            <a:ext cx="516423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A) Halogenation of an Alkyl Side-Chain</a:t>
            </a:r>
            <a:endParaRPr lang="ar-SA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300" y="1556968"/>
            <a:ext cx="4340570" cy="15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9"/>
          <a:stretch/>
        </p:blipFill>
        <p:spPr bwMode="auto">
          <a:xfrm>
            <a:off x="1115616" y="3897208"/>
            <a:ext cx="6987939" cy="14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043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43608" y="188529"/>
            <a:ext cx="4680000" cy="432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B) Oxidation </a:t>
            </a:r>
            <a:r>
              <a:rPr lang="en-US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of an Alkyl Side-Chain</a:t>
            </a:r>
            <a:endParaRPr lang="ar-SA" dirty="0">
              <a:solidFill>
                <a:srgbClr val="0070C0"/>
              </a:solidFill>
            </a:endParaRPr>
          </a:p>
        </p:txBody>
      </p:sp>
      <p:grpSp>
        <p:nvGrpSpPr>
          <p:cNvPr id="2" name="مجموعة 1"/>
          <p:cNvGrpSpPr/>
          <p:nvPr/>
        </p:nvGrpSpPr>
        <p:grpSpPr>
          <a:xfrm>
            <a:off x="1627780" y="1124744"/>
            <a:ext cx="6502313" cy="2376000"/>
            <a:chOff x="1627780" y="1124744"/>
            <a:chExt cx="6502313" cy="2376000"/>
          </a:xfrm>
        </p:grpSpPr>
        <p:pic>
          <p:nvPicPr>
            <p:cNvPr id="2050" name="Picture 2" descr="C:\Users\VIP\Pictures\صورة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7780" y="1124744"/>
              <a:ext cx="6502313" cy="23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مربع نص 4"/>
            <p:cNvSpPr txBox="1"/>
            <p:nvPr/>
          </p:nvSpPr>
          <p:spPr>
            <a:xfrm>
              <a:off x="4442411" y="1700808"/>
              <a:ext cx="461985" cy="30777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4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hot</a:t>
              </a:r>
              <a:endParaRPr lang="ar-SA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" name="مربع نص 6"/>
          <p:cNvSpPr txBox="1"/>
          <p:nvPr/>
        </p:nvSpPr>
        <p:spPr>
          <a:xfrm>
            <a:off x="3851920" y="4293096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grpSp>
        <p:nvGrpSpPr>
          <p:cNvPr id="4" name="مجموعة 3"/>
          <p:cNvGrpSpPr/>
          <p:nvPr/>
        </p:nvGrpSpPr>
        <p:grpSpPr>
          <a:xfrm>
            <a:off x="2051720" y="4509120"/>
            <a:ext cx="4116068" cy="1332016"/>
            <a:chOff x="2051720" y="4509120"/>
            <a:chExt cx="4116068" cy="1332016"/>
          </a:xfrm>
        </p:grpSpPr>
        <p:pic>
          <p:nvPicPr>
            <p:cNvPr id="6" name="Picture 10" descr="0036a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1127"/>
            <a:stretch/>
          </p:blipFill>
          <p:spPr bwMode="auto">
            <a:xfrm>
              <a:off x="2051720" y="4653136"/>
              <a:ext cx="4116068" cy="118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مربع نص 7"/>
            <p:cNvSpPr txBox="1"/>
            <p:nvPr/>
          </p:nvSpPr>
          <p:spPr>
            <a:xfrm>
              <a:off x="3805658" y="4509120"/>
              <a:ext cx="461986" cy="30777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lvl="0"/>
              <a:r>
                <a:rPr 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hot</a:t>
              </a:r>
              <a:endParaRPr lang="ar-SA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95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22941" y="0"/>
            <a:ext cx="612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Disubstituted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Benzenes: Orientation</a:t>
            </a:r>
            <a:endParaRPr lang="ar-SA" dirty="0">
              <a:solidFill>
                <a:prstClr val="black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941" y="908720"/>
            <a:ext cx="6777451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مستطيل 36"/>
          <p:cNvSpPr/>
          <p:nvPr/>
        </p:nvSpPr>
        <p:spPr>
          <a:xfrm>
            <a:off x="3091486" y="6021288"/>
            <a:ext cx="3240360" cy="6818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u="sng" dirty="0">
                <a:solidFill>
                  <a:schemeClr val="tx1"/>
                </a:solidFill>
              </a:rPr>
              <a:t>Product ratio conclusion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40% </a:t>
            </a:r>
            <a:r>
              <a:rPr lang="en-US" dirty="0" err="1">
                <a:solidFill>
                  <a:schemeClr val="tx1"/>
                </a:solidFill>
              </a:rPr>
              <a:t>ortho</a:t>
            </a:r>
            <a:r>
              <a:rPr lang="en-US" dirty="0">
                <a:solidFill>
                  <a:schemeClr val="tx1"/>
                </a:solidFill>
              </a:rPr>
              <a:t>, 40% meta, 20% </a:t>
            </a:r>
            <a:r>
              <a:rPr lang="en-US" dirty="0" err="1">
                <a:solidFill>
                  <a:schemeClr val="tx1"/>
                </a:solidFill>
              </a:rPr>
              <a:t>para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769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مربع نص 15"/>
          <p:cNvSpPr txBox="1"/>
          <p:nvPr/>
        </p:nvSpPr>
        <p:spPr>
          <a:xfrm>
            <a:off x="1146762" y="32399"/>
            <a:ext cx="6755824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Orientation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Reactivity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Effects of Substitutions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Y 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Electrophilic Aromatic Substitution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2" descr="C:\Users\VIP\Pictures\صورة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50"/>
          <a:stretch/>
        </p:blipFill>
        <p:spPr bwMode="auto">
          <a:xfrm>
            <a:off x="1331639" y="1118890"/>
            <a:ext cx="6578297" cy="554355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5374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91"/>
          <a:stretch/>
        </p:blipFill>
        <p:spPr bwMode="auto">
          <a:xfrm>
            <a:off x="2264718" y="611427"/>
            <a:ext cx="5081867" cy="15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4" b="22276"/>
          <a:stretch/>
        </p:blipFill>
        <p:spPr bwMode="auto">
          <a:xfrm>
            <a:off x="2587333" y="4619967"/>
            <a:ext cx="3560199" cy="1476000"/>
          </a:xfrm>
          <a:prstGeom prst="snip1Rect">
            <a:avLst>
              <a:gd name="adj" fmla="val 25592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611560" y="332656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0028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76" t="66740" r="16218"/>
          <a:stretch/>
        </p:blipFill>
        <p:spPr bwMode="auto">
          <a:xfrm>
            <a:off x="2262976" y="2601079"/>
            <a:ext cx="4145026" cy="15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3516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6053" y="0"/>
            <a:ext cx="22044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  <a:latin typeface="Blackadder ITC" pitchFamily="82" charset="0"/>
              </a:rPr>
              <a:t>Homework</a:t>
            </a:r>
            <a:endParaRPr lang="ar-SA" sz="4400" b="1" dirty="0">
              <a:solidFill>
                <a:srgbClr val="00B050"/>
              </a:solidFill>
              <a:latin typeface="Blackadder ITC" pitchFamily="8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4622" y="816748"/>
            <a:ext cx="4626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Name the following compounds. 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21" y="1700808"/>
            <a:ext cx="763284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-594702" y="0"/>
            <a:ext cx="97210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q"/>
            </a:pP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Benzene is the parent name for some </a:t>
            </a:r>
            <a:r>
              <a:rPr lang="en-US" altLang="en-US" sz="2400" kern="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monosubstituted</a:t>
            </a:r>
            <a:r>
              <a:rPr lang="en-US" altLang="en-US" sz="2400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benzenes; the substituent name is added as a </a:t>
            </a:r>
            <a:r>
              <a:rPr lang="en-US" alt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prefix.</a:t>
            </a:r>
            <a:endParaRPr lang="en-US" altLang="en-US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14-P0624-1.jpg                                                000E08EAMacintosh HD                   B74677AA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341" y="814919"/>
            <a:ext cx="5250904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-566483" y="2662465"/>
            <a:ext cx="98477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</a:pPr>
            <a:r>
              <a:rPr lang="en-US" alt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en-US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-468560" y="2348880"/>
            <a:ext cx="9612560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0" lvl="2" indent="-457200" algn="l" rtl="0" eaLnBrk="0" fontAlgn="base" hangingPunct="0">
              <a:spcBef>
                <a:spcPct val="20000"/>
              </a:spcBef>
              <a:spcAft>
                <a:spcPct val="0"/>
              </a:spcAft>
              <a:buSzPct val="91000"/>
              <a:buFont typeface="Wingdings" pitchFamily="2" charset="2"/>
              <a:buChar char="q"/>
            </a:pP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C</a:t>
            </a:r>
            <a:r>
              <a:rPr lang="en-US" altLang="en-US" sz="2400" kern="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en-US" sz="2400" kern="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group is called phenyl when it is a substituent</a:t>
            </a:r>
          </a:p>
          <a:p>
            <a:pPr marL="1714500" lvl="3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§"/>
            </a:pPr>
            <a:r>
              <a:rPr lang="en-US" alt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hydrocarbon with a saturated chain and a benzene ring is named by choosing the larger structural unit as the parent</a:t>
            </a:r>
          </a:p>
          <a:p>
            <a:pPr marL="1714500" lvl="3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§"/>
            </a:pP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 the chain is unsaturated then it must be the parent and the benzene is then a phenyl substituent </a:t>
            </a:r>
          </a:p>
        </p:txBody>
      </p:sp>
      <p:grpSp>
        <p:nvGrpSpPr>
          <p:cNvPr id="30" name="مجموعة 29"/>
          <p:cNvGrpSpPr/>
          <p:nvPr/>
        </p:nvGrpSpPr>
        <p:grpSpPr>
          <a:xfrm>
            <a:off x="714348" y="4357694"/>
            <a:ext cx="7901236" cy="1512000"/>
            <a:chOff x="761166" y="4496707"/>
            <a:chExt cx="7901236" cy="1512000"/>
          </a:xfrm>
        </p:grpSpPr>
        <p:pic>
          <p:nvPicPr>
            <p:cNvPr id="27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lum bright="40000" contrast="-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40" r="50443"/>
            <a:stretch/>
          </p:blipFill>
          <p:spPr bwMode="auto">
            <a:xfrm>
              <a:off x="761166" y="4496707"/>
              <a:ext cx="1605413" cy="151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3" descr="C14-P0626-1.jpg                                                000E08EAMacintosh HD                   B74677AA: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 b="39641"/>
            <a:stretch/>
          </p:blipFill>
          <p:spPr bwMode="auto">
            <a:xfrm>
              <a:off x="2747235" y="4621565"/>
              <a:ext cx="1760537" cy="1299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" descr="C14-P0626-1.jpg                                                000E08EAMacintosh HD                   B74677AA: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00" t="-222" r="-3898" b="39370"/>
            <a:stretch/>
          </p:blipFill>
          <p:spPr bwMode="auto">
            <a:xfrm>
              <a:off x="6747013" y="4665399"/>
              <a:ext cx="1915389" cy="1309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" descr="C14-P0626-1.jpg                                                000E08EAMacintosh HD                   B74677AA: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48" t="60958" r="22548"/>
            <a:stretch/>
          </p:blipFill>
          <p:spPr bwMode="auto">
            <a:xfrm>
              <a:off x="4716016" y="5011518"/>
              <a:ext cx="2003613" cy="840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4" name="Picture 4" descr="C14-P0626-2.jpg                                                000E08EAMacintosh HD                   B74677AA: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28682"/>
          <a:stretch/>
        </p:blipFill>
        <p:spPr bwMode="auto">
          <a:xfrm>
            <a:off x="3868687" y="5877272"/>
            <a:ext cx="1694657" cy="846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4060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48416"/>
            <a:ext cx="7056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Write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structures of the following compounds.</a:t>
            </a:r>
          </a:p>
        </p:txBody>
      </p:sp>
      <p:sp>
        <p:nvSpPr>
          <p:cNvPr id="3" name="مربع نص 2"/>
          <p:cNvSpPr txBox="1"/>
          <p:nvPr/>
        </p:nvSpPr>
        <p:spPr>
          <a:xfrm>
            <a:off x="1132076" y="510081"/>
            <a:ext cx="3595856" cy="230832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Nitroethylbenzene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B) 2,2-Dimethyl-1-phenylbutane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Ehtylaniline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D) 1,5-Dimethylnaphthalene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E) 9-Bromoanthracene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F) 2,4-Dinitroflurorbenzene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G) 2-Benzyl-3-nitro-5-bromophenol </a:t>
            </a:r>
          </a:p>
          <a:p>
            <a:pPr marL="342900" indent="-342900" algn="l" rtl="0">
              <a:buAutoNum type="alphaUcParenR" startAt="3"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076" y="3429000"/>
            <a:ext cx="3960440" cy="3338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-468560" y="2799909"/>
            <a:ext cx="52565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3-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Complete the following reactions.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3631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1"/>
          <p:cNvGrpSpPr/>
          <p:nvPr/>
        </p:nvGrpSpPr>
        <p:grpSpPr>
          <a:xfrm>
            <a:off x="1090663" y="1898848"/>
            <a:ext cx="7017107" cy="3217333"/>
            <a:chOff x="1342488" y="3524035"/>
            <a:chExt cx="7017107" cy="3217333"/>
          </a:xfrm>
        </p:grpSpPr>
        <p:grpSp>
          <p:nvGrpSpPr>
            <p:cNvPr id="3" name="مجموعة 2"/>
            <p:cNvGrpSpPr/>
            <p:nvPr/>
          </p:nvGrpSpPr>
          <p:grpSpPr>
            <a:xfrm>
              <a:off x="1342488" y="3524035"/>
              <a:ext cx="6636793" cy="3217333"/>
              <a:chOff x="1475656" y="872881"/>
              <a:chExt cx="6636793" cy="3333965"/>
            </a:xfrm>
          </p:grpSpPr>
          <p:pic>
            <p:nvPicPr>
              <p:cNvPr id="6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lum bright="20000" contrast="-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258"/>
              <a:stretch/>
            </p:blipFill>
            <p:spPr bwMode="auto">
              <a:xfrm>
                <a:off x="1475656" y="2730846"/>
                <a:ext cx="4635138" cy="1476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5" descr="C14-P0624-3.jpg                                                000E08EAMacintosh HD                   B74677AA: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8839" b="12276"/>
              <a:stretch/>
            </p:blipFill>
            <p:spPr bwMode="auto">
              <a:xfrm>
                <a:off x="6305436" y="2490623"/>
                <a:ext cx="1807013" cy="1357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4" descr="C14-P0624-2.jpg                                                000E08EAMacintosh HD                   B74677AA: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4769" b="12264"/>
              <a:stretch/>
            </p:blipFill>
            <p:spPr bwMode="auto">
              <a:xfrm>
                <a:off x="1979712" y="872881"/>
                <a:ext cx="800696" cy="12949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 rotWithShape="1">
              <a:blip r:embed="rId5">
                <a:lum bright="20000" contrast="-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877"/>
              <a:stretch/>
            </p:blipFill>
            <p:spPr bwMode="auto">
              <a:xfrm>
                <a:off x="3275856" y="908720"/>
                <a:ext cx="1385029" cy="1512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lum bright="20000" contrast="-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4840"/>
              <a:stretch/>
            </p:blipFill>
            <p:spPr bwMode="auto">
              <a:xfrm>
                <a:off x="5076056" y="944720"/>
                <a:ext cx="1085364" cy="1476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lum bright="20000" contrast="-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778" r="66590"/>
              <a:stretch/>
            </p:blipFill>
            <p:spPr bwMode="auto">
              <a:xfrm>
                <a:off x="6405990" y="944720"/>
                <a:ext cx="1262354" cy="1476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" name="Picture 5" descr="C14-P0624-3.jpg                                                000E08EAMacintosh HD                   B74677AA: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457" r="68839"/>
            <a:stretch/>
          </p:blipFill>
          <p:spPr bwMode="auto">
            <a:xfrm>
              <a:off x="6073416" y="6345360"/>
              <a:ext cx="2286179" cy="3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4" descr="C14-P0624-2.jpg                                                000E08EAMacintosh HD                   B74677AA: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629" r="74769"/>
            <a:stretch/>
          </p:blipFill>
          <p:spPr bwMode="auto">
            <a:xfrm>
              <a:off x="1735682" y="4765726"/>
              <a:ext cx="1022419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مستطيل 12"/>
          <p:cNvSpPr/>
          <p:nvPr/>
        </p:nvSpPr>
        <p:spPr>
          <a:xfrm>
            <a:off x="-491860" y="415498"/>
            <a:ext cx="8890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q"/>
            </a:pP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 other </a:t>
            </a:r>
            <a:r>
              <a:rPr lang="en-US" altLang="en-US" sz="2400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monosubstituted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benzenes, the presence of the substituent results in a new parent name.</a:t>
            </a:r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475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828600" y="18455"/>
            <a:ext cx="95770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q"/>
            </a:pP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altLang="en-US" sz="2400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two substituents 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 present their position may be indicated by the prefixes </a:t>
            </a:r>
            <a:r>
              <a:rPr lang="en-US" altLang="en-US" sz="2400" i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ortho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en-US" sz="24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meta,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altLang="en-US" sz="2400" i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altLang="en-US" sz="24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en-US" sz="24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altLang="en-US" sz="2400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en-US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or by the corresponding numerical </a:t>
            </a:r>
            <a:r>
              <a:rPr lang="en-US" altLang="en-US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positions.</a:t>
            </a:r>
            <a:endParaRPr lang="en-US" altLang="en-US" sz="24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15" b="8446"/>
          <a:stretch/>
        </p:blipFill>
        <p:spPr bwMode="auto">
          <a:xfrm>
            <a:off x="3476273" y="1502250"/>
            <a:ext cx="2078462" cy="14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519060" y="3392560"/>
            <a:ext cx="7992888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 the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two groups on the benzene ring are different, alphabetize the names of the substituents preceding the word benzene.</a:t>
            </a:r>
          </a:p>
          <a:p>
            <a:pPr marL="342900" lvl="0" indent="-342900" algn="just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 one substituent is part of a common root, name the molecule as a derivative of that 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monosubstituted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benzene.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7068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14-P0625-2.jpg                                                000E08EAMacintosh HD                   B74677AA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76872"/>
            <a:ext cx="5255468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14-P0624-4.jpg                                                000E08EAMacintosh HD                   B74677AA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758" y="50609"/>
            <a:ext cx="4398673" cy="2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مجموعة 5"/>
          <p:cNvGrpSpPr/>
          <p:nvPr/>
        </p:nvGrpSpPr>
        <p:grpSpPr>
          <a:xfrm>
            <a:off x="1763688" y="4535677"/>
            <a:ext cx="2137124" cy="1594666"/>
            <a:chOff x="1907704" y="570075"/>
            <a:chExt cx="2137124" cy="1594666"/>
          </a:xfrm>
        </p:grpSpPr>
        <p:pic>
          <p:nvPicPr>
            <p:cNvPr id="7" name="Picture 6" descr="0005c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686" r="86448" b="22519"/>
            <a:stretch/>
          </p:blipFill>
          <p:spPr bwMode="auto">
            <a:xfrm>
              <a:off x="2549469" y="570075"/>
              <a:ext cx="1115271" cy="1425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مربع نص 7"/>
            <p:cNvSpPr txBox="1"/>
            <p:nvPr/>
          </p:nvSpPr>
          <p:spPr>
            <a:xfrm>
              <a:off x="1907704" y="1826187"/>
              <a:ext cx="2137124" cy="338554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16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16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bromochlorobenzene</a:t>
              </a:r>
              <a:endParaRPr lang="ar-SA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مجموعة 8"/>
          <p:cNvGrpSpPr/>
          <p:nvPr/>
        </p:nvGrpSpPr>
        <p:grpSpPr>
          <a:xfrm>
            <a:off x="4788024" y="4451039"/>
            <a:ext cx="2656944" cy="1631487"/>
            <a:chOff x="4644008" y="551891"/>
            <a:chExt cx="2656944" cy="1631487"/>
          </a:xfrm>
        </p:grpSpPr>
        <p:sp>
          <p:nvSpPr>
            <p:cNvPr id="10" name="مستطيل 9"/>
            <p:cNvSpPr/>
            <p:nvPr/>
          </p:nvSpPr>
          <p:spPr>
            <a:xfrm>
              <a:off x="4644008" y="1844824"/>
              <a:ext cx="196720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m</a:t>
              </a:r>
              <a:r>
                <a:rPr 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16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fluoronitrobenzene</a:t>
              </a:r>
              <a:endParaRPr lang="ar-SA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1" name="Picture 6" descr="0005c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15686" r="50000" b="22519"/>
            <a:stretch/>
          </p:blipFill>
          <p:spPr bwMode="auto">
            <a:xfrm>
              <a:off x="5243552" y="551891"/>
              <a:ext cx="2057400" cy="1425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188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0005c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04" t="13602" b="6529"/>
          <a:stretch/>
        </p:blipFill>
        <p:spPr bwMode="auto">
          <a:xfrm>
            <a:off x="2267744" y="260648"/>
            <a:ext cx="3859306" cy="184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C14-P0625-1.jpg                                                000E08EAMacintosh HD                   B74677AA: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63"/>
          <a:stretch/>
        </p:blipFill>
        <p:spPr bwMode="auto">
          <a:xfrm>
            <a:off x="1907704" y="2931214"/>
            <a:ext cx="5014450" cy="1900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240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15189" y="404664"/>
            <a:ext cx="8712968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rtl="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q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For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three or more substituents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on a benzene ring:</a:t>
            </a:r>
          </a:p>
          <a:p>
            <a:pPr marL="800100" lvl="1" indent="-342900" algn="just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Number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to give the lowest possible numbers around the ring.</a:t>
            </a:r>
          </a:p>
          <a:p>
            <a:pPr marL="800100" lvl="1" indent="-342900" algn="just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Alphabetize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 substituent names.</a:t>
            </a:r>
          </a:p>
          <a:p>
            <a:pPr marL="800100" lvl="1" indent="-342900" algn="just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When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substituents are part of common roots, name the molecule as a derivative of that </a:t>
            </a:r>
            <a:r>
              <a:rPr lang="en-US" sz="2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monosubstituted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benzene. The substituent that comprises the common root is located at C1.</a:t>
            </a:r>
          </a:p>
        </p:txBody>
      </p:sp>
      <p:grpSp>
        <p:nvGrpSpPr>
          <p:cNvPr id="2" name="مجموعة 1"/>
          <p:cNvGrpSpPr/>
          <p:nvPr/>
        </p:nvGrpSpPr>
        <p:grpSpPr>
          <a:xfrm>
            <a:off x="5368898" y="3654900"/>
            <a:ext cx="1707776" cy="1991245"/>
            <a:chOff x="5273444" y="3093903"/>
            <a:chExt cx="1707776" cy="1991245"/>
          </a:xfrm>
        </p:grpSpPr>
        <p:pic>
          <p:nvPicPr>
            <p:cNvPr id="5" name="Picture 8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712" t="7582" r="14978" b="44182"/>
            <a:stretch/>
          </p:blipFill>
          <p:spPr bwMode="auto">
            <a:xfrm>
              <a:off x="5273444" y="3093903"/>
              <a:ext cx="1707776" cy="1653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8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483" t="86405" r="16910" b="3399"/>
            <a:stretch/>
          </p:blipFill>
          <p:spPr bwMode="auto">
            <a:xfrm>
              <a:off x="5327232" y="4735523"/>
              <a:ext cx="1653988" cy="349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" name="مجموعة 7"/>
          <p:cNvGrpSpPr/>
          <p:nvPr/>
        </p:nvGrpSpPr>
        <p:grpSpPr>
          <a:xfrm>
            <a:off x="1037816" y="3949116"/>
            <a:ext cx="2893769" cy="1640542"/>
            <a:chOff x="1191487" y="3140968"/>
            <a:chExt cx="2893769" cy="1640542"/>
          </a:xfrm>
        </p:grpSpPr>
        <p:pic>
          <p:nvPicPr>
            <p:cNvPr id="4" name="Picture 8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81" t="16601" r="60651" b="45752"/>
            <a:stretch/>
          </p:blipFill>
          <p:spPr bwMode="auto">
            <a:xfrm>
              <a:off x="1691680" y="3140968"/>
              <a:ext cx="2393576" cy="1290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8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4" t="86797" r="59246" b="3007"/>
            <a:stretch/>
          </p:blipFill>
          <p:spPr bwMode="auto">
            <a:xfrm>
              <a:off x="1191487" y="4431886"/>
              <a:ext cx="2823884" cy="349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760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14-P0625-3.jpg                                                000E08EAMacintosh HD                   B74677AA: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145661" y="141476"/>
            <a:ext cx="2314771" cy="2001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14-P0625-3.jpg                                                000E08EAMacintosh HD                   B74677AA: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901"/>
          <a:stretch/>
        </p:blipFill>
        <p:spPr bwMode="auto">
          <a:xfrm>
            <a:off x="3491880" y="325890"/>
            <a:ext cx="2142409" cy="2009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14-P0625-4.jpg                                                000E08EAMacintosh HD                   B74677AA: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964"/>
          <a:stretch/>
        </p:blipFill>
        <p:spPr bwMode="auto">
          <a:xfrm>
            <a:off x="6417350" y="2474800"/>
            <a:ext cx="2135785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14-P0625-4.jpg                                                000E08EAMacintosh HD                   B74677AA: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29"/>
          <a:stretch/>
        </p:blipFill>
        <p:spPr bwMode="auto">
          <a:xfrm>
            <a:off x="3073363" y="2492904"/>
            <a:ext cx="2818677" cy="18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23"/>
          <a:stretch/>
        </p:blipFill>
        <p:spPr bwMode="auto">
          <a:xfrm>
            <a:off x="292431" y="2309179"/>
            <a:ext cx="2395993" cy="220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73" r="35787"/>
          <a:stretch/>
        </p:blipFill>
        <p:spPr bwMode="auto">
          <a:xfrm>
            <a:off x="3359871" y="4654550"/>
            <a:ext cx="2245659" cy="220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57" r="64162" b="5292"/>
          <a:stretch/>
        </p:blipFill>
        <p:spPr bwMode="auto">
          <a:xfrm>
            <a:off x="292431" y="301202"/>
            <a:ext cx="2780931" cy="1863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362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07504" y="24149"/>
            <a:ext cx="51257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l" rtl="0">
              <a:buSzPct val="90000"/>
              <a:buFont typeface="Wingdings" pitchFamily="2" charset="2"/>
              <a:buChar char="q"/>
            </a:pP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Polynuclear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Aromatic Hydrocarbons:</a:t>
            </a:r>
            <a:endParaRPr lang="ar-SA" dirty="0">
              <a:solidFill>
                <a:srgbClr val="C00000"/>
              </a:solidFill>
            </a:endParaRPr>
          </a:p>
        </p:txBody>
      </p:sp>
      <p:grpSp>
        <p:nvGrpSpPr>
          <p:cNvPr id="11" name="مجموعة 10"/>
          <p:cNvGrpSpPr/>
          <p:nvPr/>
        </p:nvGrpSpPr>
        <p:grpSpPr>
          <a:xfrm>
            <a:off x="1331640" y="956642"/>
            <a:ext cx="6480720" cy="4632597"/>
            <a:chOff x="827584" y="884403"/>
            <a:chExt cx="6480720" cy="4632597"/>
          </a:xfrm>
        </p:grpSpPr>
        <p:pic>
          <p:nvPicPr>
            <p:cNvPr id="5" name="Picture 3" descr="F14-014.jpg                                                    000E08E9Macintosh HD                   B74677AA: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3403"/>
            <a:stretch/>
          </p:blipFill>
          <p:spPr bwMode="auto">
            <a:xfrm>
              <a:off x="827584" y="884403"/>
              <a:ext cx="6048672" cy="2160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" name="مجموعة 9"/>
            <p:cNvGrpSpPr/>
            <p:nvPr/>
          </p:nvGrpSpPr>
          <p:grpSpPr>
            <a:xfrm>
              <a:off x="1043608" y="3429000"/>
              <a:ext cx="6264696" cy="2088000"/>
              <a:chOff x="1043608" y="3429000"/>
              <a:chExt cx="6264696" cy="2088000"/>
            </a:xfrm>
          </p:grpSpPr>
          <p:pic>
            <p:nvPicPr>
              <p:cNvPr id="7" name="Picture 3" descr="F14-014.jpg                                                    000E08E9Macintosh HD                   B74677AA: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000" r="70860"/>
              <a:stretch/>
            </p:blipFill>
            <p:spPr bwMode="auto">
              <a:xfrm>
                <a:off x="1043608" y="3429000"/>
                <a:ext cx="1840390" cy="208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1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637" t="56829" r="54586" b="7677"/>
              <a:stretch/>
            </p:blipFill>
            <p:spPr bwMode="auto">
              <a:xfrm>
                <a:off x="3240567" y="3771000"/>
                <a:ext cx="1926674" cy="1404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1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635" b="62880"/>
              <a:stretch/>
            </p:blipFill>
            <p:spPr bwMode="auto">
              <a:xfrm>
                <a:off x="5372053" y="3717192"/>
                <a:ext cx="1936251" cy="14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BE39B-5122-4C79-966D-02DE7ABD6F92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4124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ير تنفيذي">
  <a:themeElements>
    <a:clrScheme name="مدير تنفيذي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مدير تنفيذي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دير تنفيذي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2120</TotalTime>
  <Words>450</Words>
  <Application>Microsoft Office PowerPoint</Application>
  <PresentationFormat>On-screen Show (4:3)</PresentationFormat>
  <Paragraphs>69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مدير تنفيذي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VIP</dc:creator>
  <cp:lastModifiedBy>Hessa H Altalassi</cp:lastModifiedBy>
  <cp:revision>102</cp:revision>
  <dcterms:created xsi:type="dcterms:W3CDTF">2012-03-06T14:07:21Z</dcterms:created>
  <dcterms:modified xsi:type="dcterms:W3CDTF">2015-03-08T05:38:24Z</dcterms:modified>
</cp:coreProperties>
</file>