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8" r:id="rId18"/>
    <p:sldId id="271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6B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80" d="100"/>
          <a:sy n="80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529D2C5-A8DD-4812-9015-BC3E1742DDEF}" type="datetimeFigureOut">
              <a:rPr lang="ar-SA" smtClean="0"/>
              <a:pPr/>
              <a:t>27/05/1436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9D7C19-0B54-4568-A161-E6C2BF98862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2357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D7C19-0B54-4568-A161-E6C2BF98862F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6043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35EA-2923-4987-9FD9-FE618ABCD2EA}" type="datetime1">
              <a:rPr lang="ar-SA" smtClean="0"/>
              <a:t>27/05/1436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F9A7C-409F-49C8-9C43-5237B3A3819D}" type="datetime1">
              <a:rPr lang="ar-SA" smtClean="0"/>
              <a:t>27/05/1436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10826-E094-4CD5-91BE-FA656F1E7C22}" type="datetime1">
              <a:rPr lang="ar-SA" smtClean="0"/>
              <a:t>27/05/1436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D1E1A-83C2-4D4A-B1FC-D85BE304F655}" type="datetime1">
              <a:rPr lang="ar-SA" smtClean="0"/>
              <a:t>27/05/1436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A03A5-AACD-4F7A-838B-44B92FADB79C}" type="datetime1">
              <a:rPr lang="ar-SA" smtClean="0"/>
              <a:t>27/05/1436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21D61-227F-464B-8BE9-D46DF50A9AE3}" type="datetime1">
              <a:rPr lang="ar-SA" smtClean="0"/>
              <a:t>27/05/1436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931C-EEC3-4860-9A10-EE2B19A54EA8}" type="datetime1">
              <a:rPr lang="ar-SA" smtClean="0"/>
              <a:t>27/05/1436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9990D-5565-486F-9CEB-D0590E053A68}" type="datetime1">
              <a:rPr lang="ar-SA" smtClean="0"/>
              <a:t>27/05/1436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C99-443B-4075-8A89-19C02FB57326}" type="datetime1">
              <a:rPr lang="ar-SA" smtClean="0"/>
              <a:t>27/05/1436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A29C-817C-4321-A6F8-0321DAA50186}" type="datetime1">
              <a:rPr lang="ar-SA" smtClean="0"/>
              <a:t>27/05/1436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D7B10-C066-4E28-9571-56CE3464F7F9}" type="datetime1">
              <a:rPr lang="ar-SA" smtClean="0"/>
              <a:t>27/05/1436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673FDCE-8B68-4205-917F-C6ED6AAA54CF}" type="datetime1">
              <a:rPr lang="ar-SA" smtClean="0"/>
              <a:t>27/05/1436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2BD71C0-73C0-4F50-8BB1-DB7F14BBFD9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1.wmf"/><Relationship Id="rId4" Type="http://schemas.openxmlformats.org/officeDocument/2006/relationships/oleObject" Target="../embeddings/Microsoft_Word_97_-_2003_Document1.doc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850533" y="2204864"/>
            <a:ext cx="7390165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Organic Halogen</a:t>
            </a:r>
          </a:p>
          <a:p>
            <a:pPr algn="ctr"/>
            <a:r>
              <a:rPr lang="en-US" sz="8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Compounds</a:t>
            </a:r>
            <a:endParaRPr lang="ar-SA" sz="8000" b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171785" y="692696"/>
            <a:ext cx="25218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Chem. 108</a:t>
            </a:r>
            <a:endParaRPr lang="en-US" sz="40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404117" y="5548064"/>
            <a:ext cx="2282997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Chapter 6</a:t>
            </a:r>
            <a:endParaRPr lang="ar-SA" sz="4000" b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3831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978197" y="3501008"/>
            <a:ext cx="7187606" cy="6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06631" y="523220"/>
            <a:ext cx="76328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boiling point of the organic halides increase, as the size of the halogen increase. </a:t>
            </a:r>
            <a:endParaRPr lang="ar-S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476" y="1363017"/>
            <a:ext cx="6332286" cy="13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3042607" y="0"/>
            <a:ext cx="30587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The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boiling point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273933" y="2944832"/>
            <a:ext cx="8369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boiling point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also increase regularly with molecular weight.</a:t>
            </a:r>
            <a:endParaRPr lang="ar-SA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89" b="9429"/>
          <a:stretch/>
        </p:blipFill>
        <p:spPr bwMode="auto">
          <a:xfrm>
            <a:off x="1608369" y="5381150"/>
            <a:ext cx="6888366" cy="13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147899" y="4214124"/>
            <a:ext cx="90772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 expected, within a series of isomers, the straight-chain compounds </a:t>
            </a:r>
          </a:p>
          <a:p>
            <a:pPr algn="l" rtl="0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has the highest boiling points, and the most branched isomer the lowest boiling point. </a:t>
            </a: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1746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115616" y="27275"/>
            <a:ext cx="6750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Preparation of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Halogen Compounds</a:t>
            </a:r>
            <a:endParaRPr lang="ar-SA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-252536" y="543944"/>
            <a:ext cx="7065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  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Chloro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Bromo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Iodo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Compounds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-396552" y="1094022"/>
            <a:ext cx="6966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Direct Halogenation of Hydrocarbons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79512" y="1700808"/>
            <a:ext cx="53912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(a)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Halogenation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of alkanes: alkyl halides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-972616" y="3456871"/>
            <a:ext cx="5886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(b)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Halogenation of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alkenes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7" t="5018" r="4739" b="10412"/>
          <a:stretch/>
        </p:blipFill>
        <p:spPr bwMode="auto">
          <a:xfrm>
            <a:off x="1394520" y="4077072"/>
            <a:ext cx="619268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47506"/>
            <a:ext cx="66960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798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539552" y="51556"/>
            <a:ext cx="3608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(c) Halogenation of alkynes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283" y="513221"/>
            <a:ext cx="5501725" cy="12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539552" y="2296113"/>
            <a:ext cx="67489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Halogenation of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aromatic ring and alkyl benzenes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35"/>
          <a:stretch/>
        </p:blipFill>
        <p:spPr bwMode="auto">
          <a:xfrm>
            <a:off x="998341" y="2852936"/>
            <a:ext cx="6729738" cy="1351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69" name="Picture 1" descr="C:\Users\haltalassi\Pictures\Picture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500570"/>
            <a:ext cx="6826815" cy="162000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740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586" y="0"/>
            <a:ext cx="6246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Addition of  HX to Unsaturated Hydrocarbons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83794" y="1039962"/>
            <a:ext cx="40116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(a) Addition of  HX to alkenes: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140" y="1719082"/>
            <a:ext cx="6373113" cy="9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305402"/>
            <a:ext cx="16632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29409" y="3317560"/>
            <a:ext cx="3969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(b)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Addition of HX to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alkynes: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311"/>
          <a:stretch/>
        </p:blipFill>
        <p:spPr bwMode="auto">
          <a:xfrm>
            <a:off x="980314" y="4115707"/>
            <a:ext cx="6775693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2793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7504" y="116632"/>
            <a:ext cx="35003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Conversion of Alcohols: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14019" y="836712"/>
            <a:ext cx="9113392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hydroxyl group of an alcohol is replaced by halogen on reaction 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with concentrated halogen acid (HX), phosphorus halides (PX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or PX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thionylchlorid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(SOCl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2910" y="2285992"/>
            <a:ext cx="8114953" cy="3413817"/>
            <a:chOff x="642910" y="2285992"/>
            <a:chExt cx="8114953" cy="3413817"/>
          </a:xfrm>
        </p:grpSpPr>
        <p:pic>
          <p:nvPicPr>
            <p:cNvPr id="5121" name="Picture 1" descr="C:\Users\haltalassi\Pictures\Picture2.png"/>
            <p:cNvPicPr>
              <a:picLocks noChangeAspect="1" noChangeArrowheads="1"/>
            </p:cNvPicPr>
            <p:nvPr/>
          </p:nvPicPr>
          <p:blipFill>
            <a:blip r:embed="rId2"/>
            <a:srcRect t="78832"/>
            <a:stretch>
              <a:fillRect/>
            </a:stretch>
          </p:blipFill>
          <p:spPr bwMode="auto">
            <a:xfrm>
              <a:off x="642910" y="5143512"/>
              <a:ext cx="7918960" cy="556297"/>
            </a:xfrm>
            <a:prstGeom prst="rect">
              <a:avLst/>
            </a:prstGeom>
            <a:noFill/>
          </p:spPr>
        </p:pic>
        <p:pic>
          <p:nvPicPr>
            <p:cNvPr id="5122" name="Picture 2" descr="C:\Users\haltalassi\Pictures\Picture3.png"/>
            <p:cNvPicPr>
              <a:picLocks noChangeAspect="1" noChangeArrowheads="1"/>
            </p:cNvPicPr>
            <p:nvPr/>
          </p:nvPicPr>
          <p:blipFill>
            <a:blip r:embed="rId3"/>
            <a:srcRect b="25585"/>
            <a:stretch>
              <a:fillRect/>
            </a:stretch>
          </p:blipFill>
          <p:spPr bwMode="auto">
            <a:xfrm>
              <a:off x="642910" y="4071942"/>
              <a:ext cx="8114953" cy="864000"/>
            </a:xfrm>
            <a:prstGeom prst="rect">
              <a:avLst/>
            </a:prstGeom>
            <a:noFill/>
          </p:spPr>
        </p:pic>
        <p:pic>
          <p:nvPicPr>
            <p:cNvPr id="11" name="Picture 1" descr="C:\Users\haltalassi\Pictures\Picture2.png"/>
            <p:cNvPicPr>
              <a:picLocks noChangeAspect="1" noChangeArrowheads="1"/>
            </p:cNvPicPr>
            <p:nvPr/>
          </p:nvPicPr>
          <p:blipFill>
            <a:blip r:embed="rId2"/>
            <a:srcRect b="73179"/>
            <a:stretch>
              <a:fillRect/>
            </a:stretch>
          </p:blipFill>
          <p:spPr bwMode="auto">
            <a:xfrm>
              <a:off x="714348" y="2285992"/>
              <a:ext cx="7918960" cy="704856"/>
            </a:xfrm>
            <a:prstGeom prst="rect">
              <a:avLst/>
            </a:prstGeom>
            <a:noFill/>
          </p:spPr>
        </p:pic>
        <p:pic>
          <p:nvPicPr>
            <p:cNvPr id="12" name="Picture 1" descr="C:\Users\haltalassi\Pictures\Picture2.png"/>
            <p:cNvPicPr>
              <a:picLocks noChangeAspect="1" noChangeArrowheads="1"/>
            </p:cNvPicPr>
            <p:nvPr/>
          </p:nvPicPr>
          <p:blipFill>
            <a:blip r:embed="rId2"/>
            <a:srcRect t="37694" b="26967"/>
            <a:stretch>
              <a:fillRect/>
            </a:stretch>
          </p:blipFill>
          <p:spPr bwMode="auto">
            <a:xfrm>
              <a:off x="642910" y="3214686"/>
              <a:ext cx="7918960" cy="928694"/>
            </a:xfrm>
            <a:prstGeom prst="rect">
              <a:avLst/>
            </a:prstGeom>
            <a:noFill/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02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763688" y="40722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Reactions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of Halogen Compounds</a:t>
            </a:r>
            <a:endParaRPr lang="ar-SA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990774" y="1052736"/>
            <a:ext cx="23756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539552" y="908720"/>
            <a:ext cx="864134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l" rtl="0">
              <a:buSzPct val="90000"/>
              <a:buFont typeface="Wingdings" pitchFamily="2" charset="2"/>
              <a:buChar char="q"/>
            </a:pPr>
            <a:r>
              <a:rPr lang="en-US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Nucleophilic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substitution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reactions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l" rtl="0">
              <a:buSzPct val="90000"/>
              <a:buFont typeface="Wingdings" pitchFamily="2" charset="2"/>
              <a:buChar char="q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Elimination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reactions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lvl="0" indent="-342900" algn="l" rtl="0">
              <a:buSzPct val="90000"/>
              <a:buFont typeface="Wingdings" pitchFamily="2" charset="2"/>
              <a:buChar char="q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Reaction with certain metals to form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Organometallic compounds</a:t>
            </a:r>
            <a:endParaRPr lang="ar-SA" dirty="0">
              <a:solidFill>
                <a:prstClr val="black"/>
              </a:solidFill>
            </a:endParaRPr>
          </a:p>
          <a:p>
            <a:pPr marL="285750" lvl="0" indent="-285750" algn="l" rtl="0">
              <a:buSzPct val="90000"/>
              <a:buFont typeface="Wingdings" pitchFamily="2" charset="2"/>
              <a:buChar char="q"/>
            </a:pPr>
            <a:endParaRPr lang="ar-SA" dirty="0" smtClean="0">
              <a:solidFill>
                <a:prstClr val="black"/>
              </a:solidFill>
            </a:endParaRPr>
          </a:p>
          <a:p>
            <a:pPr marL="285750" indent="-285750" algn="l">
              <a:buSzPct val="90000"/>
              <a:buFont typeface="Arial" pitchFamily="34" charset="0"/>
              <a:buChar char="•"/>
            </a:pP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0" y="2564904"/>
            <a:ext cx="7216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>
              <a:buSzPct val="90000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Nucleophilic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substitution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reactions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( S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)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0" r="8484" b="66354"/>
          <a:stretch/>
        </p:blipFill>
        <p:spPr bwMode="auto">
          <a:xfrm>
            <a:off x="2018311" y="3284984"/>
            <a:ext cx="5050940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992"/>
          <a:stretch/>
        </p:blipFill>
        <p:spPr bwMode="auto">
          <a:xfrm>
            <a:off x="4836913" y="4513249"/>
            <a:ext cx="4038365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مربع نص 10"/>
          <p:cNvSpPr txBox="1"/>
          <p:nvPr/>
        </p:nvSpPr>
        <p:spPr>
          <a:xfrm>
            <a:off x="97277" y="4282416"/>
            <a:ext cx="473559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Examples of Common Nucleophiles: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564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مجموعة 6"/>
          <p:cNvGrpSpPr/>
          <p:nvPr/>
        </p:nvGrpSpPr>
        <p:grpSpPr>
          <a:xfrm>
            <a:off x="1763688" y="1124744"/>
            <a:ext cx="6096000" cy="4500000"/>
            <a:chOff x="1763688" y="1124744"/>
            <a:chExt cx="6096000" cy="3956050"/>
          </a:xfrm>
        </p:grpSpPr>
        <p:graphicFrame>
          <p:nvGraphicFramePr>
            <p:cNvPr id="2" name="كائن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56645772"/>
                </p:ext>
              </p:extLst>
            </p:nvPr>
          </p:nvGraphicFramePr>
          <p:xfrm>
            <a:off x="1763688" y="1124744"/>
            <a:ext cx="6096000" cy="3956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7" name="Document" r:id="rId4" imgW="5629656" imgH="2764536" progId="Word.Document.8">
                    <p:embed/>
                  </p:oleObj>
                </mc:Choice>
                <mc:Fallback>
                  <p:oleObj name="Document" r:id="rId4" imgW="5629656" imgH="2764536" progId="Word.Document.8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r="24362"/>
                        <a:stretch>
                          <a:fillRect/>
                        </a:stretch>
                      </p:blipFill>
                      <p:spPr bwMode="auto">
                        <a:xfrm>
                          <a:off x="1763688" y="1124744"/>
                          <a:ext cx="6096000" cy="39560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" name="رابط مستقيم 5"/>
            <p:cNvCxnSpPr/>
            <p:nvPr/>
          </p:nvCxnSpPr>
          <p:spPr>
            <a:xfrm>
              <a:off x="1763688" y="4797152"/>
              <a:ext cx="5724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597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355032" y="197771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C:\Users\haltalassi\Pictures\Picture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642918"/>
            <a:ext cx="5522358" cy="576000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90" t="34961"/>
          <a:stretch/>
        </p:blipFill>
        <p:spPr bwMode="auto">
          <a:xfrm>
            <a:off x="2208078" y="4509120"/>
            <a:ext cx="4846334" cy="1430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251520" y="320679"/>
            <a:ext cx="4379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>
              <a:buSzPct val="90000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Elimination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reactions ( E )</a:t>
            </a: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295656" y="1500174"/>
            <a:ext cx="5294021" cy="1792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4526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24291" y="2769410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VIP\Pictures\صورة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857232"/>
            <a:ext cx="4429288" cy="1908000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17385" y="116632"/>
            <a:ext cx="6715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Common basis used in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dehydrohalogenation</a:t>
            </a:r>
            <a:endParaRPr lang="ar-SA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28596" y="3714752"/>
            <a:ext cx="8389237" cy="2133600"/>
            <a:chOff x="500034" y="3714752"/>
            <a:chExt cx="8389237" cy="213360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9"/>
            <a:stretch/>
          </p:blipFill>
          <p:spPr bwMode="auto">
            <a:xfrm>
              <a:off x="500034" y="3714752"/>
              <a:ext cx="6275014" cy="213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802" name="Picture 10" descr="C:\Users\haltalassi\Pictures\Picture3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72330" y="3929066"/>
              <a:ext cx="1816941" cy="792000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6715140" y="392906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643570" y="4572008"/>
              <a:ext cx="6126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90 %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358082" y="4500570"/>
              <a:ext cx="6126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10 %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3804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4857759"/>
            <a:ext cx="1496789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5786446" y="507207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0" y="5786454"/>
            <a:ext cx="612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90 %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29388" y="5786454"/>
            <a:ext cx="612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10 %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554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425007" y="632393"/>
            <a:ext cx="6696744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An organic compound containing at least one </a:t>
            </a:r>
          </a:p>
          <a:p>
            <a:pPr lvl="0" algn="l" rtl="0" fontAlgn="base">
              <a:spcBef>
                <a:spcPct val="20000"/>
              </a:spcBef>
              <a:spcAft>
                <a:spcPct val="0"/>
              </a:spcAft>
              <a:buSzPct val="90000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carbon-halogen bond (C-X)</a:t>
            </a:r>
          </a:p>
          <a:p>
            <a:pPr marL="800100" lvl="1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§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X (F,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Cl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Br, I) replaces H</a:t>
            </a:r>
          </a:p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Can contain many C-X bonds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619672" y="8184"/>
            <a:ext cx="5886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Organic Halogen Compounds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223628" y="2898749"/>
            <a:ext cx="667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Classes and Names of Halogen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Compounds</a:t>
            </a:r>
            <a:endParaRPr lang="ar-SA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0" y="3501315"/>
            <a:ext cx="327467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Alkyl halides, R-X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827584" y="4041846"/>
            <a:ext cx="7632848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compound containing a halogen covalently bonded to an </a:t>
            </a:r>
            <a:r>
              <a:rPr lang="en-US" sz="2400" i="1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sp</a:t>
            </a:r>
            <a:r>
              <a:rPr lang="en-US" sz="2400" kern="0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hybridized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carbon.</a:t>
            </a:r>
          </a:p>
          <a:p>
            <a:pPr marL="342900" lvl="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Alkyl halides are subdivided into </a:t>
            </a:r>
            <a:r>
              <a:rPr lang="en-US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primary (1</a:t>
            </a:r>
            <a:r>
              <a:rPr lang="en-US" sz="2400" kern="0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en-US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secondary (2</a:t>
            </a:r>
            <a:r>
              <a:rPr lang="en-US" sz="2400" kern="0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en-US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tertiary (3</a:t>
            </a:r>
            <a:r>
              <a:rPr lang="en-US" sz="2400" kern="0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en-US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depending on the type of carbon to which the halogen is attached.</a:t>
            </a:r>
            <a:r>
              <a:rPr lang="en-US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kern="0" baseline="30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81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16586" y="126812"/>
            <a:ext cx="91450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>
              <a:buSzPct val="90000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Reaction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with certain metals to form Organometallic compounds</a:t>
            </a:r>
            <a:endParaRPr lang="ar-SA" dirty="0">
              <a:solidFill>
                <a:srgbClr val="C00000"/>
              </a:solidFill>
            </a:endParaRPr>
          </a:p>
          <a:p>
            <a:pPr marL="285750" lvl="0" indent="-285750" algn="l" rtl="0">
              <a:buSzPct val="90000"/>
              <a:buFont typeface="Wingdings" pitchFamily="2" charset="2"/>
              <a:buChar char="q"/>
            </a:pP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36031" y="879268"/>
            <a:ext cx="45400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0"/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A- Reduction with Mg and Zn</a:t>
            </a:r>
            <a:endParaRPr lang="ar-SA" dirty="0"/>
          </a:p>
        </p:txBody>
      </p:sp>
      <p:pic>
        <p:nvPicPr>
          <p:cNvPr id="5" name="Picture 2" descr="http://clem.mscd.edu/~wiederm/oc1chp/oc1chptopic1/grignar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27" y="1916832"/>
            <a:ext cx="547260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مستطيل 11"/>
          <p:cNvSpPr/>
          <p:nvPr/>
        </p:nvSpPr>
        <p:spPr>
          <a:xfrm>
            <a:off x="6137194" y="2276872"/>
            <a:ext cx="2844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Grignard Reaction</a:t>
            </a:r>
            <a:endParaRPr lang="ar-SA" dirty="0">
              <a:solidFill>
                <a:srgbClr val="C0000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14892" t="23364" r="5116" b="50379"/>
          <a:stretch/>
        </p:blipFill>
        <p:spPr bwMode="auto">
          <a:xfrm>
            <a:off x="956758" y="5087693"/>
            <a:ext cx="4587745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133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clem.mscd.edu/~wiederm/oc1chp/oc1chptopic1/coreyhous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386" y="3429000"/>
            <a:ext cx="4940841" cy="2412000"/>
          </a:xfrm>
          <a:prstGeom prst="rect">
            <a:avLst/>
          </a:prstGeom>
          <a:noFill/>
        </p:spPr>
      </p:pic>
      <p:sp>
        <p:nvSpPr>
          <p:cNvPr id="4" name="مستطيل 3"/>
          <p:cNvSpPr/>
          <p:nvPr/>
        </p:nvSpPr>
        <p:spPr>
          <a:xfrm>
            <a:off x="5132965" y="4071818"/>
            <a:ext cx="40110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Corey-House (Gilman reagent)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0" y="20488"/>
            <a:ext cx="7308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B- Reduction with alkali metals ( Li, Na, or K)</a:t>
            </a:r>
            <a:endParaRPr lang="ar-SA" dirty="0"/>
          </a:p>
        </p:txBody>
      </p:sp>
      <p:pic>
        <p:nvPicPr>
          <p:cNvPr id="8" name="Picture 2" descr="http://clem.mscd.edu/~wiederm/oc1chp/oc1chptopic1/wurtz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368679"/>
            <a:ext cx="4079901" cy="1116000"/>
          </a:xfrm>
          <a:prstGeom prst="rect">
            <a:avLst/>
          </a:prstGeom>
          <a:noFill/>
        </p:spPr>
      </p:pic>
      <p:sp>
        <p:nvSpPr>
          <p:cNvPr id="9" name="مستطيل 8"/>
          <p:cNvSpPr/>
          <p:nvPr/>
        </p:nvSpPr>
        <p:spPr>
          <a:xfrm>
            <a:off x="5652120" y="1929376"/>
            <a:ext cx="21087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Wurtz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Reaction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452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63888" y="25116"/>
            <a:ext cx="2372764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Algerian" pitchFamily="82" charset="0"/>
              </a:rPr>
              <a:t>Homework</a:t>
            </a:r>
            <a:endParaRPr lang="ar-SA" sz="3200" dirty="0">
              <a:solidFill>
                <a:srgbClr val="00B050"/>
              </a:solidFill>
              <a:latin typeface="Algerian" pitchFamily="82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79512" y="764704"/>
            <a:ext cx="8653074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Write the structure and name the following compounds according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the IUPAC system.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989411" y="1484784"/>
            <a:ext cx="348364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just" rtl="0">
              <a:buAutoNum type="alphaLcPeriod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Bromoform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rtl="0">
              <a:buAutoNum type="alphaL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Vinyl bromide</a:t>
            </a:r>
          </a:p>
          <a:p>
            <a:pPr marL="342900" indent="-342900" algn="just" rtl="0">
              <a:buAutoNum type="alphaLcPeriod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t.Butyl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iodide</a:t>
            </a:r>
          </a:p>
          <a:p>
            <a:pPr marL="342900" indent="-342900" algn="just" rtl="0">
              <a:buAutoNum type="alphaLcPeriod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Allyl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chloride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94268" y="3228275"/>
            <a:ext cx="5742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Complete the following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reactions. 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660323"/>
            <a:ext cx="3168352" cy="254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582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79512" y="38109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مجموعة 3"/>
          <p:cNvGrpSpPr/>
          <p:nvPr/>
        </p:nvGrpSpPr>
        <p:grpSpPr>
          <a:xfrm>
            <a:off x="5441149" y="33221"/>
            <a:ext cx="2286000" cy="1624012"/>
            <a:chOff x="3382241" y="1612807"/>
            <a:chExt cx="2286000" cy="1624012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3704" y="1612807"/>
              <a:ext cx="1743075" cy="800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2241" y="2360519"/>
              <a:ext cx="2286000" cy="876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8109"/>
            <a:ext cx="1685925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مجموعة 7"/>
          <p:cNvGrpSpPr/>
          <p:nvPr/>
        </p:nvGrpSpPr>
        <p:grpSpPr>
          <a:xfrm>
            <a:off x="2279179" y="2135650"/>
            <a:ext cx="1790700" cy="1709746"/>
            <a:chOff x="920259" y="2492896"/>
            <a:chExt cx="1790700" cy="170974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259" y="2492896"/>
              <a:ext cx="1790700" cy="1362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2732" y="3914642"/>
              <a:ext cx="501333" cy="28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مجموعة 8"/>
          <p:cNvGrpSpPr/>
          <p:nvPr/>
        </p:nvGrpSpPr>
        <p:grpSpPr>
          <a:xfrm>
            <a:off x="6064011" y="1973650"/>
            <a:ext cx="1638300" cy="2178574"/>
            <a:chOff x="3699062" y="2316692"/>
            <a:chExt cx="1638300" cy="2178574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9062" y="2316692"/>
              <a:ext cx="1638300" cy="1885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8798" y="4171266"/>
              <a:ext cx="425250" cy="32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0" name="مجموعة 9"/>
          <p:cNvGrpSpPr/>
          <p:nvPr/>
        </p:nvGrpSpPr>
        <p:grpSpPr>
          <a:xfrm>
            <a:off x="2121656" y="4484641"/>
            <a:ext cx="2276475" cy="2286000"/>
            <a:chOff x="6327973" y="1695333"/>
            <a:chExt cx="2276475" cy="2286000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4208" y="1695333"/>
              <a:ext cx="1809750" cy="1314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973" y="3009783"/>
              <a:ext cx="2276475" cy="971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612" y="4303666"/>
            <a:ext cx="2676525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338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7504" y="116632"/>
            <a:ext cx="39653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Vinylic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halides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C=C-X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27584" y="639852"/>
            <a:ext cx="7110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929C"/>
              </a:buClr>
              <a:buSzPct val="75000"/>
              <a:defRPr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compound  containing a halogen bonded to an </a:t>
            </a:r>
            <a:r>
              <a:rPr lang="en-US" sz="2400" i="1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sp</a:t>
            </a:r>
            <a:r>
              <a:rPr lang="en-US" sz="2400" kern="0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hybridized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carbon.</a:t>
            </a:r>
            <a:endParaRPr lang="en-US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24"/>
          <a:stretch/>
        </p:blipFill>
        <p:spPr bwMode="auto">
          <a:xfrm>
            <a:off x="1835696" y="1641922"/>
            <a:ext cx="1901589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87960" y="3861048"/>
            <a:ext cx="42525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Allylic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halides, C=C-C-X</a:t>
            </a:r>
            <a:endParaRPr lang="ar-SA" dirty="0"/>
          </a:p>
        </p:txBody>
      </p:sp>
      <p:sp>
        <p:nvSpPr>
          <p:cNvPr id="10" name="مستطيل 9"/>
          <p:cNvSpPr/>
          <p:nvPr/>
        </p:nvSpPr>
        <p:spPr>
          <a:xfrm>
            <a:off x="827584" y="4453661"/>
            <a:ext cx="72710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defRPr/>
            </a:pP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compound containing a halogen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bonded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an </a:t>
            </a:r>
            <a:r>
              <a:rPr lang="en-US" sz="2400" i="1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sp</a:t>
            </a:r>
            <a:r>
              <a:rPr lang="en-US" sz="2400" kern="0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hybridized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carbon next to doubly bonded carbon C=C .</a:t>
            </a:r>
            <a:endParaRPr lang="en-US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017"/>
          <a:stretch/>
        </p:blipFill>
        <p:spPr bwMode="auto">
          <a:xfrm>
            <a:off x="1558409" y="5325941"/>
            <a:ext cx="2456161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83"/>
          <a:stretch/>
        </p:blipFill>
        <p:spPr bwMode="auto">
          <a:xfrm>
            <a:off x="4714862" y="5310284"/>
            <a:ext cx="2111543" cy="15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مجموعة 3"/>
          <p:cNvGrpSpPr/>
          <p:nvPr/>
        </p:nvGrpSpPr>
        <p:grpSpPr>
          <a:xfrm>
            <a:off x="4693641" y="1638045"/>
            <a:ext cx="2401145" cy="1652892"/>
            <a:chOff x="4693641" y="1638045"/>
            <a:chExt cx="2401145" cy="1652892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b="17127"/>
            <a:stretch/>
          </p:blipFill>
          <p:spPr bwMode="auto">
            <a:xfrm>
              <a:off x="5004048" y="1638045"/>
              <a:ext cx="2090738" cy="14682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مربع نص 1"/>
            <p:cNvSpPr txBox="1"/>
            <p:nvPr/>
          </p:nvSpPr>
          <p:spPr>
            <a:xfrm>
              <a:off x="4693641" y="2921605"/>
              <a:ext cx="2132764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/>
                <a:t>1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-Chloro</a:t>
              </a:r>
              <a:r>
                <a:rPr lang="en-US" dirty="0" smtClean="0">
                  <a:solidFill>
                    <a:srgbClr val="736B41"/>
                  </a:solidFill>
                  <a:latin typeface="Times New Roman" pitchFamily="18" charset="0"/>
                  <a:cs typeface="Times New Roman" pitchFamily="18" charset="0"/>
                </a:rPr>
                <a:t>cyclobutene</a:t>
              </a:r>
              <a:endParaRPr lang="ar-SA" dirty="0">
                <a:solidFill>
                  <a:srgbClr val="736B4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318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79512" y="22503"/>
            <a:ext cx="32300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4- Aryl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halides,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-X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11560" y="545723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compound containing a halogen bonded 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 aromatic ring.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1"/>
            <a:ext cx="1615182" cy="13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37" y="1244377"/>
            <a:ext cx="1965245" cy="12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5" y="1082451"/>
            <a:ext cx="1879512" cy="14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179512" y="2909425"/>
            <a:ext cx="4222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5-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Benzylic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halides,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-C-X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625952" y="3757388"/>
            <a:ext cx="75528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compound containing a halogen bonded to an 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sp</a:t>
            </a:r>
            <a:r>
              <a:rPr kumimoji="0" lang="en-US" sz="24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hybridized carbon next to an aromatic ring.</a:t>
            </a:r>
            <a:endParaRPr lang="ar-SA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710" y="4869159"/>
            <a:ext cx="2185745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399" y="4840583"/>
            <a:ext cx="2423677" cy="1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7962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95536" y="404664"/>
            <a:ext cx="2507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6-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Polyhalogens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0" y="1124744"/>
            <a:ext cx="8855309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342900" indent="-342900" algn="l" rtl="0">
              <a:buSzPct val="90000"/>
              <a:buFont typeface="Wingdings" pitchFamily="2" charset="2"/>
              <a:buChar char="q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Haloalkane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Haloarene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can be classified on the basis of number </a:t>
            </a:r>
          </a:p>
          <a:p>
            <a:pPr algn="l" rtl="0">
              <a:buSzPct val="95000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of Halogen atoms.</a:t>
            </a:r>
          </a:p>
          <a:p>
            <a:pPr marL="342900" indent="-342900" algn="l" rtl="0">
              <a:buSzPct val="90000"/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They maybe classified as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mono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tri-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tetra-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,…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etc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atoms </a:t>
            </a:r>
          </a:p>
          <a:p>
            <a:pPr algn="l" rtl="0">
              <a:buSzPct val="95000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in their structure.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C:\Users\VIP\Pictures\صورة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886455"/>
            <a:ext cx="6796452" cy="33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0" y="269440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4" algn="l" rtl="0">
              <a:buSzPct val="90000"/>
            </a:pP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848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717" y="939769"/>
            <a:ext cx="5800725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107504" y="188639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buSzPct val="90000"/>
              <a:buFont typeface="Wingdings" pitchFamily="2" charset="2"/>
              <a:buChar char="q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Common names of alkyl halides are used only.</a:t>
            </a:r>
            <a:endParaRPr lang="ar-SA" dirty="0">
              <a:solidFill>
                <a:prstClr val="black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54"/>
          <a:stretch/>
        </p:blipFill>
        <p:spPr bwMode="auto">
          <a:xfrm>
            <a:off x="1320012" y="3356992"/>
            <a:ext cx="6438900" cy="1712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248911" y="2245598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460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151620" y="126485"/>
            <a:ext cx="6840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Nomenclature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Halogen Compounds</a:t>
            </a:r>
            <a:endParaRPr lang="ar-SA" sz="28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45"/>
          <a:stretch/>
        </p:blipFill>
        <p:spPr bwMode="auto">
          <a:xfrm>
            <a:off x="781953" y="836712"/>
            <a:ext cx="7580094" cy="16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7"/>
          <a:stretch/>
        </p:blipFill>
        <p:spPr bwMode="auto">
          <a:xfrm>
            <a:off x="3530982" y="5222722"/>
            <a:ext cx="2082035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44"/>
          <a:stretch/>
        </p:blipFill>
        <p:spPr bwMode="auto">
          <a:xfrm>
            <a:off x="4716016" y="3194784"/>
            <a:ext cx="4090639" cy="13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157"/>
          <a:stretch/>
        </p:blipFill>
        <p:spPr bwMode="auto">
          <a:xfrm>
            <a:off x="718295" y="3078136"/>
            <a:ext cx="3500560" cy="1390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024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719571" y="523220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Physical Properties of Halogen Compounds</a:t>
            </a:r>
            <a:endParaRPr lang="ar-SA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23527" y="2323912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All organic halides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are soluble in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nonpolar solvents such as carbon tetrachloride (CCl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and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benzene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(C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), but they are insoluble in polar solvents such as water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>
                <a:solidFill>
                  <a:prstClr val="black"/>
                </a:solidFill>
              </a:rPr>
              <a:t> 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403648" y="1412776"/>
            <a:ext cx="1989648" cy="8002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 algn="l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Solubility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D71C0-73C0-4F50-8BB1-DB7F14BBFD96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668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1163</TotalTime>
  <Words>590</Words>
  <Application>Microsoft Office PowerPoint</Application>
  <PresentationFormat>On-screen Show (4:3)</PresentationFormat>
  <Paragraphs>107</Paragraphs>
  <Slides>22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Executive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VIP</dc:creator>
  <cp:lastModifiedBy>Hessa H Altalassi</cp:lastModifiedBy>
  <cp:revision>69</cp:revision>
  <dcterms:created xsi:type="dcterms:W3CDTF">2012-03-20T19:55:18Z</dcterms:created>
  <dcterms:modified xsi:type="dcterms:W3CDTF">2015-03-17T10:16:29Z</dcterms:modified>
</cp:coreProperties>
</file>