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42"/>
  </p:notesMasterIdLst>
  <p:handoutMasterIdLst>
    <p:handoutMasterId r:id="rId43"/>
  </p:handoutMasterIdLst>
  <p:sldIdLst>
    <p:sldId id="256" r:id="rId2"/>
    <p:sldId id="257" r:id="rId3"/>
    <p:sldId id="261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5" r:id="rId19"/>
    <p:sldId id="277" r:id="rId20"/>
    <p:sldId id="278" r:id="rId21"/>
    <p:sldId id="280" r:id="rId22"/>
    <p:sldId id="279" r:id="rId23"/>
    <p:sldId id="282" r:id="rId24"/>
    <p:sldId id="283" r:id="rId25"/>
    <p:sldId id="284" r:id="rId26"/>
    <p:sldId id="285" r:id="rId27"/>
    <p:sldId id="286" r:id="rId28"/>
    <p:sldId id="287" r:id="rId29"/>
    <p:sldId id="291" r:id="rId30"/>
    <p:sldId id="290" r:id="rId31"/>
    <p:sldId id="292" r:id="rId32"/>
    <p:sldId id="293" r:id="rId33"/>
    <p:sldId id="294" r:id="rId34"/>
    <p:sldId id="295" r:id="rId35"/>
    <p:sldId id="302" r:id="rId36"/>
    <p:sldId id="296" r:id="rId37"/>
    <p:sldId id="298" r:id="rId38"/>
    <p:sldId id="299" r:id="rId39"/>
    <p:sldId id="300" r:id="rId40"/>
    <p:sldId id="301" r:id="rId4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635"/>
    <a:srgbClr val="E600AA"/>
    <a:srgbClr val="9900FF"/>
    <a:srgbClr val="DE00A4"/>
    <a:srgbClr val="FF05BE"/>
    <a:srgbClr val="FF00FF"/>
    <a:srgbClr val="FF33CC"/>
    <a:srgbClr val="FF0066"/>
    <a:srgbClr val="CC0099"/>
    <a:srgbClr val="0711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479" autoAdjust="0"/>
    <p:restoredTop sz="94660"/>
  </p:normalViewPr>
  <p:slideViewPr>
    <p:cSldViewPr>
      <p:cViewPr>
        <p:scale>
          <a:sx n="80" d="100"/>
          <a:sy n="80" d="100"/>
        </p:scale>
        <p:origin x="-222" y="-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FC2DFD-DABD-4836-9B78-B71D21D73E73}" type="datetimeFigureOut">
              <a:rPr lang="en-US" smtClean="0"/>
              <a:pPr/>
              <a:t>3/29/2015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D56E05-0B88-491D-A924-A94BC5F253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5148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EF9B13F6-27D6-4D4D-8471-184DD846BDC9}" type="datetimeFigureOut">
              <a:rPr lang="ar-SA" smtClean="0"/>
              <a:pPr/>
              <a:t>09/06/1436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61E91C7D-5378-4EC6-8081-0BC381117C3F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075840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E91C7D-5378-4EC6-8081-0BC381117C3F}" type="slidenum">
              <a:rPr lang="ar-SA" smtClean="0"/>
              <a:pPr/>
              <a:t>19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808053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C998C-D636-464B-8ADB-868010913533}" type="datetime1">
              <a:rPr lang="ar-SA" smtClean="0"/>
              <a:t>09/06/1436</a:t>
            </a:fld>
            <a:endParaRPr lang="ar-SA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0CB43A-94FD-412A-9654-8D9F79A9A2E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E6B05-641A-44EE-AF24-74A585276483}" type="datetime1">
              <a:rPr lang="ar-SA" smtClean="0"/>
              <a:t>09/06/1436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CB43A-94FD-412A-9654-8D9F79A9A2E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9B728-E5D1-4B52-91DF-B22E47B94A84}" type="datetime1">
              <a:rPr lang="ar-SA" smtClean="0"/>
              <a:t>09/06/1436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CB43A-94FD-412A-9654-8D9F79A9A2E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F496F-2431-4036-A322-B8AF908FBD87}" type="datetime1">
              <a:rPr lang="ar-SA" smtClean="0"/>
              <a:t>09/06/1436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CB43A-94FD-412A-9654-8D9F79A9A2E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0C7FF-AFBF-47DA-803B-C3F753EEA892}" type="datetime1">
              <a:rPr lang="ar-SA" smtClean="0"/>
              <a:t>09/06/1436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CB43A-94FD-412A-9654-8D9F79A9A2E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ED6E7-8C6F-44E8-B9C2-B7220FE3BE53}" type="datetime1">
              <a:rPr lang="ar-SA" smtClean="0"/>
              <a:t>09/06/1436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CB43A-94FD-412A-9654-8D9F79A9A2E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3688-03A3-44C0-AE3E-155B1ED967DD}" type="datetime1">
              <a:rPr lang="ar-SA" smtClean="0"/>
              <a:t>09/06/1436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CB43A-94FD-412A-9654-8D9F79A9A2E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F2D7D-C30F-4C55-8346-C4EC7F810579}" type="datetime1">
              <a:rPr lang="ar-SA" smtClean="0"/>
              <a:t>09/06/1436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CB43A-94FD-412A-9654-8D9F79A9A2E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94845-42D9-4830-B315-DB7F6A55DB8A}" type="datetime1">
              <a:rPr lang="ar-SA" smtClean="0"/>
              <a:t>09/06/1436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CB43A-94FD-412A-9654-8D9F79A9A2E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B7ABB-E9D4-42CF-80F5-94CF53BC2BCE}" type="datetime1">
              <a:rPr lang="ar-SA" smtClean="0"/>
              <a:t>09/06/1436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CB43A-94FD-412A-9654-8D9F79A9A2E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2503E-DBB9-40F5-9995-4181AE74086C}" type="datetime1">
              <a:rPr lang="ar-SA" smtClean="0"/>
              <a:t>09/06/1436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CB43A-94FD-412A-9654-8D9F79A9A2E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70495A3E-531E-4DDF-99F2-90553464B62B}" type="datetime1">
              <a:rPr lang="ar-SA" smtClean="0"/>
              <a:t>09/06/1436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3F0CB43A-94FD-412A-9654-8D9F79A9A2EC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2.png"/><Relationship Id="rId4" Type="http://schemas.openxmlformats.org/officeDocument/2006/relationships/image" Target="../media/image5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7" Type="http://schemas.openxmlformats.org/officeDocument/2006/relationships/image" Target="../media/image72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4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2420778" y="1413575"/>
            <a:ext cx="4023857" cy="37856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8000" b="1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Alcohols </a:t>
            </a:r>
          </a:p>
          <a:p>
            <a:pPr algn="ctr"/>
            <a:r>
              <a:rPr lang="en-US" sz="7200" b="1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and </a:t>
            </a:r>
          </a:p>
          <a:p>
            <a:pPr algn="ctr"/>
            <a:r>
              <a:rPr lang="en-US" sz="8000" b="1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Phenols </a:t>
            </a:r>
            <a:endParaRPr lang="ar-SA" sz="8000" b="1" dirty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3171785" y="188640"/>
            <a:ext cx="252184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Chem. 108</a:t>
            </a:r>
            <a:endParaRPr lang="en-US" sz="4000" dirty="0" smtClean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3404117" y="5548064"/>
            <a:ext cx="2282997" cy="70788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4000" b="1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Chapter 7</a:t>
            </a:r>
            <a:endParaRPr lang="ar-SA" sz="4000" b="1" dirty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CB43A-94FD-412A-9654-8D9F79A9A2EC}" type="slidenum">
              <a:rPr lang="ar-SA" smtClean="0"/>
              <a:pPr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89016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827584" y="0"/>
            <a:ext cx="74476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Physical Properties of Alcohols and Phenols</a:t>
            </a:r>
            <a:endParaRPr lang="ar-SA" dirty="0">
              <a:solidFill>
                <a:prstClr val="black"/>
              </a:solidFill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539552" y="836712"/>
            <a:ext cx="7038528" cy="90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l" rtl="0" fontAlgn="base">
              <a:spcBef>
                <a:spcPct val="20000"/>
              </a:spcBef>
              <a:spcAft>
                <a:spcPct val="0"/>
              </a:spcAft>
              <a:buSzPct val="90000"/>
              <a:buFont typeface="Wingdings" pitchFamily="2" charset="2"/>
              <a:buChar char="q"/>
            </a:pPr>
            <a:r>
              <a:rPr lang="en-US" sz="2400" kern="0" dirty="0">
                <a:latin typeface="Times New Roman" pitchFamily="18" charset="0"/>
                <a:cs typeface="Times New Roman" pitchFamily="18" charset="0"/>
              </a:rPr>
              <a:t>Smaller straight chain alcohols are usually </a:t>
            </a:r>
            <a:r>
              <a:rPr lang="en-US" sz="2400" kern="0" dirty="0" smtClean="0">
                <a:latin typeface="Times New Roman" pitchFamily="18" charset="0"/>
                <a:cs typeface="Times New Roman" pitchFamily="18" charset="0"/>
              </a:rPr>
              <a:t>liquids.</a:t>
            </a:r>
          </a:p>
          <a:p>
            <a:pPr marL="342900" lvl="0" indent="-342900" algn="l" rtl="0" fontAlgn="base">
              <a:spcBef>
                <a:spcPct val="20000"/>
              </a:spcBef>
              <a:spcAft>
                <a:spcPct val="0"/>
              </a:spcAft>
              <a:buSzPct val="90000"/>
              <a:buFont typeface="Wingdings" pitchFamily="2" charset="2"/>
              <a:buChar char="q"/>
            </a:pPr>
            <a:r>
              <a:rPr lang="en-US" sz="2400" kern="0" dirty="0" smtClean="0">
                <a:latin typeface="Times New Roman" pitchFamily="18" charset="0"/>
                <a:cs typeface="Times New Roman" pitchFamily="18" charset="0"/>
              </a:rPr>
              <a:t>Phenols are crystalline solids or liquids.</a:t>
            </a:r>
            <a:endParaRPr lang="en-US" sz="2400" kern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-252536" y="2357752"/>
            <a:ext cx="37444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Solubility of alcohols:</a:t>
            </a:r>
            <a:endParaRPr lang="ar-SA" sz="2800" dirty="0">
              <a:solidFill>
                <a:prstClr val="black"/>
              </a:solidFill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81" r="10150"/>
          <a:stretch/>
        </p:blipFill>
        <p:spPr bwMode="auto">
          <a:xfrm>
            <a:off x="1619672" y="3356992"/>
            <a:ext cx="6120680" cy="28239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CB43A-94FD-412A-9654-8D9F79A9A2EC}" type="slidenum">
              <a:rPr lang="ar-SA" smtClean="0"/>
              <a:pPr/>
              <a:t>10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21638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61364" y="185446"/>
            <a:ext cx="88751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l" rtl="0" fontAlgn="base">
              <a:spcBef>
                <a:spcPct val="20000"/>
              </a:spcBef>
              <a:spcAft>
                <a:spcPct val="0"/>
              </a:spcAft>
              <a:buSzPct val="90000"/>
              <a:buFont typeface="Wingdings" pitchFamily="2" charset="2"/>
              <a:buChar char="§"/>
            </a:pPr>
            <a:r>
              <a:rPr lang="en-US" sz="2400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  solubility of  lower alcohols is due to existence of  </a:t>
            </a:r>
            <a:r>
              <a:rPr lang="en-US" sz="2400" kern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hydrogen bonds </a:t>
            </a:r>
            <a:r>
              <a:rPr lang="en-US" sz="2400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between water and polar -OH group of  alcohol molecules.</a:t>
            </a: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42" t="26804" r="6513" b="4008"/>
          <a:stretch/>
        </p:blipFill>
        <p:spPr bwMode="auto">
          <a:xfrm>
            <a:off x="2983147" y="1385775"/>
            <a:ext cx="2858570" cy="20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مستطيل 11"/>
          <p:cNvSpPr/>
          <p:nvPr/>
        </p:nvSpPr>
        <p:spPr>
          <a:xfrm>
            <a:off x="98282" y="3933056"/>
            <a:ext cx="7921175" cy="90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l" rtl="0" fontAlgn="base">
              <a:spcBef>
                <a:spcPct val="20000"/>
              </a:spcBef>
              <a:spcAft>
                <a:spcPct val="0"/>
              </a:spcAft>
              <a:buSzPct val="90000"/>
              <a:buFont typeface="Wingdings" pitchFamily="2" charset="2"/>
              <a:buChar char="§"/>
            </a:pPr>
            <a:r>
              <a:rPr lang="en-US" sz="2400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  solubility </a:t>
            </a:r>
            <a:r>
              <a:rPr lang="en-US" sz="2400" kern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increases with branching of  chain.</a:t>
            </a:r>
          </a:p>
          <a:p>
            <a:pPr marL="342900" lvl="0" indent="-342900" algn="l" rtl="0" fontAlgn="base">
              <a:spcBef>
                <a:spcPct val="20000"/>
              </a:spcBef>
              <a:spcAft>
                <a:spcPct val="0"/>
              </a:spcAft>
              <a:buSzPct val="90000"/>
              <a:buFont typeface="Wingdings" pitchFamily="2" charset="2"/>
              <a:buChar char="§"/>
            </a:pPr>
            <a:r>
              <a:rPr lang="en-US" sz="2400" kern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 number of hydroxyl groups increases the solubility.</a:t>
            </a:r>
            <a:endParaRPr lang="en-US" sz="2400" kern="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مستطيل 13"/>
          <p:cNvSpPr/>
          <p:nvPr/>
        </p:nvSpPr>
        <p:spPr>
          <a:xfrm>
            <a:off x="-6932" y="5691936"/>
            <a:ext cx="88387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l" rtl="0" fontAlgn="base">
              <a:spcBef>
                <a:spcPct val="20000"/>
              </a:spcBef>
              <a:spcAft>
                <a:spcPct val="0"/>
              </a:spcAft>
              <a:buSzPct val="90000"/>
              <a:buFont typeface="Wingdings" pitchFamily="2" charset="2"/>
              <a:buChar char="§"/>
            </a:pPr>
            <a:r>
              <a:rPr lang="en-US" sz="2400" kern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Phenols</a:t>
            </a:r>
            <a:r>
              <a:rPr lang="en-US" sz="2400" kern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are moderately soluble in water but readily soluble in organic solvents.</a:t>
            </a:r>
            <a:endParaRPr lang="en-US" sz="2400" kern="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CB43A-94FD-412A-9654-8D9F79A9A2EC}" type="slidenum">
              <a:rPr lang="ar-SA" smtClean="0"/>
              <a:pPr/>
              <a:t>11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42981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-36457" y="0"/>
            <a:ext cx="41585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Boiling points </a:t>
            </a:r>
            <a:r>
              <a:rPr lang="en-US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alcohols:</a:t>
            </a:r>
            <a:endParaRPr lang="ar-SA" sz="2800" dirty="0">
              <a:solidFill>
                <a:prstClr val="black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29" r="6720"/>
          <a:stretch/>
        </p:blipFill>
        <p:spPr bwMode="auto">
          <a:xfrm>
            <a:off x="183281" y="739850"/>
            <a:ext cx="6064625" cy="169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0040" y="546126"/>
            <a:ext cx="2952328" cy="1889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مستطيل 4"/>
          <p:cNvSpPr/>
          <p:nvPr/>
        </p:nvSpPr>
        <p:spPr>
          <a:xfrm>
            <a:off x="110118" y="4149080"/>
            <a:ext cx="76328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l" rtl="0" fontAlgn="base">
              <a:spcBef>
                <a:spcPct val="20000"/>
              </a:spcBef>
              <a:spcAft>
                <a:spcPct val="0"/>
              </a:spcAft>
              <a:buSzPct val="90000"/>
              <a:buFont typeface="Arial" pitchFamily="34" charset="0"/>
              <a:buChar char="•"/>
            </a:pPr>
            <a:r>
              <a:rPr lang="en-US" sz="2300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  </a:t>
            </a:r>
            <a:r>
              <a:rPr lang="en-US" sz="2300" kern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boiling point  decreases </a:t>
            </a:r>
            <a:r>
              <a:rPr lang="en-US" sz="2300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with </a:t>
            </a:r>
            <a:r>
              <a:rPr lang="en-US" sz="2300" kern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increase in branching in alkyl group.</a:t>
            </a:r>
            <a:endParaRPr lang="en-US" sz="2300" kern="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5867" y="5202342"/>
            <a:ext cx="2380000" cy="12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7767" y="5094342"/>
            <a:ext cx="2262441" cy="13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1" name="مجموعة 10"/>
          <p:cNvGrpSpPr/>
          <p:nvPr/>
        </p:nvGrpSpPr>
        <p:grpSpPr>
          <a:xfrm>
            <a:off x="4788024" y="2578846"/>
            <a:ext cx="2209800" cy="1390650"/>
            <a:chOff x="5159509" y="2578846"/>
            <a:chExt cx="2209800" cy="1390650"/>
          </a:xfrm>
        </p:grpSpPr>
        <p:pic>
          <p:nvPicPr>
            <p:cNvPr id="15" name="Picture 8" descr="C:\Users\VIP\Pictures\صورة1.png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000"/>
            <a:stretch/>
          </p:blipFill>
          <p:spPr bwMode="auto">
            <a:xfrm>
              <a:off x="5159509" y="2578846"/>
              <a:ext cx="2209800" cy="13906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مربع نص 5"/>
            <p:cNvSpPr txBox="1"/>
            <p:nvPr/>
          </p:nvSpPr>
          <p:spPr>
            <a:xfrm>
              <a:off x="5419165" y="3074116"/>
              <a:ext cx="1223412" cy="400110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n-propane</a:t>
              </a:r>
              <a:endParaRPr lang="ar-SA" sz="20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0" name="مجموعة 9"/>
          <p:cNvGrpSpPr/>
          <p:nvPr/>
        </p:nvGrpSpPr>
        <p:grpSpPr>
          <a:xfrm>
            <a:off x="1281699" y="2614414"/>
            <a:ext cx="2066111" cy="1390650"/>
            <a:chOff x="2122146" y="2614414"/>
            <a:chExt cx="2066111" cy="1390650"/>
          </a:xfrm>
        </p:grpSpPr>
        <p:pic>
          <p:nvPicPr>
            <p:cNvPr id="5128" name="Picture 8" descr="C:\Users\VIP\Pictures\صورة1.png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3251"/>
            <a:stretch/>
          </p:blipFill>
          <p:spPr bwMode="auto">
            <a:xfrm>
              <a:off x="2122146" y="2614414"/>
              <a:ext cx="2066111" cy="13906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مستطيل 8"/>
            <p:cNvSpPr/>
            <p:nvPr/>
          </p:nvSpPr>
          <p:spPr>
            <a:xfrm>
              <a:off x="2516315" y="3094099"/>
              <a:ext cx="98135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sz="2000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Ethanol</a:t>
              </a:r>
              <a:endParaRPr lang="ar-SA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CB43A-94FD-412A-9654-8D9F79A9A2EC}" type="slidenum">
              <a:rPr lang="ar-SA" smtClean="0"/>
              <a:pPr/>
              <a:t>12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40054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241975" y="852319"/>
            <a:ext cx="7416825" cy="12249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l" rtl="0" fontAlgn="base">
              <a:spcBef>
                <a:spcPct val="20000"/>
              </a:spcBef>
              <a:spcAft>
                <a:spcPct val="0"/>
              </a:spcAft>
              <a:buSzPct val="90000"/>
              <a:buFont typeface="Arial" pitchFamily="34" charset="0"/>
              <a:buChar char="•"/>
            </a:pPr>
            <a:r>
              <a:rPr lang="en-US" sz="2300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  boiling point  </a:t>
            </a:r>
            <a:r>
              <a:rPr lang="en-US" sz="2300" kern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increases </a:t>
            </a:r>
            <a:r>
              <a:rPr lang="en-US" sz="2300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with increase </a:t>
            </a:r>
            <a:r>
              <a:rPr lang="en-US" sz="2300" kern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of number of hydroxyl groups.</a:t>
            </a:r>
          </a:p>
          <a:p>
            <a:pPr marL="342900" lvl="0" indent="-342900" algn="l" rtl="0" fontAlgn="base">
              <a:spcBef>
                <a:spcPct val="20000"/>
              </a:spcBef>
              <a:spcAft>
                <a:spcPct val="0"/>
              </a:spcAft>
              <a:buSzPct val="90000"/>
              <a:buFont typeface="Arial" pitchFamily="34" charset="0"/>
              <a:buChar char="•"/>
            </a:pPr>
            <a:r>
              <a:rPr lang="en-US" sz="2300" kern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Boiling points of 1° alcohol &gt; 2° </a:t>
            </a:r>
            <a:r>
              <a:rPr lang="en-US" sz="2300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alcohol</a:t>
            </a:r>
            <a:r>
              <a:rPr lang="en-US" sz="2300" kern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&gt; 3° </a:t>
            </a:r>
            <a:r>
              <a:rPr lang="en-US" sz="2300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alcohol 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492786"/>
            <a:ext cx="2247900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764790"/>
            <a:ext cx="2343150" cy="1533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CB43A-94FD-412A-9654-8D9F79A9A2EC}" type="slidenum">
              <a:rPr lang="ar-SA" smtClean="0"/>
              <a:pPr/>
              <a:t>13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89522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428596" y="0"/>
            <a:ext cx="51453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Acidities of Alcohols and Phenols:</a:t>
            </a:r>
            <a:endParaRPr lang="ar-SA" sz="2800" dirty="0">
              <a:solidFill>
                <a:prstClr val="black"/>
              </a:solidFill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428596" y="857232"/>
            <a:ext cx="7416824" cy="44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l" rtl="0" fontAlgn="base">
              <a:spcBef>
                <a:spcPct val="20000"/>
              </a:spcBef>
              <a:spcAft>
                <a:spcPct val="0"/>
              </a:spcAft>
              <a:buSzPct val="90000"/>
              <a:buFont typeface="Arial" pitchFamily="34" charset="0"/>
              <a:buChar char="•"/>
            </a:pPr>
            <a:r>
              <a:rPr lang="en-US" sz="2300" kern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Alcohols and Phenols have weak acidic properties.</a:t>
            </a:r>
            <a:endParaRPr lang="en-US" sz="2300" kern="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32" b="3787"/>
          <a:stretch/>
        </p:blipFill>
        <p:spPr bwMode="auto">
          <a:xfrm>
            <a:off x="1500166" y="1500174"/>
            <a:ext cx="5148971" cy="2391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مستطيل 4"/>
          <p:cNvSpPr/>
          <p:nvPr/>
        </p:nvSpPr>
        <p:spPr>
          <a:xfrm>
            <a:off x="285720" y="4214818"/>
            <a:ext cx="885828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l" rtl="0" fontAlgn="base">
              <a:spcBef>
                <a:spcPct val="20000"/>
              </a:spcBef>
              <a:spcAft>
                <a:spcPct val="0"/>
              </a:spcAft>
              <a:buSzPct val="90000"/>
              <a:buFont typeface="Arial" pitchFamily="34" charset="0"/>
              <a:buChar char="•"/>
            </a:pPr>
            <a:r>
              <a:rPr lang="en-US" sz="2300" kern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Introduction of the electro-withdrawing groups, such as </a:t>
            </a:r>
            <a:r>
              <a:rPr lang="en-US" sz="2300" kern="0" dirty="0" smtClean="0">
                <a:solidFill>
                  <a:srgbClr val="0711CF"/>
                </a:solidFill>
                <a:latin typeface="Times New Roman" pitchFamily="18" charset="0"/>
                <a:cs typeface="Times New Roman" pitchFamily="18" charset="0"/>
              </a:rPr>
              <a:t>NO</a:t>
            </a:r>
            <a:r>
              <a:rPr lang="en-US" sz="2300" kern="0" baseline="-25000" dirty="0" smtClean="0">
                <a:solidFill>
                  <a:srgbClr val="0711CF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300" kern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or </a:t>
            </a:r>
            <a:r>
              <a:rPr lang="en-US" sz="2300" kern="0" dirty="0" smtClean="0">
                <a:solidFill>
                  <a:srgbClr val="0711CF"/>
                </a:solidFill>
                <a:latin typeface="Times New Roman" pitchFamily="18" charset="0"/>
                <a:cs typeface="Times New Roman" pitchFamily="18" charset="0"/>
              </a:rPr>
              <a:t>CN</a:t>
            </a:r>
            <a:r>
              <a:rPr lang="en-US" sz="2300" kern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the ring increases the acidity of phenols dramatically. </a:t>
            </a:r>
            <a:endParaRPr lang="en-US" sz="2300" kern="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89" t="9771" r="9706" b="27856"/>
          <a:stretch/>
        </p:blipFill>
        <p:spPr bwMode="auto">
          <a:xfrm>
            <a:off x="2428860" y="5072074"/>
            <a:ext cx="1957399" cy="16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C:\Users\haltalassi\Pictures\Picture4.png"/>
          <p:cNvPicPr>
            <a:picLocks noChangeAspect="1" noChangeArrowheads="1"/>
          </p:cNvPicPr>
          <p:nvPr/>
        </p:nvPicPr>
        <p:blipFill>
          <a:blip r:embed="rId4"/>
          <a:srcRect l="22811" r="25050"/>
          <a:stretch>
            <a:fillRect/>
          </a:stretch>
        </p:blipFill>
        <p:spPr bwMode="auto">
          <a:xfrm>
            <a:off x="5000628" y="5143512"/>
            <a:ext cx="1093312" cy="158400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4357686" y="5572140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&gt;</a:t>
            </a:r>
            <a:endParaRPr lang="en-U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CB43A-94FD-412A-9654-8D9F79A9A2EC}" type="slidenum">
              <a:rPr lang="ar-SA" smtClean="0"/>
              <a:pPr/>
              <a:t>14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88046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07504" y="548680"/>
            <a:ext cx="6858000" cy="12249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l" rtl="0" fontAlgn="base">
              <a:spcBef>
                <a:spcPct val="20000"/>
              </a:spcBef>
              <a:spcAft>
                <a:spcPct val="0"/>
              </a:spcAft>
              <a:buSzPct val="90000"/>
              <a:buFont typeface="Arial" pitchFamily="34" charset="0"/>
              <a:buChar char="•"/>
            </a:pPr>
            <a:r>
              <a:rPr lang="en-US" sz="2300" kern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Phenols are a </a:t>
            </a:r>
            <a:r>
              <a:rPr lang="en-US" sz="2300" kern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stronger acids </a:t>
            </a:r>
            <a:r>
              <a:rPr lang="en-US" sz="2300" kern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than Alcohols.</a:t>
            </a:r>
          </a:p>
          <a:p>
            <a:pPr marL="342900" lvl="0" indent="-342900" algn="l" rtl="0" fontAlgn="base">
              <a:spcBef>
                <a:spcPct val="20000"/>
              </a:spcBef>
              <a:spcAft>
                <a:spcPct val="0"/>
              </a:spcAft>
              <a:buSzPct val="90000"/>
              <a:buFont typeface="Arial" pitchFamily="34" charset="0"/>
              <a:buChar char="•"/>
            </a:pPr>
            <a:r>
              <a:rPr lang="en-US" sz="2300" kern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Because the negative charge in oxygen is dispersed by resonance through the benzene ring.  </a:t>
            </a:r>
            <a:endParaRPr lang="en-US" sz="2300" kern="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" name="مجموعة 4"/>
          <p:cNvGrpSpPr/>
          <p:nvPr/>
        </p:nvGrpSpPr>
        <p:grpSpPr>
          <a:xfrm>
            <a:off x="1259632" y="2564904"/>
            <a:ext cx="6210300" cy="1716513"/>
            <a:chOff x="1104431" y="1844864"/>
            <a:chExt cx="6210300" cy="1716513"/>
          </a:xfrm>
        </p:grpSpPr>
        <p:pic>
          <p:nvPicPr>
            <p:cNvPr id="8194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04431" y="2466002"/>
              <a:ext cx="6210300" cy="10953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195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44929" y="1844864"/>
              <a:ext cx="4529303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CB43A-94FD-412A-9654-8D9F79A9A2EC}" type="slidenum">
              <a:rPr lang="ar-SA" smtClean="0"/>
              <a:pPr/>
              <a:t>15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00797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907704" y="13447"/>
            <a:ext cx="47525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Preparation  </a:t>
            </a:r>
            <a:r>
              <a:rPr lang="en-US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Alcohols</a:t>
            </a:r>
            <a:endParaRPr lang="ar-SA" dirty="0">
              <a:solidFill>
                <a:prstClr val="black"/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-13447" y="598222"/>
            <a:ext cx="4500000" cy="504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1- Hydrolysis of Alkyl halide:</a:t>
            </a:r>
          </a:p>
        </p:txBody>
      </p:sp>
      <p:pic>
        <p:nvPicPr>
          <p:cNvPr id="1028" name="Picture 4" descr="C:\Users\VIP\Pictures\صورة1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019"/>
          <a:stretch/>
        </p:blipFill>
        <p:spPr bwMode="auto">
          <a:xfrm>
            <a:off x="1571903" y="1366127"/>
            <a:ext cx="6485561" cy="79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C:\Users\VIP\Pictures\صورة1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655" r="14714" b="42013"/>
          <a:stretch/>
        </p:blipFill>
        <p:spPr bwMode="auto">
          <a:xfrm>
            <a:off x="1571904" y="2996952"/>
            <a:ext cx="5349892" cy="1091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مربع نص 10"/>
          <p:cNvSpPr txBox="1"/>
          <p:nvPr/>
        </p:nvSpPr>
        <p:spPr>
          <a:xfrm>
            <a:off x="426208" y="2337066"/>
            <a:ext cx="1481496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Examples:</a:t>
            </a:r>
            <a:endParaRPr lang="ar-SA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7" name="مجموعة 6"/>
          <p:cNvGrpSpPr/>
          <p:nvPr/>
        </p:nvGrpSpPr>
        <p:grpSpPr>
          <a:xfrm>
            <a:off x="1610958" y="4338593"/>
            <a:ext cx="5751189" cy="1469528"/>
            <a:chOff x="1124000" y="3035044"/>
            <a:chExt cx="5751189" cy="1469528"/>
          </a:xfrm>
        </p:grpSpPr>
        <p:pic>
          <p:nvPicPr>
            <p:cNvPr id="8" name="Picture 4" descr="C:\Users\VIP\Pictures\صورة1.pn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44" t="57890" r="68970" b="915"/>
            <a:stretch/>
          </p:blipFill>
          <p:spPr bwMode="auto">
            <a:xfrm>
              <a:off x="1124000" y="3068960"/>
              <a:ext cx="1768056" cy="14356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4" descr="C:\Users\VIP\Pictures\صورة1.pn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628" t="26655" r="37777" b="43860"/>
            <a:stretch/>
          </p:blipFill>
          <p:spPr bwMode="auto">
            <a:xfrm>
              <a:off x="2899165" y="3102726"/>
              <a:ext cx="2232837" cy="10275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4" descr="C:\Users\VIP\Pictures\صورة1.pn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9619" t="57890" r="13068" b="915"/>
            <a:stretch/>
          </p:blipFill>
          <p:spPr bwMode="auto">
            <a:xfrm>
              <a:off x="5161919" y="3035044"/>
              <a:ext cx="1713270" cy="14356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CB43A-94FD-412A-9654-8D9F79A9A2EC}" type="slidenum">
              <a:rPr lang="ar-SA" smtClean="0"/>
              <a:pPr/>
              <a:t>16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53912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07504" y="20778"/>
            <a:ext cx="37635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2- Hydration </a:t>
            </a:r>
            <a:r>
              <a:rPr lang="en-US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Alkenes:</a:t>
            </a:r>
            <a:endParaRPr lang="en-US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303454" y="1102139"/>
            <a:ext cx="8733042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Addition of water to a double bond in the presence of  </a:t>
            </a:r>
          </a:p>
          <a:p>
            <a:pPr algn="l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an acid catalysts. </a:t>
            </a: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187624" y="543998"/>
            <a:ext cx="32149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A- </a:t>
            </a:r>
            <a:r>
              <a:rPr lang="en-US" sz="24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Markovnikov’s</a:t>
            </a:r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Rule</a:t>
            </a:r>
            <a:r>
              <a:rPr lang="en-US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ar-SA" dirty="0">
              <a:solidFill>
                <a:srgbClr val="00B050"/>
              </a:solidFill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253537" y="3762944"/>
            <a:ext cx="13612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Example:</a:t>
            </a:r>
            <a:endParaRPr lang="ar-SA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3" name="مجموعة 12"/>
          <p:cNvGrpSpPr/>
          <p:nvPr/>
        </p:nvGrpSpPr>
        <p:grpSpPr>
          <a:xfrm>
            <a:off x="1397744" y="2091035"/>
            <a:ext cx="5028453" cy="1008112"/>
            <a:chOff x="839691" y="188640"/>
            <a:chExt cx="5028453" cy="1008112"/>
          </a:xfrm>
        </p:grpSpPr>
        <p:pic>
          <p:nvPicPr>
            <p:cNvPr id="14" name="Picture 5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2547"/>
            <a:stretch/>
          </p:blipFill>
          <p:spPr bwMode="auto">
            <a:xfrm>
              <a:off x="2555137" y="188640"/>
              <a:ext cx="515844" cy="947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5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249" r="10626"/>
            <a:stretch/>
          </p:blipFill>
          <p:spPr bwMode="auto">
            <a:xfrm>
              <a:off x="839691" y="249014"/>
              <a:ext cx="1116107" cy="947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5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094" r="37147"/>
            <a:stretch/>
          </p:blipFill>
          <p:spPr bwMode="auto">
            <a:xfrm>
              <a:off x="4362073" y="249014"/>
              <a:ext cx="1506071" cy="947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مربع نص 16"/>
            <p:cNvSpPr txBox="1"/>
            <p:nvPr/>
          </p:nvSpPr>
          <p:spPr>
            <a:xfrm>
              <a:off x="1955798" y="560100"/>
              <a:ext cx="338554" cy="420628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sz="3200" b="1" baseline="-25000" dirty="0">
                  <a:latin typeface="Times New Roman" pitchFamily="18" charset="0"/>
                  <a:cs typeface="Times New Roman" pitchFamily="18" charset="0"/>
                </a:rPr>
                <a:t>+</a:t>
              </a:r>
              <a:endParaRPr lang="ar-SA" sz="3200" b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18" name="Picture 4" descr="C:\Users\VIP\Pictures\صورة2.pn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689" r="28110" b="50000"/>
            <a:stretch/>
          </p:blipFill>
          <p:spPr bwMode="auto">
            <a:xfrm>
              <a:off x="3321422" y="465614"/>
              <a:ext cx="900529" cy="64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0" name="مجموعة 19"/>
          <p:cNvGrpSpPr/>
          <p:nvPr/>
        </p:nvGrpSpPr>
        <p:grpSpPr>
          <a:xfrm>
            <a:off x="1614807" y="4437112"/>
            <a:ext cx="5075405" cy="1236167"/>
            <a:chOff x="1171954" y="1761182"/>
            <a:chExt cx="5075405" cy="1236167"/>
          </a:xfrm>
        </p:grpSpPr>
        <p:pic>
          <p:nvPicPr>
            <p:cNvPr id="21" name="Picture 6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799"/>
            <a:stretch/>
          </p:blipFill>
          <p:spPr bwMode="auto">
            <a:xfrm>
              <a:off x="3926541" y="1844824"/>
              <a:ext cx="2320818" cy="11525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2" name="Picture 5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2547"/>
            <a:stretch/>
          </p:blipFill>
          <p:spPr bwMode="auto">
            <a:xfrm>
              <a:off x="3145322" y="1761182"/>
              <a:ext cx="515844" cy="947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" name="Picture 6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3266"/>
            <a:stretch/>
          </p:blipFill>
          <p:spPr bwMode="auto">
            <a:xfrm>
              <a:off x="1171954" y="1844824"/>
              <a:ext cx="1973368" cy="11525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CB43A-94FD-412A-9654-8D9F79A9A2EC}" type="slidenum">
              <a:rPr lang="ar-SA" smtClean="0"/>
              <a:pPr/>
              <a:t>17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3402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07504" y="20778"/>
            <a:ext cx="38295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B- anti-</a:t>
            </a:r>
            <a:r>
              <a:rPr lang="en-US" sz="24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Markovnikov’s</a:t>
            </a:r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Rule</a:t>
            </a:r>
            <a:r>
              <a:rPr lang="en-US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ar-SA" dirty="0">
              <a:solidFill>
                <a:srgbClr val="00B050"/>
              </a:solidFill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661447" y="543998"/>
            <a:ext cx="75608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/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Addition of </a:t>
            </a:r>
            <a:r>
              <a:rPr lang="en-US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diborane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B</a:t>
            </a:r>
            <a:r>
              <a:rPr lang="en-US" sz="2400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400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followed by oxidation with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alkaline hydrogen peroxide H</a:t>
            </a:r>
            <a:r>
              <a:rPr lang="en-US" sz="2400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400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,NaOH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baseline="-25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87708" y="1862130"/>
            <a:ext cx="5317169" cy="11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36743" y="3853362"/>
            <a:ext cx="5810248" cy="101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مستطيل 6"/>
          <p:cNvSpPr/>
          <p:nvPr/>
        </p:nvSpPr>
        <p:spPr>
          <a:xfrm>
            <a:off x="302574" y="2780800"/>
            <a:ext cx="13612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Example:</a:t>
            </a:r>
            <a:endParaRPr lang="ar-SA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CB43A-94FD-412A-9654-8D9F79A9A2EC}" type="slidenum">
              <a:rPr lang="ar-SA" smtClean="0"/>
              <a:pPr/>
              <a:t>18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50911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-17124" y="13854"/>
            <a:ext cx="60951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3- Oxidation </a:t>
            </a:r>
            <a:r>
              <a:rPr lang="en-US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Alkenes to Vicinal </a:t>
            </a:r>
            <a:r>
              <a:rPr lang="en-US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Diols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en-US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13936" y="716503"/>
            <a:ext cx="90225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l" rtl="0">
              <a:buSzPct val="90000"/>
              <a:buFont typeface="Wingdings" pitchFamily="2" charset="2"/>
              <a:buChar char="q"/>
            </a:pP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Oxidation of Alkenes with cold Potassium permanganate </a:t>
            </a:r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KMnO</a:t>
            </a:r>
            <a:r>
              <a:rPr lang="en-US" sz="2400" baseline="-25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400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or Osmium tetroxide </a:t>
            </a:r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OsO</a:t>
            </a:r>
            <a:r>
              <a:rPr lang="en-US" sz="2400" baseline="-25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400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provides occurs with </a:t>
            </a:r>
            <a:r>
              <a:rPr lang="en-US" sz="24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syn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addition and provides </a:t>
            </a:r>
            <a:r>
              <a:rPr lang="en-US" sz="24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cis</a:t>
            </a:r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vicinal </a:t>
            </a:r>
            <a:r>
              <a:rPr lang="en-US" sz="24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diols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ar-SA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440" y="1953000"/>
            <a:ext cx="4417533" cy="147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مستطيل 6"/>
          <p:cNvSpPr/>
          <p:nvPr/>
        </p:nvSpPr>
        <p:spPr>
          <a:xfrm>
            <a:off x="34769" y="3573016"/>
            <a:ext cx="878570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 rtl="0">
              <a:buSzPct val="90000"/>
              <a:buFont typeface="Wingdings" pitchFamily="2" charset="2"/>
              <a:buChar char="q"/>
            </a:pP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Oxidation of Alkenes with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Peroxy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acid </a:t>
            </a:r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HCOOOH</a:t>
            </a:r>
            <a:r>
              <a:rPr lang="en-US" sz="2400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provides occurs with anti addition and provides </a:t>
            </a:r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trans vicinal </a:t>
            </a:r>
            <a:r>
              <a:rPr lang="en-US" sz="24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diols</a:t>
            </a:r>
            <a:endParaRPr lang="ar-SA" dirty="0">
              <a:solidFill>
                <a:srgbClr val="00B050"/>
              </a:solidFill>
            </a:endParaRPr>
          </a:p>
        </p:txBody>
      </p:sp>
      <p:grpSp>
        <p:nvGrpSpPr>
          <p:cNvPr id="2" name="مجموعة 1"/>
          <p:cNvGrpSpPr/>
          <p:nvPr/>
        </p:nvGrpSpPr>
        <p:grpSpPr>
          <a:xfrm>
            <a:off x="1164704" y="5000636"/>
            <a:ext cx="7377300" cy="1332000"/>
            <a:chOff x="1164704" y="5000636"/>
            <a:chExt cx="7377300" cy="1332000"/>
          </a:xfrm>
        </p:grpSpPr>
        <p:pic>
          <p:nvPicPr>
            <p:cNvPr id="10" name="Picture 8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500166" y="5000636"/>
              <a:ext cx="6647270" cy="936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2" name="Picture 7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1" t="74493" r="78042"/>
            <a:stretch/>
          </p:blipFill>
          <p:spPr bwMode="auto">
            <a:xfrm>
              <a:off x="1164704" y="5936636"/>
              <a:ext cx="1350736" cy="396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" name="Picture 7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145" t="83348" r="41390"/>
            <a:stretch/>
          </p:blipFill>
          <p:spPr bwMode="auto">
            <a:xfrm>
              <a:off x="3736176" y="6056829"/>
              <a:ext cx="1578080" cy="252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4" name="Picture 7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731" t="74493" r="2237" b="5420"/>
            <a:stretch/>
          </p:blipFill>
          <p:spPr bwMode="auto">
            <a:xfrm>
              <a:off x="6228184" y="5954972"/>
              <a:ext cx="2313820" cy="324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CB43A-94FD-412A-9654-8D9F79A9A2EC}" type="slidenum">
              <a:rPr lang="ar-SA" smtClean="0"/>
              <a:pPr/>
              <a:t>19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37463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2267744" y="-1"/>
            <a:ext cx="4156568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Alcohols and Phenols</a:t>
            </a:r>
            <a:endParaRPr lang="ar-SA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220140" y="541657"/>
            <a:ext cx="410721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The Hydroxyl group (-OH)</a:t>
            </a:r>
            <a:endParaRPr lang="ar-SA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VIP\Pictures\صورة1.png"/>
          <p:cNvPicPr preferRelativeResize="0"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268760"/>
            <a:ext cx="6588000" cy="19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5" name="مجموعة 14"/>
          <p:cNvGrpSpPr/>
          <p:nvPr/>
        </p:nvGrpSpPr>
        <p:grpSpPr>
          <a:xfrm>
            <a:off x="2212250" y="3308674"/>
            <a:ext cx="4802669" cy="3252326"/>
            <a:chOff x="2212250" y="3308674"/>
            <a:chExt cx="4802669" cy="3252326"/>
          </a:xfrm>
        </p:grpSpPr>
        <p:pic>
          <p:nvPicPr>
            <p:cNvPr id="4" name="Picture 4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626"/>
            <a:stretch/>
          </p:blipFill>
          <p:spPr bwMode="auto">
            <a:xfrm>
              <a:off x="2212250" y="3429000"/>
              <a:ext cx="4802669" cy="3132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11" name="رابط كسهم مستقيم 10"/>
            <p:cNvCxnSpPr/>
            <p:nvPr/>
          </p:nvCxnSpPr>
          <p:spPr>
            <a:xfrm>
              <a:off x="3707904" y="4399710"/>
              <a:ext cx="0" cy="325434"/>
            </a:xfrm>
            <a:prstGeom prst="straightConnector1">
              <a:avLst/>
            </a:prstGeom>
            <a:ln>
              <a:solidFill>
                <a:srgbClr val="00B050"/>
              </a:solidFill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12" name="مربع نص 11"/>
            <p:cNvSpPr txBox="1"/>
            <p:nvPr/>
          </p:nvSpPr>
          <p:spPr>
            <a:xfrm>
              <a:off x="3506572" y="3933056"/>
              <a:ext cx="561372" cy="461665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sz="2400" dirty="0" smtClean="0">
                  <a:solidFill>
                    <a:srgbClr val="00B050"/>
                  </a:solidFill>
                  <a:latin typeface="Times New Roman" pitchFamily="18" charset="0"/>
                  <a:cs typeface="Times New Roman" pitchFamily="18" charset="0"/>
                </a:rPr>
                <a:t>sp</a:t>
              </a:r>
              <a:r>
                <a:rPr lang="en-US" sz="2400" baseline="30000" dirty="0" smtClean="0">
                  <a:solidFill>
                    <a:srgbClr val="00B050"/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  <a:endParaRPr lang="ar-SA" sz="2400" baseline="30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6" name="رابط كسهم مستقيم 15"/>
            <p:cNvCxnSpPr/>
            <p:nvPr/>
          </p:nvCxnSpPr>
          <p:spPr>
            <a:xfrm>
              <a:off x="6156176" y="3770339"/>
              <a:ext cx="0" cy="325434"/>
            </a:xfrm>
            <a:prstGeom prst="straightConnector1">
              <a:avLst/>
            </a:prstGeom>
            <a:ln>
              <a:solidFill>
                <a:srgbClr val="00B050"/>
              </a:solidFill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14" name="مستطيل 13"/>
            <p:cNvSpPr/>
            <p:nvPr/>
          </p:nvSpPr>
          <p:spPr>
            <a:xfrm>
              <a:off x="5862941" y="3308674"/>
              <a:ext cx="561371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sz="2400" dirty="0" smtClean="0">
                  <a:solidFill>
                    <a:srgbClr val="00B050"/>
                  </a:solidFill>
                  <a:latin typeface="Times New Roman" pitchFamily="18" charset="0"/>
                  <a:cs typeface="Times New Roman" pitchFamily="18" charset="0"/>
                </a:rPr>
                <a:t>sp</a:t>
              </a:r>
              <a:r>
                <a:rPr lang="en-US" sz="2400" baseline="30000" dirty="0" smtClean="0">
                  <a:solidFill>
                    <a:srgbClr val="00B050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endParaRPr lang="ar-SA" sz="2400" baseline="30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CB43A-94FD-412A-9654-8D9F79A9A2EC}" type="slidenum">
              <a:rPr lang="ar-SA" smtClean="0"/>
              <a:pPr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82757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-396552" y="-26894"/>
            <a:ext cx="84969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4- Reduction of Aldehydes, Ketones, Acids and Esters:</a:t>
            </a:r>
            <a:endParaRPr lang="en-US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0" y="2229896"/>
            <a:ext cx="51658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A- Reduction of </a:t>
            </a:r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Aldehydes and Ketones</a:t>
            </a:r>
            <a:endParaRPr lang="ar-SA" dirty="0">
              <a:solidFill>
                <a:srgbClr val="00B050"/>
              </a:solidFill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179512" y="2564904"/>
            <a:ext cx="8576387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Reduction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by hydride reagents, Lithium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aluminium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hydride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LiAlH</a:t>
            </a:r>
            <a:r>
              <a:rPr lang="en-US" sz="2400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l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or Sodium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boro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hydride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NaBH</a:t>
            </a:r>
            <a:r>
              <a:rPr lang="en-US" sz="2400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ar-SA" sz="2400" baseline="-25000" dirty="0">
              <a:solidFill>
                <a:srgbClr val="C00000"/>
              </a:solidFill>
            </a:endParaRPr>
          </a:p>
        </p:txBody>
      </p:sp>
      <p:pic>
        <p:nvPicPr>
          <p:cNvPr id="14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633"/>
          <a:stretch/>
        </p:blipFill>
        <p:spPr bwMode="auto">
          <a:xfrm>
            <a:off x="1629107" y="627640"/>
            <a:ext cx="5535182" cy="154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" name="Group 14"/>
          <p:cNvGrpSpPr/>
          <p:nvPr/>
        </p:nvGrpSpPr>
        <p:grpSpPr>
          <a:xfrm>
            <a:off x="857224" y="3500462"/>
            <a:ext cx="7429520" cy="3286124"/>
            <a:chOff x="857224" y="0"/>
            <a:chExt cx="7429520" cy="3286124"/>
          </a:xfrm>
        </p:grpSpPr>
        <p:pic>
          <p:nvPicPr>
            <p:cNvPr id="16" name="Picture 5" descr="C:\Users\VIP\Pictures\صورة3.pn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536" t="9036" r="48778"/>
            <a:stretch/>
          </p:blipFill>
          <p:spPr bwMode="auto">
            <a:xfrm>
              <a:off x="857224" y="0"/>
              <a:ext cx="1500198" cy="324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5" descr="C:\Users\VIP\Pictures\صورة3.pn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509" t="9036"/>
            <a:stretch/>
          </p:blipFill>
          <p:spPr bwMode="auto">
            <a:xfrm>
              <a:off x="5857884" y="46124"/>
              <a:ext cx="2428860" cy="324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8" name="Group 20"/>
            <p:cNvGrpSpPr/>
            <p:nvPr/>
          </p:nvGrpSpPr>
          <p:grpSpPr>
            <a:xfrm>
              <a:off x="2538771" y="357166"/>
              <a:ext cx="3319113" cy="726522"/>
              <a:chOff x="5324853" y="1000108"/>
              <a:chExt cx="3319113" cy="726522"/>
            </a:xfrm>
          </p:grpSpPr>
          <p:sp>
            <p:nvSpPr>
              <p:cNvPr id="27" name="TextBox 26"/>
              <p:cNvSpPr txBox="1"/>
              <p:nvPr/>
            </p:nvSpPr>
            <p:spPr>
              <a:xfrm>
                <a:off x="5324853" y="1000108"/>
                <a:ext cx="319189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1) LiAlH</a:t>
                </a:r>
                <a:r>
                  <a:rPr lang="en-US" baseline="-25000" dirty="0" smtClean="0">
                    <a:latin typeface="Times New Roman" pitchFamily="18" charset="0"/>
                    <a:cs typeface="Times New Roman" pitchFamily="18" charset="0"/>
                  </a:rPr>
                  <a:t>4 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/ dry ether  </a:t>
                </a:r>
                <a:r>
                  <a:rPr lang="en-US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or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  NaBH</a:t>
                </a:r>
                <a:r>
                  <a:rPr lang="en-US" baseline="-25000" dirty="0" smtClean="0">
                    <a:latin typeface="Times New Roman" pitchFamily="18" charset="0"/>
                    <a:cs typeface="Times New Roman" pitchFamily="18" charset="0"/>
                  </a:rPr>
                  <a:t>4</a:t>
                </a:r>
                <a:endParaRPr lang="en-US" baseline="-25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28" name="Straight Arrow Connector 27"/>
              <p:cNvCxnSpPr/>
              <p:nvPr/>
            </p:nvCxnSpPr>
            <p:spPr>
              <a:xfrm>
                <a:off x="5429256" y="1357298"/>
                <a:ext cx="3214710" cy="158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9" name="TextBox 28"/>
              <p:cNvSpPr txBox="1"/>
              <p:nvPr/>
            </p:nvSpPr>
            <p:spPr>
              <a:xfrm>
                <a:off x="5357818" y="1357298"/>
                <a:ext cx="93166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2) H</a:t>
                </a:r>
                <a:r>
                  <a:rPr lang="en-US" baseline="-25000" dirty="0" smtClean="0">
                    <a:latin typeface="Times New Roman" pitchFamily="18" charset="0"/>
                    <a:cs typeface="Times New Roman" pitchFamily="18" charset="0"/>
                  </a:rPr>
                  <a:t>3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O</a:t>
                </a:r>
                <a:r>
                  <a:rPr lang="en-US" baseline="30000" dirty="0" smtClean="0">
                    <a:latin typeface="Times New Roman" pitchFamily="18" charset="0"/>
                    <a:cs typeface="Times New Roman" pitchFamily="18" charset="0"/>
                  </a:rPr>
                  <a:t>+</a:t>
                </a:r>
                <a:endParaRPr lang="en-US" baseline="30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9" name="Group 21"/>
            <p:cNvGrpSpPr/>
            <p:nvPr/>
          </p:nvGrpSpPr>
          <p:grpSpPr>
            <a:xfrm>
              <a:off x="2500298" y="1357298"/>
              <a:ext cx="3357586" cy="726522"/>
              <a:chOff x="5286380" y="1000108"/>
              <a:chExt cx="3357586" cy="726522"/>
            </a:xfrm>
          </p:grpSpPr>
          <p:sp>
            <p:nvSpPr>
              <p:cNvPr id="24" name="TextBox 23"/>
              <p:cNvSpPr txBox="1"/>
              <p:nvPr/>
            </p:nvSpPr>
            <p:spPr>
              <a:xfrm>
                <a:off x="5286380" y="1000108"/>
                <a:ext cx="323037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1) LiAlH</a:t>
                </a:r>
                <a:r>
                  <a:rPr lang="en-US" baseline="-25000" dirty="0" smtClean="0">
                    <a:latin typeface="Times New Roman" pitchFamily="18" charset="0"/>
                    <a:cs typeface="Times New Roman" pitchFamily="18" charset="0"/>
                  </a:rPr>
                  <a:t>4 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/ dry ether  </a:t>
                </a:r>
                <a:r>
                  <a:rPr lang="en-US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or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  NaBH</a:t>
                </a:r>
                <a:r>
                  <a:rPr lang="en-US" baseline="-25000" dirty="0" smtClean="0">
                    <a:latin typeface="Times New Roman" pitchFamily="18" charset="0"/>
                    <a:cs typeface="Times New Roman" pitchFamily="18" charset="0"/>
                  </a:rPr>
                  <a:t>4</a:t>
                </a:r>
                <a:endParaRPr lang="en-US" baseline="-25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25" name="Straight Arrow Connector 24"/>
              <p:cNvCxnSpPr/>
              <p:nvPr/>
            </p:nvCxnSpPr>
            <p:spPr>
              <a:xfrm>
                <a:off x="5429256" y="1357298"/>
                <a:ext cx="3214710" cy="158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6" name="TextBox 25"/>
              <p:cNvSpPr txBox="1"/>
              <p:nvPr/>
            </p:nvSpPr>
            <p:spPr>
              <a:xfrm>
                <a:off x="5357818" y="1357298"/>
                <a:ext cx="93166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2) H</a:t>
                </a:r>
                <a:r>
                  <a:rPr lang="en-US" baseline="-25000" dirty="0" smtClean="0">
                    <a:latin typeface="Times New Roman" pitchFamily="18" charset="0"/>
                    <a:cs typeface="Times New Roman" pitchFamily="18" charset="0"/>
                  </a:rPr>
                  <a:t>3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O</a:t>
                </a:r>
                <a:r>
                  <a:rPr lang="en-US" baseline="30000" dirty="0" smtClean="0">
                    <a:latin typeface="Times New Roman" pitchFamily="18" charset="0"/>
                    <a:cs typeface="Times New Roman" pitchFamily="18" charset="0"/>
                  </a:rPr>
                  <a:t>+</a:t>
                </a:r>
                <a:endParaRPr lang="en-US" baseline="30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20" name="Group 25"/>
            <p:cNvGrpSpPr/>
            <p:nvPr/>
          </p:nvGrpSpPr>
          <p:grpSpPr>
            <a:xfrm>
              <a:off x="2500298" y="2357430"/>
              <a:ext cx="3357586" cy="726522"/>
              <a:chOff x="5286380" y="1000108"/>
              <a:chExt cx="3357586" cy="726522"/>
            </a:xfrm>
          </p:grpSpPr>
          <p:sp>
            <p:nvSpPr>
              <p:cNvPr id="21" name="TextBox 20"/>
              <p:cNvSpPr txBox="1"/>
              <p:nvPr/>
            </p:nvSpPr>
            <p:spPr>
              <a:xfrm>
                <a:off x="5286380" y="1000108"/>
                <a:ext cx="323037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1) LiAlH</a:t>
                </a:r>
                <a:r>
                  <a:rPr lang="en-US" baseline="-25000" dirty="0" smtClean="0">
                    <a:latin typeface="Times New Roman" pitchFamily="18" charset="0"/>
                    <a:cs typeface="Times New Roman" pitchFamily="18" charset="0"/>
                  </a:rPr>
                  <a:t>4 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/ dry ether  </a:t>
                </a:r>
                <a:r>
                  <a:rPr lang="en-US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or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  NaBH</a:t>
                </a:r>
                <a:r>
                  <a:rPr lang="en-US" baseline="-25000" dirty="0" smtClean="0">
                    <a:latin typeface="Times New Roman" pitchFamily="18" charset="0"/>
                    <a:cs typeface="Times New Roman" pitchFamily="18" charset="0"/>
                  </a:rPr>
                  <a:t>4</a:t>
                </a:r>
                <a:endParaRPr lang="en-US" baseline="-25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22" name="Straight Arrow Connector 21"/>
              <p:cNvCxnSpPr/>
              <p:nvPr/>
            </p:nvCxnSpPr>
            <p:spPr>
              <a:xfrm>
                <a:off x="5429256" y="1357298"/>
                <a:ext cx="3214710" cy="158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3" name="TextBox 22"/>
              <p:cNvSpPr txBox="1"/>
              <p:nvPr/>
            </p:nvSpPr>
            <p:spPr>
              <a:xfrm>
                <a:off x="5357818" y="1357298"/>
                <a:ext cx="93166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2) H</a:t>
                </a:r>
                <a:r>
                  <a:rPr lang="en-US" baseline="-25000" dirty="0" smtClean="0">
                    <a:latin typeface="Times New Roman" pitchFamily="18" charset="0"/>
                    <a:cs typeface="Times New Roman" pitchFamily="18" charset="0"/>
                  </a:rPr>
                  <a:t>3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O</a:t>
                </a:r>
                <a:r>
                  <a:rPr lang="en-US" baseline="30000" dirty="0" smtClean="0">
                    <a:latin typeface="Times New Roman" pitchFamily="18" charset="0"/>
                    <a:cs typeface="Times New Roman" pitchFamily="18" charset="0"/>
                  </a:rPr>
                  <a:t>+</a:t>
                </a:r>
                <a:endParaRPr lang="en-US" baseline="30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CB43A-94FD-412A-9654-8D9F79A9A2EC}" type="slidenum">
              <a:rPr lang="ar-SA" smtClean="0"/>
              <a:pPr/>
              <a:t>20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72693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215008" y="858833"/>
            <a:ext cx="8928992" cy="90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l" rtl="0" fontAlgn="base">
              <a:spcBef>
                <a:spcPct val="20000"/>
              </a:spcBef>
              <a:spcAft>
                <a:spcPct val="0"/>
              </a:spcAft>
              <a:buSzPct val="90000"/>
              <a:buFont typeface="Wingdings" pitchFamily="2" charset="2"/>
              <a:buChar char="§"/>
            </a:pPr>
            <a:r>
              <a:rPr lang="en-US" alt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Carboxylic acids and esters are reduced to give primary </a:t>
            </a:r>
            <a:r>
              <a:rPr lang="en-US" altLang="en-US" sz="24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alcohols.</a:t>
            </a:r>
            <a:endParaRPr lang="en-US" altLang="en-US" sz="2400" kern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l" rtl="0" fontAlgn="base">
              <a:spcBef>
                <a:spcPct val="20000"/>
              </a:spcBef>
              <a:spcAft>
                <a:spcPct val="0"/>
              </a:spcAft>
              <a:buSzPct val="90000"/>
              <a:buFont typeface="Wingdings" pitchFamily="2" charset="2"/>
              <a:buChar char="§"/>
            </a:pPr>
            <a:r>
              <a:rPr lang="en-US" altLang="en-US" sz="2400" kern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LiAlH</a:t>
            </a:r>
            <a:r>
              <a:rPr lang="en-US" altLang="en-US" sz="2400" kern="0" baseline="-25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alt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is used because NaBH</a:t>
            </a:r>
            <a:r>
              <a:rPr lang="en-US" altLang="en-US" sz="2400" kern="0" baseline="-25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alt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is not </a:t>
            </a:r>
            <a:r>
              <a:rPr lang="en-US" altLang="en-US" sz="24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effective.</a:t>
            </a:r>
            <a:endParaRPr lang="en-US" altLang="en-US" sz="2400" kern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-28183" y="0"/>
            <a:ext cx="4356000" cy="360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B- </a:t>
            </a:r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Reduction of Acids and Esters</a:t>
            </a:r>
            <a:endParaRPr lang="ar-SA" dirty="0">
              <a:solidFill>
                <a:srgbClr val="00B05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4929198"/>
            <a:ext cx="4228481" cy="165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1" name="Group 20"/>
          <p:cNvGrpSpPr/>
          <p:nvPr/>
        </p:nvGrpSpPr>
        <p:grpSpPr>
          <a:xfrm>
            <a:off x="1928794" y="2122322"/>
            <a:ext cx="6091088" cy="2684794"/>
            <a:chOff x="1928794" y="2122322"/>
            <a:chExt cx="6091088" cy="2684794"/>
          </a:xfrm>
        </p:grpSpPr>
        <p:pic>
          <p:nvPicPr>
            <p:cNvPr id="7170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688" t="11882"/>
            <a:stretch/>
          </p:blipFill>
          <p:spPr bwMode="auto">
            <a:xfrm>
              <a:off x="5429256" y="2122322"/>
              <a:ext cx="2590626" cy="2664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627" t="11882" r="54300"/>
            <a:stretch/>
          </p:blipFill>
          <p:spPr bwMode="auto">
            <a:xfrm>
              <a:off x="1928794" y="2143116"/>
              <a:ext cx="1357322" cy="2664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16" name="Group 15"/>
            <p:cNvGrpSpPr/>
            <p:nvPr/>
          </p:nvGrpSpPr>
          <p:grpSpPr>
            <a:xfrm>
              <a:off x="3286116" y="2285992"/>
              <a:ext cx="2123438" cy="797960"/>
              <a:chOff x="214282" y="2214554"/>
              <a:chExt cx="2123438" cy="797960"/>
            </a:xfrm>
          </p:grpSpPr>
          <p:sp>
            <p:nvSpPr>
              <p:cNvPr id="13" name="TextBox 12"/>
              <p:cNvSpPr txBox="1"/>
              <p:nvPr/>
            </p:nvSpPr>
            <p:spPr>
              <a:xfrm>
                <a:off x="214282" y="2214554"/>
                <a:ext cx="210185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1) LiAlH</a:t>
                </a:r>
                <a:r>
                  <a:rPr lang="en-US" baseline="-25000" dirty="0" smtClean="0">
                    <a:latin typeface="Times New Roman" pitchFamily="18" charset="0"/>
                    <a:cs typeface="Times New Roman" pitchFamily="18" charset="0"/>
                  </a:rPr>
                  <a:t>4 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/ dry ether</a:t>
                </a:r>
                <a:endParaRPr lang="en-US" baseline="-25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14" name="Straight Arrow Connector 13"/>
              <p:cNvCxnSpPr/>
              <p:nvPr/>
            </p:nvCxnSpPr>
            <p:spPr>
              <a:xfrm>
                <a:off x="285720" y="2643182"/>
                <a:ext cx="2052000" cy="158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5" name="TextBox 14"/>
              <p:cNvSpPr txBox="1"/>
              <p:nvPr/>
            </p:nvSpPr>
            <p:spPr>
              <a:xfrm>
                <a:off x="214282" y="2643182"/>
                <a:ext cx="93166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2) H</a:t>
                </a:r>
                <a:r>
                  <a:rPr lang="en-US" baseline="-25000" dirty="0" smtClean="0">
                    <a:latin typeface="Times New Roman" pitchFamily="18" charset="0"/>
                    <a:cs typeface="Times New Roman" pitchFamily="18" charset="0"/>
                  </a:rPr>
                  <a:t>3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O</a:t>
                </a:r>
                <a:r>
                  <a:rPr lang="en-US" baseline="30000" dirty="0" smtClean="0">
                    <a:latin typeface="Times New Roman" pitchFamily="18" charset="0"/>
                    <a:cs typeface="Times New Roman" pitchFamily="18" charset="0"/>
                  </a:rPr>
                  <a:t>+</a:t>
                </a:r>
                <a:endParaRPr lang="en-US" baseline="30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7" name="Group 16"/>
            <p:cNvGrpSpPr/>
            <p:nvPr/>
          </p:nvGrpSpPr>
          <p:grpSpPr>
            <a:xfrm>
              <a:off x="3214678" y="3500438"/>
              <a:ext cx="2123438" cy="797960"/>
              <a:chOff x="214282" y="2214554"/>
              <a:chExt cx="2123438" cy="797960"/>
            </a:xfrm>
          </p:grpSpPr>
          <p:sp>
            <p:nvSpPr>
              <p:cNvPr id="18" name="TextBox 17"/>
              <p:cNvSpPr txBox="1"/>
              <p:nvPr/>
            </p:nvSpPr>
            <p:spPr>
              <a:xfrm>
                <a:off x="214282" y="2214554"/>
                <a:ext cx="210185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1) LiAlH</a:t>
                </a:r>
                <a:r>
                  <a:rPr lang="en-US" baseline="-25000" dirty="0" smtClean="0">
                    <a:latin typeface="Times New Roman" pitchFamily="18" charset="0"/>
                    <a:cs typeface="Times New Roman" pitchFamily="18" charset="0"/>
                  </a:rPr>
                  <a:t>4 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/ dry ether</a:t>
                </a:r>
                <a:endParaRPr lang="en-US" baseline="-25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19" name="Straight Arrow Connector 18"/>
              <p:cNvCxnSpPr/>
              <p:nvPr/>
            </p:nvCxnSpPr>
            <p:spPr>
              <a:xfrm>
                <a:off x="285720" y="2643182"/>
                <a:ext cx="2052000" cy="158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0" name="TextBox 19"/>
              <p:cNvSpPr txBox="1"/>
              <p:nvPr/>
            </p:nvSpPr>
            <p:spPr>
              <a:xfrm>
                <a:off x="214282" y="2643182"/>
                <a:ext cx="93166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2) H</a:t>
                </a:r>
                <a:r>
                  <a:rPr lang="en-US" baseline="-25000" dirty="0" smtClean="0">
                    <a:latin typeface="Times New Roman" pitchFamily="18" charset="0"/>
                    <a:cs typeface="Times New Roman" pitchFamily="18" charset="0"/>
                  </a:rPr>
                  <a:t>3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O</a:t>
                </a:r>
                <a:r>
                  <a:rPr lang="en-US" baseline="30000" dirty="0" smtClean="0">
                    <a:latin typeface="Times New Roman" pitchFamily="18" charset="0"/>
                    <a:cs typeface="Times New Roman" pitchFamily="18" charset="0"/>
                  </a:rPr>
                  <a:t>+</a:t>
                </a:r>
                <a:endParaRPr lang="en-US" baseline="30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CB43A-94FD-412A-9654-8D9F79A9A2EC}" type="slidenum">
              <a:rPr lang="ar-SA" smtClean="0"/>
              <a:pPr/>
              <a:t>21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92513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271790" y="13828"/>
            <a:ext cx="14814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Examples:</a:t>
            </a:r>
            <a:endParaRPr lang="ar-SA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832" t="56394"/>
          <a:stretch/>
        </p:blipFill>
        <p:spPr bwMode="auto">
          <a:xfrm>
            <a:off x="6429388" y="2643182"/>
            <a:ext cx="1764815" cy="1977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158" b="60844"/>
          <a:stretch/>
        </p:blipFill>
        <p:spPr bwMode="auto">
          <a:xfrm>
            <a:off x="5214942" y="4637267"/>
            <a:ext cx="2649478" cy="1649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2" name="Group 21"/>
          <p:cNvGrpSpPr/>
          <p:nvPr/>
        </p:nvGrpSpPr>
        <p:grpSpPr>
          <a:xfrm>
            <a:off x="1184591" y="500042"/>
            <a:ext cx="7223926" cy="1635024"/>
            <a:chOff x="1184591" y="500042"/>
            <a:chExt cx="7223926" cy="1635024"/>
          </a:xfrm>
        </p:grpSpPr>
        <p:pic>
          <p:nvPicPr>
            <p:cNvPr id="6148" name="Picture 4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3299" b="64159"/>
            <a:stretch/>
          </p:blipFill>
          <p:spPr bwMode="auto">
            <a:xfrm>
              <a:off x="1184591" y="509334"/>
              <a:ext cx="1672897" cy="16257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15" name="Group 14"/>
            <p:cNvGrpSpPr/>
            <p:nvPr/>
          </p:nvGrpSpPr>
          <p:grpSpPr>
            <a:xfrm>
              <a:off x="2928926" y="1000108"/>
              <a:ext cx="3319113" cy="726522"/>
              <a:chOff x="7215206" y="1357298"/>
              <a:chExt cx="3319113" cy="726522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7215206" y="1357298"/>
                <a:ext cx="319189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1) LiAlH</a:t>
                </a:r>
                <a:r>
                  <a:rPr lang="en-US" baseline="-25000" dirty="0" smtClean="0">
                    <a:latin typeface="Times New Roman" pitchFamily="18" charset="0"/>
                    <a:cs typeface="Times New Roman" pitchFamily="18" charset="0"/>
                  </a:rPr>
                  <a:t>4 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/ dry ether  </a:t>
                </a:r>
                <a:r>
                  <a:rPr lang="en-US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or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  NaBH</a:t>
                </a:r>
                <a:r>
                  <a:rPr lang="en-US" baseline="-25000" dirty="0" smtClean="0">
                    <a:latin typeface="Times New Roman" pitchFamily="18" charset="0"/>
                    <a:cs typeface="Times New Roman" pitchFamily="18" charset="0"/>
                  </a:rPr>
                  <a:t>4</a:t>
                </a:r>
                <a:endParaRPr lang="en-US" baseline="-25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9" name="Straight Arrow Connector 8"/>
              <p:cNvCxnSpPr/>
              <p:nvPr/>
            </p:nvCxnSpPr>
            <p:spPr>
              <a:xfrm>
                <a:off x="7319609" y="1714488"/>
                <a:ext cx="3214710" cy="158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0" name="TextBox 9"/>
              <p:cNvSpPr txBox="1"/>
              <p:nvPr/>
            </p:nvSpPr>
            <p:spPr>
              <a:xfrm>
                <a:off x="7248171" y="1714488"/>
                <a:ext cx="93166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2) H</a:t>
                </a:r>
                <a:r>
                  <a:rPr lang="en-US" baseline="-25000" dirty="0" smtClean="0">
                    <a:latin typeface="Times New Roman" pitchFamily="18" charset="0"/>
                    <a:cs typeface="Times New Roman" pitchFamily="18" charset="0"/>
                  </a:rPr>
                  <a:t>3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O</a:t>
                </a:r>
                <a:r>
                  <a:rPr lang="en-US" baseline="30000" dirty="0" smtClean="0">
                    <a:latin typeface="Times New Roman" pitchFamily="18" charset="0"/>
                    <a:cs typeface="Times New Roman" pitchFamily="18" charset="0"/>
                  </a:rPr>
                  <a:t>+</a:t>
                </a:r>
                <a:endParaRPr lang="en-US" baseline="30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pic>
          <p:nvPicPr>
            <p:cNvPr id="14" name="Picture 4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131" b="64159"/>
            <a:stretch/>
          </p:blipFill>
          <p:spPr bwMode="auto">
            <a:xfrm>
              <a:off x="6286512" y="500042"/>
              <a:ext cx="2122005" cy="16257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24" name="Group 23"/>
          <p:cNvGrpSpPr/>
          <p:nvPr/>
        </p:nvGrpSpPr>
        <p:grpSpPr>
          <a:xfrm>
            <a:off x="1285852" y="2571744"/>
            <a:ext cx="6765475" cy="1763678"/>
            <a:chOff x="1285852" y="2736892"/>
            <a:chExt cx="6765475" cy="1763678"/>
          </a:xfrm>
        </p:grpSpPr>
        <p:pic>
          <p:nvPicPr>
            <p:cNvPr id="17" name="Picture 4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61" t="56394" r="69215" b="4725"/>
            <a:stretch/>
          </p:blipFill>
          <p:spPr bwMode="auto">
            <a:xfrm>
              <a:off x="1285852" y="2736892"/>
              <a:ext cx="1643074" cy="17636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18" name="Group 17"/>
            <p:cNvGrpSpPr/>
            <p:nvPr/>
          </p:nvGrpSpPr>
          <p:grpSpPr>
            <a:xfrm>
              <a:off x="2928926" y="2928934"/>
              <a:ext cx="3319113" cy="726522"/>
              <a:chOff x="7215206" y="1357298"/>
              <a:chExt cx="3319113" cy="726522"/>
            </a:xfrm>
          </p:grpSpPr>
          <p:sp>
            <p:nvSpPr>
              <p:cNvPr id="19" name="TextBox 18"/>
              <p:cNvSpPr txBox="1"/>
              <p:nvPr/>
            </p:nvSpPr>
            <p:spPr>
              <a:xfrm>
                <a:off x="7215206" y="1357298"/>
                <a:ext cx="319189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1) LiAlH</a:t>
                </a:r>
                <a:r>
                  <a:rPr lang="en-US" baseline="-25000" dirty="0" smtClean="0">
                    <a:latin typeface="Times New Roman" pitchFamily="18" charset="0"/>
                    <a:cs typeface="Times New Roman" pitchFamily="18" charset="0"/>
                  </a:rPr>
                  <a:t>4 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/ dry ether  </a:t>
                </a:r>
                <a:r>
                  <a:rPr lang="en-US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or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  NaBH</a:t>
                </a:r>
                <a:r>
                  <a:rPr lang="en-US" baseline="-25000" dirty="0" smtClean="0">
                    <a:latin typeface="Times New Roman" pitchFamily="18" charset="0"/>
                    <a:cs typeface="Times New Roman" pitchFamily="18" charset="0"/>
                  </a:rPr>
                  <a:t>4</a:t>
                </a:r>
                <a:endParaRPr lang="en-US" baseline="-25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20" name="Straight Arrow Connector 19"/>
              <p:cNvCxnSpPr/>
              <p:nvPr/>
            </p:nvCxnSpPr>
            <p:spPr>
              <a:xfrm>
                <a:off x="7319609" y="1714488"/>
                <a:ext cx="3214710" cy="158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1" name="TextBox 20"/>
              <p:cNvSpPr txBox="1"/>
              <p:nvPr/>
            </p:nvSpPr>
            <p:spPr>
              <a:xfrm>
                <a:off x="7248171" y="1714488"/>
                <a:ext cx="93166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2) H</a:t>
                </a:r>
                <a:r>
                  <a:rPr lang="en-US" baseline="-25000" dirty="0" smtClean="0">
                    <a:latin typeface="Times New Roman" pitchFamily="18" charset="0"/>
                    <a:cs typeface="Times New Roman" pitchFamily="18" charset="0"/>
                  </a:rPr>
                  <a:t>3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O</a:t>
                </a:r>
                <a:r>
                  <a:rPr lang="en-US" baseline="30000" dirty="0" smtClean="0">
                    <a:latin typeface="Times New Roman" pitchFamily="18" charset="0"/>
                    <a:cs typeface="Times New Roman" pitchFamily="18" charset="0"/>
                  </a:rPr>
                  <a:t>+</a:t>
                </a:r>
                <a:endParaRPr lang="en-US" baseline="30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pic>
          <p:nvPicPr>
            <p:cNvPr id="23" name="Picture 4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832" t="56394" b="6300"/>
            <a:stretch/>
          </p:blipFill>
          <p:spPr bwMode="auto">
            <a:xfrm>
              <a:off x="6286512" y="2736892"/>
              <a:ext cx="1764815" cy="1692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42" name="Group 41"/>
          <p:cNvGrpSpPr/>
          <p:nvPr/>
        </p:nvGrpSpPr>
        <p:grpSpPr>
          <a:xfrm>
            <a:off x="860476" y="4572008"/>
            <a:ext cx="7211986" cy="1720691"/>
            <a:chOff x="580996" y="4572008"/>
            <a:chExt cx="7211986" cy="1720691"/>
          </a:xfrm>
        </p:grpSpPr>
        <p:pic>
          <p:nvPicPr>
            <p:cNvPr id="25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3619" b="60844"/>
            <a:stretch/>
          </p:blipFill>
          <p:spPr bwMode="auto">
            <a:xfrm>
              <a:off x="580996" y="4572008"/>
              <a:ext cx="2419368" cy="16492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29" name="Group 28"/>
            <p:cNvGrpSpPr/>
            <p:nvPr/>
          </p:nvGrpSpPr>
          <p:grpSpPr>
            <a:xfrm>
              <a:off x="3000364" y="4929198"/>
              <a:ext cx="2123438" cy="797960"/>
              <a:chOff x="3214678" y="3500438"/>
              <a:chExt cx="2123438" cy="797960"/>
            </a:xfrm>
          </p:grpSpPr>
          <p:sp>
            <p:nvSpPr>
              <p:cNvPr id="26" name="TextBox 25"/>
              <p:cNvSpPr txBox="1"/>
              <p:nvPr/>
            </p:nvSpPr>
            <p:spPr>
              <a:xfrm>
                <a:off x="3214678" y="3500438"/>
                <a:ext cx="210185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1) LiAlH</a:t>
                </a:r>
                <a:r>
                  <a:rPr lang="en-US" baseline="-25000" dirty="0" smtClean="0">
                    <a:latin typeface="Times New Roman" pitchFamily="18" charset="0"/>
                    <a:cs typeface="Times New Roman" pitchFamily="18" charset="0"/>
                  </a:rPr>
                  <a:t>4 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/ dry ether</a:t>
                </a:r>
                <a:endParaRPr lang="en-US" baseline="-25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27" name="Straight Arrow Connector 26"/>
              <p:cNvCxnSpPr/>
              <p:nvPr/>
            </p:nvCxnSpPr>
            <p:spPr>
              <a:xfrm>
                <a:off x="3286116" y="3929066"/>
                <a:ext cx="2052000" cy="158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8" name="TextBox 27"/>
              <p:cNvSpPr txBox="1"/>
              <p:nvPr/>
            </p:nvSpPr>
            <p:spPr>
              <a:xfrm>
                <a:off x="3214678" y="3929066"/>
                <a:ext cx="93166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2) H</a:t>
                </a:r>
                <a:r>
                  <a:rPr lang="en-US" baseline="-25000" dirty="0" smtClean="0">
                    <a:latin typeface="Times New Roman" pitchFamily="18" charset="0"/>
                    <a:cs typeface="Times New Roman" pitchFamily="18" charset="0"/>
                  </a:rPr>
                  <a:t>3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O</a:t>
                </a:r>
                <a:r>
                  <a:rPr lang="en-US" baseline="30000" dirty="0" smtClean="0">
                    <a:latin typeface="Times New Roman" pitchFamily="18" charset="0"/>
                    <a:cs typeface="Times New Roman" pitchFamily="18" charset="0"/>
                  </a:rPr>
                  <a:t>+</a:t>
                </a:r>
                <a:endParaRPr lang="en-US" baseline="30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pic>
          <p:nvPicPr>
            <p:cNvPr id="30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0158" b="60844"/>
            <a:stretch/>
          </p:blipFill>
          <p:spPr bwMode="auto">
            <a:xfrm>
              <a:off x="5143504" y="4643446"/>
              <a:ext cx="2649478" cy="16492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CB43A-94FD-412A-9654-8D9F79A9A2EC}" type="slidenum">
              <a:rPr lang="ar-SA" smtClean="0"/>
              <a:pPr/>
              <a:t>22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78548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32084" y="504000"/>
            <a:ext cx="4104000" cy="504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5- From Grignard reagent: </a:t>
            </a:r>
            <a:endParaRPr lang="ar-SA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01"/>
          <a:stretch/>
        </p:blipFill>
        <p:spPr bwMode="auto">
          <a:xfrm>
            <a:off x="492279" y="1700808"/>
            <a:ext cx="7442200" cy="2570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CB43A-94FD-412A-9654-8D9F79A9A2EC}" type="slidenum">
              <a:rPr lang="ar-SA" smtClean="0"/>
              <a:pPr/>
              <a:t>23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1864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مجموعة 2"/>
          <p:cNvGrpSpPr/>
          <p:nvPr/>
        </p:nvGrpSpPr>
        <p:grpSpPr>
          <a:xfrm>
            <a:off x="259721" y="332656"/>
            <a:ext cx="8647605" cy="6045934"/>
            <a:chOff x="-11288" y="21214"/>
            <a:chExt cx="8647605" cy="6045934"/>
          </a:xfrm>
        </p:grpSpPr>
        <p:pic>
          <p:nvPicPr>
            <p:cNvPr id="2" name="Picture 5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9309" b="68996"/>
            <a:stretch/>
          </p:blipFill>
          <p:spPr bwMode="auto">
            <a:xfrm>
              <a:off x="0" y="21214"/>
              <a:ext cx="5086961" cy="18639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266" name="Picture 2" descr="C:\Users\VIP\Pictures\صورة4.jp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2783"/>
            <a:stretch/>
          </p:blipFill>
          <p:spPr bwMode="auto">
            <a:xfrm>
              <a:off x="-11288" y="2132856"/>
              <a:ext cx="8380413" cy="39342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267" name="Picture 3" descr="C:\Users\VIP\Pictures\صورة4.jp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4290" r="3538" b="69974"/>
            <a:stretch/>
          </p:blipFill>
          <p:spPr bwMode="auto">
            <a:xfrm>
              <a:off x="5940153" y="21214"/>
              <a:ext cx="2696164" cy="17574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Picture 2" descr="C:\Users\VIP\Pictures\صورة4.jp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095" t="42414" r="31538" b="47539"/>
            <a:stretch/>
          </p:blipFill>
          <p:spPr bwMode="auto">
            <a:xfrm>
              <a:off x="5004048" y="548680"/>
              <a:ext cx="1371600" cy="5880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CB43A-94FD-412A-9654-8D9F79A9A2EC}" type="slidenum">
              <a:rPr lang="ar-SA" smtClean="0"/>
              <a:pPr/>
              <a:t>24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17748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2397267" y="30342"/>
            <a:ext cx="41280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Preparation  of </a:t>
            </a:r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Phenols</a:t>
            </a:r>
            <a:endParaRPr lang="ar-SA" dirty="0">
              <a:solidFill>
                <a:prstClr val="black"/>
              </a:solidFill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107504" y="836712"/>
            <a:ext cx="8856984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B2B2B2"/>
              </a:buClr>
              <a:buSzPct val="90000"/>
            </a:pPr>
            <a:r>
              <a:rPr lang="en-US" altLang="en-US" sz="2400" kern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A- Industrial </a:t>
            </a:r>
            <a:r>
              <a:rPr lang="en-US" altLang="en-US" sz="2400" kern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process from readily available </a:t>
            </a:r>
            <a:r>
              <a:rPr lang="en-US" altLang="en-US" sz="2400" kern="0" dirty="0" err="1" smtClean="0">
                <a:latin typeface="Times New Roman" pitchFamily="18" charset="0"/>
                <a:cs typeface="Times New Roman" pitchFamily="18" charset="0"/>
              </a:rPr>
              <a:t>cumene</a:t>
            </a:r>
            <a:r>
              <a:rPr lang="en-US" altLang="en-US" sz="2400" kern="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altLang="en-US" sz="2400" kern="0" dirty="0" err="1" smtClean="0">
                <a:latin typeface="Times New Roman" pitchFamily="18" charset="0"/>
                <a:cs typeface="Times New Roman" pitchFamily="18" charset="0"/>
              </a:rPr>
              <a:t>isopropylbenzen</a:t>
            </a:r>
            <a:r>
              <a:rPr lang="en-US" altLang="en-US" sz="2400" kern="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altLang="en-US" sz="2400" kern="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8" name="مجموعة 7"/>
          <p:cNvGrpSpPr/>
          <p:nvPr/>
        </p:nvGrpSpPr>
        <p:grpSpPr>
          <a:xfrm>
            <a:off x="1428728" y="2214554"/>
            <a:ext cx="5886987" cy="2160000"/>
            <a:chOff x="899592" y="1700808"/>
            <a:chExt cx="5594018" cy="2091263"/>
          </a:xfrm>
        </p:grpSpPr>
        <p:pic>
          <p:nvPicPr>
            <p:cNvPr id="5" name="Picture 5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6577" b="7230"/>
            <a:stretch/>
          </p:blipFill>
          <p:spPr bwMode="auto">
            <a:xfrm>
              <a:off x="899592" y="1700808"/>
              <a:ext cx="5594018" cy="2091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5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6170" t="58518" r="6915" b="31039"/>
            <a:stretch/>
          </p:blipFill>
          <p:spPr bwMode="auto">
            <a:xfrm>
              <a:off x="5032096" y="2564904"/>
              <a:ext cx="404000" cy="32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5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744" t="15063" r="73737" b="76428"/>
            <a:stretch/>
          </p:blipFill>
          <p:spPr bwMode="auto">
            <a:xfrm>
              <a:off x="5090096" y="2924976"/>
              <a:ext cx="288000" cy="28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CB43A-94FD-412A-9654-8D9F79A9A2EC}" type="slidenum">
              <a:rPr lang="ar-SA" smtClean="0"/>
              <a:pPr/>
              <a:t>25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33426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7504" y="2232"/>
            <a:ext cx="27029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400" kern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B- In the laboratory:</a:t>
            </a:r>
            <a:endParaRPr lang="ar-SA" dirty="0"/>
          </a:p>
        </p:txBody>
      </p:sp>
      <p:sp>
        <p:nvSpPr>
          <p:cNvPr id="9" name="مستطيل 8"/>
          <p:cNvSpPr/>
          <p:nvPr/>
        </p:nvSpPr>
        <p:spPr>
          <a:xfrm>
            <a:off x="539552" y="620688"/>
            <a:ext cx="31229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400" kern="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1- From </a:t>
            </a:r>
            <a:r>
              <a:rPr lang="en-US" altLang="en-US" sz="2400" kern="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Chlorobenzene</a:t>
            </a:r>
            <a:endParaRPr lang="ar-SA" dirty="0"/>
          </a:p>
        </p:txBody>
      </p:sp>
      <p:pic>
        <p:nvPicPr>
          <p:cNvPr id="1031" name="Picture 7" descr="C:\Users\VIP\Pictures\صورة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8993" y="1268760"/>
            <a:ext cx="6135660" cy="20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مستطيل 10"/>
          <p:cNvSpPr/>
          <p:nvPr/>
        </p:nvSpPr>
        <p:spPr>
          <a:xfrm>
            <a:off x="539552" y="3659833"/>
            <a:ext cx="37898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en-US" sz="2400" kern="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2- Alkali fusion of </a:t>
            </a:r>
            <a:r>
              <a:rPr lang="en-US" altLang="en-US" sz="2400" kern="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sulfonates</a:t>
            </a:r>
            <a:endParaRPr lang="ar-SA" dirty="0">
              <a:solidFill>
                <a:prstClr val="black"/>
              </a:solidFill>
            </a:endParaRPr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385961" y="4293096"/>
            <a:ext cx="6558720" cy="219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CB43A-94FD-412A-9654-8D9F79A9A2EC}" type="slidenum">
              <a:rPr lang="ar-SA" smtClean="0"/>
              <a:pPr/>
              <a:t>26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78998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59549" y="548680"/>
            <a:ext cx="43460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en-US" sz="2400" kern="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3- Hydrolysis of  </a:t>
            </a:r>
            <a:r>
              <a:rPr lang="en-US" altLang="en-US" sz="2400" kern="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Diazonium</a:t>
            </a:r>
            <a:r>
              <a:rPr lang="en-US" altLang="en-US" sz="2400" kern="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salts</a:t>
            </a:r>
            <a:endParaRPr lang="ar-SA" dirty="0">
              <a:solidFill>
                <a:prstClr val="black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931493" y="1628800"/>
            <a:ext cx="5188160" cy="2232000"/>
            <a:chOff x="1931493" y="1628800"/>
            <a:chExt cx="5188160" cy="2232000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/>
            <a:stretch>
              <a:fillRect/>
            </a:stretch>
          </p:blipFill>
          <p:spPr bwMode="auto">
            <a:xfrm>
              <a:off x="1931493" y="1628800"/>
              <a:ext cx="5188160" cy="2232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5072066" y="2447504"/>
              <a:ext cx="71438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Times New Roman" pitchFamily="18" charset="0"/>
                  <a:cs typeface="Times New Roman" pitchFamily="18" charset="0"/>
                </a:rPr>
                <a:t>H</a:t>
              </a:r>
              <a:r>
                <a:rPr lang="en-US" sz="1600" baseline="-25000" dirty="0" smtClean="0">
                  <a:latin typeface="Times New Roman" pitchFamily="18" charset="0"/>
                  <a:cs typeface="Times New Roman" pitchFamily="18" charset="0"/>
                </a:rPr>
                <a:t>3</a:t>
              </a:r>
              <a:r>
                <a:rPr lang="en-US" sz="1600" dirty="0" smtClean="0">
                  <a:latin typeface="Times New Roman" pitchFamily="18" charset="0"/>
                  <a:cs typeface="Times New Roman" pitchFamily="18" charset="0"/>
                </a:rPr>
                <a:t>O</a:t>
              </a:r>
              <a:r>
                <a:rPr lang="en-US" sz="1600" baseline="30000" dirty="0" smtClean="0">
                  <a:latin typeface="Times New Roman" pitchFamily="18" charset="0"/>
                  <a:cs typeface="Times New Roman" pitchFamily="18" charset="0"/>
                </a:rPr>
                <a:t>+</a:t>
              </a:r>
              <a:endParaRPr lang="en-US" sz="1600" baseline="300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CB43A-94FD-412A-9654-8D9F79A9A2EC}" type="slidenum">
              <a:rPr lang="ar-SA" smtClean="0"/>
              <a:pPr/>
              <a:t>27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03837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619672" y="-1"/>
            <a:ext cx="591040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Reactions </a:t>
            </a:r>
            <a:r>
              <a:rPr lang="en-US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Alcohols and Phenols</a:t>
            </a:r>
            <a:endParaRPr lang="ar-SA" dirty="0">
              <a:solidFill>
                <a:prstClr val="black"/>
              </a:solidFill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107504" y="839705"/>
            <a:ext cx="56886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l" rtl="0">
              <a:buFont typeface="Wingdings" pitchFamily="2" charset="2"/>
              <a:buChar char="Ø"/>
            </a:pP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Alcohols undergo two kinds of reactions</a:t>
            </a:r>
            <a:endParaRPr lang="ar-SA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8" name="مجموعة 7"/>
          <p:cNvGrpSpPr/>
          <p:nvPr/>
        </p:nvGrpSpPr>
        <p:grpSpPr>
          <a:xfrm>
            <a:off x="1837013" y="1666261"/>
            <a:ext cx="3456762" cy="647430"/>
            <a:chOff x="1817505" y="1484784"/>
            <a:chExt cx="3456762" cy="647430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588" t="6761" r="2773" b="80600"/>
            <a:stretch/>
          </p:blipFill>
          <p:spPr bwMode="auto">
            <a:xfrm>
              <a:off x="1817505" y="1484784"/>
              <a:ext cx="1134315" cy="5754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588" t="19400" r="2773" b="67962"/>
            <a:stretch/>
          </p:blipFill>
          <p:spPr bwMode="auto">
            <a:xfrm>
              <a:off x="4139952" y="1556792"/>
              <a:ext cx="1134315" cy="5754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0" name="مستطيل 9"/>
          <p:cNvSpPr/>
          <p:nvPr/>
        </p:nvSpPr>
        <p:spPr>
          <a:xfrm>
            <a:off x="105381" y="3232248"/>
            <a:ext cx="595840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l" rtl="0"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Phenols undergo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two kinds of reactions</a:t>
            </a:r>
            <a:endParaRPr lang="ar-SA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3" name="مجموعة 12"/>
          <p:cNvGrpSpPr/>
          <p:nvPr/>
        </p:nvGrpSpPr>
        <p:grpSpPr>
          <a:xfrm>
            <a:off x="1685201" y="4274729"/>
            <a:ext cx="3622892" cy="1462703"/>
            <a:chOff x="1637057" y="4365104"/>
            <a:chExt cx="3622892" cy="1462703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588" t="39717" b="30142"/>
            <a:stretch/>
          </p:blipFill>
          <p:spPr bwMode="auto">
            <a:xfrm>
              <a:off x="1637057" y="4365104"/>
              <a:ext cx="1286715" cy="13723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733" t="67874"/>
            <a:stretch/>
          </p:blipFill>
          <p:spPr bwMode="auto">
            <a:xfrm>
              <a:off x="3816352" y="4365104"/>
              <a:ext cx="1443597" cy="14627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CB43A-94FD-412A-9654-8D9F79A9A2EC}" type="slidenum">
              <a:rPr lang="ar-SA" smtClean="0"/>
              <a:pPr/>
              <a:t>28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40057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-25569" y="0"/>
            <a:ext cx="779045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rtl="0"/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A- Reactions involving oxygen-hydrogen bond breaking</a:t>
            </a:r>
            <a:endParaRPr lang="ar-SA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588" t="6761" r="2773" b="80600"/>
          <a:stretch/>
        </p:blipFill>
        <p:spPr bwMode="auto">
          <a:xfrm>
            <a:off x="6373154" y="514006"/>
            <a:ext cx="1134315" cy="5754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مربع نص 5"/>
          <p:cNvSpPr txBox="1"/>
          <p:nvPr/>
        </p:nvSpPr>
        <p:spPr>
          <a:xfrm>
            <a:off x="89620" y="638978"/>
            <a:ext cx="2353529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1- Salt Formation</a:t>
            </a:r>
            <a:endParaRPr lang="ar-SA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8" name="مجموعة 7"/>
          <p:cNvGrpSpPr/>
          <p:nvPr/>
        </p:nvGrpSpPr>
        <p:grpSpPr>
          <a:xfrm>
            <a:off x="1889307" y="2319680"/>
            <a:ext cx="5854231" cy="647701"/>
            <a:chOff x="1125058" y="2911226"/>
            <a:chExt cx="5854231" cy="647701"/>
          </a:xfrm>
        </p:grpSpPr>
        <p:pic>
          <p:nvPicPr>
            <p:cNvPr id="11" name="Picture 3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4607"/>
            <a:stretch/>
          </p:blipFill>
          <p:spPr bwMode="auto">
            <a:xfrm>
              <a:off x="1125058" y="2996952"/>
              <a:ext cx="4241694" cy="4667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2" name="Picture 4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880"/>
            <a:stretch/>
          </p:blipFill>
          <p:spPr bwMode="auto">
            <a:xfrm>
              <a:off x="2976614" y="2911226"/>
              <a:ext cx="947314" cy="6381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3" name="Picture 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74314" y="2996952"/>
              <a:ext cx="1704975" cy="5619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0" name="مستطيل 9"/>
          <p:cNvSpPr/>
          <p:nvPr/>
        </p:nvSpPr>
        <p:spPr>
          <a:xfrm>
            <a:off x="755576" y="1141200"/>
            <a:ext cx="12955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Alcohols</a:t>
            </a:r>
            <a:endParaRPr lang="ar-SA" dirty="0"/>
          </a:p>
        </p:txBody>
      </p:sp>
      <p:sp>
        <p:nvSpPr>
          <p:cNvPr id="13" name="مستطيل 12"/>
          <p:cNvSpPr/>
          <p:nvPr/>
        </p:nvSpPr>
        <p:spPr>
          <a:xfrm>
            <a:off x="823703" y="3017639"/>
            <a:ext cx="11592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Phenols</a:t>
            </a:r>
            <a:endParaRPr lang="ar-SA" dirty="0"/>
          </a:p>
        </p:txBody>
      </p:sp>
      <p:grpSp>
        <p:nvGrpSpPr>
          <p:cNvPr id="23" name="مجموعة 22"/>
          <p:cNvGrpSpPr/>
          <p:nvPr/>
        </p:nvGrpSpPr>
        <p:grpSpPr>
          <a:xfrm>
            <a:off x="1909806" y="5013176"/>
            <a:ext cx="5614522" cy="1543050"/>
            <a:chOff x="1619672" y="2780928"/>
            <a:chExt cx="5614522" cy="1543050"/>
          </a:xfrm>
        </p:grpSpPr>
        <p:pic>
          <p:nvPicPr>
            <p:cNvPr id="24" name="Picture 2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816"/>
            <a:stretch/>
          </p:blipFill>
          <p:spPr bwMode="auto">
            <a:xfrm>
              <a:off x="2877671" y="2780928"/>
              <a:ext cx="4356523" cy="15430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5" name="Picture 2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4271" r="79201"/>
            <a:stretch/>
          </p:blipFill>
          <p:spPr bwMode="auto">
            <a:xfrm>
              <a:off x="1619672" y="2891026"/>
              <a:ext cx="1158968" cy="13228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6" name="مجموعة 15"/>
          <p:cNvGrpSpPr/>
          <p:nvPr/>
        </p:nvGrpSpPr>
        <p:grpSpPr>
          <a:xfrm>
            <a:off x="1872556" y="1542030"/>
            <a:ext cx="6264696" cy="863376"/>
            <a:chOff x="1872556" y="1542030"/>
            <a:chExt cx="6264696" cy="863376"/>
          </a:xfrm>
        </p:grpSpPr>
        <p:grpSp>
          <p:nvGrpSpPr>
            <p:cNvPr id="30" name="مجموعة 29"/>
            <p:cNvGrpSpPr/>
            <p:nvPr/>
          </p:nvGrpSpPr>
          <p:grpSpPr>
            <a:xfrm>
              <a:off x="1872556" y="1542030"/>
              <a:ext cx="6264696" cy="569096"/>
              <a:chOff x="755576" y="4581128"/>
              <a:chExt cx="6264696" cy="569096"/>
            </a:xfrm>
          </p:grpSpPr>
          <p:grpSp>
            <p:nvGrpSpPr>
              <p:cNvPr id="31" name="مجموعة 30"/>
              <p:cNvGrpSpPr/>
              <p:nvPr/>
            </p:nvGrpSpPr>
            <p:grpSpPr>
              <a:xfrm>
                <a:off x="4867835" y="4632313"/>
                <a:ext cx="1037298" cy="466725"/>
                <a:chOff x="5235754" y="3481927"/>
                <a:chExt cx="1037298" cy="466725"/>
              </a:xfrm>
            </p:grpSpPr>
            <p:pic>
              <p:nvPicPr>
                <p:cNvPr id="34" name="Picture 3"/>
                <p:cNvPicPr>
                  <a:picLocks noChangeAspect="1" noChangeArrowheads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71355" r="23877"/>
                <a:stretch/>
              </p:blipFill>
              <p:spPr bwMode="auto">
                <a:xfrm>
                  <a:off x="5963770" y="3481927"/>
                  <a:ext cx="309282" cy="46672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35" name="مربع نص 34"/>
                <p:cNvSpPr txBox="1"/>
                <p:nvPr/>
              </p:nvSpPr>
              <p:spPr>
                <a:xfrm>
                  <a:off x="5235754" y="3499847"/>
                  <a:ext cx="787395" cy="430887"/>
                </a:xfrm>
                <a:prstGeom prst="rect">
                  <a:avLst/>
                </a:prstGeom>
                <a:noFill/>
              </p:spPr>
              <p:txBody>
                <a:bodyPr wrap="none" rtlCol="1">
                  <a:spAutoFit/>
                </a:bodyPr>
                <a:lstStyle/>
                <a:p>
                  <a:pPr algn="l"/>
                  <a:r>
                    <a:rPr lang="en-US" sz="2200" dirty="0" smtClean="0">
                      <a:latin typeface="Times New Roman" pitchFamily="18" charset="0"/>
                      <a:cs typeface="Times New Roman" pitchFamily="18" charset="0"/>
                    </a:rPr>
                    <a:t>2</a:t>
                  </a:r>
                  <a:r>
                    <a:rPr lang="en-US" sz="2200" dirty="0" smtClean="0">
                      <a:solidFill>
                        <a:srgbClr val="2B65AB"/>
                      </a:solidFill>
                      <a:latin typeface="Times New Roman" pitchFamily="18" charset="0"/>
                      <a:cs typeface="Times New Roman" pitchFamily="18" charset="0"/>
                    </a:rPr>
                    <a:t> RO</a:t>
                  </a:r>
                  <a:endParaRPr lang="ar-SA" sz="2200" dirty="0">
                    <a:solidFill>
                      <a:srgbClr val="2B65AB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pic>
            <p:nvPicPr>
              <p:cNvPr id="32" name="Picture 3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36603" b="-21933"/>
              <a:stretch/>
            </p:blipFill>
            <p:spPr bwMode="auto">
              <a:xfrm>
                <a:off x="755576" y="4581128"/>
                <a:ext cx="4112259" cy="56909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33" name="Picture 3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3649" t="1" b="1"/>
              <a:stretch/>
            </p:blipFill>
            <p:spPr bwMode="auto">
              <a:xfrm>
                <a:off x="5959640" y="4652898"/>
                <a:ext cx="1060632" cy="46672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15" name="مربع نص 14"/>
            <p:cNvSpPr txBox="1"/>
            <p:nvPr/>
          </p:nvSpPr>
          <p:spPr>
            <a:xfrm>
              <a:off x="5626472" y="2036074"/>
              <a:ext cx="1755609" cy="369332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Sodium </a:t>
              </a:r>
              <a:r>
                <a:rPr lang="en-US" dirty="0" err="1" smtClean="0">
                  <a:latin typeface="Times New Roman" pitchFamily="18" charset="0"/>
                  <a:cs typeface="Times New Roman" pitchFamily="18" charset="0"/>
                </a:rPr>
                <a:t>alkoxide</a:t>
              </a:r>
              <a:endParaRPr lang="ar-SA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8" name="مجموعة 17"/>
          <p:cNvGrpSpPr/>
          <p:nvPr/>
        </p:nvGrpSpPr>
        <p:grpSpPr>
          <a:xfrm>
            <a:off x="1960420" y="3169444"/>
            <a:ext cx="5031804" cy="1727716"/>
            <a:chOff x="1960420" y="3169444"/>
            <a:chExt cx="5031804" cy="1727716"/>
          </a:xfrm>
        </p:grpSpPr>
        <p:grpSp>
          <p:nvGrpSpPr>
            <p:cNvPr id="20" name="مجموعة 19"/>
            <p:cNvGrpSpPr/>
            <p:nvPr/>
          </p:nvGrpSpPr>
          <p:grpSpPr>
            <a:xfrm>
              <a:off x="1960420" y="3169444"/>
              <a:ext cx="5031804" cy="1543050"/>
              <a:chOff x="1403648" y="548680"/>
              <a:chExt cx="5031804" cy="1543050"/>
            </a:xfrm>
          </p:grpSpPr>
          <p:pic>
            <p:nvPicPr>
              <p:cNvPr id="21" name="Picture 2"/>
              <p:cNvPicPr>
                <a:picLocks noChangeAspect="1" noChangeArrowheads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4271" r="79201"/>
              <a:stretch/>
            </p:blipFill>
            <p:spPr bwMode="auto">
              <a:xfrm>
                <a:off x="1403648" y="768876"/>
                <a:ext cx="1158968" cy="13228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22" name="Picture 6"/>
              <p:cNvPicPr>
                <a:picLocks noChangeAspect="1" noChangeArrowheads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9154"/>
              <a:stretch/>
            </p:blipFill>
            <p:spPr bwMode="auto">
              <a:xfrm>
                <a:off x="2460812" y="548680"/>
                <a:ext cx="3974640" cy="15430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17" name="مستطيل 16"/>
            <p:cNvSpPr/>
            <p:nvPr/>
          </p:nvSpPr>
          <p:spPr>
            <a:xfrm>
              <a:off x="4690373" y="4527828"/>
              <a:ext cx="192232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latin typeface="Times New Roman" pitchFamily="18" charset="0"/>
                  <a:cs typeface="Times New Roman" pitchFamily="18" charset="0"/>
                </a:rPr>
                <a:t>Sodium </a:t>
              </a:r>
              <a:r>
                <a:rPr lang="en-US" dirty="0" err="1" smtClean="0">
                  <a:latin typeface="Times New Roman" pitchFamily="18" charset="0"/>
                  <a:cs typeface="Times New Roman" pitchFamily="18" charset="0"/>
                </a:rPr>
                <a:t>phenoxide</a:t>
              </a:r>
              <a:endParaRPr lang="ar-SA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CB43A-94FD-412A-9654-8D9F79A9A2EC}" type="slidenum">
              <a:rPr lang="ar-SA" smtClean="0"/>
              <a:pPr/>
              <a:t>29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57716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3203848" y="-33445"/>
            <a:ext cx="31662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Types </a:t>
            </a:r>
            <a:r>
              <a:rPr lang="en-US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of Alcohols</a:t>
            </a:r>
            <a:endParaRPr lang="ar-SA" dirty="0"/>
          </a:p>
        </p:txBody>
      </p:sp>
      <p:sp>
        <p:nvSpPr>
          <p:cNvPr id="8" name="مستطيل 7"/>
          <p:cNvSpPr/>
          <p:nvPr/>
        </p:nvSpPr>
        <p:spPr>
          <a:xfrm>
            <a:off x="27312" y="609725"/>
            <a:ext cx="65678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1- </a:t>
            </a:r>
            <a:r>
              <a:rPr lang="en-US" sz="2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Monohydroxyls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containing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one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hydroxyl group</a:t>
            </a: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5" descr="17p589b.jpg                                                    0008C7DEsmeagol                        B7464D7A: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22" r="39131"/>
          <a:stretch/>
        </p:blipFill>
        <p:spPr bwMode="auto">
          <a:xfrm>
            <a:off x="3491880" y="1268760"/>
            <a:ext cx="1925793" cy="158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مستطيل 10"/>
          <p:cNvSpPr/>
          <p:nvPr/>
        </p:nvSpPr>
        <p:spPr>
          <a:xfrm>
            <a:off x="-117776" y="3013501"/>
            <a:ext cx="77141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2- </a:t>
            </a:r>
            <a:r>
              <a:rPr lang="en-US" sz="2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Dihydroxyls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(glycols) :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containing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two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hydroxyl 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groups</a:t>
            </a:r>
            <a:endParaRPr lang="ar-SA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2" name="مجموعة 11"/>
          <p:cNvGrpSpPr/>
          <p:nvPr/>
        </p:nvGrpSpPr>
        <p:grpSpPr>
          <a:xfrm>
            <a:off x="3678570" y="3475166"/>
            <a:ext cx="1522057" cy="1178900"/>
            <a:chOff x="3708925" y="3469039"/>
            <a:chExt cx="1522057" cy="1178900"/>
          </a:xfrm>
        </p:grpSpPr>
        <p:pic>
          <p:nvPicPr>
            <p:cNvPr id="13" name="Picture 5" descr="17p589b.jpg                                                    0008C7DEsmeagol                        B7464D7A: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998" r="20355" b="54623"/>
            <a:stretch/>
          </p:blipFill>
          <p:spPr bwMode="auto">
            <a:xfrm>
              <a:off x="3739280" y="3469039"/>
              <a:ext cx="1491702" cy="686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5" descr="17p589b.jpg                                                    0008C7DEsmeagol                        B7464D7A: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998" t="66414" r="20355"/>
            <a:stretch/>
          </p:blipFill>
          <p:spPr bwMode="auto">
            <a:xfrm>
              <a:off x="3708925" y="4140113"/>
              <a:ext cx="1491702" cy="5078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6" name="مستطيل 15"/>
          <p:cNvSpPr/>
          <p:nvPr/>
        </p:nvSpPr>
        <p:spPr>
          <a:xfrm>
            <a:off x="-186503" y="4697150"/>
            <a:ext cx="83174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3- </a:t>
            </a:r>
            <a:r>
              <a:rPr lang="en-US" sz="2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Polyhydroxyls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: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containing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more than two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hydroxyl groups</a:t>
            </a:r>
            <a:endParaRPr lang="ar-SA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" name="Picture 5" descr="17p589b.jpg                                                    0008C7DEsmeagol                        B7464D7A: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761"/>
          <a:stretch/>
        </p:blipFill>
        <p:spPr bwMode="auto">
          <a:xfrm>
            <a:off x="3717386" y="5158814"/>
            <a:ext cx="1541702" cy="151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CB43A-94FD-412A-9654-8D9F79A9A2EC}" type="slidenum">
              <a:rPr lang="ar-SA" smtClean="0"/>
              <a:pPr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79557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مستطيل 10"/>
          <p:cNvSpPr/>
          <p:nvPr/>
        </p:nvSpPr>
        <p:spPr>
          <a:xfrm>
            <a:off x="-1" y="504894"/>
            <a:ext cx="80400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/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2- Reaction of Alcohols with Carboxylic acids: Ester Formation </a:t>
            </a:r>
            <a:endParaRPr lang="ar-SA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82"/>
          <a:stretch/>
        </p:blipFill>
        <p:spPr bwMode="auto">
          <a:xfrm>
            <a:off x="1097132" y="1634290"/>
            <a:ext cx="6656627" cy="9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282"/>
          <a:stretch/>
        </p:blipFill>
        <p:spPr bwMode="auto">
          <a:xfrm>
            <a:off x="971237" y="3655559"/>
            <a:ext cx="7098683" cy="169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مربع نص 11"/>
          <p:cNvSpPr txBox="1"/>
          <p:nvPr/>
        </p:nvSpPr>
        <p:spPr>
          <a:xfrm>
            <a:off x="94553" y="2996952"/>
            <a:ext cx="1361270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Example:</a:t>
            </a:r>
            <a:endParaRPr lang="ar-SA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CB43A-94FD-412A-9654-8D9F79A9A2EC}" type="slidenum">
              <a:rPr lang="ar-SA" smtClean="0"/>
              <a:pPr/>
              <a:t>30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57716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870" y="-12086"/>
            <a:ext cx="79555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rtl="0"/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B- </a:t>
            </a:r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Reactions involving </a:t>
            </a:r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carbon-</a:t>
            </a:r>
            <a:r>
              <a:rPr lang="en-US" sz="24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oxgen</a:t>
            </a:r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bond breaking</a:t>
            </a:r>
            <a:endParaRPr lang="ar-SA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588" t="19400" r="2773" b="67962"/>
          <a:stretch/>
        </p:blipFill>
        <p:spPr bwMode="auto">
          <a:xfrm>
            <a:off x="6098231" y="477257"/>
            <a:ext cx="1134315" cy="5754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مستطيل 5"/>
          <p:cNvSpPr/>
          <p:nvPr/>
        </p:nvSpPr>
        <p:spPr>
          <a:xfrm>
            <a:off x="107503" y="1306476"/>
            <a:ext cx="65578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/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1-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Dehydrations of Alcohols: Formation of Alkenes</a:t>
            </a:r>
            <a:endParaRPr lang="ar-SA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467544" y="3608856"/>
            <a:ext cx="14814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Examples:</a:t>
            </a:r>
            <a:endParaRPr lang="ar-SA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6831" y="2132856"/>
            <a:ext cx="6551172" cy="147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2724" y="3988667"/>
            <a:ext cx="5959386" cy="11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6" b="53589"/>
          <a:stretch/>
        </p:blipFill>
        <p:spPr bwMode="auto">
          <a:xfrm>
            <a:off x="1602724" y="5401322"/>
            <a:ext cx="7142030" cy="1386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CB43A-94FD-412A-9654-8D9F79A9A2EC}" type="slidenum">
              <a:rPr lang="ar-SA" smtClean="0"/>
              <a:pPr/>
              <a:t>31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165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0" y="605879"/>
            <a:ext cx="64624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rtl="0"/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2-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Dehydrations of Alcohols: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Ethers Formation</a:t>
            </a:r>
            <a:endParaRPr lang="ar-SA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81887" y="1196752"/>
            <a:ext cx="6706163" cy="935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مستطيل 4"/>
          <p:cNvSpPr/>
          <p:nvPr/>
        </p:nvSpPr>
        <p:spPr>
          <a:xfrm>
            <a:off x="178972" y="3068960"/>
            <a:ext cx="13612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Example:</a:t>
            </a:r>
            <a:endParaRPr lang="ar-SA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مجموعة 3"/>
          <p:cNvGrpSpPr/>
          <p:nvPr/>
        </p:nvGrpSpPr>
        <p:grpSpPr>
          <a:xfrm>
            <a:off x="1288671" y="1916832"/>
            <a:ext cx="6964092" cy="972000"/>
            <a:chOff x="1288671" y="1916832"/>
            <a:chExt cx="6964092" cy="972000"/>
          </a:xfrm>
        </p:grpSpPr>
        <p:pic>
          <p:nvPicPr>
            <p:cNvPr id="2050" name="Picture 2" descr="C:\Users\hp\Pictures\صورة3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8671" y="1916832"/>
              <a:ext cx="6964092" cy="97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مربع نص 1"/>
            <p:cNvSpPr txBox="1"/>
            <p:nvPr/>
          </p:nvSpPr>
          <p:spPr>
            <a:xfrm>
              <a:off x="4238967" y="2492896"/>
              <a:ext cx="837089" cy="369332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dirty="0" smtClean="0">
                  <a:solidFill>
                    <a:srgbClr val="DE00A4"/>
                  </a:solidFill>
                  <a:latin typeface="Times New Roman" pitchFamily="18" charset="0"/>
                  <a:cs typeface="Times New Roman" pitchFamily="18" charset="0"/>
                </a:rPr>
                <a:t>140 ⁰C</a:t>
              </a:r>
              <a:endParaRPr lang="ar-SA" dirty="0">
                <a:solidFill>
                  <a:srgbClr val="DE00A4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6" name="مجموعة 5"/>
          <p:cNvGrpSpPr/>
          <p:nvPr/>
        </p:nvGrpSpPr>
        <p:grpSpPr>
          <a:xfrm>
            <a:off x="1348666" y="3861048"/>
            <a:ext cx="6463056" cy="1008000"/>
            <a:chOff x="1348666" y="3861048"/>
            <a:chExt cx="6463056" cy="1008000"/>
          </a:xfrm>
        </p:grpSpPr>
        <p:pic>
          <p:nvPicPr>
            <p:cNvPr id="6147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348666" y="3861048"/>
              <a:ext cx="6463056" cy="1008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" name="مربع نص 8"/>
            <p:cNvSpPr txBox="1"/>
            <p:nvPr/>
          </p:nvSpPr>
          <p:spPr>
            <a:xfrm>
              <a:off x="3158847" y="4180382"/>
              <a:ext cx="837089" cy="369332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dirty="0" smtClean="0">
                  <a:solidFill>
                    <a:srgbClr val="DE00A4"/>
                  </a:solidFill>
                  <a:latin typeface="Times New Roman" pitchFamily="18" charset="0"/>
                  <a:cs typeface="Times New Roman" pitchFamily="18" charset="0"/>
                </a:rPr>
                <a:t>140 ⁰C</a:t>
              </a:r>
              <a:endParaRPr lang="ar-SA" dirty="0">
                <a:solidFill>
                  <a:srgbClr val="DE00A4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CB43A-94FD-412A-9654-8D9F79A9A2EC}" type="slidenum">
              <a:rPr lang="ar-SA" smtClean="0"/>
              <a:pPr/>
              <a:t>32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26763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-22956" y="404664"/>
            <a:ext cx="907378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rtl="0"/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3- Replacement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the OH group by Halide: Alkyl Halides Formation</a:t>
            </a:r>
            <a:endParaRPr lang="ar-SA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571472" y="1785926"/>
            <a:ext cx="8114953" cy="3413817"/>
            <a:chOff x="642910" y="2285992"/>
            <a:chExt cx="8114953" cy="3413817"/>
          </a:xfrm>
        </p:grpSpPr>
        <p:pic>
          <p:nvPicPr>
            <p:cNvPr id="14" name="Picture 1" descr="C:\Users\haltalassi\Pictures\Picture2.png"/>
            <p:cNvPicPr>
              <a:picLocks noChangeAspect="1" noChangeArrowheads="1"/>
            </p:cNvPicPr>
            <p:nvPr/>
          </p:nvPicPr>
          <p:blipFill>
            <a:blip r:embed="rId2"/>
            <a:srcRect t="78832"/>
            <a:stretch>
              <a:fillRect/>
            </a:stretch>
          </p:blipFill>
          <p:spPr bwMode="auto">
            <a:xfrm>
              <a:off x="642910" y="5143512"/>
              <a:ext cx="7918960" cy="556297"/>
            </a:xfrm>
            <a:prstGeom prst="rect">
              <a:avLst/>
            </a:prstGeom>
            <a:noFill/>
          </p:spPr>
        </p:pic>
        <p:pic>
          <p:nvPicPr>
            <p:cNvPr id="15" name="Picture 2" descr="C:\Users\haltalassi\Pictures\Picture3.png"/>
            <p:cNvPicPr>
              <a:picLocks noChangeAspect="1" noChangeArrowheads="1"/>
            </p:cNvPicPr>
            <p:nvPr/>
          </p:nvPicPr>
          <p:blipFill>
            <a:blip r:embed="rId3"/>
            <a:srcRect b="25585"/>
            <a:stretch>
              <a:fillRect/>
            </a:stretch>
          </p:blipFill>
          <p:spPr bwMode="auto">
            <a:xfrm>
              <a:off x="642910" y="4071942"/>
              <a:ext cx="8114953" cy="864000"/>
            </a:xfrm>
            <a:prstGeom prst="rect">
              <a:avLst/>
            </a:prstGeom>
            <a:noFill/>
          </p:spPr>
        </p:pic>
        <p:pic>
          <p:nvPicPr>
            <p:cNvPr id="16" name="Picture 1" descr="C:\Users\haltalassi\Pictures\Picture2.png"/>
            <p:cNvPicPr>
              <a:picLocks noChangeAspect="1" noChangeArrowheads="1"/>
            </p:cNvPicPr>
            <p:nvPr/>
          </p:nvPicPr>
          <p:blipFill>
            <a:blip r:embed="rId2"/>
            <a:srcRect b="73179"/>
            <a:stretch>
              <a:fillRect/>
            </a:stretch>
          </p:blipFill>
          <p:spPr bwMode="auto">
            <a:xfrm>
              <a:off x="714348" y="2285992"/>
              <a:ext cx="7918960" cy="704856"/>
            </a:xfrm>
            <a:prstGeom prst="rect">
              <a:avLst/>
            </a:prstGeom>
            <a:noFill/>
          </p:spPr>
        </p:pic>
        <p:pic>
          <p:nvPicPr>
            <p:cNvPr id="17" name="Picture 1" descr="C:\Users\haltalassi\Pictures\Picture2.png"/>
            <p:cNvPicPr>
              <a:picLocks noChangeAspect="1" noChangeArrowheads="1"/>
            </p:cNvPicPr>
            <p:nvPr/>
          </p:nvPicPr>
          <p:blipFill>
            <a:blip r:embed="rId2"/>
            <a:srcRect t="37694" b="26967"/>
            <a:stretch>
              <a:fillRect/>
            </a:stretch>
          </p:blipFill>
          <p:spPr bwMode="auto">
            <a:xfrm>
              <a:off x="642910" y="3214686"/>
              <a:ext cx="7918960" cy="928694"/>
            </a:xfrm>
            <a:prstGeom prst="rect">
              <a:avLst/>
            </a:prstGeom>
            <a:noFill/>
          </p:spPr>
        </p:pic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CB43A-94FD-412A-9654-8D9F79A9A2EC}" type="slidenum">
              <a:rPr lang="ar-SA" smtClean="0"/>
              <a:pPr/>
              <a:t>33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24904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251520" y="57471"/>
            <a:ext cx="74915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rtl="0"/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C- Oxidation of Alcohols to Carbonyl Compounds</a:t>
            </a:r>
            <a:endParaRPr lang="ar-SA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42844" y="714356"/>
            <a:ext cx="864396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SzPct val="90000"/>
              <a:buFont typeface="Wingdings" pitchFamily="2" charset="2"/>
              <a:buChar char="Ø"/>
            </a:pPr>
            <a:r>
              <a:rPr lang="en-US" altLang="en-US" sz="20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Oxidation of alcohols gives different products depending on the </a:t>
            </a:r>
            <a:r>
              <a:rPr lang="en-US" altLang="en-US" sz="2000" i="1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class of alcohols that is oxidized </a:t>
            </a:r>
            <a:r>
              <a:rPr lang="en-US" altLang="en-US" sz="20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 on the </a:t>
            </a:r>
            <a:r>
              <a:rPr lang="en-US" altLang="en-US" sz="2000" i="1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kind of oxidizing agent that is used</a:t>
            </a:r>
            <a:r>
              <a:rPr lang="en-US" altLang="en-US" sz="20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lvl="0" indent="-3429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SzPct val="90000"/>
            </a:pPr>
            <a:endParaRPr lang="en-US" altLang="en-US" sz="2000" kern="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SzPct val="90000"/>
              <a:buFont typeface="Wingdings" pitchFamily="2" charset="2"/>
              <a:buChar char="Ø"/>
            </a:pPr>
            <a:r>
              <a:rPr lang="en-US" altLang="en-US" sz="2000" kern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Oxidizing agent:</a:t>
            </a:r>
          </a:p>
          <a:p>
            <a:pPr marL="342900" lvl="0" indent="-3429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SzPct val="90000"/>
            </a:pPr>
            <a:r>
              <a:rPr lang="en-US" altLang="en-US" sz="2000" kern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</a:t>
            </a:r>
            <a:r>
              <a:rPr lang="en-US" altLang="en-US" sz="2000" kern="0" dirty="0" smtClean="0">
                <a:latin typeface="Times New Roman" pitchFamily="18" charset="0"/>
                <a:cs typeface="Times New Roman" pitchFamily="18" charset="0"/>
              </a:rPr>
              <a:t>Very strong:  </a:t>
            </a:r>
            <a:r>
              <a:rPr lang="en-US" altLang="en-US" sz="2000" kern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KMnO</a:t>
            </a:r>
            <a:r>
              <a:rPr lang="en-US" altLang="en-US" sz="2000" kern="0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en-US" altLang="en-US" sz="2000" kern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/ H</a:t>
            </a:r>
            <a:r>
              <a:rPr lang="en-US" altLang="en-US" sz="2000" kern="0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US" altLang="en-US" sz="2000" kern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/ </a:t>
            </a:r>
            <a:r>
              <a:rPr lang="el-GR" altLang="en-US" sz="2000" kern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en-US" altLang="en-US" sz="2000" kern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lvl="0" indent="-3429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SzPct val="90000"/>
            </a:pPr>
            <a:r>
              <a:rPr lang="en-US" altLang="en-US" sz="2000" kern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</a:t>
            </a:r>
            <a:r>
              <a:rPr lang="en-US" altLang="en-US" sz="2000" kern="0" dirty="0" smtClean="0">
                <a:latin typeface="Times New Roman" pitchFamily="18" charset="0"/>
                <a:cs typeface="Times New Roman" pitchFamily="18" charset="0"/>
              </a:rPr>
              <a:t>Strong</a:t>
            </a:r>
            <a:r>
              <a:rPr lang="en-US" altLang="en-US" sz="2000" kern="0" smtClean="0">
                <a:latin typeface="Times New Roman" pitchFamily="18" charset="0"/>
                <a:cs typeface="Times New Roman" pitchFamily="18" charset="0"/>
              </a:rPr>
              <a:t>:          </a:t>
            </a:r>
            <a:r>
              <a:rPr lang="en-US" altLang="en-US" sz="2000" kern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KMnO</a:t>
            </a:r>
            <a:r>
              <a:rPr lang="en-US" altLang="en-US" sz="2000" kern="0" baseline="-2500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en-US" altLang="en-US" sz="2000" kern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/ </a:t>
            </a:r>
            <a:r>
              <a:rPr lang="en-US" altLang="en-US" sz="2000" kern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OH</a:t>
            </a:r>
            <a:r>
              <a:rPr lang="en-US" altLang="en-US" sz="2000" kern="0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altLang="en-US" sz="2000" kern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en-US" sz="2000" kern="0" dirty="0" smtClean="0">
                <a:latin typeface="Times New Roman" pitchFamily="18" charset="0"/>
                <a:cs typeface="Times New Roman" pitchFamily="18" charset="0"/>
              </a:rPr>
              <a:t>or</a:t>
            </a:r>
            <a:r>
              <a:rPr lang="en-US" altLang="en-US" sz="2000" kern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H</a:t>
            </a:r>
            <a:r>
              <a:rPr lang="en-US" altLang="en-US" sz="2000" kern="0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en-US" sz="2000" kern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CrO</a:t>
            </a:r>
            <a:r>
              <a:rPr lang="en-US" altLang="en-US" sz="2000" kern="0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altLang="en-US" sz="2000" kern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en-US" sz="2000" kern="0" dirty="0" smtClean="0">
                <a:latin typeface="Times New Roman" pitchFamily="18" charset="0"/>
                <a:cs typeface="Times New Roman" pitchFamily="18" charset="0"/>
              </a:rPr>
              <a:t>or  </a:t>
            </a:r>
            <a:r>
              <a:rPr lang="en-US" altLang="en-US" sz="2000" kern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K</a:t>
            </a:r>
            <a:r>
              <a:rPr lang="en-US" altLang="en-US" sz="2000" kern="0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en-US" sz="2000" kern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Cr</a:t>
            </a:r>
            <a:r>
              <a:rPr lang="en-US" altLang="en-US" sz="2000" kern="0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en-US" sz="2000" kern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altLang="en-US" sz="2000" kern="0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en-US" altLang="en-US" sz="2000" kern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/ H</a:t>
            </a:r>
            <a:r>
              <a:rPr lang="en-US" altLang="en-US" sz="2000" kern="0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</a:p>
          <a:p>
            <a:pPr marL="342900" lvl="0" indent="-3429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SzPct val="90000"/>
            </a:pPr>
            <a:r>
              <a:rPr lang="en-US" altLang="en-US" sz="2000" kern="0" dirty="0" smtClean="0">
                <a:latin typeface="Times New Roman" pitchFamily="18" charset="0"/>
                <a:cs typeface="Times New Roman" pitchFamily="18" charset="0"/>
              </a:rPr>
              <a:t>                      Mild:             </a:t>
            </a:r>
            <a:r>
              <a:rPr lang="en-US" altLang="en-US" sz="2000" kern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CrO</a:t>
            </a:r>
            <a:r>
              <a:rPr lang="en-US" altLang="en-US" sz="2000" kern="0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en-US" sz="2000" kern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/ pyridine   </a:t>
            </a:r>
            <a:r>
              <a:rPr lang="en-US" altLang="en-US" sz="2000" kern="0" dirty="0" smtClean="0">
                <a:latin typeface="Times New Roman" pitchFamily="18" charset="0"/>
                <a:cs typeface="Times New Roman" pitchFamily="18" charset="0"/>
              </a:rPr>
              <a:t>or</a:t>
            </a:r>
            <a:r>
              <a:rPr lang="en-US" altLang="en-US" sz="2000" kern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Cu / 300 °C</a:t>
            </a:r>
            <a:endParaRPr lang="en-US" altLang="en-US" sz="2000" kern="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SzPct val="90000"/>
            </a:pPr>
            <a:r>
              <a:rPr lang="en-US" altLang="en-US" sz="2000" kern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CA" sz="2000" kern="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326"/>
          <a:stretch/>
        </p:blipFill>
        <p:spPr bwMode="auto">
          <a:xfrm>
            <a:off x="857224" y="3786190"/>
            <a:ext cx="6908869" cy="2633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CB43A-94FD-412A-9654-8D9F79A9A2EC}" type="slidenum">
              <a:rPr lang="ar-SA" smtClean="0"/>
              <a:pPr/>
              <a:t>34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05456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357158" y="357166"/>
            <a:ext cx="8480505" cy="2714644"/>
            <a:chOff x="428596" y="1142984"/>
            <a:chExt cx="8480505" cy="2714644"/>
          </a:xfrm>
        </p:grpSpPr>
        <p:grpSp>
          <p:nvGrpSpPr>
            <p:cNvPr id="8" name="Group 7"/>
            <p:cNvGrpSpPr/>
            <p:nvPr/>
          </p:nvGrpSpPr>
          <p:grpSpPr>
            <a:xfrm>
              <a:off x="428596" y="1142984"/>
              <a:ext cx="6929486" cy="1071546"/>
              <a:chOff x="357158" y="2071678"/>
              <a:chExt cx="6929486" cy="1071546"/>
            </a:xfrm>
          </p:grpSpPr>
          <p:pic>
            <p:nvPicPr>
              <p:cNvPr id="2" name="Picture 5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6870" t="67267" r="24518" b="4385"/>
              <a:stretch/>
            </p:blipFill>
            <p:spPr bwMode="auto">
              <a:xfrm>
                <a:off x="6000760" y="2071678"/>
                <a:ext cx="1285884" cy="10715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" name="Picture 5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67267" r="50368" b="4385"/>
              <a:stretch/>
            </p:blipFill>
            <p:spPr bwMode="auto">
              <a:xfrm>
                <a:off x="357158" y="2071678"/>
                <a:ext cx="3429024" cy="10715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5" name="Straight Arrow Connector 4"/>
              <p:cNvCxnSpPr/>
              <p:nvPr/>
            </p:nvCxnSpPr>
            <p:spPr>
              <a:xfrm>
                <a:off x="4000496" y="2643182"/>
                <a:ext cx="1656000" cy="158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6" name="TextBox 5"/>
              <p:cNvSpPr txBox="1"/>
              <p:nvPr/>
            </p:nvSpPr>
            <p:spPr>
              <a:xfrm>
                <a:off x="4572000" y="2285992"/>
                <a:ext cx="47801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E600AA"/>
                    </a:solidFill>
                  </a:rPr>
                  <a:t>[O]</a:t>
                </a:r>
                <a:endParaRPr lang="en-US" dirty="0">
                  <a:solidFill>
                    <a:srgbClr val="E600AA"/>
                  </a:solidFill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3714744" y="2714620"/>
                <a:ext cx="220284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solidFill>
                      <a:srgbClr val="E600AA"/>
                    </a:solidFill>
                    <a:latin typeface="Times New Roman" pitchFamily="18" charset="0"/>
                    <a:cs typeface="Times New Roman" pitchFamily="18" charset="0"/>
                  </a:rPr>
                  <a:t>Mild or strong oxidizing</a:t>
                </a:r>
                <a:endParaRPr lang="en-US" sz="1600" dirty="0">
                  <a:solidFill>
                    <a:srgbClr val="E600AA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8" name="Group 17"/>
            <p:cNvGrpSpPr/>
            <p:nvPr/>
          </p:nvGrpSpPr>
          <p:grpSpPr>
            <a:xfrm>
              <a:off x="2643174" y="2500306"/>
              <a:ext cx="6265927" cy="1357322"/>
              <a:chOff x="2571736" y="3857628"/>
              <a:chExt cx="6265927" cy="1357322"/>
            </a:xfrm>
          </p:grpSpPr>
          <p:grpSp>
            <p:nvGrpSpPr>
              <p:cNvPr id="9" name="Group 8"/>
              <p:cNvGrpSpPr/>
              <p:nvPr/>
            </p:nvGrpSpPr>
            <p:grpSpPr>
              <a:xfrm>
                <a:off x="2571736" y="3857628"/>
                <a:ext cx="3230647" cy="1071546"/>
                <a:chOff x="2571736" y="2071678"/>
                <a:chExt cx="3230647" cy="1071546"/>
              </a:xfrm>
            </p:grpSpPr>
            <p:pic>
              <p:nvPicPr>
                <p:cNvPr id="11" name="Picture 5"/>
                <p:cNvPicPr>
                  <a:picLocks noChangeAspect="1" noChangeArrowheads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2054" t="67267" r="50368" b="4385"/>
                <a:stretch/>
              </p:blipFill>
              <p:spPr bwMode="auto">
                <a:xfrm>
                  <a:off x="2571736" y="2071678"/>
                  <a:ext cx="1214446" cy="107154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cxnSp>
              <p:nvCxnSpPr>
                <p:cNvPr id="12" name="Straight Arrow Connector 11"/>
                <p:cNvCxnSpPr/>
                <p:nvPr/>
              </p:nvCxnSpPr>
              <p:spPr>
                <a:xfrm>
                  <a:off x="4000496" y="2643182"/>
                  <a:ext cx="1656000" cy="1588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13" name="TextBox 12"/>
                <p:cNvSpPr txBox="1"/>
                <p:nvPr/>
              </p:nvSpPr>
              <p:spPr>
                <a:xfrm>
                  <a:off x="4572000" y="2285992"/>
                  <a:ext cx="47801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>
                      <a:solidFill>
                        <a:srgbClr val="E600AA"/>
                      </a:solidFill>
                    </a:rPr>
                    <a:t>[O]</a:t>
                  </a:r>
                  <a:endParaRPr lang="en-US" dirty="0">
                    <a:solidFill>
                      <a:srgbClr val="E600AA"/>
                    </a:solidFill>
                  </a:endParaRPr>
                </a:p>
              </p:txBody>
            </p:sp>
            <p:sp>
              <p:nvSpPr>
                <p:cNvPr id="14" name="TextBox 13"/>
                <p:cNvSpPr txBox="1"/>
                <p:nvPr/>
              </p:nvSpPr>
              <p:spPr>
                <a:xfrm>
                  <a:off x="3857620" y="2714620"/>
                  <a:ext cx="1944763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>
                      <a:solidFill>
                        <a:srgbClr val="E600AA"/>
                      </a:solidFill>
                      <a:latin typeface="Times New Roman" pitchFamily="18" charset="0"/>
                      <a:cs typeface="Times New Roman" pitchFamily="18" charset="0"/>
                    </a:rPr>
                    <a:t>very strong oxidizing</a:t>
                  </a:r>
                  <a:endParaRPr lang="en-US" sz="1600" dirty="0">
                    <a:solidFill>
                      <a:srgbClr val="E600AA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pic>
            <p:nvPicPr>
              <p:cNvPr id="15" name="Picture 5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5836" t="35908" r="27620" b="30326"/>
              <a:stretch/>
            </p:blipFill>
            <p:spPr bwMode="auto">
              <a:xfrm>
                <a:off x="5786446" y="3938590"/>
                <a:ext cx="1143008" cy="12763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6" name="Picture 5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8584" b="67872"/>
              <a:stretch/>
            </p:blipFill>
            <p:spPr bwMode="auto">
              <a:xfrm>
                <a:off x="7358082" y="3929066"/>
                <a:ext cx="1479581" cy="12144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7" name="TextBox 16"/>
              <p:cNvSpPr txBox="1"/>
              <p:nvPr/>
            </p:nvSpPr>
            <p:spPr>
              <a:xfrm>
                <a:off x="7043572" y="4274114"/>
                <a:ext cx="31451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latin typeface="Times New Roman" pitchFamily="18" charset="0"/>
                    <a:cs typeface="Times New Roman" pitchFamily="18" charset="0"/>
                  </a:rPr>
                  <a:t>+</a:t>
                </a:r>
                <a:endParaRPr lang="en-US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sp>
        <p:nvSpPr>
          <p:cNvPr id="20" name="Rectangle 19"/>
          <p:cNvSpPr/>
          <p:nvPr/>
        </p:nvSpPr>
        <p:spPr>
          <a:xfrm>
            <a:off x="428596" y="3214686"/>
            <a:ext cx="14814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Examples:</a:t>
            </a:r>
            <a:endParaRPr lang="ar-SA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1357290" y="3857628"/>
            <a:ext cx="6786610" cy="2553132"/>
            <a:chOff x="1357290" y="3857628"/>
            <a:chExt cx="6786610" cy="2553132"/>
          </a:xfrm>
        </p:grpSpPr>
        <p:pic>
          <p:nvPicPr>
            <p:cNvPr id="21" name="Picture 7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999" r="7907" b="35937"/>
            <a:stretch/>
          </p:blipFill>
          <p:spPr bwMode="auto">
            <a:xfrm>
              <a:off x="1428728" y="3857628"/>
              <a:ext cx="1345238" cy="1044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28" name="Group 27"/>
            <p:cNvGrpSpPr/>
            <p:nvPr/>
          </p:nvGrpSpPr>
          <p:grpSpPr>
            <a:xfrm>
              <a:off x="3000364" y="4000504"/>
              <a:ext cx="2202846" cy="767182"/>
              <a:chOff x="3357554" y="3286124"/>
              <a:chExt cx="2202846" cy="767182"/>
            </a:xfrm>
          </p:grpSpPr>
          <p:cxnSp>
            <p:nvCxnSpPr>
              <p:cNvPr id="25" name="Straight Arrow Connector 24"/>
              <p:cNvCxnSpPr/>
              <p:nvPr/>
            </p:nvCxnSpPr>
            <p:spPr>
              <a:xfrm>
                <a:off x="3500430" y="3643314"/>
                <a:ext cx="1908000" cy="158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6" name="TextBox 25"/>
              <p:cNvSpPr txBox="1"/>
              <p:nvPr/>
            </p:nvSpPr>
            <p:spPr>
              <a:xfrm>
                <a:off x="4071934" y="3286124"/>
                <a:ext cx="47801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C00000"/>
                    </a:solidFill>
                  </a:rPr>
                  <a:t>[O]</a:t>
                </a:r>
                <a:endParaRPr lang="en-US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3357554" y="3714752"/>
                <a:ext cx="220284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Mild or strong oxidizing</a:t>
                </a: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29" name="TextBox 28"/>
            <p:cNvSpPr txBox="1"/>
            <p:nvPr/>
          </p:nvSpPr>
          <p:spPr>
            <a:xfrm>
              <a:off x="5357818" y="4143380"/>
              <a:ext cx="13067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i="1" dirty="0" smtClean="0">
                  <a:solidFill>
                    <a:srgbClr val="007635"/>
                  </a:solidFill>
                  <a:latin typeface="Times New Roman" pitchFamily="18" charset="0"/>
                  <a:cs typeface="Times New Roman" pitchFamily="18" charset="0"/>
                </a:rPr>
                <a:t>No reaction</a:t>
              </a:r>
              <a:endParaRPr lang="en-US" b="1" i="1" dirty="0">
                <a:solidFill>
                  <a:srgbClr val="007635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30" name="Picture 7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999" r="7907" b="35937"/>
            <a:stretch/>
          </p:blipFill>
          <p:spPr bwMode="auto">
            <a:xfrm>
              <a:off x="1357290" y="5357826"/>
              <a:ext cx="1298850" cy="1008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1" name="Rectangle 30"/>
            <p:cNvSpPr/>
            <p:nvPr/>
          </p:nvSpPr>
          <p:spPr>
            <a:xfrm>
              <a:off x="3143240" y="5500702"/>
              <a:ext cx="165782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l"/>
              <a:r>
                <a:rPr lang="en-US" altLang="en-US" kern="0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KMnO</a:t>
              </a:r>
              <a:r>
                <a:rPr lang="en-US" altLang="en-US" kern="0" baseline="-25000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  <a:r>
                <a:rPr lang="en-US" altLang="en-US" kern="0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/ H</a:t>
              </a:r>
              <a:r>
                <a:rPr lang="en-US" altLang="en-US" kern="0" baseline="30000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+ </a:t>
              </a:r>
              <a:r>
                <a:rPr lang="en-US" altLang="en-US" kern="0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/ </a:t>
              </a:r>
              <a:r>
                <a:rPr lang="el-GR" altLang="en-US" kern="0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Δ</a:t>
              </a:r>
              <a:r>
                <a:rPr lang="en-US" altLang="en-US" kern="0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endParaRPr lang="en-US" dirty="0"/>
            </a:p>
          </p:txBody>
        </p:sp>
        <p:cxnSp>
          <p:nvCxnSpPr>
            <p:cNvPr id="32" name="Straight Arrow Connector 31"/>
            <p:cNvCxnSpPr/>
            <p:nvPr/>
          </p:nvCxnSpPr>
          <p:spPr>
            <a:xfrm>
              <a:off x="3000364" y="5929330"/>
              <a:ext cx="19080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33" name="Picture 2"/>
            <p:cNvPicPr>
              <a:picLocks noChangeAspect="1" noChangeArrowheads="1"/>
            </p:cNvPicPr>
            <p:nvPr/>
          </p:nvPicPr>
          <p:blipFill>
            <a:blip r:embed="rId4"/>
            <a:srcRect l="66926" b="30546"/>
            <a:stretch>
              <a:fillRect/>
            </a:stretch>
          </p:blipFill>
          <p:spPr bwMode="auto">
            <a:xfrm>
              <a:off x="5072066" y="5214950"/>
              <a:ext cx="1424453" cy="10001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5" name="TextBox 34"/>
            <p:cNvSpPr txBox="1"/>
            <p:nvPr/>
          </p:nvSpPr>
          <p:spPr>
            <a:xfrm>
              <a:off x="1357290" y="4929198"/>
              <a:ext cx="145905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rgbClr val="007635"/>
                  </a:solidFill>
                  <a:latin typeface="Times New Roman" pitchFamily="18" charset="0"/>
                  <a:cs typeface="Times New Roman" pitchFamily="18" charset="0"/>
                </a:rPr>
                <a:t>t-butyl alcohol</a:t>
              </a:r>
              <a:endParaRPr lang="en-US" sz="1600" b="1" dirty="0">
                <a:solidFill>
                  <a:srgbClr val="007635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6572264" y="5715016"/>
              <a:ext cx="3145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latin typeface="Times New Roman" pitchFamily="18" charset="0"/>
                  <a:cs typeface="Times New Roman" pitchFamily="18" charset="0"/>
                </a:rPr>
                <a:t>+</a:t>
              </a:r>
              <a:endParaRPr lang="en-US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7072330" y="5715016"/>
              <a:ext cx="10054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HCOOH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5303108" y="6072206"/>
              <a:ext cx="89159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rgbClr val="007635"/>
                  </a:solidFill>
                  <a:latin typeface="Times New Roman" pitchFamily="18" charset="0"/>
                  <a:cs typeface="Times New Roman" pitchFamily="18" charset="0"/>
                </a:rPr>
                <a:t>Acetone</a:t>
              </a:r>
              <a:endParaRPr lang="en-US" sz="1600" b="1" dirty="0">
                <a:solidFill>
                  <a:srgbClr val="007635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6786578" y="6072206"/>
              <a:ext cx="135732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rgbClr val="007635"/>
                  </a:solidFill>
                  <a:latin typeface="Times New Roman" pitchFamily="18" charset="0"/>
                  <a:cs typeface="Times New Roman" pitchFamily="18" charset="0"/>
                </a:rPr>
                <a:t>Formic acid</a:t>
              </a:r>
              <a:endParaRPr lang="en-US" sz="1600" b="1" dirty="0">
                <a:solidFill>
                  <a:srgbClr val="007635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CB43A-94FD-412A-9654-8D9F79A9A2EC}" type="slidenum">
              <a:rPr lang="ar-SA" smtClean="0"/>
              <a:pPr/>
              <a:t>35</a:t>
            </a:fld>
            <a:endParaRPr lang="ar-SA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214414" y="428604"/>
            <a:ext cx="5440417" cy="3848100"/>
            <a:chOff x="1361231" y="642918"/>
            <a:chExt cx="5440417" cy="3848100"/>
          </a:xfrm>
        </p:grpSpPr>
        <p:pic>
          <p:nvPicPr>
            <p:cNvPr id="9218" name="Picture 2"/>
            <p:cNvPicPr>
              <a:picLocks noChangeAspect="1" noChangeArrowheads="1"/>
            </p:cNvPicPr>
            <p:nvPr/>
          </p:nvPicPr>
          <p:blipFill>
            <a:blip r:embed="rId2"/>
            <a:stretch>
              <a:fillRect/>
            </a:stretch>
          </p:blipFill>
          <p:spPr bwMode="auto">
            <a:xfrm>
              <a:off x="1361231" y="642918"/>
              <a:ext cx="5440417" cy="3848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3643306" y="3286124"/>
              <a:ext cx="9028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7635"/>
                  </a:solidFill>
                  <a:latin typeface="Times New Roman" pitchFamily="18" charset="0"/>
                  <a:cs typeface="Times New Roman" pitchFamily="18" charset="0"/>
                </a:rPr>
                <a:t>H</a:t>
              </a:r>
              <a:r>
                <a:rPr lang="en-US" baseline="-25000" dirty="0" smtClean="0">
                  <a:solidFill>
                    <a:srgbClr val="007635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en-US" dirty="0" smtClean="0">
                  <a:solidFill>
                    <a:srgbClr val="007635"/>
                  </a:solidFill>
                  <a:latin typeface="Times New Roman" pitchFamily="18" charset="0"/>
                  <a:cs typeface="Times New Roman" pitchFamily="18" charset="0"/>
                </a:rPr>
                <a:t>CrO</a:t>
              </a:r>
              <a:r>
                <a:rPr lang="en-US" baseline="-25000" dirty="0" smtClean="0">
                  <a:solidFill>
                    <a:srgbClr val="007635"/>
                  </a:solidFill>
                  <a:latin typeface="Times New Roman" pitchFamily="18" charset="0"/>
                  <a:cs typeface="Times New Roman" pitchFamily="18" charset="0"/>
                </a:rPr>
                <a:t>7</a:t>
              </a:r>
              <a:endParaRPr lang="en-US" baseline="-25000" dirty="0">
                <a:solidFill>
                  <a:srgbClr val="007635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1142976" y="4929198"/>
            <a:ext cx="4306850" cy="1440000"/>
            <a:chOff x="2118231" y="4714884"/>
            <a:chExt cx="4306850" cy="1440000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3"/>
            <a:stretch>
              <a:fillRect/>
            </a:stretch>
          </p:blipFill>
          <p:spPr bwMode="auto">
            <a:xfrm>
              <a:off x="2118231" y="4714884"/>
              <a:ext cx="430685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7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71" r="50768" b="33854"/>
            <a:stretch/>
          </p:blipFill>
          <p:spPr bwMode="auto">
            <a:xfrm>
              <a:off x="2571736" y="4857760"/>
              <a:ext cx="1296716" cy="972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CB43A-94FD-412A-9654-8D9F79A9A2EC}" type="slidenum">
              <a:rPr lang="ar-SA" smtClean="0"/>
              <a:pPr/>
              <a:t>36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46132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85720" y="0"/>
            <a:ext cx="72866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rtl="0"/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D- Reaction of Aromatic ring of Phenols</a:t>
            </a:r>
            <a:endParaRPr lang="ar-SA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71472" y="714356"/>
            <a:ext cx="21739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1- </a:t>
            </a:r>
            <a:r>
              <a:rPr lang="en-US" sz="2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Halogenation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33" t="67874"/>
          <a:stretch/>
        </p:blipFill>
        <p:spPr bwMode="auto">
          <a:xfrm>
            <a:off x="6429388" y="142852"/>
            <a:ext cx="1443597" cy="14627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2" name="Group 11"/>
          <p:cNvGrpSpPr/>
          <p:nvPr/>
        </p:nvGrpSpPr>
        <p:grpSpPr>
          <a:xfrm>
            <a:off x="1928794" y="1285860"/>
            <a:ext cx="4572000" cy="3857652"/>
            <a:chOff x="0" y="2428868"/>
            <a:chExt cx="4572000" cy="3857652"/>
          </a:xfrm>
        </p:grpSpPr>
        <p:pic>
          <p:nvPicPr>
            <p:cNvPr id="1126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6829" r="56834"/>
            <a:stretch>
              <a:fillRect/>
            </a:stretch>
          </p:blipFill>
          <p:spPr bwMode="auto">
            <a:xfrm>
              <a:off x="0" y="2428868"/>
              <a:ext cx="2857520" cy="37147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720" t="64822" r="21222"/>
            <a:stretch>
              <a:fillRect/>
            </a:stretch>
          </p:blipFill>
          <p:spPr bwMode="auto">
            <a:xfrm>
              <a:off x="2714612" y="4500594"/>
              <a:ext cx="1857388" cy="17859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0001" t="26829" r="6258" b="36773"/>
            <a:stretch>
              <a:fillRect/>
            </a:stretch>
          </p:blipFill>
          <p:spPr bwMode="auto">
            <a:xfrm>
              <a:off x="2857488" y="2571744"/>
              <a:ext cx="1571636" cy="18478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7" name="Group 16"/>
          <p:cNvGrpSpPr/>
          <p:nvPr/>
        </p:nvGrpSpPr>
        <p:grpSpPr>
          <a:xfrm>
            <a:off x="2217515" y="5286388"/>
            <a:ext cx="3640370" cy="1285884"/>
            <a:chOff x="285720" y="5214950"/>
            <a:chExt cx="3640370" cy="1285884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0750" r="85971" b="23921"/>
            <a:stretch>
              <a:fillRect/>
            </a:stretch>
          </p:blipFill>
          <p:spPr bwMode="auto">
            <a:xfrm>
              <a:off x="285720" y="5214950"/>
              <a:ext cx="928694" cy="12858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14" name="Straight Arrow Connector 13"/>
            <p:cNvCxnSpPr/>
            <p:nvPr/>
          </p:nvCxnSpPr>
          <p:spPr>
            <a:xfrm>
              <a:off x="1500166" y="5929330"/>
              <a:ext cx="1071570" cy="1588"/>
            </a:xfrm>
            <a:prstGeom prst="straightConnector1">
              <a:avLst/>
            </a:prstGeom>
            <a:ln>
              <a:tailEnd type="arrow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1714482" y="5572140"/>
              <a:ext cx="53732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err="1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HBr</a:t>
              </a:r>
              <a:endParaRPr lang="en-US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619322" y="5715016"/>
              <a:ext cx="13067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i="1" dirty="0" smtClean="0">
                  <a:solidFill>
                    <a:srgbClr val="9900FF"/>
                  </a:solidFill>
                  <a:latin typeface="Times New Roman" pitchFamily="18" charset="0"/>
                  <a:cs typeface="Times New Roman" pitchFamily="18" charset="0"/>
                </a:rPr>
                <a:t>No reaction</a:t>
              </a:r>
              <a:endParaRPr lang="en-US" b="1" i="1" dirty="0">
                <a:solidFill>
                  <a:srgbClr val="9900FF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CB43A-94FD-412A-9654-8D9F79A9A2EC}" type="slidenum">
              <a:rPr lang="ar-SA" smtClean="0"/>
              <a:pPr/>
              <a:t>37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05912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00034" y="214290"/>
            <a:ext cx="16273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2- Nitration</a:t>
            </a:r>
            <a:endParaRPr lang="en-US" sz="2400" dirty="0">
              <a:solidFill>
                <a:prstClr val="black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357290" y="642918"/>
            <a:ext cx="6391273" cy="2500330"/>
            <a:chOff x="928662" y="2357430"/>
            <a:chExt cx="6391273" cy="2500330"/>
          </a:xfrm>
        </p:grpSpPr>
        <p:pic>
          <p:nvPicPr>
            <p:cNvPr id="1229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356" t="1418" b="48960"/>
            <a:stretch>
              <a:fillRect/>
            </a:stretch>
          </p:blipFill>
          <p:spPr bwMode="auto">
            <a:xfrm>
              <a:off x="4071934" y="2357430"/>
              <a:ext cx="3248001" cy="2500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506" r="53994" b="51796"/>
            <a:stretch>
              <a:fillRect/>
            </a:stretch>
          </p:blipFill>
          <p:spPr bwMode="auto">
            <a:xfrm>
              <a:off x="928662" y="2571744"/>
              <a:ext cx="3071834" cy="20002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6" name="Rectangle 5"/>
          <p:cNvSpPr/>
          <p:nvPr/>
        </p:nvSpPr>
        <p:spPr>
          <a:xfrm>
            <a:off x="571472" y="3500438"/>
            <a:ext cx="21579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3- </a:t>
            </a:r>
            <a:r>
              <a:rPr lang="en-US" sz="2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Sulphonation</a:t>
            </a:r>
            <a:endParaRPr lang="en-US" dirty="0">
              <a:solidFill>
                <a:prstClr val="black"/>
              </a:solidFill>
            </a:endParaRPr>
          </a:p>
        </p:txBody>
      </p:sp>
      <p:grpSp>
        <p:nvGrpSpPr>
          <p:cNvPr id="11" name="مجموعة 10"/>
          <p:cNvGrpSpPr/>
          <p:nvPr/>
        </p:nvGrpSpPr>
        <p:grpSpPr>
          <a:xfrm>
            <a:off x="1313718" y="4130590"/>
            <a:ext cx="6715993" cy="2411787"/>
            <a:chOff x="1436688" y="836712"/>
            <a:chExt cx="6715993" cy="2411787"/>
          </a:xfrm>
        </p:grpSpPr>
        <p:pic>
          <p:nvPicPr>
            <p:cNvPr id="16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451" t="52135"/>
            <a:stretch/>
          </p:blipFill>
          <p:spPr bwMode="auto">
            <a:xfrm>
              <a:off x="4310112" y="836712"/>
              <a:ext cx="3842569" cy="24117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7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7722" r="57356"/>
            <a:stretch/>
          </p:blipFill>
          <p:spPr bwMode="auto">
            <a:xfrm>
              <a:off x="1436688" y="977470"/>
              <a:ext cx="2847365" cy="21302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0" name="TextBox 9"/>
          <p:cNvSpPr txBox="1"/>
          <p:nvPr/>
        </p:nvSpPr>
        <p:spPr>
          <a:xfrm>
            <a:off x="5857884" y="357166"/>
            <a:ext cx="16673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7635"/>
                </a:solidFill>
              </a:rPr>
              <a:t>At low temperature </a:t>
            </a:r>
            <a:endParaRPr lang="en-US" sz="1400" dirty="0">
              <a:solidFill>
                <a:srgbClr val="007635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857620" y="357166"/>
            <a:ext cx="17193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7635"/>
                </a:solidFill>
              </a:rPr>
              <a:t>At high temperature </a:t>
            </a:r>
            <a:endParaRPr lang="en-US" sz="1400" dirty="0">
              <a:solidFill>
                <a:srgbClr val="007635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CB43A-94FD-412A-9654-8D9F79A9A2EC}" type="slidenum">
              <a:rPr lang="ar-SA" smtClean="0"/>
              <a:pPr/>
              <a:t>38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95137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-76944" y="857232"/>
            <a:ext cx="45496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1- 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Name the following compounds.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416225" y="0"/>
            <a:ext cx="214577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200" b="1" dirty="0" smtClean="0">
                <a:solidFill>
                  <a:srgbClr val="00B050"/>
                </a:solidFill>
                <a:latin typeface="Bell MT" pitchFamily="18" charset="0"/>
              </a:rPr>
              <a:t>Homework</a:t>
            </a:r>
            <a:endParaRPr lang="ar-SA" sz="3200" b="1" dirty="0">
              <a:solidFill>
                <a:srgbClr val="00B050"/>
              </a:solidFill>
              <a:latin typeface="Bell MT" pitchFamily="18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428736"/>
            <a:ext cx="5857916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7"/>
          <p:cNvSpPr/>
          <p:nvPr/>
        </p:nvSpPr>
        <p:spPr>
          <a:xfrm>
            <a:off x="-452183" y="3286124"/>
            <a:ext cx="5001947" cy="233910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endParaRPr lang="en-US" sz="2400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2- 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What is the correct IUPAC name.</a:t>
            </a:r>
          </a:p>
          <a:p>
            <a:pPr marL="1257300" lvl="2" indent="-342900" algn="l" rtl="0">
              <a:buFont typeface="+mj-lt"/>
              <a:buAutoNum type="alphaLcParenR"/>
            </a:pPr>
            <a:endParaRPr lang="en-US" sz="20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57300" lvl="2" indent="-342900" algn="l" rtl="0">
              <a:buFont typeface="+mj-lt"/>
              <a:buAutoNum type="alphaLcParenR"/>
            </a:pP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2-Methyl-2-penten-4-ol</a:t>
            </a:r>
          </a:p>
          <a:p>
            <a:pPr marL="1257300" lvl="2" indent="-342900" algn="l" rtl="0">
              <a:buFont typeface="+mj-lt"/>
              <a:buAutoNum type="alphaLcParenR"/>
            </a:pP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4-Chloro-5-phenyl-5-heptanol</a:t>
            </a:r>
          </a:p>
          <a:p>
            <a:pPr marL="1257300" lvl="2" indent="-342900" algn="l" rtl="0">
              <a:buFont typeface="+mj-lt"/>
              <a:buAutoNum type="alphaLcParenR"/>
            </a:pP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4-Bromocylohexanol</a:t>
            </a:r>
          </a:p>
          <a:p>
            <a:pPr marL="342900" lvl="0" indent="-342900" algn="l" rtl="0">
              <a:buFont typeface="+mj-lt"/>
              <a:buAutoNum type="alphaLcParenR"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CB43A-94FD-412A-9654-8D9F79A9A2EC}" type="slidenum">
              <a:rPr lang="ar-SA" smtClean="0"/>
              <a:pPr/>
              <a:t>39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2136950" y="0"/>
            <a:ext cx="44500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Classification of Alcohols</a:t>
            </a:r>
            <a:endParaRPr lang="ar-SA" sz="3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6" name="مجموعة 15"/>
          <p:cNvGrpSpPr/>
          <p:nvPr/>
        </p:nvGrpSpPr>
        <p:grpSpPr>
          <a:xfrm>
            <a:off x="251520" y="584775"/>
            <a:ext cx="7621247" cy="1881324"/>
            <a:chOff x="115661" y="827420"/>
            <a:chExt cx="7621247" cy="1881324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829"/>
            <a:stretch/>
          </p:blipFill>
          <p:spPr bwMode="auto">
            <a:xfrm>
              <a:off x="1403648" y="1124744"/>
              <a:ext cx="6333260" cy="1584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8" name="رابط كسهم مستقيم 7"/>
            <p:cNvCxnSpPr/>
            <p:nvPr/>
          </p:nvCxnSpPr>
          <p:spPr>
            <a:xfrm>
              <a:off x="1403648" y="1196752"/>
              <a:ext cx="504056" cy="43204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9" name="مربع نص 8"/>
            <p:cNvSpPr txBox="1"/>
            <p:nvPr/>
          </p:nvSpPr>
          <p:spPr>
            <a:xfrm>
              <a:off x="115661" y="827420"/>
              <a:ext cx="1729962" cy="369332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dirty="0" err="1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Carbinol</a:t>
              </a:r>
              <a:r>
                <a:rPr lang="en-US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 Carbon</a:t>
              </a:r>
              <a:endParaRPr lang="ar-SA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1" name="مستطيل 10"/>
          <p:cNvSpPr/>
          <p:nvPr/>
        </p:nvSpPr>
        <p:spPr>
          <a:xfrm>
            <a:off x="2103287" y="2582180"/>
            <a:ext cx="45173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Nomenclature of Alcohols</a:t>
            </a:r>
            <a:endParaRPr lang="ar-SA" dirty="0"/>
          </a:p>
        </p:txBody>
      </p:sp>
      <p:sp>
        <p:nvSpPr>
          <p:cNvPr id="12" name="مربع نص 11"/>
          <p:cNvSpPr txBox="1"/>
          <p:nvPr/>
        </p:nvSpPr>
        <p:spPr>
          <a:xfrm>
            <a:off x="31938" y="3182671"/>
            <a:ext cx="3231975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Common Nomenclature:</a:t>
            </a:r>
            <a:endParaRPr lang="ar-SA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5" name="مجموعة 14"/>
          <p:cNvGrpSpPr/>
          <p:nvPr/>
        </p:nvGrpSpPr>
        <p:grpSpPr>
          <a:xfrm>
            <a:off x="3995936" y="3413503"/>
            <a:ext cx="2116286" cy="461665"/>
            <a:chOff x="3512134" y="4593852"/>
            <a:chExt cx="2116286" cy="461665"/>
          </a:xfrm>
        </p:grpSpPr>
        <p:sp>
          <p:nvSpPr>
            <p:cNvPr id="14" name="مستطيل 13"/>
            <p:cNvSpPr/>
            <p:nvPr/>
          </p:nvSpPr>
          <p:spPr>
            <a:xfrm>
              <a:off x="3512134" y="4593852"/>
              <a:ext cx="2116285" cy="461665"/>
            </a:xfrm>
            <a:prstGeom prst="rect">
              <a:avLst/>
            </a:prstGeom>
            <a:effectLst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3" name="مربع نص 12"/>
            <p:cNvSpPr txBox="1"/>
            <p:nvPr/>
          </p:nvSpPr>
          <p:spPr>
            <a:xfrm>
              <a:off x="3512135" y="4623517"/>
              <a:ext cx="2116285" cy="432000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Alkyl + alcohol</a:t>
              </a:r>
              <a:endParaRPr lang="ar-SA" sz="2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4101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73" r="34590"/>
          <a:stretch/>
        </p:blipFill>
        <p:spPr bwMode="auto">
          <a:xfrm>
            <a:off x="245675" y="3801096"/>
            <a:ext cx="2138082" cy="129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1" r="50768"/>
          <a:stretch/>
        </p:blipFill>
        <p:spPr bwMode="auto">
          <a:xfrm>
            <a:off x="2864996" y="4222746"/>
            <a:ext cx="1810763" cy="20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341" y="5475306"/>
            <a:ext cx="2273439" cy="11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7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999" r="7907"/>
          <a:stretch/>
        </p:blipFill>
        <p:spPr bwMode="auto">
          <a:xfrm>
            <a:off x="5054078" y="4114702"/>
            <a:ext cx="1693866" cy="20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7" name="مجموعة 16"/>
          <p:cNvGrpSpPr/>
          <p:nvPr/>
        </p:nvGrpSpPr>
        <p:grpSpPr>
          <a:xfrm>
            <a:off x="7032782" y="4217138"/>
            <a:ext cx="2041206" cy="1885476"/>
            <a:chOff x="6883431" y="4077072"/>
            <a:chExt cx="2041206" cy="1885476"/>
          </a:xfrm>
        </p:grpSpPr>
        <p:pic>
          <p:nvPicPr>
            <p:cNvPr id="4102" name="Picture 6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0027"/>
            <a:stretch/>
          </p:blipFill>
          <p:spPr bwMode="auto">
            <a:xfrm>
              <a:off x="6883431" y="5567082"/>
              <a:ext cx="2009999" cy="3954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5" name="Picture 6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3864" b="34698"/>
            <a:stretch/>
          </p:blipFill>
          <p:spPr bwMode="auto">
            <a:xfrm>
              <a:off x="6948264" y="4077072"/>
              <a:ext cx="1976373" cy="1476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CB43A-94FD-412A-9654-8D9F79A9A2EC}" type="slidenum">
              <a:rPr lang="ar-SA" smtClean="0"/>
              <a:pPr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9538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500042"/>
            <a:ext cx="47003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3- 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Complete the following reactions.</a:t>
            </a:r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1357298"/>
            <a:ext cx="3429024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CB43A-94FD-412A-9654-8D9F79A9A2EC}" type="slidenum">
              <a:rPr lang="ar-SA" smtClean="0"/>
              <a:pPr/>
              <a:t>40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>
            <a:off x="2613" y="0"/>
            <a:ext cx="29840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IUPAC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Nomenclature:</a:t>
            </a:r>
            <a:endParaRPr lang="ar-SA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مستطيل 9"/>
          <p:cNvSpPr/>
          <p:nvPr/>
        </p:nvSpPr>
        <p:spPr>
          <a:xfrm>
            <a:off x="251520" y="461665"/>
            <a:ext cx="8712968" cy="17173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l" rtl="0" fontAlgn="base">
              <a:spcBef>
                <a:spcPct val="20000"/>
              </a:spcBef>
              <a:spcAft>
                <a:spcPct val="0"/>
              </a:spcAft>
              <a:buSzPct val="90000"/>
              <a:buFont typeface="Wingdings" pitchFamily="2" charset="2"/>
              <a:buChar char="q"/>
            </a:pPr>
            <a:r>
              <a:rPr kumimoji="0" lang="en-US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Select the </a:t>
            </a:r>
            <a:r>
              <a:rPr kumimoji="0" lang="en-US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longest carbon</a:t>
            </a:r>
            <a:r>
              <a:rPr kumimoji="0" lang="en-US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chain containing the </a:t>
            </a:r>
            <a:r>
              <a:rPr kumimoji="0" lang="en-US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hydroxyl group.</a:t>
            </a:r>
          </a:p>
          <a:p>
            <a:pPr marL="342900" lvl="0" indent="-342900" algn="l" rtl="0" fontAlgn="base">
              <a:spcBef>
                <a:spcPct val="20000"/>
              </a:spcBef>
              <a:spcAft>
                <a:spcPct val="0"/>
              </a:spcAft>
              <a:buSzPct val="90000"/>
              <a:buFont typeface="Wingdings" pitchFamily="2" charset="2"/>
              <a:buChar char="q"/>
            </a:pPr>
            <a:r>
              <a:rPr kumimoji="0" lang="en-US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derive the parent name by replacing the </a:t>
            </a:r>
            <a:r>
              <a:rPr kumimoji="0" lang="en-US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-</a:t>
            </a:r>
            <a:r>
              <a:rPr kumimoji="0" lang="en-US" altLang="en-US" sz="2400" b="0" i="1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e</a:t>
            </a:r>
            <a:r>
              <a:rPr kumimoji="0" lang="en-US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ending of the corresponding alkane with </a:t>
            </a:r>
            <a:r>
              <a:rPr kumimoji="0" lang="en-US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-</a:t>
            </a:r>
            <a:r>
              <a:rPr kumimoji="0" lang="en-US" altLang="en-US" sz="2400" b="0" i="1" u="none" strike="noStrike" kern="0" cap="none" spc="0" normalizeH="0" baseline="0" noProof="0" dirty="0" err="1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ol</a:t>
            </a:r>
            <a:r>
              <a:rPr kumimoji="0" lang="en-US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lvl="0" indent="-342900" algn="l" rtl="0" fontAlgn="base">
              <a:spcBef>
                <a:spcPct val="20000"/>
              </a:spcBef>
              <a:spcAft>
                <a:spcPct val="0"/>
              </a:spcAft>
              <a:buSzPct val="90000"/>
              <a:buFont typeface="Wingdings" pitchFamily="2" charset="2"/>
              <a:buChar char="q"/>
            </a:pPr>
            <a:r>
              <a:rPr kumimoji="0" lang="en-US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Number the chain from the end nearer the hydroxyl group.</a:t>
            </a:r>
            <a:endParaRPr kumimoji="0" lang="en-US" altLang="en-US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3456" y="2439369"/>
            <a:ext cx="2676525" cy="189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24" y="4489167"/>
            <a:ext cx="2784263" cy="183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3456" y="4727292"/>
            <a:ext cx="2943225" cy="1390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6700" y="4489167"/>
            <a:ext cx="2590800" cy="186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1" name="مجموعة 10"/>
          <p:cNvGrpSpPr/>
          <p:nvPr/>
        </p:nvGrpSpPr>
        <p:grpSpPr>
          <a:xfrm>
            <a:off x="2614593" y="2415727"/>
            <a:ext cx="2519824" cy="1404000"/>
            <a:chOff x="2752725" y="2714995"/>
            <a:chExt cx="2519824" cy="1378604"/>
          </a:xfrm>
        </p:grpSpPr>
        <p:pic>
          <p:nvPicPr>
            <p:cNvPr id="5127" name="Picture 7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0582" r="21481"/>
            <a:stretch/>
          </p:blipFill>
          <p:spPr bwMode="auto">
            <a:xfrm>
              <a:off x="2752725" y="3617258"/>
              <a:ext cx="2168899" cy="4763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9" name="Picture 7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0000"/>
            <a:stretch/>
          </p:blipFill>
          <p:spPr bwMode="auto">
            <a:xfrm>
              <a:off x="2816079" y="2714995"/>
              <a:ext cx="2456470" cy="72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2" name="مجموعة 11"/>
          <p:cNvGrpSpPr/>
          <p:nvPr/>
        </p:nvGrpSpPr>
        <p:grpSpPr>
          <a:xfrm>
            <a:off x="204410" y="2571220"/>
            <a:ext cx="2114146" cy="1414155"/>
            <a:chOff x="140423" y="2401600"/>
            <a:chExt cx="2114146" cy="1414155"/>
          </a:xfrm>
        </p:grpSpPr>
        <p:pic>
          <p:nvPicPr>
            <p:cNvPr id="5124" name="Picture 4"/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7414"/>
            <a:stretch/>
          </p:blipFill>
          <p:spPr bwMode="auto">
            <a:xfrm>
              <a:off x="199256" y="2401600"/>
              <a:ext cx="2055313" cy="10589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1" name="Picture 4"/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7418"/>
            <a:stretch/>
          </p:blipFill>
          <p:spPr bwMode="auto">
            <a:xfrm>
              <a:off x="140423" y="3433667"/>
              <a:ext cx="2055313" cy="3820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CB43A-94FD-412A-9654-8D9F79A9A2EC}" type="slidenum">
              <a:rPr lang="ar-SA" smtClean="0"/>
              <a:pPr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86607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مجموعة 1"/>
          <p:cNvGrpSpPr/>
          <p:nvPr/>
        </p:nvGrpSpPr>
        <p:grpSpPr>
          <a:xfrm>
            <a:off x="377656" y="578225"/>
            <a:ext cx="2579189" cy="2288522"/>
            <a:chOff x="3376615" y="2519363"/>
            <a:chExt cx="2579189" cy="2288522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76615" y="2519363"/>
              <a:ext cx="2176209" cy="1656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07904" y="4312585"/>
              <a:ext cx="2247900" cy="4953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4" name="مجموعة 3"/>
          <p:cNvGrpSpPr/>
          <p:nvPr/>
        </p:nvGrpSpPr>
        <p:grpSpPr>
          <a:xfrm>
            <a:off x="3291362" y="578225"/>
            <a:ext cx="3131616" cy="2082581"/>
            <a:chOff x="3116116" y="205941"/>
            <a:chExt cx="3131616" cy="2082581"/>
          </a:xfrm>
        </p:grpSpPr>
        <p:pic>
          <p:nvPicPr>
            <p:cNvPr id="2053" name="Picture 5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5491"/>
            <a:stretch/>
          </p:blipFill>
          <p:spPr bwMode="auto">
            <a:xfrm>
              <a:off x="3210979" y="1856522"/>
              <a:ext cx="3036753" cy="432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" name="Picture 5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2629"/>
            <a:stretch/>
          </p:blipFill>
          <p:spPr bwMode="auto">
            <a:xfrm>
              <a:off x="3116116" y="205941"/>
              <a:ext cx="3126323" cy="1404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6550" y="885547"/>
            <a:ext cx="2457450" cy="173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65" r="52720"/>
          <a:stretch/>
        </p:blipFill>
        <p:spPr bwMode="auto">
          <a:xfrm>
            <a:off x="402427" y="3920039"/>
            <a:ext cx="2981263" cy="178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578" t="8978" r="3624"/>
          <a:stretch/>
        </p:blipFill>
        <p:spPr bwMode="auto">
          <a:xfrm>
            <a:off x="5081857" y="3888654"/>
            <a:ext cx="2635625" cy="1725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CB43A-94FD-412A-9654-8D9F79A9A2EC}" type="slidenum">
              <a:rPr lang="ar-SA" smtClean="0"/>
              <a:pPr/>
              <a:t>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86111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79512" y="476672"/>
            <a:ext cx="6750496" cy="90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Wingdings" pitchFamily="2" charset="2"/>
              <a:buChar char="q"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If more than one hydroxyl group, use suffixes </a:t>
            </a:r>
          </a:p>
          <a:p>
            <a:pPr lvl="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</a:pPr>
            <a:r>
              <a:rPr 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-</a:t>
            </a:r>
            <a:r>
              <a:rPr kumimoji="0" lang="en-US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diol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, -</a:t>
            </a:r>
            <a:r>
              <a:rPr kumimoji="0" lang="en-US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triol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, etc.</a:t>
            </a:r>
          </a:p>
        </p:txBody>
      </p:sp>
      <p:sp>
        <p:nvSpPr>
          <p:cNvPr id="24" name="مستطيل 23"/>
          <p:cNvSpPr/>
          <p:nvPr/>
        </p:nvSpPr>
        <p:spPr>
          <a:xfrm>
            <a:off x="103765" y="3153162"/>
            <a:ext cx="197982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/>
            <a:r>
              <a:rPr lang="en-US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IUPAC name:</a:t>
            </a:r>
            <a:endParaRPr lang="en-US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r>
              <a:rPr lang="en-US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Common name:</a:t>
            </a:r>
            <a:endParaRPr lang="ar-SA" sz="2000" dirty="0">
              <a:solidFill>
                <a:srgbClr val="C00000"/>
              </a:solidFill>
            </a:endParaRPr>
          </a:p>
        </p:txBody>
      </p:sp>
      <p:grpSp>
        <p:nvGrpSpPr>
          <p:cNvPr id="7" name="مجموعة 6"/>
          <p:cNvGrpSpPr/>
          <p:nvPr/>
        </p:nvGrpSpPr>
        <p:grpSpPr>
          <a:xfrm>
            <a:off x="2061143" y="2312530"/>
            <a:ext cx="1787669" cy="1559930"/>
            <a:chOff x="2389820" y="2301118"/>
            <a:chExt cx="1787669" cy="1559930"/>
          </a:xfrm>
        </p:grpSpPr>
        <p:sp>
          <p:nvSpPr>
            <p:cNvPr id="16" name="مربع نص 15"/>
            <p:cNvSpPr txBox="1"/>
            <p:nvPr/>
          </p:nvSpPr>
          <p:spPr>
            <a:xfrm>
              <a:off x="2389820" y="3153162"/>
              <a:ext cx="1787669" cy="707886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pPr algn="ctr"/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1,2-Ethanediol</a:t>
              </a:r>
            </a:p>
            <a:p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Ethylene glyco</a:t>
              </a:r>
              <a:r>
                <a:rPr lang="en-US" sz="2000" dirty="0" smtClean="0"/>
                <a:t>l</a:t>
              </a:r>
              <a:endParaRPr lang="ar-SA" sz="2000" dirty="0"/>
            </a:p>
          </p:txBody>
        </p:sp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29496" y="2301118"/>
              <a:ext cx="1076012" cy="684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0" name="مجموعة 9"/>
          <p:cNvGrpSpPr/>
          <p:nvPr/>
        </p:nvGrpSpPr>
        <p:grpSpPr>
          <a:xfrm>
            <a:off x="1757644" y="4365104"/>
            <a:ext cx="2592288" cy="1571982"/>
            <a:chOff x="1757644" y="4365104"/>
            <a:chExt cx="2592288" cy="1571982"/>
          </a:xfrm>
        </p:grpSpPr>
        <p:sp>
          <p:nvSpPr>
            <p:cNvPr id="19" name="مستطيل 18"/>
            <p:cNvSpPr/>
            <p:nvPr/>
          </p:nvSpPr>
          <p:spPr>
            <a:xfrm>
              <a:off x="1757644" y="5229200"/>
              <a:ext cx="2592288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/>
              <a:r>
                <a:rPr lang="en-US" sz="2000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1,2,3-propanetriol</a:t>
              </a:r>
              <a:endParaRPr lang="en-US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lvl="0" algn="ctr"/>
              <a:r>
                <a:rPr lang="en-US" sz="2000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Glycerol</a:t>
              </a:r>
              <a:endParaRPr lang="ar-SA" dirty="0"/>
            </a:p>
          </p:txBody>
        </p:sp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58764" y="4365104"/>
              <a:ext cx="1590048" cy="684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8" name="مجموعة 7"/>
          <p:cNvGrpSpPr/>
          <p:nvPr/>
        </p:nvGrpSpPr>
        <p:grpSpPr>
          <a:xfrm>
            <a:off x="4257495" y="2330454"/>
            <a:ext cx="1915910" cy="1542006"/>
            <a:chOff x="4845107" y="2301118"/>
            <a:chExt cx="1915910" cy="1542006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09227" y="2301118"/>
              <a:ext cx="1684314" cy="684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2" name="مربع نص 21"/>
            <p:cNvSpPr txBox="1"/>
            <p:nvPr/>
          </p:nvSpPr>
          <p:spPr>
            <a:xfrm>
              <a:off x="4845107" y="3135238"/>
              <a:ext cx="1915910" cy="707886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pPr algn="ctr"/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1,2-Propanediol</a:t>
              </a:r>
            </a:p>
            <a:p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Propylene glyco</a:t>
              </a:r>
              <a:r>
                <a:rPr lang="en-US" sz="2000" dirty="0" smtClean="0"/>
                <a:t>l</a:t>
              </a:r>
              <a:endParaRPr lang="ar-SA" sz="2000" dirty="0"/>
            </a:p>
          </p:txBody>
        </p:sp>
      </p:grpSp>
      <p:grpSp>
        <p:nvGrpSpPr>
          <p:cNvPr id="9" name="مجموعة 8"/>
          <p:cNvGrpSpPr/>
          <p:nvPr/>
        </p:nvGrpSpPr>
        <p:grpSpPr>
          <a:xfrm>
            <a:off x="6566844" y="2312530"/>
            <a:ext cx="2246705" cy="1548518"/>
            <a:chOff x="6566844" y="2312530"/>
            <a:chExt cx="2246705" cy="1548518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32240" y="2312530"/>
              <a:ext cx="1718279" cy="684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3" name="مربع نص 22"/>
            <p:cNvSpPr txBox="1"/>
            <p:nvPr/>
          </p:nvSpPr>
          <p:spPr>
            <a:xfrm>
              <a:off x="6566844" y="3153162"/>
              <a:ext cx="2246705" cy="707886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pPr algn="ctr"/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1,3-Propanediol</a:t>
              </a:r>
            </a:p>
            <a:p>
              <a:r>
                <a:rPr lang="en-US" sz="2000" dirty="0" err="1" smtClean="0">
                  <a:latin typeface="Times New Roman" pitchFamily="18" charset="0"/>
                  <a:cs typeface="Times New Roman" pitchFamily="18" charset="0"/>
                </a:rPr>
                <a:t>Trimethylene</a:t>
              </a:r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 glyco</a:t>
              </a:r>
              <a:r>
                <a:rPr lang="en-US" sz="2000" dirty="0" smtClean="0"/>
                <a:t>l</a:t>
              </a:r>
              <a:endParaRPr lang="ar-SA" sz="2000" dirty="0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CB43A-94FD-412A-9654-8D9F79A9A2EC}" type="slidenum">
              <a:rPr lang="ar-SA" smtClean="0"/>
              <a:pPr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25388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2411760" y="30342"/>
            <a:ext cx="43572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Nomenclature of </a:t>
            </a:r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Phenols</a:t>
            </a:r>
            <a:endParaRPr lang="ar-SA" dirty="0">
              <a:solidFill>
                <a:prstClr val="black"/>
              </a:solidFill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531437" y="633505"/>
            <a:ext cx="8117928" cy="193899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marL="285750" indent="-285750" algn="l" rtl="0">
              <a:buSzPct val="90000"/>
              <a:buFont typeface="Wingdings" pitchFamily="2" charset="2"/>
              <a:buChar char="q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ortho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meta, </a:t>
            </a:r>
            <a:r>
              <a:rPr lang="en-US" sz="2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para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system is used in common names</a:t>
            </a:r>
            <a:r>
              <a:rPr lang="en-US" dirty="0" smtClean="0"/>
              <a:t>.</a:t>
            </a:r>
          </a:p>
          <a:p>
            <a:pPr marL="285750" lvl="0" indent="-285750" algn="l" rtl="0">
              <a:buSzPct val="90000"/>
              <a:buFont typeface="Wingdings" pitchFamily="2" charset="2"/>
              <a:buChar char="q"/>
            </a:pP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While the numbering system is employed in IUPAC names</a:t>
            </a:r>
          </a:p>
          <a:p>
            <a:pPr lvl="0" algn="l" rtl="0">
              <a:buSzPct val="90000"/>
            </a:pP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and in this case numbering of the ring begins at the hydroxyl </a:t>
            </a:r>
          </a:p>
          <a:p>
            <a:pPr lvl="0" algn="l" rtl="0">
              <a:buSzPct val="90000"/>
            </a:pP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substituted carbon and proceeds in the direction of the next </a:t>
            </a:r>
          </a:p>
          <a:p>
            <a:pPr lvl="0" algn="l" rtl="0">
              <a:buSzPct val="90000"/>
            </a:pP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substituted carbon that processes the lower number. </a:t>
            </a:r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572496"/>
            <a:ext cx="1215952" cy="1792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111" y="4652271"/>
            <a:ext cx="2191891" cy="201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" name="مجموعة 1"/>
          <p:cNvGrpSpPr/>
          <p:nvPr/>
        </p:nvGrpSpPr>
        <p:grpSpPr>
          <a:xfrm>
            <a:off x="531437" y="4591221"/>
            <a:ext cx="1626928" cy="1980184"/>
            <a:chOff x="2336685" y="3029927"/>
            <a:chExt cx="1626928" cy="1980184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4815"/>
            <a:stretch/>
          </p:blipFill>
          <p:spPr bwMode="auto">
            <a:xfrm>
              <a:off x="2627784" y="3029927"/>
              <a:ext cx="1296144" cy="16561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4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6724"/>
            <a:stretch/>
          </p:blipFill>
          <p:spPr bwMode="auto">
            <a:xfrm>
              <a:off x="2336685" y="4686111"/>
              <a:ext cx="1626928" cy="324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5" name="مجموعة 4"/>
          <p:cNvGrpSpPr/>
          <p:nvPr/>
        </p:nvGrpSpPr>
        <p:grpSpPr>
          <a:xfrm>
            <a:off x="6159402" y="4548539"/>
            <a:ext cx="2692335" cy="2309461"/>
            <a:chOff x="5957030" y="3240741"/>
            <a:chExt cx="2692335" cy="2309461"/>
          </a:xfrm>
        </p:grpSpPr>
        <p:pic>
          <p:nvPicPr>
            <p:cNvPr id="12" name="Picture 6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189" t="9771" r="9706" b="27856"/>
            <a:stretch/>
          </p:blipFill>
          <p:spPr bwMode="auto">
            <a:xfrm>
              <a:off x="6588224" y="3240741"/>
              <a:ext cx="1957399" cy="162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" name="Picture 6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0836"/>
            <a:stretch/>
          </p:blipFill>
          <p:spPr bwMode="auto">
            <a:xfrm>
              <a:off x="5957030" y="4830202"/>
              <a:ext cx="2692335" cy="72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CB43A-94FD-412A-9654-8D9F79A9A2EC}" type="slidenum">
              <a:rPr lang="ar-SA" smtClean="0"/>
              <a:pPr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88534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0" y="0"/>
            <a:ext cx="9144000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 algn="l" rtl="0">
              <a:buSzPct val="90000"/>
              <a:buFont typeface="Wingdings" pitchFamily="2" charset="2"/>
              <a:buChar char="q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Some phenols have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common names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as shown in the following examples:</a:t>
            </a: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019" y="980728"/>
            <a:ext cx="5831363" cy="230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2718433" y="3717032"/>
            <a:ext cx="3707133" cy="266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CB43A-94FD-412A-9654-8D9F79A9A2EC}" type="slidenum">
              <a:rPr lang="ar-SA" smtClean="0"/>
              <a:pPr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19908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2022</TotalTime>
  <Words>968</Words>
  <Application>Microsoft Office PowerPoint</Application>
  <PresentationFormat>On-screen Show (4:3)</PresentationFormat>
  <Paragraphs>210</Paragraphs>
  <Slides>40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Executive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VIP</dc:creator>
  <cp:lastModifiedBy>Hessa H Altalassi</cp:lastModifiedBy>
  <cp:revision>124</cp:revision>
  <dcterms:created xsi:type="dcterms:W3CDTF">2012-04-02T17:09:54Z</dcterms:created>
  <dcterms:modified xsi:type="dcterms:W3CDTF">2015-03-29T08:54:11Z</dcterms:modified>
</cp:coreProperties>
</file>