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71" r:id="rId9"/>
    <p:sldId id="262" r:id="rId10"/>
    <p:sldId id="265" r:id="rId11"/>
    <p:sldId id="263" r:id="rId12"/>
    <p:sldId id="264" r:id="rId13"/>
    <p:sldId id="266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0" d="100"/>
          <a:sy n="90" d="100"/>
        </p:scale>
        <p:origin x="-72" y="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DF6DB-F98D-4C81-9112-3AE0A2D9F3C8}" type="datetimeFigureOut">
              <a:rPr lang="en-US" smtClean="0"/>
              <a:t>4/9/2015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068CF-9691-4217-AA1D-DB722829AD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80632-3B70-45F5-ACAD-338D5BB30C60}" type="datetime1">
              <a:rPr lang="ar-SA" smtClean="0"/>
              <a:t>20/06/1436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5B24-05AB-4B69-840B-4451BFA01352}" type="datetime1">
              <a:rPr lang="ar-SA" smtClean="0"/>
              <a:t>20/06/1436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477F-5F78-4EBB-8756-C9673536B5E8}" type="datetime1">
              <a:rPr lang="ar-SA" smtClean="0"/>
              <a:t>20/06/1436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51C5F-8EC8-4282-96F9-05F57D999FD8}" type="datetime1">
              <a:rPr lang="ar-SA" smtClean="0"/>
              <a:t>20/06/1436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819D-FE68-41FD-96E9-176448ED3B29}" type="datetime1">
              <a:rPr lang="ar-SA" smtClean="0"/>
              <a:t>20/06/1436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493CA-F162-4A76-BA72-BC4B2A663564}" type="datetime1">
              <a:rPr lang="ar-SA" smtClean="0"/>
              <a:t>20/06/1436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BAE9-3E5B-4F8A-9C2B-57499B0B50CB}" type="datetime1">
              <a:rPr lang="ar-SA" smtClean="0"/>
              <a:t>20/06/1436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1E85A-6461-482E-95BB-6EDF902B370D}" type="datetime1">
              <a:rPr lang="ar-SA" smtClean="0"/>
              <a:t>20/06/1436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3A1C4-00C3-4C5D-8062-5A11643D2BF8}" type="datetime1">
              <a:rPr lang="ar-SA" smtClean="0"/>
              <a:t>20/06/1436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302C2-2CE8-42B9-B0AF-604326B6F27C}" type="datetime1">
              <a:rPr lang="ar-SA" smtClean="0"/>
              <a:t>20/06/1436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3D75-BCB5-46E7-8A99-20F8910C3A98}" type="datetime1">
              <a:rPr lang="ar-SA" smtClean="0"/>
              <a:t>20/06/1436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8B5C23D-7987-4640-B514-42DF598E9DA1}" type="datetime1">
              <a:rPr lang="ar-SA" smtClean="0"/>
              <a:t>20/06/1436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7675F7B-3326-4CCE-97D6-181A058A698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7422" y="2204864"/>
            <a:ext cx="857638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Ethers and Epoxides</a:t>
            </a:r>
            <a:endParaRPr lang="ar-SA" sz="8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71785" y="692696"/>
            <a:ext cx="25218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Chem. 108</a:t>
            </a:r>
            <a:endParaRPr lang="en-US" sz="40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404117" y="5548064"/>
            <a:ext cx="228299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Chapter 8</a:t>
            </a:r>
            <a:endParaRPr lang="ar-SA" sz="4000" b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190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80991" y="296216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dehydration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alcohol is unsuccessful to get ethers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alkenes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formed easily</a:t>
            </a:r>
            <a:r>
              <a:rPr lang="en-US" dirty="0"/>
              <a:t>. </a:t>
            </a:r>
            <a:endParaRPr lang="ar-SA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556792"/>
            <a:ext cx="656228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30" y="2852936"/>
            <a:ext cx="6500572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09120"/>
            <a:ext cx="4688808" cy="19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213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188640"/>
            <a:ext cx="31900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 Williamson Synthesis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108520" y="650305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reaction of a sodium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alkoxide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RONa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or a sodium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phenoxidex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ArONa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with an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alkyl halide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form 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ether.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reaction involves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substitution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an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alkoxide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ion for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halide ion.</a:t>
            </a:r>
            <a:r>
              <a:rPr lang="en-US" b="1" dirty="0"/>
              <a:t> 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348880"/>
            <a:ext cx="6953078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625" y="3356992"/>
            <a:ext cx="6920690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152" y="4869160"/>
            <a:ext cx="65532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-9602" y="4407495"/>
            <a:ext cx="1481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14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79476" y="260648"/>
            <a:ext cx="7608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a secondary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or tertiary alkyl halide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is used, an alkene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only reaction product and no ether is formed.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587" y="1556792"/>
            <a:ext cx="6632726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00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843808" y="30487"/>
            <a:ext cx="34694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Ethers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902548"/>
            <a:ext cx="3899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Cleavage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Ethers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Acids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71600" y="1378453"/>
            <a:ext cx="84969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Substitution Reactions with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strong acids HX,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could be;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or  Br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395536" y="2255617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Ethers are cleaved by HX to an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alcohol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and a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haloalkane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988" y="3048000"/>
            <a:ext cx="5557500" cy="6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238" y="4526260"/>
            <a:ext cx="6477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276" y="5661248"/>
            <a:ext cx="663892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مستطيل 7"/>
          <p:cNvSpPr/>
          <p:nvPr/>
        </p:nvSpPr>
        <p:spPr>
          <a:xfrm>
            <a:off x="0" y="3834662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80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116632"/>
            <a:ext cx="24032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Point of cleavage: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591818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both the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alkyl groups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secondary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 smaller alkyl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gets converted to the alkyl halide predominantly.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163" y="1739024"/>
            <a:ext cx="52292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4"/>
          <a:stretch/>
        </p:blipFill>
        <p:spPr bwMode="auto">
          <a:xfrm>
            <a:off x="1597146" y="3530585"/>
            <a:ext cx="5720420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79512" y="2300589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SzPct val="112000"/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one of the alkyl group is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tertiary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 point of cleavage is such that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tertiary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alkyl halide is formed as the major product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9587" y="4489590"/>
            <a:ext cx="9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more equivalents of acid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used further dehydration 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occur on formed alcohols which may react further to form a second 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mole of alkyl halide</a:t>
            </a:r>
            <a:r>
              <a:rPr lang="en-US" dirty="0"/>
              <a:t>. </a:t>
            </a:r>
            <a:endParaRPr lang="ar-SA" dirty="0"/>
          </a:p>
        </p:txBody>
      </p:sp>
      <p:grpSp>
        <p:nvGrpSpPr>
          <p:cNvPr id="9" name="مجموعة 8"/>
          <p:cNvGrpSpPr/>
          <p:nvPr/>
        </p:nvGrpSpPr>
        <p:grpSpPr>
          <a:xfrm>
            <a:off x="1597147" y="5461859"/>
            <a:ext cx="6038850" cy="1211055"/>
            <a:chOff x="1184984" y="5081894"/>
            <a:chExt cx="6038850" cy="1211055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4984" y="5445224"/>
              <a:ext cx="6038850" cy="847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73" t="-13356" r="47267" b="69238"/>
            <a:stretch/>
          </p:blipFill>
          <p:spPr bwMode="auto">
            <a:xfrm>
              <a:off x="4235823" y="5081894"/>
              <a:ext cx="672354" cy="456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800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416605" y="10634"/>
            <a:ext cx="43107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Epoxides (Cyclic Ethers)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0001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r="20272" b="30113"/>
          <a:stretch/>
        </p:blipFill>
        <p:spPr bwMode="auto">
          <a:xfrm>
            <a:off x="6790765" y="895000"/>
            <a:ext cx="2353235" cy="122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100572" y="2786152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Although cyclic ethers have IUPAC names, their common names are more widely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 algn="l">
              <a:defRPr/>
            </a:pP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IUPAC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prefix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ox-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shows oxygen in the ring</a:t>
            </a:r>
          </a:p>
          <a:p>
            <a:pPr lvl="1" algn="l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suffixes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irane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etane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olane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ane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show three, four, five, and six atoms in a saturated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ring.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149105" y="2122711"/>
            <a:ext cx="2603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r>
              <a:rPr lang="en-US" sz="3200" dirty="0">
                <a:solidFill>
                  <a:prstClr val="black"/>
                </a:solidFill>
              </a:rPr>
              <a:t> </a:t>
            </a:r>
            <a:endParaRPr lang="ar-SA" sz="3200" dirty="0">
              <a:solidFill>
                <a:prstClr val="black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6446" y="5073352"/>
            <a:ext cx="8258002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179512" y="895000"/>
            <a:ext cx="7047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Epoxide: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cyclic ether in which oxygen is one atom of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defRPr/>
            </a:pPr>
            <a:r>
              <a:rPr lang="ar-SA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three-membered ring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34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627784" y="3593"/>
            <a:ext cx="3651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Epoxides</a:t>
            </a:r>
            <a:endParaRPr lang="ar-SA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-12576" y="692696"/>
            <a:ext cx="79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simplest and the most important epoxide is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ethylene oxide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4" name="مجموعة 3"/>
          <p:cNvGrpSpPr/>
          <p:nvPr/>
        </p:nvGrpSpPr>
        <p:grpSpPr>
          <a:xfrm>
            <a:off x="2267744" y="1340768"/>
            <a:ext cx="3744416" cy="1123950"/>
            <a:chOff x="2267744" y="1340768"/>
            <a:chExt cx="3744416" cy="11239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744" y="1340768"/>
              <a:ext cx="1419225" cy="1123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3" t="12307" r="24202" b="30469"/>
            <a:stretch/>
          </p:blipFill>
          <p:spPr bwMode="auto">
            <a:xfrm>
              <a:off x="4453765" y="1397817"/>
              <a:ext cx="1558395" cy="9180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مستطيل 4"/>
          <p:cNvSpPr/>
          <p:nvPr/>
        </p:nvSpPr>
        <p:spPr>
          <a:xfrm>
            <a:off x="0" y="2699143"/>
            <a:ext cx="3760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Air Oxidation of Ethylene 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91568" y="3448091"/>
            <a:ext cx="725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air oxidation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ethylene 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silver oxide catalyst.</a:t>
            </a:r>
            <a:r>
              <a:rPr lang="en-US" sz="2400" dirty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55"/>
          <a:stretch/>
        </p:blipFill>
        <p:spPr bwMode="auto">
          <a:xfrm>
            <a:off x="1880162" y="4149080"/>
            <a:ext cx="4897147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70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8978" y="316178"/>
            <a:ext cx="3756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Dehydration of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dialcohols</a:t>
            </a:r>
            <a:r>
              <a:rPr lang="en-US" b="1" dirty="0"/>
              <a:t> 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72" y="1772816"/>
            <a:ext cx="698477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55561" y="980727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79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230832"/>
            <a:ext cx="64624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3-Conversion of Vicinal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Halohydrins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to Epoxides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1039986" y="2146878"/>
            <a:ext cx="6528919" cy="1069601"/>
            <a:chOff x="1187624" y="1484784"/>
            <a:chExt cx="6528919" cy="106960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93" b="55082"/>
            <a:stretch/>
          </p:blipFill>
          <p:spPr bwMode="auto">
            <a:xfrm>
              <a:off x="2670101" y="1484784"/>
              <a:ext cx="5046442" cy="1069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1556792"/>
              <a:ext cx="1466850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035"/>
            <a:stretch/>
          </p:blipFill>
          <p:spPr bwMode="auto">
            <a:xfrm>
              <a:off x="1553369" y="2132856"/>
              <a:ext cx="714375" cy="322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مجموعة 3"/>
          <p:cNvGrpSpPr/>
          <p:nvPr/>
        </p:nvGrpSpPr>
        <p:grpSpPr>
          <a:xfrm>
            <a:off x="1039986" y="4060701"/>
            <a:ext cx="6106402" cy="1820375"/>
            <a:chOff x="1039986" y="3088051"/>
            <a:chExt cx="6106402" cy="182037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9"/>
            <a:stretch/>
          </p:blipFill>
          <p:spPr bwMode="auto">
            <a:xfrm>
              <a:off x="4703465" y="3212976"/>
              <a:ext cx="2442923" cy="1695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3417193"/>
              <a:ext cx="1571625" cy="990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86" y="3088051"/>
              <a:ext cx="1762125" cy="1543050"/>
            </a:xfrm>
            <a:prstGeom prst="round2DiagRect">
              <a:avLst>
                <a:gd name="adj1" fmla="val 41068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مستطيل 6"/>
          <p:cNvSpPr/>
          <p:nvPr/>
        </p:nvSpPr>
        <p:spPr>
          <a:xfrm>
            <a:off x="611560" y="1008801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837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30487"/>
            <a:ext cx="30691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Epoxidation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method</a:t>
            </a:r>
            <a:r>
              <a:rPr lang="en-US" b="1" dirty="0"/>
              <a:t> 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79512" y="62068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Epoxides are often prepared from reacting with organic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peroxy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acids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peracids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C(O)OOH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a process called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epoxidation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1626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139" y="4149080"/>
            <a:ext cx="61436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24958" y="3356992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932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794" y="604137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Ether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is a class of organic compounds that  contain an 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ether group  R–O–R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70080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the simplest ether,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Dimethyl ether 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5794" y="4437112"/>
            <a:ext cx="4038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Classification of Ethers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519136" y="5143708"/>
            <a:ext cx="2687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(I)  Aliphatic Ethers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54" y="5877272"/>
            <a:ext cx="27241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5428285" y="5162544"/>
            <a:ext cx="27766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(II) Aromatic Ethers</a:t>
            </a:r>
            <a:r>
              <a:rPr lang="en-US" b="1" dirty="0"/>
              <a:t>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997" y="5756528"/>
            <a:ext cx="15144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مجموعة 14"/>
          <p:cNvGrpSpPr/>
          <p:nvPr/>
        </p:nvGrpSpPr>
        <p:grpSpPr>
          <a:xfrm>
            <a:off x="6639816" y="5617015"/>
            <a:ext cx="1826542" cy="1139638"/>
            <a:chOff x="2614614" y="2800350"/>
            <a:chExt cx="1826542" cy="1139638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342" b="35027"/>
            <a:stretch/>
          </p:blipFill>
          <p:spPr bwMode="auto">
            <a:xfrm>
              <a:off x="2614614" y="2800350"/>
              <a:ext cx="1826542" cy="81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50" t="66667" r="32775" b="7665"/>
            <a:stretch/>
          </p:blipFill>
          <p:spPr bwMode="auto">
            <a:xfrm>
              <a:off x="2987824" y="3617259"/>
              <a:ext cx="1283065" cy="322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مجموعة 20"/>
          <p:cNvGrpSpPr/>
          <p:nvPr/>
        </p:nvGrpSpPr>
        <p:grpSpPr>
          <a:xfrm>
            <a:off x="1194281" y="2477141"/>
            <a:ext cx="6456829" cy="1914302"/>
            <a:chOff x="1879476" y="4200748"/>
            <a:chExt cx="6456829" cy="1914302"/>
          </a:xfrm>
        </p:grpSpPr>
        <p:pic>
          <p:nvPicPr>
            <p:cNvPr id="22" name="Picture 7" descr="0002a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88"/>
            <a:stretch/>
          </p:blipFill>
          <p:spPr bwMode="auto">
            <a:xfrm>
              <a:off x="4355976" y="4200748"/>
              <a:ext cx="3980329" cy="146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9476" y="4324350"/>
              <a:ext cx="2476500" cy="1790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مستطيل 5"/>
          <p:cNvSpPr/>
          <p:nvPr/>
        </p:nvSpPr>
        <p:spPr>
          <a:xfrm>
            <a:off x="4030366" y="19362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Ethers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5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27784" y="16895"/>
            <a:ext cx="37994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</a:t>
            </a:r>
            <a:r>
              <a:rPr lang="en-US" sz="32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Epoxids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90303" y="1085835"/>
            <a:ext cx="83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Epoxides are highly strained and easily undergo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ring-opening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under both acidic and basic conditions.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740" y="3068960"/>
            <a:ext cx="55435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218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003940" cy="51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763688" y="22503"/>
            <a:ext cx="3799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Reactions of </a:t>
            </a:r>
            <a:r>
              <a:rPr lang="en-US" sz="32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Epoxids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960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188640"/>
            <a:ext cx="21877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Types of Ethers 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630866" y="1233536"/>
            <a:ext cx="5145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1- Simple Ethers or Symmetrical Ethers</a:t>
            </a:r>
            <a:r>
              <a:rPr lang="en-US" dirty="0"/>
              <a:t> </a:t>
            </a:r>
            <a:endParaRPr lang="ar-SA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23907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22764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501826" y="3933056"/>
            <a:ext cx="5404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2- Mixed Ethers or Unsymmetrical Ethers</a:t>
            </a:r>
            <a:r>
              <a:rPr lang="en-US" dirty="0"/>
              <a:t> </a:t>
            </a: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45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25953" y="0"/>
            <a:ext cx="26035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Nomenclature</a:t>
            </a:r>
            <a:r>
              <a:rPr lang="en-US" sz="3200" dirty="0" smtClean="0"/>
              <a:t> </a:t>
            </a:r>
            <a:endParaRPr lang="ar-SA" sz="3200" dirty="0"/>
          </a:p>
        </p:txBody>
      </p:sp>
      <p:sp>
        <p:nvSpPr>
          <p:cNvPr id="3" name="مستطيل 2"/>
          <p:cNvSpPr/>
          <p:nvPr/>
        </p:nvSpPr>
        <p:spPr>
          <a:xfrm>
            <a:off x="0" y="766190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Names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44324" y="1321946"/>
            <a:ext cx="815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two-alkyl groups bonded to the functional group (- O -) are </a:t>
            </a:r>
          </a:p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written alphabetically followed by the word ether.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9364" y="2492896"/>
            <a:ext cx="1558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 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20" y="3888410"/>
            <a:ext cx="17907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814" y="3755060"/>
            <a:ext cx="20478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8"/>
          <a:stretch/>
        </p:blipFill>
        <p:spPr bwMode="auto">
          <a:xfrm>
            <a:off x="6516216" y="3402106"/>
            <a:ext cx="1943100" cy="1416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037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16632"/>
            <a:ext cx="2063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IUPAC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971600" y="578297"/>
            <a:ext cx="6966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shorter alkyl group and the oxygen are named as an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alkoxy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group attached to the longer alkane.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36" y="1988840"/>
            <a:ext cx="3400614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2231335" y="1409294"/>
            <a:ext cx="4447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They are named as </a:t>
            </a:r>
            <a:r>
              <a:rPr lang="en-US" sz="24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alkoxyalkanes</a:t>
            </a:r>
            <a:r>
              <a:rPr lang="en-US" b="1" dirty="0"/>
              <a:t>. </a:t>
            </a:r>
            <a:endParaRPr lang="ar-SA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8" r="5314"/>
          <a:stretch/>
        </p:blipFill>
        <p:spPr bwMode="auto">
          <a:xfrm>
            <a:off x="4211960" y="2681390"/>
            <a:ext cx="165399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230852" y="3975030"/>
            <a:ext cx="1481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  <a:endParaRPr lang="ar-SA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2"/>
          <a:stretch/>
        </p:blipFill>
        <p:spPr bwMode="auto">
          <a:xfrm>
            <a:off x="1071538" y="4714884"/>
            <a:ext cx="2664199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مجموعة 14"/>
          <p:cNvGrpSpPr/>
          <p:nvPr/>
        </p:nvGrpSpPr>
        <p:grpSpPr>
          <a:xfrm>
            <a:off x="5357818" y="4286256"/>
            <a:ext cx="2819400" cy="2358502"/>
            <a:chOff x="3341268" y="925031"/>
            <a:chExt cx="2819400" cy="2358502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64" r="18749" b="27368"/>
            <a:stretch/>
          </p:blipFill>
          <p:spPr bwMode="auto">
            <a:xfrm>
              <a:off x="4211960" y="925031"/>
              <a:ext cx="1640541" cy="1771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82"/>
            <a:stretch/>
          </p:blipFill>
          <p:spPr bwMode="auto">
            <a:xfrm>
              <a:off x="3341268" y="2636912"/>
              <a:ext cx="2819400" cy="6466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749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5357818" y="571480"/>
            <a:ext cx="2896882" cy="1869530"/>
            <a:chOff x="5357818" y="500042"/>
            <a:chExt cx="2896882" cy="186953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15008" y="500042"/>
              <a:ext cx="2143125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Rectangle 6"/>
            <p:cNvSpPr/>
            <p:nvPr/>
          </p:nvSpPr>
          <p:spPr>
            <a:xfrm>
              <a:off x="5357818" y="2000240"/>
              <a:ext cx="28968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5-Chloro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3-ethoxy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-hex-1-</a:t>
              </a:r>
              <a:r>
                <a:rPr lang="en-US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ene</a:t>
              </a:r>
              <a:endPara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14480" y="3857628"/>
            <a:ext cx="1774845" cy="1655216"/>
            <a:chOff x="1714480" y="785794"/>
            <a:chExt cx="1774845" cy="1655216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14546" y="785794"/>
              <a:ext cx="750564" cy="12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13"/>
            <p:cNvSpPr/>
            <p:nvPr/>
          </p:nvSpPr>
          <p:spPr>
            <a:xfrm>
              <a:off x="1714480" y="2071678"/>
              <a:ext cx="17748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Methoxy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benzene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572132" y="3500438"/>
            <a:ext cx="1915909" cy="2155282"/>
            <a:chOff x="5286380" y="2786058"/>
            <a:chExt cx="1915909" cy="2155282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2786058"/>
              <a:ext cx="857261" cy="172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Rectangle 16"/>
            <p:cNvSpPr/>
            <p:nvPr/>
          </p:nvSpPr>
          <p:spPr>
            <a:xfrm>
              <a:off x="5286380" y="4572008"/>
              <a:ext cx="19159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Methoxy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toluene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مجموعة 10"/>
          <p:cNvGrpSpPr/>
          <p:nvPr/>
        </p:nvGrpSpPr>
        <p:grpSpPr>
          <a:xfrm>
            <a:off x="1643041" y="642918"/>
            <a:ext cx="2304000" cy="1908000"/>
            <a:chOff x="899592" y="1052736"/>
            <a:chExt cx="2238375" cy="186275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257"/>
            <a:stretch/>
          </p:blipFill>
          <p:spPr bwMode="auto">
            <a:xfrm>
              <a:off x="899592" y="2477900"/>
              <a:ext cx="2238375" cy="437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96" r="18237" b="21226"/>
            <a:stretch/>
          </p:blipFill>
          <p:spPr bwMode="auto">
            <a:xfrm>
              <a:off x="1532965" y="1052736"/>
              <a:ext cx="1196788" cy="15156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59832" y="17040"/>
            <a:ext cx="3342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Physical Properties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69314" y="895779"/>
            <a:ext cx="3310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Boiling Points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Ethers: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32582" y="198884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hydrogen bonds cannot form between ether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molecules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65627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36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103.jpg                                                       000CDA2FCasper                         BA5763D6: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5"/>
          <a:stretch/>
        </p:blipFill>
        <p:spPr bwMode="auto">
          <a:xfrm>
            <a:off x="2287105" y="1772816"/>
            <a:ext cx="4724400" cy="3156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66186" y="116632"/>
            <a:ext cx="283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Solubility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Ethers: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934466" y="764704"/>
            <a:ext cx="7381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Ethers are soluble in water, due to their hydrogen bond formation with water molecules. 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107504" y="5301208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solubility decreases with increase in the number of carbon atoms.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09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99792" y="-13882"/>
            <a:ext cx="37890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Preparation of Ethers 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51520" y="884671"/>
            <a:ext cx="3612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Dehydration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Alcohols</a:t>
            </a:r>
            <a:endParaRPr lang="ar-SA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78972" y="3975447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ar-SA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7" t="9400" r="2392" b="9027"/>
          <a:stretch/>
        </p:blipFill>
        <p:spPr bwMode="auto">
          <a:xfrm>
            <a:off x="2846077" y="1403536"/>
            <a:ext cx="4167963" cy="123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مجموعة 8"/>
          <p:cNvGrpSpPr>
            <a:grpSpLocks noChangeAspect="1"/>
          </p:cNvGrpSpPr>
          <p:nvPr/>
        </p:nvGrpSpPr>
        <p:grpSpPr>
          <a:xfrm>
            <a:off x="2877681" y="2673000"/>
            <a:ext cx="4718655" cy="756000"/>
            <a:chOff x="2971837" y="2046253"/>
            <a:chExt cx="5092996" cy="815975"/>
          </a:xfrm>
        </p:grpSpPr>
        <p:pic>
          <p:nvPicPr>
            <p:cNvPr id="10" name="Picture 2" descr="C:\Users\hp\Pictures\صورة3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69" t="13315" r="2699" b="21735"/>
            <a:stretch/>
          </p:blipFill>
          <p:spPr bwMode="auto">
            <a:xfrm>
              <a:off x="2971837" y="2046253"/>
              <a:ext cx="5092996" cy="631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مربع نص 10"/>
            <p:cNvSpPr txBox="1"/>
            <p:nvPr/>
          </p:nvSpPr>
          <p:spPr>
            <a:xfrm>
              <a:off x="4238967" y="2492896"/>
              <a:ext cx="83708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DE00A4"/>
                  </a:solidFill>
                  <a:latin typeface="Times New Roman" pitchFamily="18" charset="0"/>
                  <a:cs typeface="Times New Roman" pitchFamily="18" charset="0"/>
                </a:rPr>
                <a:t>140 ⁰C</a:t>
              </a:r>
              <a:endParaRPr lang="ar-SA" dirty="0">
                <a:solidFill>
                  <a:srgbClr val="DE00A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83" y="4869272"/>
            <a:ext cx="6497109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75F7B-3326-4CCE-97D6-181A058A6984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69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988</TotalTime>
  <Words>574</Words>
  <Application>Microsoft Office PowerPoint</Application>
  <PresentationFormat>On-screen Show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VIP</dc:creator>
  <cp:lastModifiedBy>Hessa H Altalassi</cp:lastModifiedBy>
  <cp:revision>36</cp:revision>
  <dcterms:created xsi:type="dcterms:W3CDTF">2012-04-10T21:09:47Z</dcterms:created>
  <dcterms:modified xsi:type="dcterms:W3CDTF">2015-04-09T09:22:58Z</dcterms:modified>
</cp:coreProperties>
</file>