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35"/>
  </p:notesMasterIdLst>
  <p:sldIdLst>
    <p:sldId id="256" r:id="rId2"/>
    <p:sldId id="257" r:id="rId3"/>
    <p:sldId id="258" r:id="rId4"/>
    <p:sldId id="262" r:id="rId5"/>
    <p:sldId id="261" r:id="rId6"/>
    <p:sldId id="259" r:id="rId7"/>
    <p:sldId id="263" r:id="rId8"/>
    <p:sldId id="264" r:id="rId9"/>
    <p:sldId id="265" r:id="rId10"/>
    <p:sldId id="266" r:id="rId11"/>
    <p:sldId id="270" r:id="rId12"/>
    <p:sldId id="268" r:id="rId13"/>
    <p:sldId id="269" r:id="rId14"/>
    <p:sldId id="271" r:id="rId15"/>
    <p:sldId id="292" r:id="rId16"/>
    <p:sldId id="272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93" r:id="rId25"/>
    <p:sldId id="281" r:id="rId26"/>
    <p:sldId id="282" r:id="rId27"/>
    <p:sldId id="283" r:id="rId28"/>
    <p:sldId id="284" r:id="rId29"/>
    <p:sldId id="285" r:id="rId30"/>
    <p:sldId id="287" r:id="rId31"/>
    <p:sldId id="288" r:id="rId32"/>
    <p:sldId id="290" r:id="rId33"/>
    <p:sldId id="291" r:id="rId3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644"/>
    <a:srgbClr val="00682F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0" d="100"/>
          <a:sy n="70" d="100"/>
        </p:scale>
        <p:origin x="-516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7" Type="http://schemas.openxmlformats.org/officeDocument/2006/relationships/image" Target="../media/image54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Relationship Id="rId6" Type="http://schemas.openxmlformats.org/officeDocument/2006/relationships/image" Target="../media/image53.wmf"/><Relationship Id="rId5" Type="http://schemas.openxmlformats.org/officeDocument/2006/relationships/image" Target="../media/image52.wmf"/><Relationship Id="rId4" Type="http://schemas.openxmlformats.org/officeDocument/2006/relationships/image" Target="../media/image5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3A02D25-C985-43A4-AF9F-B90334FF46DC}" type="datetimeFigureOut">
              <a:rPr lang="ar-SA" smtClean="0"/>
              <a:pPr/>
              <a:t>25/06/1436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19DC0CC-87CB-4F7E-A8BC-209E5474493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51260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9DC0CC-87CB-4F7E-A8BC-209E54744930}" type="slidenum">
              <a:rPr lang="ar-SA" smtClean="0"/>
              <a:pPr/>
              <a:t>30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86673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B2369-4A6B-4D4C-BB82-D7197E022A7B}" type="datetime1">
              <a:rPr lang="ar-SA" smtClean="0"/>
              <a:t>25/06/1436</a:t>
            </a:fld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DCB5673-41E7-4764-97E4-1984B31638B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8E8ED-8C0A-4424-82DF-C0D0CD870F35}" type="datetime1">
              <a:rPr lang="ar-SA" smtClean="0"/>
              <a:t>25/06/1436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5673-41E7-4764-97E4-1984B31638B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F1532-69E5-4CEE-B766-20C9088A06F7}" type="datetime1">
              <a:rPr lang="ar-SA" smtClean="0"/>
              <a:t>25/06/1436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5673-41E7-4764-97E4-1984B31638B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A2BEF-B7BE-472F-923C-45E31C8379D3}" type="datetime1">
              <a:rPr lang="ar-SA" smtClean="0"/>
              <a:t>25/06/1436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5673-41E7-4764-97E4-1984B31638B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69566-2910-4418-A867-36FEB415C533}" type="datetime1">
              <a:rPr lang="ar-SA" smtClean="0"/>
              <a:t>25/06/1436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5673-41E7-4764-97E4-1984B31638B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D2771-3667-418D-8E9E-8494B22912E8}" type="datetime1">
              <a:rPr lang="ar-SA" smtClean="0"/>
              <a:t>25/06/1436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5673-41E7-4764-97E4-1984B31638B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2869E-D85B-4556-B279-01ED8D52220C}" type="datetime1">
              <a:rPr lang="ar-SA" smtClean="0"/>
              <a:t>25/06/1436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5673-41E7-4764-97E4-1984B31638B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36008-3B9C-44D0-8941-61CE10733492}" type="datetime1">
              <a:rPr lang="ar-SA" smtClean="0"/>
              <a:t>25/06/1436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5673-41E7-4764-97E4-1984B31638B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13698-CC0B-436C-8657-AD6599C8C796}" type="datetime1">
              <a:rPr lang="ar-SA" smtClean="0"/>
              <a:t>25/06/1436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5673-41E7-4764-97E4-1984B31638B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2820C-4B09-46C9-880E-E2760255CB08}" type="datetime1">
              <a:rPr lang="ar-SA" smtClean="0"/>
              <a:t>25/06/1436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5673-41E7-4764-97E4-1984B31638B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A9BCB-6344-4A3A-91C8-D372A8359D83}" type="datetime1">
              <a:rPr lang="ar-SA" smtClean="0"/>
              <a:t>25/06/1436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5673-41E7-4764-97E4-1984B31638B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CE5C9D1A-E6DE-4A23-A42E-16A6146AAAFD}" type="datetime1">
              <a:rPr lang="ar-SA" smtClean="0"/>
              <a:t>25/06/1436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DCB5673-41E7-4764-97E4-1984B31638B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52.wmf"/><Relationship Id="rId18" Type="http://schemas.openxmlformats.org/officeDocument/2006/relationships/image" Target="../media/image56.jpeg"/><Relationship Id="rId3" Type="http://schemas.openxmlformats.org/officeDocument/2006/relationships/image" Target="../media/image55.emf"/><Relationship Id="rId7" Type="http://schemas.openxmlformats.org/officeDocument/2006/relationships/image" Target="../media/image49.wmf"/><Relationship Id="rId12" Type="http://schemas.openxmlformats.org/officeDocument/2006/relationships/oleObject" Target="../embeddings/oleObject6.bin"/><Relationship Id="rId17" Type="http://schemas.openxmlformats.org/officeDocument/2006/relationships/image" Target="../media/image54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8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51.wmf"/><Relationship Id="rId5" Type="http://schemas.openxmlformats.org/officeDocument/2006/relationships/image" Target="../media/image48.wmf"/><Relationship Id="rId15" Type="http://schemas.openxmlformats.org/officeDocument/2006/relationships/image" Target="../media/image53.w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50.wmf"/><Relationship Id="rId14" Type="http://schemas.openxmlformats.org/officeDocument/2006/relationships/oleObject" Target="../embeddings/oleObject7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6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95166" y="2708920"/>
            <a:ext cx="890089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b="1" dirty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Aldehydes and Ketones</a:t>
            </a:r>
            <a:endParaRPr lang="ar-SA" sz="7200" b="1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171785" y="692696"/>
            <a:ext cx="25218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Chem. 108</a:t>
            </a:r>
            <a:endParaRPr lang="en-US" sz="40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3404117" y="5548064"/>
            <a:ext cx="2282997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000" b="1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Chapter 9</a:t>
            </a:r>
            <a:endParaRPr lang="ar-SA" sz="4000" b="1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5673-41E7-4764-97E4-1984B31638B2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6890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658" y="3821145"/>
            <a:ext cx="3214565" cy="19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95"/>
          <a:stretch/>
        </p:blipFill>
        <p:spPr bwMode="auto">
          <a:xfrm>
            <a:off x="5603345" y="476672"/>
            <a:ext cx="3105150" cy="2108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280674"/>
            <a:ext cx="3163413" cy="2412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485518"/>
            <a:ext cx="2845327" cy="2243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95" y="3927420"/>
            <a:ext cx="2095500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مجموعة 1"/>
          <p:cNvGrpSpPr/>
          <p:nvPr/>
        </p:nvGrpSpPr>
        <p:grpSpPr>
          <a:xfrm>
            <a:off x="3224346" y="1088896"/>
            <a:ext cx="2211749" cy="1404000"/>
            <a:chOff x="3275856" y="836712"/>
            <a:chExt cx="1988968" cy="1311021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9966"/>
            <a:stretch/>
          </p:blipFill>
          <p:spPr bwMode="auto">
            <a:xfrm>
              <a:off x="3275856" y="1916832"/>
              <a:ext cx="1885950" cy="2309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2333"/>
            <a:stretch/>
          </p:blipFill>
          <p:spPr bwMode="auto">
            <a:xfrm>
              <a:off x="3378874" y="836712"/>
              <a:ext cx="1885950" cy="8951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5673-41E7-4764-97E4-1984B31638B2}" type="slidenum">
              <a:rPr lang="ar-SA" smtClean="0"/>
              <a:pPr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3940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19281" y="2852936"/>
            <a:ext cx="67504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dirty="0">
                <a:solidFill>
                  <a:srgbClr val="000000"/>
                </a:solidFill>
                <a:latin typeface="Times New Roman"/>
              </a:rPr>
              <a:t>Carbonyl compounds are </a:t>
            </a:r>
            <a:r>
              <a:rPr lang="en-US" sz="2400" dirty="0">
                <a:solidFill>
                  <a:srgbClr val="C00000"/>
                </a:solidFill>
                <a:latin typeface="Times New Roman"/>
              </a:rPr>
              <a:t>polar</a:t>
            </a:r>
            <a:r>
              <a:rPr lang="en-US" sz="2400" dirty="0">
                <a:solidFill>
                  <a:srgbClr val="000000"/>
                </a:solidFill>
                <a:latin typeface="Times New Roman"/>
              </a:rPr>
              <a:t>, containing a dipole along the carbon-oxygen double bond.</a:t>
            </a:r>
            <a:endParaRPr lang="ar-SA" sz="2400" dirty="0"/>
          </a:p>
        </p:txBody>
      </p:sp>
      <p:sp>
        <p:nvSpPr>
          <p:cNvPr id="5" name="مستطيل 4"/>
          <p:cNvSpPr/>
          <p:nvPr/>
        </p:nvSpPr>
        <p:spPr>
          <a:xfrm>
            <a:off x="215988" y="0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/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Physical Properties of Aldehydes and Ketones 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29961" y="4509120"/>
            <a:ext cx="840145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>
                <a:solidFill>
                  <a:srgbClr val="000000"/>
                </a:solidFill>
                <a:latin typeface="Times New Roman"/>
              </a:rPr>
              <a:t>This creates weak attractive forces between carbonyl compounds, but these attractions are not as strong as those that result from hydrogen-bonding.</a:t>
            </a:r>
            <a:endParaRPr lang="ar-SA" sz="2400" dirty="0"/>
          </a:p>
        </p:txBody>
      </p:sp>
      <p:graphicFrame>
        <p:nvGraphicFramePr>
          <p:cNvPr id="8" name="كائن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5402966"/>
              </p:ext>
            </p:extLst>
          </p:nvPr>
        </p:nvGraphicFramePr>
        <p:xfrm>
          <a:off x="2886364" y="620689"/>
          <a:ext cx="2909772" cy="195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5" name="CS ChemDraw Drawing" r:id="rId3" imgW="1135380" imgH="755904" progId="ChemDraw.Document.6.0">
                  <p:embed/>
                </p:oleObj>
              </mc:Choice>
              <mc:Fallback>
                <p:oleObj name="CS ChemDraw Drawing" r:id="rId3" imgW="1135380" imgH="755904" progId="ChemDraw.Document.6.0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6364" y="620689"/>
                        <a:ext cx="2909772" cy="1955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5733256"/>
            <a:ext cx="4072749" cy="10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87" t="18984" r="64807" b="59295"/>
          <a:stretch/>
        </p:blipFill>
        <p:spPr bwMode="auto">
          <a:xfrm>
            <a:off x="3899720" y="3717032"/>
            <a:ext cx="1104328" cy="93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5673-41E7-4764-97E4-1984B31638B2}" type="slidenum">
              <a:rPr lang="ar-SA" smtClean="0"/>
              <a:pPr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0992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E:\Wade ed5 PPT\Graphics\Chapter 18\Reduced\FG18_00-17UN1-5-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518" y="2573338"/>
            <a:ext cx="7594600" cy="310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مستطيل 4"/>
          <p:cNvSpPr/>
          <p:nvPr/>
        </p:nvSpPr>
        <p:spPr>
          <a:xfrm>
            <a:off x="381000" y="188640"/>
            <a:ext cx="27767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Boiling Points </a:t>
            </a:r>
            <a:endParaRPr lang="ar-SA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-34842" y="821051"/>
            <a:ext cx="893320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More polar, so higher boiling point than comparable alkane or ether.</a:t>
            </a:r>
          </a:p>
          <a:p>
            <a:pPr algn="l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Cannot H-bond to each other, so lower boiling point than comparable alcohol.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5673-41E7-4764-97E4-1984B31638B2}" type="slidenum">
              <a:rPr lang="ar-SA" smtClean="0"/>
              <a:pPr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84177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467544" y="231030"/>
            <a:ext cx="27799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Solubility in water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251520" y="1076776"/>
            <a:ext cx="85689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buSzPct val="90000"/>
              <a:buFont typeface="Wingdings" pitchFamily="2" charset="2"/>
              <a:buChar char="Ø"/>
            </a:pPr>
            <a:r>
              <a:rPr lang="en-US" sz="2400" dirty="0">
                <a:solidFill>
                  <a:srgbClr val="000000"/>
                </a:solidFill>
                <a:latin typeface="Times New Roman"/>
              </a:rPr>
              <a:t>Carbonyl compounds </a:t>
            </a:r>
            <a:r>
              <a:rPr lang="en-US" sz="2400" dirty="0" smtClean="0">
                <a:solidFill>
                  <a:srgbClr val="000000"/>
                </a:solidFill>
                <a:latin typeface="Times New Roman"/>
              </a:rPr>
              <a:t>can not </a:t>
            </a:r>
            <a:r>
              <a:rPr lang="en-US" sz="2400" dirty="0">
                <a:solidFill>
                  <a:srgbClr val="000000"/>
                </a:solidFill>
                <a:latin typeface="Times New Roman"/>
              </a:rPr>
              <a:t>hydrogen-bond to each other, but they can hydrogen-bond to water through the carbonyl oxygen</a:t>
            </a:r>
            <a:r>
              <a:rPr lang="en-US" sz="2400" dirty="0" smtClean="0">
                <a:solidFill>
                  <a:srgbClr val="000000"/>
                </a:solidFill>
                <a:latin typeface="Times New Roman"/>
              </a:rPr>
              <a:t>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 rtl="0">
              <a:buSzPct val="90000"/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lower aldehydes and ketones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are 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soluble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in water because they form  hydrogen bonds with water.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 rtl="0">
              <a:buSzPct val="90000"/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Aldehydes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and ketones with 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more than six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carbons are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essentialy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insoluble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in water. </a:t>
            </a:r>
          </a:p>
          <a:p>
            <a:pPr marL="342900" indent="-342900" algn="l" rtl="0"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higher aldehydes and ketones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are 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soluble in organic solvents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such as;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benzene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ether, and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carbontetrachlorid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مجموعة 4"/>
          <p:cNvGrpSpPr/>
          <p:nvPr/>
        </p:nvGrpSpPr>
        <p:grpSpPr>
          <a:xfrm>
            <a:off x="2189920" y="4437112"/>
            <a:ext cx="4692152" cy="2061719"/>
            <a:chOff x="1869141" y="520116"/>
            <a:chExt cx="4692152" cy="2061719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405" t="5040" r="8883" b="23430"/>
            <a:stretch/>
          </p:blipFill>
          <p:spPr bwMode="auto">
            <a:xfrm>
              <a:off x="4355976" y="520116"/>
              <a:ext cx="2205317" cy="2043953"/>
            </a:xfrm>
            <a:prstGeom prst="round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71" t="4662" r="63108" b="23809"/>
            <a:stretch/>
          </p:blipFill>
          <p:spPr bwMode="auto">
            <a:xfrm>
              <a:off x="1869141" y="537882"/>
              <a:ext cx="1869142" cy="20439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5673-41E7-4764-97E4-1984B31638B2}" type="slidenum">
              <a:rPr lang="ar-SA" smtClean="0"/>
              <a:pPr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87091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899592" y="0"/>
            <a:ext cx="6858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Preparation of Aldehydes and Ketones</a:t>
            </a:r>
            <a:endParaRPr lang="ar-SA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79512" y="584775"/>
            <a:ext cx="32518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1- Oxidation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Alcohols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323528" y="1046440"/>
            <a:ext cx="864396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90000"/>
              <a:buFont typeface="Wingdings" pitchFamily="2" charset="2"/>
              <a:buChar char="Ø"/>
            </a:pPr>
            <a:r>
              <a:rPr lang="en-US" altLang="en-US" sz="20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Oxidation of alcohols gives different products depending on the </a:t>
            </a:r>
            <a:r>
              <a:rPr lang="en-US" altLang="en-US" sz="2000" i="1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class of alcohols that is oxidized </a:t>
            </a:r>
            <a:r>
              <a:rPr lang="en-US" altLang="en-US" sz="20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 on the </a:t>
            </a:r>
            <a:r>
              <a:rPr lang="en-US" altLang="en-US" sz="2000" i="1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kind of oxidizing agent that is used</a:t>
            </a:r>
            <a:r>
              <a:rPr lang="en-US" altLang="en-US" sz="20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lvl="0" indent="-3429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90000"/>
            </a:pPr>
            <a:endParaRPr lang="en-US" altLang="en-US" sz="2000" kern="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90000"/>
              <a:buFont typeface="Wingdings" pitchFamily="2" charset="2"/>
              <a:buChar char="Ø"/>
            </a:pPr>
            <a:r>
              <a:rPr lang="en-US" altLang="en-US" sz="2000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Oxidizing agent:</a:t>
            </a:r>
          </a:p>
          <a:p>
            <a:pPr marL="342900" lvl="0" indent="-3429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90000"/>
            </a:pPr>
            <a:r>
              <a:rPr lang="en-US" altLang="en-US" sz="2000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en-US" altLang="en-US" sz="2000" kern="0" dirty="0" smtClean="0">
                <a:latin typeface="Times New Roman" pitchFamily="18" charset="0"/>
                <a:cs typeface="Times New Roman" pitchFamily="18" charset="0"/>
              </a:rPr>
              <a:t>Very strong:  </a:t>
            </a:r>
            <a:r>
              <a:rPr lang="en-US" altLang="en-US" sz="2000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KMnO</a:t>
            </a:r>
            <a:r>
              <a:rPr lang="en-US" altLang="en-US" sz="2000" kern="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n-US" altLang="en-US" sz="2000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/ H</a:t>
            </a:r>
            <a:r>
              <a:rPr lang="en-US" altLang="en-US" sz="2000" kern="0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altLang="en-US" sz="2000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el-GR" altLang="en-US" sz="2000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altLang="en-US" sz="2000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lvl="0" indent="-3429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90000"/>
            </a:pPr>
            <a:r>
              <a:rPr lang="en-US" altLang="en-US" sz="2000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en-US" altLang="en-US" sz="2000" kern="0" dirty="0" smtClean="0">
                <a:latin typeface="Times New Roman" pitchFamily="18" charset="0"/>
                <a:cs typeface="Times New Roman" pitchFamily="18" charset="0"/>
              </a:rPr>
              <a:t>Strong:          </a:t>
            </a:r>
            <a:r>
              <a:rPr lang="en-US" altLang="en-US" sz="2000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KMnO</a:t>
            </a:r>
            <a:r>
              <a:rPr lang="en-US" altLang="en-US" sz="2000" kern="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n-US" altLang="en-US" sz="2000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/ OH</a:t>
            </a:r>
            <a:r>
              <a:rPr lang="en-US" altLang="en-US" sz="2000" kern="0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en-US" sz="2000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en-US" sz="2000" kern="0" dirty="0" smtClean="0"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altLang="en-US" sz="2000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H</a:t>
            </a:r>
            <a:r>
              <a:rPr lang="en-US" altLang="en-US" sz="2000" kern="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en-US" sz="2000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CrO</a:t>
            </a:r>
            <a:r>
              <a:rPr lang="en-US" altLang="en-US" sz="2000" kern="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en-US" sz="2000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en-US" sz="2000" kern="0" dirty="0" smtClean="0">
                <a:latin typeface="Times New Roman" pitchFamily="18" charset="0"/>
                <a:cs typeface="Times New Roman" pitchFamily="18" charset="0"/>
              </a:rPr>
              <a:t>or  </a:t>
            </a:r>
            <a:r>
              <a:rPr lang="en-US" altLang="en-US" sz="2000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K</a:t>
            </a:r>
            <a:r>
              <a:rPr lang="en-US" altLang="en-US" sz="2000" kern="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en-US" sz="2000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Cr</a:t>
            </a:r>
            <a:r>
              <a:rPr lang="en-US" altLang="en-US" sz="2000" kern="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en-US" sz="2000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en-US" sz="2000" kern="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n-US" altLang="en-US" sz="2000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/ H</a:t>
            </a:r>
            <a:r>
              <a:rPr lang="en-US" altLang="en-US" sz="2000" kern="0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</a:p>
          <a:p>
            <a:pPr marL="342900" lvl="0" indent="-3429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90000"/>
            </a:pPr>
            <a:r>
              <a:rPr lang="en-US" altLang="en-US" sz="2000" kern="0" dirty="0" smtClean="0">
                <a:latin typeface="Times New Roman" pitchFamily="18" charset="0"/>
                <a:cs typeface="Times New Roman" pitchFamily="18" charset="0"/>
              </a:rPr>
              <a:t>                      Mild:             </a:t>
            </a:r>
            <a:r>
              <a:rPr lang="en-US" altLang="en-US" sz="2000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CrO</a:t>
            </a:r>
            <a:r>
              <a:rPr lang="en-US" altLang="en-US" sz="2000" kern="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en-US" sz="2000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/ pyridine   </a:t>
            </a:r>
            <a:r>
              <a:rPr lang="en-US" altLang="en-US" sz="2000" kern="0" dirty="0" smtClean="0"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altLang="en-US" sz="2000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Cu / 300 °C</a:t>
            </a:r>
            <a:endParaRPr lang="en-US" altLang="en-US" sz="2000" kern="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90000"/>
            </a:pPr>
            <a:r>
              <a:rPr lang="en-US" altLang="en-US" sz="2000" kern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CA" sz="2000" kern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326"/>
          <a:stretch/>
        </p:blipFill>
        <p:spPr bwMode="auto">
          <a:xfrm>
            <a:off x="857224" y="3786190"/>
            <a:ext cx="6908869" cy="2633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5673-41E7-4764-97E4-1984B31638B2}" type="slidenum">
              <a:rPr lang="ar-SA" smtClean="0"/>
              <a:pPr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2680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357158" y="357166"/>
            <a:ext cx="8480505" cy="2714644"/>
            <a:chOff x="428596" y="1142984"/>
            <a:chExt cx="8480505" cy="2714644"/>
          </a:xfrm>
        </p:grpSpPr>
        <p:grpSp>
          <p:nvGrpSpPr>
            <p:cNvPr id="8" name="Group 7"/>
            <p:cNvGrpSpPr/>
            <p:nvPr/>
          </p:nvGrpSpPr>
          <p:grpSpPr>
            <a:xfrm>
              <a:off x="428596" y="1142984"/>
              <a:ext cx="6929486" cy="1071546"/>
              <a:chOff x="357158" y="2071678"/>
              <a:chExt cx="6929486" cy="1071546"/>
            </a:xfrm>
          </p:grpSpPr>
          <p:pic>
            <p:nvPicPr>
              <p:cNvPr id="2" name="Picture 5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6870" t="67267" r="24518" b="4385"/>
              <a:stretch/>
            </p:blipFill>
            <p:spPr bwMode="auto">
              <a:xfrm>
                <a:off x="6000760" y="2071678"/>
                <a:ext cx="1285884" cy="10715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" name="Picture 5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67267" r="50368" b="4385"/>
              <a:stretch/>
            </p:blipFill>
            <p:spPr bwMode="auto">
              <a:xfrm>
                <a:off x="357158" y="2071678"/>
                <a:ext cx="3429024" cy="10715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5" name="Straight Arrow Connector 4"/>
              <p:cNvCxnSpPr/>
              <p:nvPr/>
            </p:nvCxnSpPr>
            <p:spPr>
              <a:xfrm>
                <a:off x="4000496" y="2643182"/>
                <a:ext cx="1656000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" name="TextBox 5"/>
              <p:cNvSpPr txBox="1"/>
              <p:nvPr/>
            </p:nvSpPr>
            <p:spPr>
              <a:xfrm>
                <a:off x="4572000" y="2285992"/>
                <a:ext cx="4780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E600AA"/>
                    </a:solidFill>
                  </a:rPr>
                  <a:t>[O]</a:t>
                </a:r>
                <a:endParaRPr lang="en-US" dirty="0">
                  <a:solidFill>
                    <a:srgbClr val="E600AA"/>
                  </a:solidFill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3714744" y="2714620"/>
                <a:ext cx="220284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E600AA"/>
                    </a:solidFill>
                    <a:latin typeface="Times New Roman" pitchFamily="18" charset="0"/>
                    <a:cs typeface="Times New Roman" pitchFamily="18" charset="0"/>
                  </a:rPr>
                  <a:t>Mild or strong oxidizing</a:t>
                </a:r>
                <a:endParaRPr lang="en-US" sz="1600" dirty="0">
                  <a:solidFill>
                    <a:srgbClr val="E600AA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2643174" y="2500306"/>
              <a:ext cx="6265927" cy="1357322"/>
              <a:chOff x="2571736" y="3857628"/>
              <a:chExt cx="6265927" cy="1357322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2571736" y="3857628"/>
                <a:ext cx="3230647" cy="1071546"/>
                <a:chOff x="2571736" y="2071678"/>
                <a:chExt cx="3230647" cy="1071546"/>
              </a:xfrm>
            </p:grpSpPr>
            <p:pic>
              <p:nvPicPr>
                <p:cNvPr id="11" name="Picture 5"/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2054" t="67267" r="50368" b="4385"/>
                <a:stretch/>
              </p:blipFill>
              <p:spPr bwMode="auto">
                <a:xfrm>
                  <a:off x="2571736" y="2071678"/>
                  <a:ext cx="1214446" cy="10715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cxnSp>
              <p:nvCxnSpPr>
                <p:cNvPr id="12" name="Straight Arrow Connector 11"/>
                <p:cNvCxnSpPr/>
                <p:nvPr/>
              </p:nvCxnSpPr>
              <p:spPr>
                <a:xfrm>
                  <a:off x="4000496" y="2643182"/>
                  <a:ext cx="1656000" cy="1588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3" name="TextBox 12"/>
                <p:cNvSpPr txBox="1"/>
                <p:nvPr/>
              </p:nvSpPr>
              <p:spPr>
                <a:xfrm>
                  <a:off x="4572000" y="2285992"/>
                  <a:ext cx="47801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E600AA"/>
                      </a:solidFill>
                    </a:rPr>
                    <a:t>[O]</a:t>
                  </a:r>
                  <a:endParaRPr lang="en-US" dirty="0">
                    <a:solidFill>
                      <a:srgbClr val="E600AA"/>
                    </a:solidFill>
                  </a:endParaRPr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3857620" y="2714620"/>
                  <a:ext cx="194476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solidFill>
                        <a:srgbClr val="E600AA"/>
                      </a:solidFill>
                      <a:latin typeface="Times New Roman" pitchFamily="18" charset="0"/>
                      <a:cs typeface="Times New Roman" pitchFamily="18" charset="0"/>
                    </a:rPr>
                    <a:t>very strong oxidizing</a:t>
                  </a:r>
                  <a:endParaRPr lang="en-US" sz="1600" dirty="0">
                    <a:solidFill>
                      <a:srgbClr val="E600AA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pic>
            <p:nvPicPr>
              <p:cNvPr id="15" name="Picture 5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5836" t="35908" r="27620" b="30326"/>
              <a:stretch/>
            </p:blipFill>
            <p:spPr bwMode="auto">
              <a:xfrm>
                <a:off x="5786446" y="3938590"/>
                <a:ext cx="1143008" cy="1276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" name="Picture 5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8584" b="67872"/>
              <a:stretch/>
            </p:blipFill>
            <p:spPr bwMode="auto">
              <a:xfrm>
                <a:off x="7358082" y="3929066"/>
                <a:ext cx="1479581" cy="12144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7" name="TextBox 16"/>
              <p:cNvSpPr txBox="1"/>
              <p:nvPr/>
            </p:nvSpPr>
            <p:spPr>
              <a:xfrm>
                <a:off x="7043572" y="4274114"/>
                <a:ext cx="3145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latin typeface="Times New Roman" pitchFamily="18" charset="0"/>
                    <a:cs typeface="Times New Roman" pitchFamily="18" charset="0"/>
                  </a:rPr>
                  <a:t>+</a:t>
                </a:r>
                <a:endParaRPr lang="en-US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20" name="Rectangle 19"/>
          <p:cNvSpPr/>
          <p:nvPr/>
        </p:nvSpPr>
        <p:spPr>
          <a:xfrm>
            <a:off x="428596" y="3214686"/>
            <a:ext cx="14814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1357290" y="3857628"/>
            <a:ext cx="6786610" cy="2553132"/>
            <a:chOff x="1357290" y="3857628"/>
            <a:chExt cx="6786610" cy="2553132"/>
          </a:xfrm>
        </p:grpSpPr>
        <p:pic>
          <p:nvPicPr>
            <p:cNvPr id="21" name="Picture 7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999" r="7907" b="35937"/>
            <a:stretch/>
          </p:blipFill>
          <p:spPr bwMode="auto">
            <a:xfrm>
              <a:off x="1428728" y="3857628"/>
              <a:ext cx="1345238" cy="104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28" name="Group 27"/>
            <p:cNvGrpSpPr/>
            <p:nvPr/>
          </p:nvGrpSpPr>
          <p:grpSpPr>
            <a:xfrm>
              <a:off x="3000364" y="4000504"/>
              <a:ext cx="2202846" cy="767182"/>
              <a:chOff x="3357554" y="3286124"/>
              <a:chExt cx="2202846" cy="767182"/>
            </a:xfrm>
          </p:grpSpPr>
          <p:cxnSp>
            <p:nvCxnSpPr>
              <p:cNvPr id="25" name="Straight Arrow Connector 24"/>
              <p:cNvCxnSpPr/>
              <p:nvPr/>
            </p:nvCxnSpPr>
            <p:spPr>
              <a:xfrm>
                <a:off x="3500430" y="3643314"/>
                <a:ext cx="1908000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6" name="TextBox 25"/>
              <p:cNvSpPr txBox="1"/>
              <p:nvPr/>
            </p:nvSpPr>
            <p:spPr>
              <a:xfrm>
                <a:off x="4071934" y="3286124"/>
                <a:ext cx="4780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C00000"/>
                    </a:solidFill>
                  </a:rPr>
                  <a:t>[O]</a:t>
                </a:r>
                <a:endParaRPr lang="en-US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3357554" y="3714752"/>
                <a:ext cx="220284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Mild or strong oxidizing</a:t>
                </a: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5357818" y="4143380"/>
              <a:ext cx="13067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 smtClean="0">
                  <a:solidFill>
                    <a:srgbClr val="007635"/>
                  </a:solidFill>
                  <a:latin typeface="Times New Roman" pitchFamily="18" charset="0"/>
                  <a:cs typeface="Times New Roman" pitchFamily="18" charset="0"/>
                </a:rPr>
                <a:t>No reaction</a:t>
              </a:r>
              <a:endParaRPr lang="en-US" b="1" i="1" dirty="0">
                <a:solidFill>
                  <a:srgbClr val="007635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30" name="Picture 7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999" r="7907" b="35937"/>
            <a:stretch/>
          </p:blipFill>
          <p:spPr bwMode="auto">
            <a:xfrm>
              <a:off x="1357290" y="5357826"/>
              <a:ext cx="1298850" cy="100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1" name="Rectangle 30"/>
            <p:cNvSpPr/>
            <p:nvPr/>
          </p:nvSpPr>
          <p:spPr>
            <a:xfrm>
              <a:off x="3143240" y="5500702"/>
              <a:ext cx="165782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/>
              <a:r>
                <a:rPr lang="en-US" altLang="en-US" kern="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KMnO</a:t>
              </a:r>
              <a:r>
                <a:rPr lang="en-US" altLang="en-US" kern="0" baseline="-250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r>
                <a:rPr lang="en-US" altLang="en-US" kern="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/ H</a:t>
              </a:r>
              <a:r>
                <a:rPr lang="en-US" altLang="en-US" kern="0" baseline="300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+ </a:t>
              </a:r>
              <a:r>
                <a:rPr lang="en-US" altLang="en-US" kern="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/ </a:t>
              </a:r>
              <a:r>
                <a:rPr lang="el-GR" altLang="en-US" kern="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Δ</a:t>
              </a:r>
              <a:r>
                <a:rPr lang="en-US" altLang="en-US" kern="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en-US" dirty="0"/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>
              <a:off x="3000364" y="5929330"/>
              <a:ext cx="1908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33" name="Picture 2"/>
            <p:cNvPicPr>
              <a:picLocks noChangeAspect="1" noChangeArrowheads="1"/>
            </p:cNvPicPr>
            <p:nvPr/>
          </p:nvPicPr>
          <p:blipFill>
            <a:blip r:embed="rId4"/>
            <a:srcRect l="66926" b="30546"/>
            <a:stretch>
              <a:fillRect/>
            </a:stretch>
          </p:blipFill>
          <p:spPr bwMode="auto">
            <a:xfrm>
              <a:off x="5072066" y="5214950"/>
              <a:ext cx="1424453" cy="10001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5" name="TextBox 34"/>
            <p:cNvSpPr txBox="1"/>
            <p:nvPr/>
          </p:nvSpPr>
          <p:spPr>
            <a:xfrm>
              <a:off x="1357290" y="4929198"/>
              <a:ext cx="145905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007635"/>
                  </a:solidFill>
                  <a:latin typeface="Times New Roman" pitchFamily="18" charset="0"/>
                  <a:cs typeface="Times New Roman" pitchFamily="18" charset="0"/>
                </a:rPr>
                <a:t>t-butyl alcohol</a:t>
              </a:r>
              <a:endParaRPr lang="en-US" sz="1600" b="1" dirty="0">
                <a:solidFill>
                  <a:srgbClr val="007635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572264" y="5715016"/>
              <a:ext cx="3145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Times New Roman" pitchFamily="18" charset="0"/>
                  <a:cs typeface="Times New Roman" pitchFamily="18" charset="0"/>
                </a:rPr>
                <a:t>+</a:t>
              </a:r>
              <a:endParaRPr lang="en-US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072330" y="5715016"/>
              <a:ext cx="10054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HCOOH</a:t>
              </a:r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303108" y="6072206"/>
              <a:ext cx="89159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007635"/>
                  </a:solidFill>
                  <a:latin typeface="Times New Roman" pitchFamily="18" charset="0"/>
                  <a:cs typeface="Times New Roman" pitchFamily="18" charset="0"/>
                </a:rPr>
                <a:t>Acetone</a:t>
              </a:r>
              <a:endParaRPr lang="en-US" sz="1600" b="1" dirty="0">
                <a:solidFill>
                  <a:srgbClr val="007635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786578" y="6072206"/>
              <a:ext cx="135732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007635"/>
                  </a:solidFill>
                  <a:latin typeface="Times New Roman" pitchFamily="18" charset="0"/>
                  <a:cs typeface="Times New Roman" pitchFamily="18" charset="0"/>
                </a:rPr>
                <a:t>Formic acid</a:t>
              </a:r>
              <a:endParaRPr lang="en-US" sz="1600" b="1" dirty="0">
                <a:solidFill>
                  <a:srgbClr val="007635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5673-41E7-4764-97E4-1984B31638B2}" type="slidenum">
              <a:rPr lang="ar-SA" smtClean="0"/>
              <a:pPr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2129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830" y="1052736"/>
            <a:ext cx="5951014" cy="384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90"/>
          <a:stretch>
            <a:fillRect/>
          </a:stretch>
        </p:blipFill>
        <p:spPr bwMode="auto">
          <a:xfrm>
            <a:off x="1330626" y="5229120"/>
            <a:ext cx="5685857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ستطيل 4"/>
          <p:cNvSpPr/>
          <p:nvPr/>
        </p:nvSpPr>
        <p:spPr>
          <a:xfrm>
            <a:off x="323528" y="173831"/>
            <a:ext cx="14814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5673-41E7-4764-97E4-1984B31638B2}" type="slidenum">
              <a:rPr lang="ar-SA" smtClean="0"/>
              <a:pPr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83971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79512" y="116632"/>
            <a:ext cx="33746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2- </a:t>
            </a:r>
            <a:r>
              <a:rPr lang="en-US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Ozonolysis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of alkenes</a:t>
            </a:r>
            <a:r>
              <a:rPr lang="en-US" dirty="0">
                <a:solidFill>
                  <a:srgbClr val="0000FF"/>
                </a:solidFill>
                <a:latin typeface="Lucida Console"/>
              </a:rPr>
              <a:t> 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4211960" y="331496"/>
            <a:ext cx="4395755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Oxidation of alkenes by ozone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ar-SA" sz="2400" baseline="-25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58" b="5865"/>
          <a:stretch/>
        </p:blipFill>
        <p:spPr bwMode="auto">
          <a:xfrm>
            <a:off x="1488460" y="1052736"/>
            <a:ext cx="6486525" cy="1799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39" b="1"/>
          <a:stretch/>
        </p:blipFill>
        <p:spPr bwMode="auto">
          <a:xfrm>
            <a:off x="1456902" y="2996952"/>
            <a:ext cx="6492999" cy="1220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5" y="5373216"/>
            <a:ext cx="5832648" cy="118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مربع نص 8"/>
          <p:cNvSpPr txBox="1"/>
          <p:nvPr/>
        </p:nvSpPr>
        <p:spPr>
          <a:xfrm>
            <a:off x="295784" y="4476181"/>
            <a:ext cx="8815234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lvl="0"/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ozonolysis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reaction can be summarized by the following equation:</a:t>
            </a:r>
            <a:endParaRPr lang="ar-SA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5673-41E7-4764-97E4-1984B31638B2}" type="slidenum">
              <a:rPr lang="ar-SA" smtClean="0"/>
              <a:pPr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5999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VIP\Pictures\صورة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0440" y="494318"/>
            <a:ext cx="5803907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5" descr="C:\Users\VIP\Pictures\صورة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884" y="2060848"/>
            <a:ext cx="5760639" cy="1488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7" descr="C:\Users\VIP\Pictures\صورة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906" y="3789040"/>
            <a:ext cx="59694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مستطيل 4"/>
          <p:cNvSpPr/>
          <p:nvPr/>
        </p:nvSpPr>
        <p:spPr>
          <a:xfrm>
            <a:off x="251520" y="32653"/>
            <a:ext cx="14814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6122" y="5309084"/>
            <a:ext cx="5791029" cy="1288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5673-41E7-4764-97E4-1984B31638B2}" type="slidenum">
              <a:rPr lang="ar-SA" smtClean="0"/>
              <a:pPr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0575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33409" y="116632"/>
            <a:ext cx="53126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3.Hydration of alkynes: Addition of water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" name="مجموعة 6"/>
          <p:cNvGrpSpPr/>
          <p:nvPr/>
        </p:nvGrpSpPr>
        <p:grpSpPr>
          <a:xfrm>
            <a:off x="755576" y="1196752"/>
            <a:ext cx="7245626" cy="1872209"/>
            <a:chOff x="957064" y="1184514"/>
            <a:chExt cx="7245626" cy="1872209"/>
          </a:xfrm>
        </p:grpSpPr>
        <p:pic>
          <p:nvPicPr>
            <p:cNvPr id="8" name="Picture 9"/>
            <p:cNvPicPr>
              <a:picLocks noChangeAspect="1" noChangeArrowheads="1"/>
            </p:cNvPicPr>
            <p:nvPr/>
          </p:nvPicPr>
          <p:blipFill rotWithShape="1">
            <a:blip r:embed="rId2"/>
            <a:srcRect l="16590"/>
            <a:stretch/>
          </p:blipFill>
          <p:spPr bwMode="auto">
            <a:xfrm>
              <a:off x="957064" y="1184514"/>
              <a:ext cx="7245626" cy="1872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9" name="مجموعة 8"/>
            <p:cNvGrpSpPr/>
            <p:nvPr/>
          </p:nvGrpSpPr>
          <p:grpSpPr>
            <a:xfrm>
              <a:off x="2699792" y="2636952"/>
              <a:ext cx="2700300" cy="360000"/>
              <a:chOff x="5166065" y="3068960"/>
              <a:chExt cx="2700300" cy="360000"/>
            </a:xfrm>
          </p:grpSpPr>
          <p:sp>
            <p:nvSpPr>
              <p:cNvPr id="10" name="مستطيل 9"/>
              <p:cNvSpPr/>
              <p:nvPr/>
            </p:nvSpPr>
            <p:spPr>
              <a:xfrm>
                <a:off x="5186481" y="3068960"/>
                <a:ext cx="2196000" cy="360000"/>
              </a:xfrm>
              <a:prstGeom prst="rect">
                <a:avLst/>
              </a:prstGeom>
              <a:solidFill>
                <a:srgbClr val="FCE4D0"/>
              </a:solidFill>
              <a:ln>
                <a:solidFill>
                  <a:srgbClr val="B48864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1" name="مستطيل 10"/>
              <p:cNvSpPr/>
              <p:nvPr/>
            </p:nvSpPr>
            <p:spPr>
              <a:xfrm>
                <a:off x="5166065" y="3165605"/>
                <a:ext cx="2700300" cy="2503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 rtl="0">
                  <a:lnSpc>
                    <a:spcPct val="50000"/>
                  </a:lnSpc>
                  <a:spcBef>
                    <a:spcPct val="50000"/>
                  </a:spcBef>
                </a:pP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Markovnikov addition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grpSp>
        <p:nvGrpSpPr>
          <p:cNvPr id="13" name="مجموعة 12"/>
          <p:cNvGrpSpPr/>
          <p:nvPr/>
        </p:nvGrpSpPr>
        <p:grpSpPr>
          <a:xfrm>
            <a:off x="2754459" y="3721947"/>
            <a:ext cx="3816423" cy="1728192"/>
            <a:chOff x="2665284" y="4365104"/>
            <a:chExt cx="3816423" cy="1728192"/>
          </a:xfrm>
        </p:grpSpPr>
        <p:pic>
          <p:nvPicPr>
            <p:cNvPr id="14" name="Picture 1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64" t="5752" r="2594"/>
            <a:stretch/>
          </p:blipFill>
          <p:spPr>
            <a:xfrm>
              <a:off x="2665284" y="4365104"/>
              <a:ext cx="3816423" cy="1728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grpSp>
          <p:nvGrpSpPr>
            <p:cNvPr id="15" name="مجموعة 14"/>
            <p:cNvGrpSpPr/>
            <p:nvPr/>
          </p:nvGrpSpPr>
          <p:grpSpPr>
            <a:xfrm>
              <a:off x="5004119" y="4628704"/>
              <a:ext cx="521054" cy="504056"/>
              <a:chOff x="5004119" y="4628704"/>
              <a:chExt cx="521054" cy="504056"/>
            </a:xfrm>
          </p:grpSpPr>
          <p:sp>
            <p:nvSpPr>
              <p:cNvPr id="19" name="قوس 18"/>
              <p:cNvSpPr/>
              <p:nvPr/>
            </p:nvSpPr>
            <p:spPr>
              <a:xfrm rot="5785071">
                <a:off x="5004119" y="4628704"/>
                <a:ext cx="504056" cy="504056"/>
              </a:xfrm>
              <a:prstGeom prst="arc">
                <a:avLst/>
              </a:prstGeom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cxnSp>
            <p:nvCxnSpPr>
              <p:cNvPr id="20" name="رابط كسهم مستقيم 19"/>
              <p:cNvCxnSpPr/>
              <p:nvPr/>
            </p:nvCxnSpPr>
            <p:spPr>
              <a:xfrm rot="732122" flipH="1" flipV="1">
                <a:off x="5404931" y="4816242"/>
                <a:ext cx="120242" cy="72000"/>
              </a:xfrm>
              <a:prstGeom prst="straightConnector1">
                <a:avLst/>
              </a:prstGeom>
              <a:ln>
                <a:solidFill>
                  <a:schemeClr val="accent5">
                    <a:lumMod val="75000"/>
                  </a:schemeClr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مجموعة 15"/>
            <p:cNvGrpSpPr/>
            <p:nvPr/>
          </p:nvGrpSpPr>
          <p:grpSpPr>
            <a:xfrm>
              <a:off x="4802889" y="4549634"/>
              <a:ext cx="983887" cy="997305"/>
              <a:chOff x="4802889" y="4549634"/>
              <a:chExt cx="983887" cy="997305"/>
            </a:xfrm>
          </p:grpSpPr>
          <p:sp>
            <p:nvSpPr>
              <p:cNvPr id="17" name="قوس 16"/>
              <p:cNvSpPr/>
              <p:nvPr/>
            </p:nvSpPr>
            <p:spPr>
              <a:xfrm rot="4516238">
                <a:off x="4912735" y="4439788"/>
                <a:ext cx="764196" cy="983887"/>
              </a:xfrm>
              <a:prstGeom prst="arc">
                <a:avLst/>
              </a:prstGeom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pic>
            <p:nvPicPr>
              <p:cNvPr id="18" name="Picture 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7350800">
                <a:off x="5150259" y="5232614"/>
                <a:ext cx="317500" cy="3111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5673-41E7-4764-97E4-1984B31638B2}" type="slidenum">
              <a:rPr lang="ar-SA" smtClean="0"/>
              <a:pPr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5845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2576" y="188640"/>
            <a:ext cx="8064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Aldehydes and ketones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are simple compounds which contain a </a:t>
            </a:r>
          </a:p>
          <a:p>
            <a:pPr algn="l"/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carbonyl group 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(a 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carbon-oxygen double 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bond)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b="1" dirty="0" smtClean="0"/>
              <a:t> </a:t>
            </a:r>
            <a:endParaRPr lang="ar-SA" dirty="0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1219200" cy="97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 descr="E:\Wade ed5 PPT\Graphics\Chapter 18\Reduced\FG18_00-01T01-0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11" b="489"/>
          <a:stretch/>
        </p:blipFill>
        <p:spPr bwMode="auto">
          <a:xfrm>
            <a:off x="152400" y="3789040"/>
            <a:ext cx="8813800" cy="2834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مربع نص 7"/>
          <p:cNvSpPr txBox="1"/>
          <p:nvPr/>
        </p:nvSpPr>
        <p:spPr>
          <a:xfrm>
            <a:off x="1428144" y="3183359"/>
            <a:ext cx="5892960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Some Common Classes Carbonyl Compounds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5" name="مجموعة 24"/>
          <p:cNvGrpSpPr/>
          <p:nvPr/>
        </p:nvGrpSpPr>
        <p:grpSpPr>
          <a:xfrm>
            <a:off x="3995936" y="1052736"/>
            <a:ext cx="4068000" cy="1656000"/>
            <a:chOff x="3707904" y="1124744"/>
            <a:chExt cx="4429844" cy="1726033"/>
          </a:xfrm>
        </p:grpSpPr>
        <p:pic>
          <p:nvPicPr>
            <p:cNvPr id="26" name="Picture 17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2594"/>
            <a:stretch/>
          </p:blipFill>
          <p:spPr bwMode="auto">
            <a:xfrm>
              <a:off x="3707904" y="1556793"/>
              <a:ext cx="4199853" cy="10115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7" name="Picture 14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 t="70224"/>
            <a:stretch/>
          </p:blipFill>
          <p:spPr bwMode="auto">
            <a:xfrm>
              <a:off x="6804248" y="1124744"/>
              <a:ext cx="1333500" cy="2807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8" name="Picture 14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0224" r="61516"/>
            <a:stretch/>
          </p:blipFill>
          <p:spPr bwMode="auto">
            <a:xfrm>
              <a:off x="4265712" y="1124744"/>
              <a:ext cx="1026368" cy="2807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9" name="Picture 17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420" t="70436" r="31636" b="-8070"/>
            <a:stretch/>
          </p:blipFill>
          <p:spPr bwMode="auto">
            <a:xfrm>
              <a:off x="5436096" y="2286001"/>
              <a:ext cx="1551602" cy="5647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5673-41E7-4764-97E4-1984B31638B2}" type="slidenum">
              <a:rPr lang="ar-SA" smtClean="0"/>
              <a:pPr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5671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496932" y="355711"/>
            <a:ext cx="14814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" name="مجموعة 6"/>
          <p:cNvGrpSpPr>
            <a:grpSpLocks noChangeAspect="1"/>
          </p:cNvGrpSpPr>
          <p:nvPr/>
        </p:nvGrpSpPr>
        <p:grpSpPr>
          <a:xfrm>
            <a:off x="1291571" y="4365104"/>
            <a:ext cx="6777236" cy="1764000"/>
            <a:chOff x="1291572" y="4365104"/>
            <a:chExt cx="6638925" cy="1770856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917"/>
            <a:stretch/>
          </p:blipFill>
          <p:spPr bwMode="auto">
            <a:xfrm>
              <a:off x="1291572" y="4365104"/>
              <a:ext cx="6638925" cy="17708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قوس متوسط مزدوج 5"/>
            <p:cNvSpPr/>
            <p:nvPr/>
          </p:nvSpPr>
          <p:spPr>
            <a:xfrm>
              <a:off x="4355976" y="4509120"/>
              <a:ext cx="1296144" cy="1008112"/>
            </a:xfrm>
            <a:prstGeom prst="bracketPair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291571" y="1270548"/>
            <a:ext cx="6638925" cy="2804735"/>
            <a:chOff x="1291571" y="1270548"/>
            <a:chExt cx="6638925" cy="2804735"/>
          </a:xfrm>
        </p:grpSpPr>
        <p:pic>
          <p:nvPicPr>
            <p:cNvPr id="3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291571" y="1270548"/>
              <a:ext cx="6638925" cy="2804735"/>
            </a:xfrm>
            <a:prstGeom prst="rect">
              <a:avLst/>
            </a:prstGeom>
            <a:noFill/>
          </p:spPr>
        </p:pic>
        <p:pic>
          <p:nvPicPr>
            <p:cNvPr id="32770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944807" y="2071678"/>
              <a:ext cx="841375" cy="36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5673-41E7-4764-97E4-1984B31638B2}" type="slidenum">
              <a:rPr lang="ar-SA" smtClean="0"/>
              <a:pPr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6099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395536" y="70828"/>
            <a:ext cx="35221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4- Friedel-Crafts acylation 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79512" y="588566"/>
            <a:ext cx="93610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reaction involves treatment of an aromatic ring with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an </a:t>
            </a:r>
            <a:r>
              <a:rPr lang="en-US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acylchloride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in the presence of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AlCl</a:t>
            </a:r>
            <a:r>
              <a:rPr lang="en-US" sz="24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which acts as a catalyst.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880960"/>
            <a:ext cx="6712774" cy="11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مستطيل 6"/>
          <p:cNvSpPr/>
          <p:nvPr/>
        </p:nvSpPr>
        <p:spPr>
          <a:xfrm>
            <a:off x="414627" y="3671047"/>
            <a:ext cx="13612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  <a:endParaRPr lang="ar-SA" dirty="0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46905" y="4293096"/>
            <a:ext cx="7878366" cy="20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5673-41E7-4764-97E4-1984B31638B2}" type="slidenum">
              <a:rPr lang="ar-SA" smtClean="0"/>
              <a:pPr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78359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043608" y="0"/>
            <a:ext cx="67504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Reactions of Aldehydes and Ketones </a:t>
            </a:r>
            <a:endParaRPr lang="ar-SA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44" b="23071"/>
          <a:stretch/>
        </p:blipFill>
        <p:spPr bwMode="auto">
          <a:xfrm>
            <a:off x="942226" y="1830052"/>
            <a:ext cx="18510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مجموعة 11"/>
          <p:cNvGrpSpPr/>
          <p:nvPr/>
        </p:nvGrpSpPr>
        <p:grpSpPr>
          <a:xfrm>
            <a:off x="3635896" y="1588752"/>
            <a:ext cx="3690938" cy="1397000"/>
            <a:chOff x="739775" y="3371850"/>
            <a:chExt cx="3690938" cy="1397000"/>
          </a:xfrm>
        </p:grpSpPr>
        <p:graphicFrame>
          <p:nvGraphicFramePr>
            <p:cNvPr id="5" name="كائن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62431427"/>
                </p:ext>
              </p:extLst>
            </p:nvPr>
          </p:nvGraphicFramePr>
          <p:xfrm>
            <a:off x="739775" y="3673475"/>
            <a:ext cx="2251075" cy="946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71" name="Document" r:id="rId4" imgW="1314450" imgH="552450" progId="">
                    <p:embed/>
                  </p:oleObj>
                </mc:Choice>
                <mc:Fallback>
                  <p:oleObj name="Document" r:id="rId4" imgW="1314450" imgH="552450" progId="">
                    <p:embed/>
                    <p:pic>
                      <p:nvPicPr>
                        <p:cNvPr id="0" name="Picture 7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39775" y="3673475"/>
                          <a:ext cx="2251075" cy="9461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" name="كائن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20890494"/>
                </p:ext>
              </p:extLst>
            </p:nvPr>
          </p:nvGraphicFramePr>
          <p:xfrm>
            <a:off x="1293813" y="4292600"/>
            <a:ext cx="1158875" cy="4524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72" name="Document" r:id="rId6" imgW="714375" imgH="295275" progId="">
                    <p:embed/>
                  </p:oleObj>
                </mc:Choice>
                <mc:Fallback>
                  <p:oleObj name="Document" r:id="rId6" imgW="714375" imgH="295275" progId="">
                    <p:embed/>
                    <p:pic>
                      <p:nvPicPr>
                        <p:cNvPr id="0" name="Picture 7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93813" y="4292600"/>
                          <a:ext cx="1158875" cy="4524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" name="كائن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78591983"/>
                </p:ext>
              </p:extLst>
            </p:nvPr>
          </p:nvGraphicFramePr>
          <p:xfrm>
            <a:off x="769938" y="3411538"/>
            <a:ext cx="473075" cy="6699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73" name="Document" r:id="rId8" imgW="276225" imgH="390525" progId="">
                    <p:embed/>
                  </p:oleObj>
                </mc:Choice>
                <mc:Fallback>
                  <p:oleObj name="Document" r:id="rId8" imgW="276225" imgH="390525" progId="">
                    <p:embed/>
                    <p:pic>
                      <p:nvPicPr>
                        <p:cNvPr id="0" name="Picture 7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9938" y="3411538"/>
                          <a:ext cx="473075" cy="6699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كائن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02329557"/>
                </p:ext>
              </p:extLst>
            </p:nvPr>
          </p:nvGraphicFramePr>
          <p:xfrm>
            <a:off x="3252788" y="3386138"/>
            <a:ext cx="1177925" cy="1382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74" name="Document" r:id="rId10" imgW="657225" imgH="771525" progId="">
                    <p:embed/>
                  </p:oleObj>
                </mc:Choice>
                <mc:Fallback>
                  <p:oleObj name="Document" r:id="rId10" imgW="657225" imgH="771525" progId="">
                    <p:embed/>
                    <p:pic>
                      <p:nvPicPr>
                        <p:cNvPr id="0" name="Picture 7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52788" y="3386138"/>
                          <a:ext cx="1177925" cy="13827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كائن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47547021"/>
                </p:ext>
              </p:extLst>
            </p:nvPr>
          </p:nvGraphicFramePr>
          <p:xfrm>
            <a:off x="793750" y="4356100"/>
            <a:ext cx="365125" cy="292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75" name="Document" r:id="rId12" imgW="190500" imgH="152400" progId="">
                    <p:embed/>
                  </p:oleObj>
                </mc:Choice>
                <mc:Fallback>
                  <p:oleObj name="Document" r:id="rId12" imgW="190500" imgH="152400" progId="">
                    <p:embed/>
                    <p:pic>
                      <p:nvPicPr>
                        <p:cNvPr id="0" name="Picture 7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93750" y="4356100"/>
                          <a:ext cx="365125" cy="2921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" name="كائن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69440822"/>
                </p:ext>
              </p:extLst>
            </p:nvPr>
          </p:nvGraphicFramePr>
          <p:xfrm>
            <a:off x="3236913" y="4302125"/>
            <a:ext cx="404812" cy="298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76" name="Document" r:id="rId14" imgW="180975" imgH="133350" progId="">
                    <p:embed/>
                  </p:oleObj>
                </mc:Choice>
                <mc:Fallback>
                  <p:oleObj name="Document" r:id="rId14" imgW="180975" imgH="133350" progId="">
                    <p:embed/>
                    <p:pic>
                      <p:nvPicPr>
                        <p:cNvPr id="0" name="Picture 7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36913" y="4302125"/>
                          <a:ext cx="404812" cy="2984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كائن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97786203"/>
                </p:ext>
              </p:extLst>
            </p:nvPr>
          </p:nvGraphicFramePr>
          <p:xfrm>
            <a:off x="2460625" y="3371850"/>
            <a:ext cx="1039813" cy="469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77" name="Document" r:id="rId16" imgW="590550" imgH="266700" progId="">
                    <p:embed/>
                  </p:oleObj>
                </mc:Choice>
                <mc:Fallback>
                  <p:oleObj name="Document" r:id="rId16" imgW="590550" imgH="266700" progId="">
                    <p:embed/>
                    <p:pic>
                      <p:nvPicPr>
                        <p:cNvPr id="0" name="Picture 7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60625" y="3371850"/>
                          <a:ext cx="1039813" cy="4699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3" name="مستطيل 12"/>
          <p:cNvSpPr/>
          <p:nvPr/>
        </p:nvSpPr>
        <p:spPr>
          <a:xfrm>
            <a:off x="395536" y="692696"/>
            <a:ext cx="84066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Nucleophilic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Addition Reaction </a:t>
            </a:r>
            <a:r>
              <a:rPr lang="en-US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carbon-oxygen double bond. </a:t>
            </a:r>
          </a:p>
          <a:p>
            <a:pPr algn="l"/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179512" y="3309337"/>
            <a:ext cx="79026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 Addition of metal hydrides: Formation of alcohols.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33"/>
          <a:stretch/>
        </p:blipFill>
        <p:spPr bwMode="auto">
          <a:xfrm>
            <a:off x="1547664" y="4347024"/>
            <a:ext cx="5535182" cy="1602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5673-41E7-4764-97E4-1984B31638B2}" type="slidenum">
              <a:rPr lang="ar-SA" smtClean="0"/>
              <a:pPr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61294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-18350" y="548680"/>
            <a:ext cx="90730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/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Reduction by hydride reagents, Lithium </a:t>
            </a:r>
            <a:r>
              <a:rPr lang="en-US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aluminium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hydride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LiAlH</a:t>
            </a:r>
            <a:r>
              <a:rPr lang="en-US" sz="2400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l"/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or Sodium boron hydride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NaBH</a:t>
            </a:r>
            <a:r>
              <a:rPr lang="en-US" sz="2400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ar-SA" dirty="0">
              <a:solidFill>
                <a:prstClr val="black"/>
              </a:solidFill>
            </a:endParaRPr>
          </a:p>
        </p:txBody>
      </p:sp>
      <p:grpSp>
        <p:nvGrpSpPr>
          <p:cNvPr id="9" name="Group 14"/>
          <p:cNvGrpSpPr>
            <a:grpSpLocks noChangeAspect="1"/>
          </p:cNvGrpSpPr>
          <p:nvPr/>
        </p:nvGrpSpPr>
        <p:grpSpPr>
          <a:xfrm>
            <a:off x="803394" y="2133240"/>
            <a:ext cx="7813590" cy="3456000"/>
            <a:chOff x="857224" y="0"/>
            <a:chExt cx="7429520" cy="3286124"/>
          </a:xfrm>
        </p:grpSpPr>
        <p:pic>
          <p:nvPicPr>
            <p:cNvPr id="10" name="Picture 5" descr="C:\Users\VIP\Pictures\صورة3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536" t="9036" r="48778"/>
            <a:stretch/>
          </p:blipFill>
          <p:spPr bwMode="auto">
            <a:xfrm>
              <a:off x="857224" y="0"/>
              <a:ext cx="1500198" cy="32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C:\Users\VIP\Pictures\صورة3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509" t="9036"/>
            <a:stretch/>
          </p:blipFill>
          <p:spPr bwMode="auto">
            <a:xfrm>
              <a:off x="5857884" y="46124"/>
              <a:ext cx="2428860" cy="32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2" name="Group 20"/>
            <p:cNvGrpSpPr/>
            <p:nvPr/>
          </p:nvGrpSpPr>
          <p:grpSpPr>
            <a:xfrm>
              <a:off x="2455000" y="357166"/>
              <a:ext cx="3402884" cy="726522"/>
              <a:chOff x="5241082" y="1000108"/>
              <a:chExt cx="3402884" cy="726522"/>
            </a:xfrm>
          </p:grpSpPr>
          <p:sp>
            <p:nvSpPr>
              <p:cNvPr id="21" name="TextBox 26"/>
              <p:cNvSpPr txBox="1"/>
              <p:nvPr/>
            </p:nvSpPr>
            <p:spPr>
              <a:xfrm>
                <a:off x="5241082" y="1000108"/>
                <a:ext cx="319189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1) LiAlH</a:t>
                </a:r>
                <a:r>
                  <a:rPr lang="en-US" baseline="-25000" dirty="0" smtClean="0">
                    <a:latin typeface="Times New Roman" pitchFamily="18" charset="0"/>
                    <a:cs typeface="Times New Roman" pitchFamily="18" charset="0"/>
                  </a:rPr>
                  <a:t>4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/ dry ether  </a:t>
                </a:r>
                <a:r>
                  <a:rPr lang="en-US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or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 NaBH</a:t>
                </a:r>
                <a:r>
                  <a:rPr lang="en-US" baseline="-25000" dirty="0" smtClean="0">
                    <a:latin typeface="Times New Roman" pitchFamily="18" charset="0"/>
                    <a:cs typeface="Times New Roman" pitchFamily="18" charset="0"/>
                  </a:rPr>
                  <a:t>4</a:t>
                </a:r>
                <a:endParaRPr lang="en-US" baseline="-25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22" name="Straight Arrow Connector 27"/>
              <p:cNvCxnSpPr/>
              <p:nvPr/>
            </p:nvCxnSpPr>
            <p:spPr>
              <a:xfrm>
                <a:off x="5429256" y="1357298"/>
                <a:ext cx="3214710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3" name="TextBox 28"/>
              <p:cNvSpPr txBox="1"/>
              <p:nvPr/>
            </p:nvSpPr>
            <p:spPr>
              <a:xfrm>
                <a:off x="5357818" y="1357298"/>
                <a:ext cx="9316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2) H</a:t>
                </a:r>
                <a:r>
                  <a:rPr lang="en-US" baseline="-25000" dirty="0" smtClean="0"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O</a:t>
                </a:r>
                <a:r>
                  <a:rPr lang="en-US" baseline="30000" dirty="0" smtClean="0">
                    <a:latin typeface="Times New Roman" pitchFamily="18" charset="0"/>
                    <a:cs typeface="Times New Roman" pitchFamily="18" charset="0"/>
                  </a:rPr>
                  <a:t>+</a:t>
                </a:r>
                <a:endParaRPr lang="en-US" baseline="30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3" name="Group 21"/>
            <p:cNvGrpSpPr/>
            <p:nvPr/>
          </p:nvGrpSpPr>
          <p:grpSpPr>
            <a:xfrm>
              <a:off x="2413269" y="1357298"/>
              <a:ext cx="3444615" cy="726522"/>
              <a:chOff x="5199351" y="1000108"/>
              <a:chExt cx="3444615" cy="726522"/>
            </a:xfrm>
          </p:grpSpPr>
          <p:sp>
            <p:nvSpPr>
              <p:cNvPr id="18" name="TextBox 23"/>
              <p:cNvSpPr txBox="1"/>
              <p:nvPr/>
            </p:nvSpPr>
            <p:spPr>
              <a:xfrm>
                <a:off x="5199351" y="1000108"/>
                <a:ext cx="323037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1) LiAlH</a:t>
                </a:r>
                <a:r>
                  <a:rPr lang="en-US" baseline="-25000" dirty="0" smtClean="0">
                    <a:latin typeface="Times New Roman" pitchFamily="18" charset="0"/>
                    <a:cs typeface="Times New Roman" pitchFamily="18" charset="0"/>
                  </a:rPr>
                  <a:t>4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/ dry ether  </a:t>
                </a:r>
                <a:r>
                  <a:rPr lang="en-US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or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 NaBH</a:t>
                </a:r>
                <a:r>
                  <a:rPr lang="en-US" baseline="-25000" dirty="0" smtClean="0">
                    <a:latin typeface="Times New Roman" pitchFamily="18" charset="0"/>
                    <a:cs typeface="Times New Roman" pitchFamily="18" charset="0"/>
                  </a:rPr>
                  <a:t>4</a:t>
                </a:r>
                <a:endParaRPr lang="en-US" baseline="-25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19" name="Straight Arrow Connector 24"/>
              <p:cNvCxnSpPr/>
              <p:nvPr/>
            </p:nvCxnSpPr>
            <p:spPr>
              <a:xfrm>
                <a:off x="5429256" y="1357298"/>
                <a:ext cx="3214710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0" name="TextBox 25"/>
              <p:cNvSpPr txBox="1"/>
              <p:nvPr/>
            </p:nvSpPr>
            <p:spPr>
              <a:xfrm>
                <a:off x="5357818" y="1357298"/>
                <a:ext cx="9316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2) H</a:t>
                </a:r>
                <a:r>
                  <a:rPr lang="en-US" baseline="-25000" dirty="0" smtClean="0"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O</a:t>
                </a:r>
                <a:r>
                  <a:rPr lang="en-US" baseline="30000" dirty="0" smtClean="0">
                    <a:latin typeface="Times New Roman" pitchFamily="18" charset="0"/>
                    <a:cs typeface="Times New Roman" pitchFamily="18" charset="0"/>
                  </a:rPr>
                  <a:t>+</a:t>
                </a:r>
                <a:endParaRPr lang="en-US" baseline="30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4" name="Group 25"/>
            <p:cNvGrpSpPr/>
            <p:nvPr/>
          </p:nvGrpSpPr>
          <p:grpSpPr>
            <a:xfrm>
              <a:off x="2396483" y="2357430"/>
              <a:ext cx="3461401" cy="726522"/>
              <a:chOff x="5182565" y="1000108"/>
              <a:chExt cx="3461401" cy="726522"/>
            </a:xfrm>
          </p:grpSpPr>
          <p:sp>
            <p:nvSpPr>
              <p:cNvPr id="15" name="TextBox 20"/>
              <p:cNvSpPr txBox="1"/>
              <p:nvPr/>
            </p:nvSpPr>
            <p:spPr>
              <a:xfrm>
                <a:off x="5182565" y="1000108"/>
                <a:ext cx="323037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1) LiAlH</a:t>
                </a:r>
                <a:r>
                  <a:rPr lang="en-US" baseline="-25000" dirty="0" smtClean="0">
                    <a:latin typeface="Times New Roman" pitchFamily="18" charset="0"/>
                    <a:cs typeface="Times New Roman" pitchFamily="18" charset="0"/>
                  </a:rPr>
                  <a:t>4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/ dry ether  </a:t>
                </a:r>
                <a:r>
                  <a:rPr lang="en-US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or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 NaBH</a:t>
                </a:r>
                <a:r>
                  <a:rPr lang="en-US" baseline="-25000" dirty="0" smtClean="0">
                    <a:latin typeface="Times New Roman" pitchFamily="18" charset="0"/>
                    <a:cs typeface="Times New Roman" pitchFamily="18" charset="0"/>
                  </a:rPr>
                  <a:t>4</a:t>
                </a:r>
                <a:endParaRPr lang="en-US" baseline="-25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16" name="Straight Arrow Connector 21"/>
              <p:cNvCxnSpPr/>
              <p:nvPr/>
            </p:nvCxnSpPr>
            <p:spPr>
              <a:xfrm>
                <a:off x="5429256" y="1357298"/>
                <a:ext cx="3214710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7" name="TextBox 22"/>
              <p:cNvSpPr txBox="1"/>
              <p:nvPr/>
            </p:nvSpPr>
            <p:spPr>
              <a:xfrm>
                <a:off x="5357818" y="1357298"/>
                <a:ext cx="9316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2) H</a:t>
                </a:r>
                <a:r>
                  <a:rPr lang="en-US" baseline="-25000" dirty="0" smtClean="0"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O</a:t>
                </a:r>
                <a:r>
                  <a:rPr lang="en-US" baseline="30000" dirty="0" smtClean="0">
                    <a:latin typeface="Times New Roman" pitchFamily="18" charset="0"/>
                    <a:cs typeface="Times New Roman" pitchFamily="18" charset="0"/>
                  </a:rPr>
                  <a:t>+</a:t>
                </a:r>
                <a:endParaRPr lang="en-US" baseline="30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5673-41E7-4764-97E4-1984B31638B2}" type="slidenum">
              <a:rPr lang="ar-SA" smtClean="0"/>
              <a:pPr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5977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1028721" y="3546184"/>
            <a:ext cx="6765475" cy="1763678"/>
            <a:chOff x="1285852" y="2736892"/>
            <a:chExt cx="6765475" cy="1763678"/>
          </a:xfrm>
        </p:grpSpPr>
        <p:pic>
          <p:nvPicPr>
            <p:cNvPr id="3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61" t="56394" r="69215" b="4725"/>
            <a:stretch/>
          </p:blipFill>
          <p:spPr bwMode="auto">
            <a:xfrm>
              <a:off x="1285852" y="2736892"/>
              <a:ext cx="1643074" cy="17636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" name="Group 17"/>
            <p:cNvGrpSpPr/>
            <p:nvPr/>
          </p:nvGrpSpPr>
          <p:grpSpPr>
            <a:xfrm>
              <a:off x="2928926" y="2928934"/>
              <a:ext cx="3319113" cy="726522"/>
              <a:chOff x="7215206" y="1357298"/>
              <a:chExt cx="3319113" cy="726522"/>
            </a:xfrm>
          </p:grpSpPr>
          <p:sp>
            <p:nvSpPr>
              <p:cNvPr id="6" name="TextBox 18"/>
              <p:cNvSpPr txBox="1"/>
              <p:nvPr/>
            </p:nvSpPr>
            <p:spPr>
              <a:xfrm>
                <a:off x="7215206" y="1357298"/>
                <a:ext cx="319189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1) LiAlH</a:t>
                </a:r>
                <a:r>
                  <a:rPr lang="en-US" baseline="-25000" dirty="0" smtClean="0">
                    <a:latin typeface="Times New Roman" pitchFamily="18" charset="0"/>
                    <a:cs typeface="Times New Roman" pitchFamily="18" charset="0"/>
                  </a:rPr>
                  <a:t>4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/ dry ether  </a:t>
                </a:r>
                <a:r>
                  <a:rPr lang="en-US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or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 NaBH</a:t>
                </a:r>
                <a:r>
                  <a:rPr lang="en-US" baseline="-25000" dirty="0" smtClean="0">
                    <a:latin typeface="Times New Roman" pitchFamily="18" charset="0"/>
                    <a:cs typeface="Times New Roman" pitchFamily="18" charset="0"/>
                  </a:rPr>
                  <a:t>4</a:t>
                </a:r>
                <a:endParaRPr lang="en-US" baseline="-25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7" name="Straight Arrow Connector 19"/>
              <p:cNvCxnSpPr/>
              <p:nvPr/>
            </p:nvCxnSpPr>
            <p:spPr>
              <a:xfrm>
                <a:off x="7319609" y="1714488"/>
                <a:ext cx="3214710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8" name="TextBox 20"/>
              <p:cNvSpPr txBox="1"/>
              <p:nvPr/>
            </p:nvSpPr>
            <p:spPr>
              <a:xfrm>
                <a:off x="7248171" y="1714488"/>
                <a:ext cx="9316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2) H</a:t>
                </a:r>
                <a:r>
                  <a:rPr lang="en-US" baseline="-25000" dirty="0" smtClean="0"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O</a:t>
                </a:r>
                <a:r>
                  <a:rPr lang="en-US" baseline="30000" dirty="0" smtClean="0">
                    <a:latin typeface="Times New Roman" pitchFamily="18" charset="0"/>
                    <a:cs typeface="Times New Roman" pitchFamily="18" charset="0"/>
                  </a:rPr>
                  <a:t>+</a:t>
                </a:r>
                <a:endParaRPr lang="en-US" baseline="30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pic>
          <p:nvPicPr>
            <p:cNvPr id="5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832" t="56394" b="6300"/>
            <a:stretch/>
          </p:blipFill>
          <p:spPr bwMode="auto">
            <a:xfrm>
              <a:off x="6286512" y="2736892"/>
              <a:ext cx="1764815" cy="1692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9" name="Group 21"/>
          <p:cNvGrpSpPr/>
          <p:nvPr/>
        </p:nvGrpSpPr>
        <p:grpSpPr>
          <a:xfrm>
            <a:off x="1028721" y="1133528"/>
            <a:ext cx="7223926" cy="1635024"/>
            <a:chOff x="1184591" y="500042"/>
            <a:chExt cx="7223926" cy="1635024"/>
          </a:xfrm>
        </p:grpSpPr>
        <p:pic>
          <p:nvPicPr>
            <p:cNvPr id="10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3299" b="64159"/>
            <a:stretch/>
          </p:blipFill>
          <p:spPr bwMode="auto">
            <a:xfrm>
              <a:off x="1184591" y="509334"/>
              <a:ext cx="1672897" cy="16257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1" name="Group 14"/>
            <p:cNvGrpSpPr/>
            <p:nvPr/>
          </p:nvGrpSpPr>
          <p:grpSpPr>
            <a:xfrm>
              <a:off x="2928926" y="1000108"/>
              <a:ext cx="3319113" cy="726522"/>
              <a:chOff x="7215206" y="1357298"/>
              <a:chExt cx="3319113" cy="726522"/>
            </a:xfrm>
          </p:grpSpPr>
          <p:sp>
            <p:nvSpPr>
              <p:cNvPr id="13" name="TextBox 5"/>
              <p:cNvSpPr txBox="1"/>
              <p:nvPr/>
            </p:nvSpPr>
            <p:spPr>
              <a:xfrm>
                <a:off x="7215206" y="1357298"/>
                <a:ext cx="319189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1) LiAlH</a:t>
                </a:r>
                <a:r>
                  <a:rPr lang="en-US" baseline="-25000" dirty="0" smtClean="0">
                    <a:latin typeface="Times New Roman" pitchFamily="18" charset="0"/>
                    <a:cs typeface="Times New Roman" pitchFamily="18" charset="0"/>
                  </a:rPr>
                  <a:t>4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/ dry ether  </a:t>
                </a:r>
                <a:r>
                  <a:rPr lang="en-US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or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 NaBH</a:t>
                </a:r>
                <a:r>
                  <a:rPr lang="en-US" baseline="-25000" dirty="0" smtClean="0">
                    <a:latin typeface="Times New Roman" pitchFamily="18" charset="0"/>
                    <a:cs typeface="Times New Roman" pitchFamily="18" charset="0"/>
                  </a:rPr>
                  <a:t>4</a:t>
                </a:r>
                <a:endParaRPr lang="en-US" baseline="-25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14" name="Straight Arrow Connector 8"/>
              <p:cNvCxnSpPr/>
              <p:nvPr/>
            </p:nvCxnSpPr>
            <p:spPr>
              <a:xfrm>
                <a:off x="7319609" y="1714488"/>
                <a:ext cx="3214710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5" name="TextBox 9"/>
              <p:cNvSpPr txBox="1"/>
              <p:nvPr/>
            </p:nvSpPr>
            <p:spPr>
              <a:xfrm>
                <a:off x="7248171" y="1714488"/>
                <a:ext cx="9316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2) H</a:t>
                </a:r>
                <a:r>
                  <a:rPr lang="en-US" baseline="-25000" dirty="0" smtClean="0"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O</a:t>
                </a:r>
                <a:r>
                  <a:rPr lang="en-US" baseline="30000" dirty="0" smtClean="0">
                    <a:latin typeface="Times New Roman" pitchFamily="18" charset="0"/>
                    <a:cs typeface="Times New Roman" pitchFamily="18" charset="0"/>
                  </a:rPr>
                  <a:t>+</a:t>
                </a:r>
                <a:endParaRPr lang="en-US" baseline="30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pic>
          <p:nvPicPr>
            <p:cNvPr id="12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131" b="64159"/>
            <a:stretch/>
          </p:blipFill>
          <p:spPr bwMode="auto">
            <a:xfrm>
              <a:off x="6286512" y="500042"/>
              <a:ext cx="2122005" cy="16257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6" name="مستطيل 15"/>
          <p:cNvSpPr/>
          <p:nvPr/>
        </p:nvSpPr>
        <p:spPr>
          <a:xfrm>
            <a:off x="173653" y="262787"/>
            <a:ext cx="14814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5673-41E7-4764-97E4-1984B31638B2}" type="slidenum">
              <a:rPr lang="ar-SA" smtClean="0"/>
              <a:pPr/>
              <a:t>24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8075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مجموعة 8"/>
          <p:cNvGrpSpPr/>
          <p:nvPr/>
        </p:nvGrpSpPr>
        <p:grpSpPr>
          <a:xfrm>
            <a:off x="1124079" y="3434357"/>
            <a:ext cx="6587684" cy="1397219"/>
            <a:chOff x="683568" y="935414"/>
            <a:chExt cx="6587684" cy="1397219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291" r="73133" b="16019"/>
            <a:stretch/>
          </p:blipFill>
          <p:spPr bwMode="auto">
            <a:xfrm>
              <a:off x="683568" y="1095503"/>
              <a:ext cx="1891753" cy="12371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6" name="مجموعة 5"/>
            <p:cNvGrpSpPr/>
            <p:nvPr/>
          </p:nvGrpSpPr>
          <p:grpSpPr>
            <a:xfrm>
              <a:off x="4703054" y="1314363"/>
              <a:ext cx="2568198" cy="968189"/>
              <a:chOff x="1277661" y="2881451"/>
              <a:chExt cx="2568198" cy="968189"/>
            </a:xfrm>
          </p:grpSpPr>
          <p:pic>
            <p:nvPicPr>
              <p:cNvPr id="10243" name="Picture 3" descr="C:\Users\VIP\Pictures\صورة1.png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9500" t="67277" r="24036"/>
              <a:stretch/>
            </p:blipFill>
            <p:spPr bwMode="auto">
              <a:xfrm>
                <a:off x="2010430" y="3496235"/>
                <a:ext cx="1102660" cy="35340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" name="Picture 3" descr="C:\Users\VIP\Pictures\صورة1.png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9307" r="15073" b="33768"/>
              <a:stretch/>
            </p:blipFill>
            <p:spPr bwMode="auto">
              <a:xfrm>
                <a:off x="1277661" y="2881451"/>
                <a:ext cx="2568198" cy="61478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0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029" r="46783" b="77012"/>
            <a:stretch/>
          </p:blipFill>
          <p:spPr bwMode="auto">
            <a:xfrm>
              <a:off x="3059832" y="1268760"/>
              <a:ext cx="1210236" cy="5296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مستطيل 6"/>
            <p:cNvSpPr/>
            <p:nvPr/>
          </p:nvSpPr>
          <p:spPr>
            <a:xfrm>
              <a:off x="2408035" y="935414"/>
              <a:ext cx="251382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Catalytic Hydrogenation</a:t>
              </a:r>
              <a:r>
                <a:rPr lang="en-US" dirty="0">
                  <a:solidFill>
                    <a:schemeClr val="tx2"/>
                  </a:solidFill>
                </a:rPr>
                <a:t> </a:t>
              </a:r>
              <a:endParaRPr lang="ar-SA" dirty="0">
                <a:solidFill>
                  <a:schemeClr val="tx2"/>
                </a:solidFill>
              </a:endParaRPr>
            </a:p>
          </p:txBody>
        </p:sp>
      </p:grpSp>
      <p:sp>
        <p:nvSpPr>
          <p:cNvPr id="15" name="مستطيل 14"/>
          <p:cNvSpPr/>
          <p:nvPr/>
        </p:nvSpPr>
        <p:spPr>
          <a:xfrm>
            <a:off x="173653" y="118791"/>
            <a:ext cx="14814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مجموعة 4"/>
          <p:cNvGrpSpPr/>
          <p:nvPr/>
        </p:nvGrpSpPr>
        <p:grpSpPr>
          <a:xfrm>
            <a:off x="914400" y="1123858"/>
            <a:ext cx="7885798" cy="1268600"/>
            <a:chOff x="971600" y="1207407"/>
            <a:chExt cx="7885798" cy="1268600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156" t="50000" r="7656"/>
            <a:stretch/>
          </p:blipFill>
          <p:spPr bwMode="auto">
            <a:xfrm>
              <a:off x="6238946" y="1207407"/>
              <a:ext cx="2618452" cy="11521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291" r="73133" b="16019"/>
            <a:stretch/>
          </p:blipFill>
          <p:spPr bwMode="auto">
            <a:xfrm>
              <a:off x="971600" y="1238877"/>
              <a:ext cx="1891753" cy="12371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218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62263" y="1356433"/>
              <a:ext cx="3419475" cy="854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5673-41E7-4764-97E4-1984B31638B2}" type="slidenum">
              <a:rPr lang="ar-SA" smtClean="0"/>
              <a:pPr/>
              <a:t>25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58884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-180528" y="546685"/>
            <a:ext cx="8964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Addition of 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Grignard Reagents : Formation of alcohols. </a:t>
            </a:r>
            <a:endParaRPr lang="ar-SA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01"/>
          <a:stretch/>
        </p:blipFill>
        <p:spPr bwMode="auto">
          <a:xfrm>
            <a:off x="492279" y="2204864"/>
            <a:ext cx="7442200" cy="2570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5673-41E7-4764-97E4-1984B31638B2}" type="slidenum">
              <a:rPr lang="ar-SA" smtClean="0"/>
              <a:pPr/>
              <a:t>26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18839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مجموعة 1"/>
          <p:cNvGrpSpPr/>
          <p:nvPr/>
        </p:nvGrpSpPr>
        <p:grpSpPr>
          <a:xfrm>
            <a:off x="107504" y="117384"/>
            <a:ext cx="8892000" cy="6652767"/>
            <a:chOff x="-11288" y="21214"/>
            <a:chExt cx="8647605" cy="6018014"/>
          </a:xfrm>
        </p:grpSpPr>
        <p:pic>
          <p:nvPicPr>
            <p:cNvPr id="3" name="Picture 5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9309" b="68996"/>
            <a:stretch/>
          </p:blipFill>
          <p:spPr bwMode="auto">
            <a:xfrm>
              <a:off x="0" y="21214"/>
              <a:ext cx="5086961" cy="1863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2" descr="C:\Users\VIP\Pictures\صورة4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783"/>
            <a:stretch/>
          </p:blipFill>
          <p:spPr bwMode="auto">
            <a:xfrm>
              <a:off x="-11288" y="2104936"/>
              <a:ext cx="8380413" cy="39342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3" descr="C:\Users\VIP\Pictures\صورة4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290" r="3538" b="69974"/>
            <a:stretch/>
          </p:blipFill>
          <p:spPr bwMode="auto">
            <a:xfrm>
              <a:off x="5940153" y="21214"/>
              <a:ext cx="2696164" cy="17574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2" descr="C:\Users\VIP\Pictures\صورة4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095" t="42414" r="31538" b="47539"/>
            <a:stretch/>
          </p:blipFill>
          <p:spPr bwMode="auto">
            <a:xfrm>
              <a:off x="5004048" y="548680"/>
              <a:ext cx="1371600" cy="5880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5673-41E7-4764-97E4-1984B31638B2}" type="slidenum">
              <a:rPr lang="ar-SA" smtClean="0"/>
              <a:pPr/>
              <a:t>27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4536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0" y="116632"/>
            <a:ext cx="89827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Addition of Hydrogen cyanide: Formation of 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cyanohydrin</a:t>
            </a:r>
            <a:r>
              <a:rPr lang="en-US" dirty="0"/>
              <a:t>.</a:t>
            </a:r>
            <a:endParaRPr lang="ar-SA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729656" y="836712"/>
            <a:ext cx="5523430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مستطيل 7"/>
          <p:cNvSpPr/>
          <p:nvPr/>
        </p:nvSpPr>
        <p:spPr>
          <a:xfrm>
            <a:off x="5598368" y="2195572"/>
            <a:ext cx="1709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solidFill>
                  <a:srgbClr val="006FC0"/>
                </a:solidFill>
                <a:latin typeface="Times New Roman" pitchFamily="18" charset="0"/>
                <a:cs typeface="Times New Roman" pitchFamily="18" charset="0"/>
              </a:rPr>
              <a:t>Cyanohydrin</a:t>
            </a:r>
            <a:r>
              <a:rPr lang="en-US" dirty="0" smtClean="0">
                <a:solidFill>
                  <a:srgbClr val="000000"/>
                </a:solidFill>
                <a:latin typeface="Lucida Console"/>
              </a:rPr>
              <a:t> </a:t>
            </a:r>
            <a:endParaRPr lang="ar-SA" dirty="0"/>
          </a:p>
        </p:txBody>
      </p:sp>
      <p:sp>
        <p:nvSpPr>
          <p:cNvPr id="9" name="مستطيل 8"/>
          <p:cNvSpPr/>
          <p:nvPr/>
        </p:nvSpPr>
        <p:spPr>
          <a:xfrm>
            <a:off x="1039346" y="2051556"/>
            <a:ext cx="22365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>
                <a:solidFill>
                  <a:srgbClr val="FF0065"/>
                </a:solidFill>
                <a:latin typeface="Times New Roman" pitchFamily="18" charset="0"/>
                <a:cs typeface="Times New Roman" pitchFamily="18" charset="0"/>
              </a:rPr>
              <a:t>aldehydes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or</a:t>
            </a:r>
            <a:r>
              <a:rPr lang="en-US" dirty="0">
                <a:solidFill>
                  <a:srgbClr val="FF6500"/>
                </a:solidFill>
                <a:latin typeface="Times New Roman" pitchFamily="18" charset="0"/>
                <a:cs typeface="Times New Roman" pitchFamily="18" charset="0"/>
              </a:rPr>
              <a:t> ketones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513173" y="2852936"/>
            <a:ext cx="6208645" cy="3984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مستطيل 10"/>
          <p:cNvSpPr/>
          <p:nvPr/>
        </p:nvSpPr>
        <p:spPr>
          <a:xfrm>
            <a:off x="49383" y="2562672"/>
            <a:ext cx="14814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5673-41E7-4764-97E4-1984B31638B2}" type="slidenum">
              <a:rPr lang="ar-SA" smtClean="0"/>
              <a:pPr/>
              <a:t>28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4827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0" y="460792"/>
            <a:ext cx="90364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>
                <a:solidFill>
                  <a:srgbClr val="006FC0"/>
                </a:solidFill>
                <a:latin typeface="Times New Roman" pitchFamily="18" charset="0"/>
                <a:cs typeface="Times New Roman" pitchFamily="18" charset="0"/>
              </a:rPr>
              <a:t>Cyanohydrins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are very useful because the CN group can be converted to other functional groups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مجموعة 4"/>
          <p:cNvGrpSpPr/>
          <p:nvPr/>
        </p:nvGrpSpPr>
        <p:grpSpPr>
          <a:xfrm>
            <a:off x="868380" y="2086370"/>
            <a:ext cx="7451187" cy="3420000"/>
            <a:chOff x="868380" y="2086370"/>
            <a:chExt cx="7451187" cy="3420000"/>
          </a:xfrm>
        </p:grpSpPr>
        <p:pic>
          <p:nvPicPr>
            <p:cNvPr id="10243" name="Picture 3" descr="C:\Users\hp\Pictures\صورة3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380" y="2086370"/>
              <a:ext cx="7451187" cy="34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Box 9"/>
            <p:cNvSpPr txBox="1"/>
            <p:nvPr/>
          </p:nvSpPr>
          <p:spPr>
            <a:xfrm>
              <a:off x="4601604" y="2857601"/>
              <a:ext cx="84830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FF"/>
                  </a:solidFill>
                  <a:latin typeface="Times New Roman" pitchFamily="18" charset="0"/>
                  <a:cs typeface="Times New Roman" pitchFamily="18" charset="0"/>
                </a:rPr>
                <a:t>2) H</a:t>
              </a:r>
              <a:r>
                <a:rPr lang="en-US" sz="1600" baseline="-25000" dirty="0" smtClean="0">
                  <a:solidFill>
                    <a:srgbClr val="FF00FF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r>
                <a:rPr lang="en-US" sz="1600" dirty="0" smtClean="0">
                  <a:solidFill>
                    <a:srgbClr val="FF00FF"/>
                  </a:solidFill>
                  <a:latin typeface="Times New Roman" pitchFamily="18" charset="0"/>
                  <a:cs typeface="Times New Roman" pitchFamily="18" charset="0"/>
                </a:rPr>
                <a:t>O</a:t>
              </a:r>
              <a:r>
                <a:rPr lang="en-US" sz="1600" baseline="30000" dirty="0" smtClean="0">
                  <a:solidFill>
                    <a:srgbClr val="FF00FF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endParaRPr lang="en-US" sz="1600" baseline="30000" dirty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5"/>
            <p:cNvSpPr txBox="1"/>
            <p:nvPr/>
          </p:nvSpPr>
          <p:spPr>
            <a:xfrm>
              <a:off x="4139952" y="2514382"/>
              <a:ext cx="18918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FF"/>
                  </a:solidFill>
                  <a:latin typeface="Times New Roman" pitchFamily="18" charset="0"/>
                  <a:cs typeface="Times New Roman" pitchFamily="18" charset="0"/>
                </a:rPr>
                <a:t>1) LiAlH</a:t>
              </a:r>
              <a:r>
                <a:rPr lang="en-US" sz="1600" baseline="-25000" dirty="0" smtClean="0">
                  <a:solidFill>
                    <a:srgbClr val="FF00FF"/>
                  </a:solidFill>
                  <a:latin typeface="Times New Roman" pitchFamily="18" charset="0"/>
                  <a:cs typeface="Times New Roman" pitchFamily="18" charset="0"/>
                </a:rPr>
                <a:t>4 </a:t>
              </a:r>
              <a:r>
                <a:rPr lang="en-US" sz="1600" dirty="0" smtClean="0">
                  <a:solidFill>
                    <a:srgbClr val="FF00FF"/>
                  </a:solidFill>
                  <a:latin typeface="Times New Roman" pitchFamily="18" charset="0"/>
                  <a:cs typeface="Times New Roman" pitchFamily="18" charset="0"/>
                </a:rPr>
                <a:t>/ dry ether</a:t>
              </a:r>
              <a:endParaRPr lang="en-US" sz="1600" baseline="-25000" dirty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" name="رابط كسهم مستقيم 3"/>
            <p:cNvCxnSpPr/>
            <p:nvPr/>
          </p:nvCxnSpPr>
          <p:spPr>
            <a:xfrm>
              <a:off x="4427984" y="2852936"/>
              <a:ext cx="1548000" cy="0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رابط كسهم مستقيم 17"/>
            <p:cNvCxnSpPr/>
            <p:nvPr/>
          </p:nvCxnSpPr>
          <p:spPr>
            <a:xfrm>
              <a:off x="4580384" y="4509120"/>
              <a:ext cx="1332000" cy="0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5673-41E7-4764-97E4-1984B31638B2}" type="slidenum">
              <a:rPr lang="ar-SA" smtClean="0"/>
              <a:pPr/>
              <a:t>29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4788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79512" y="900009"/>
            <a:ext cx="25106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Nomenclature</a:t>
            </a:r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1403648" y="1643608"/>
            <a:ext cx="2260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Common Names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3467565" y="-27384"/>
            <a:ext cx="19415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Aldehydes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3017922" y="548680"/>
            <a:ext cx="26869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RCHO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or  RCH=O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12" name="مستطيل 11"/>
          <p:cNvSpPr/>
          <p:nvPr/>
        </p:nvSpPr>
        <p:spPr>
          <a:xfrm>
            <a:off x="148644" y="2411760"/>
            <a:ext cx="71305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Use the common name of the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carboxylic acids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Drop 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-</a:t>
            </a:r>
            <a:r>
              <a:rPr kumimoji="0" lang="en-US" sz="2400" b="0" i="1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ic</a:t>
            </a:r>
            <a:r>
              <a:rPr kumimoji="0" lang="en-US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acid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and add 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-</a:t>
            </a:r>
            <a:r>
              <a:rPr kumimoji="0" lang="en-US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aldehyde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800100" lvl="1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Wingdings" pitchFamily="2" charset="2"/>
              <a:buChar char="§"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 C:  formic acid                    formaldehyde</a:t>
            </a:r>
          </a:p>
          <a:p>
            <a:pPr marL="800100" lvl="1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Wingdings" pitchFamily="2" charset="2"/>
              <a:buChar char="§"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 C’s:  acetic acid                  acetaldehyde</a:t>
            </a:r>
          </a:p>
          <a:p>
            <a:pPr marL="800100" lvl="1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Wingdings" pitchFamily="2" charset="2"/>
              <a:buChar char="§"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3 C’s:  propionic acid           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propionaldehyde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800100" lvl="1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Wingdings" pitchFamily="2" charset="2"/>
              <a:buChar char="§"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4 C’s:  butyric acid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butyraldehyde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</a:t>
            </a:r>
            <a:b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5673-41E7-4764-97E4-1984B31638B2}" type="slidenum">
              <a:rPr lang="ar-SA" smtClean="0"/>
              <a:pPr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373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0"/>
            <a:ext cx="9001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4- </a:t>
            </a:r>
            <a:r>
              <a:rPr lang="en-US" sz="28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Nucleophilic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Addition of Alcohols:  </a:t>
            </a:r>
          </a:p>
          <a:p>
            <a:pPr algn="l"/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A) Formation </a:t>
            </a:r>
            <a:r>
              <a:rPr lang="en-US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Hemiacetals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Acetals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مجموعة 7"/>
          <p:cNvGrpSpPr/>
          <p:nvPr/>
        </p:nvGrpSpPr>
        <p:grpSpPr>
          <a:xfrm>
            <a:off x="1421986" y="992457"/>
            <a:ext cx="5846957" cy="1792716"/>
            <a:chOff x="1835696" y="1744244"/>
            <a:chExt cx="5846957" cy="1792716"/>
          </a:xfrm>
        </p:grpSpPr>
        <p:grpSp>
          <p:nvGrpSpPr>
            <p:cNvPr id="5" name="مجموعة 4"/>
            <p:cNvGrpSpPr/>
            <p:nvPr/>
          </p:nvGrpSpPr>
          <p:grpSpPr>
            <a:xfrm>
              <a:off x="1876313" y="1744244"/>
              <a:ext cx="5806340" cy="1701128"/>
              <a:chOff x="1876313" y="1744244"/>
              <a:chExt cx="5806340" cy="1701128"/>
            </a:xfrm>
          </p:grpSpPr>
          <p:pic>
            <p:nvPicPr>
              <p:cNvPr id="14338" name="Picture 2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9711" t="72624" r="3589" b="6926"/>
              <a:stretch/>
            </p:blipFill>
            <p:spPr bwMode="auto">
              <a:xfrm>
                <a:off x="6084168" y="3049372"/>
                <a:ext cx="1551176" cy="396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4" name="Picture 2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3218" b="35194"/>
              <a:stretch/>
            </p:blipFill>
            <p:spPr bwMode="auto">
              <a:xfrm>
                <a:off x="1876313" y="1744244"/>
                <a:ext cx="5806340" cy="1296000"/>
              </a:xfrm>
              <a:prstGeom prst="snip2Same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059" t="72624" r="47608"/>
            <a:stretch/>
          </p:blipFill>
          <p:spPr bwMode="auto">
            <a:xfrm>
              <a:off x="3779911" y="3068960"/>
              <a:ext cx="1094096" cy="46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2624" r="74316" b="9989"/>
            <a:stretch/>
          </p:blipFill>
          <p:spPr bwMode="auto">
            <a:xfrm>
              <a:off x="1835696" y="3068960"/>
              <a:ext cx="1276374" cy="28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0" name="مجموعة 9"/>
          <p:cNvGrpSpPr/>
          <p:nvPr/>
        </p:nvGrpSpPr>
        <p:grpSpPr>
          <a:xfrm>
            <a:off x="1421986" y="2785173"/>
            <a:ext cx="5663565" cy="1800200"/>
            <a:chOff x="1436648" y="3717032"/>
            <a:chExt cx="5663565" cy="1800200"/>
          </a:xfrm>
        </p:grpSpPr>
        <p:pic>
          <p:nvPicPr>
            <p:cNvPr id="16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01" t="13043" r="5257" b="20009"/>
            <a:stretch/>
          </p:blipFill>
          <p:spPr bwMode="auto">
            <a:xfrm>
              <a:off x="1631333" y="3717032"/>
              <a:ext cx="5468880" cy="1260000"/>
            </a:xfrm>
            <a:prstGeom prst="round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711" t="72624" r="3589" b="6926"/>
            <a:stretch/>
          </p:blipFill>
          <p:spPr bwMode="auto">
            <a:xfrm>
              <a:off x="1436648" y="5049224"/>
              <a:ext cx="1551176" cy="396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059" t="72624" r="47608"/>
            <a:stretch/>
          </p:blipFill>
          <p:spPr bwMode="auto">
            <a:xfrm>
              <a:off x="3117864" y="5049232"/>
              <a:ext cx="1094096" cy="46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341" t="78419" r="10116" b="-3570"/>
            <a:stretch/>
          </p:blipFill>
          <p:spPr bwMode="auto">
            <a:xfrm>
              <a:off x="6023749" y="4977224"/>
              <a:ext cx="780499" cy="46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6"/>
          <a:srcRect r="14788" b="30666"/>
          <a:stretch>
            <a:fillRect/>
          </a:stretch>
        </p:blipFill>
        <p:spPr bwMode="auto">
          <a:xfrm>
            <a:off x="1285852" y="4878000"/>
            <a:ext cx="7168965" cy="19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مستطيل 14"/>
          <p:cNvSpPr/>
          <p:nvPr/>
        </p:nvSpPr>
        <p:spPr>
          <a:xfrm>
            <a:off x="208087" y="4585373"/>
            <a:ext cx="13612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5673-41E7-4764-97E4-1984B31638B2}" type="slidenum">
              <a:rPr lang="ar-SA" smtClean="0"/>
              <a:pPr/>
              <a:t>30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318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683568" y="177421"/>
            <a:ext cx="60486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Formation of 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Hemiketals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Ketals</a:t>
            </a:r>
            <a:endParaRPr lang="ar-SA" dirty="0"/>
          </a:p>
        </p:txBody>
      </p:sp>
      <p:grpSp>
        <p:nvGrpSpPr>
          <p:cNvPr id="9" name="مجموعة 8"/>
          <p:cNvGrpSpPr/>
          <p:nvPr/>
        </p:nvGrpSpPr>
        <p:grpSpPr>
          <a:xfrm>
            <a:off x="1714480" y="714356"/>
            <a:ext cx="5630034" cy="1966571"/>
            <a:chOff x="1534254" y="3573015"/>
            <a:chExt cx="5630034" cy="1966571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43" t="9692" r="5399" b="16404"/>
            <a:stretch/>
          </p:blipFill>
          <p:spPr bwMode="auto">
            <a:xfrm>
              <a:off x="1742414" y="3573015"/>
              <a:ext cx="5277858" cy="1332000"/>
            </a:xfrm>
            <a:prstGeom prst="snip2Diag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4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655" r="72996"/>
            <a:stretch/>
          </p:blipFill>
          <p:spPr bwMode="auto">
            <a:xfrm>
              <a:off x="1534254" y="4924706"/>
              <a:ext cx="1365363" cy="5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059" t="72624" r="47608"/>
            <a:stretch/>
          </p:blipFill>
          <p:spPr bwMode="auto">
            <a:xfrm>
              <a:off x="3288177" y="5013176"/>
              <a:ext cx="1094096" cy="46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4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451" t="42791" b="1"/>
            <a:stretch/>
          </p:blipFill>
          <p:spPr bwMode="auto">
            <a:xfrm>
              <a:off x="5531212" y="5035586"/>
              <a:ext cx="1633076" cy="50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" name="مجموعة 3"/>
          <p:cNvGrpSpPr/>
          <p:nvPr/>
        </p:nvGrpSpPr>
        <p:grpSpPr>
          <a:xfrm>
            <a:off x="1500166" y="2714620"/>
            <a:ext cx="6383871" cy="1836000"/>
            <a:chOff x="1498764" y="2904565"/>
            <a:chExt cx="6383871" cy="1836000"/>
          </a:xfrm>
        </p:grpSpPr>
        <p:pic>
          <p:nvPicPr>
            <p:cNvPr id="15364" name="Picture 4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427" t="79608" r="19731" b="-1"/>
            <a:stretch/>
          </p:blipFill>
          <p:spPr bwMode="auto">
            <a:xfrm>
              <a:off x="6605341" y="4221088"/>
              <a:ext cx="719617" cy="46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4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82" t="9979" r="11933" b="27736"/>
            <a:stretch/>
          </p:blipFill>
          <p:spPr bwMode="auto">
            <a:xfrm>
              <a:off x="1778366" y="2904565"/>
              <a:ext cx="6104269" cy="133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" name="Picture 4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451" t="42791" b="1"/>
            <a:stretch/>
          </p:blipFill>
          <p:spPr bwMode="auto">
            <a:xfrm>
              <a:off x="1498764" y="4236565"/>
              <a:ext cx="1633076" cy="50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059" t="72624" r="47608"/>
            <a:stretch/>
          </p:blipFill>
          <p:spPr bwMode="auto">
            <a:xfrm>
              <a:off x="3448059" y="4254565"/>
              <a:ext cx="1094096" cy="46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8" name="Group 17"/>
          <p:cNvGrpSpPr/>
          <p:nvPr/>
        </p:nvGrpSpPr>
        <p:grpSpPr>
          <a:xfrm>
            <a:off x="1571604" y="5000636"/>
            <a:ext cx="5904000" cy="1445082"/>
            <a:chOff x="1357290" y="5200650"/>
            <a:chExt cx="5156189" cy="1147034"/>
          </a:xfrm>
        </p:grpSpPr>
        <p:pic>
          <p:nvPicPr>
            <p:cNvPr id="43010" name="Picture 2" descr="C:\Users\haltalassi\Pictures\Picture5.png"/>
            <p:cNvPicPr>
              <a:picLocks noChangeAspect="1" noChangeArrowheads="1"/>
            </p:cNvPicPr>
            <p:nvPr/>
          </p:nvPicPr>
          <p:blipFill>
            <a:blip r:embed="rId6"/>
            <a:srcRect l="56881" b="30791"/>
            <a:stretch>
              <a:fillRect/>
            </a:stretch>
          </p:blipFill>
          <p:spPr bwMode="auto">
            <a:xfrm>
              <a:off x="3643306" y="5200650"/>
              <a:ext cx="2870173" cy="1147034"/>
            </a:xfrm>
            <a:prstGeom prst="rect">
              <a:avLst/>
            </a:prstGeom>
            <a:noFill/>
          </p:spPr>
        </p:pic>
        <p:pic>
          <p:nvPicPr>
            <p:cNvPr id="43011" name="Picture 3" descr="C:\Users\haltalassi\Pictures\Picture5.png"/>
            <p:cNvPicPr>
              <a:picLocks noChangeAspect="1" noChangeArrowheads="1"/>
            </p:cNvPicPr>
            <p:nvPr/>
          </p:nvPicPr>
          <p:blipFill>
            <a:blip r:embed="rId6"/>
            <a:srcRect r="63940" b="44476"/>
            <a:stretch>
              <a:fillRect/>
            </a:stretch>
          </p:blipFill>
          <p:spPr bwMode="auto">
            <a:xfrm>
              <a:off x="1357290" y="5200650"/>
              <a:ext cx="2400293" cy="920218"/>
            </a:xfrm>
            <a:prstGeom prst="rect">
              <a:avLst/>
            </a:prstGeom>
            <a:noFill/>
          </p:spPr>
        </p:pic>
      </p:grpSp>
      <p:sp>
        <p:nvSpPr>
          <p:cNvPr id="19" name="مستطيل 14"/>
          <p:cNvSpPr/>
          <p:nvPr/>
        </p:nvSpPr>
        <p:spPr>
          <a:xfrm>
            <a:off x="214282" y="4500570"/>
            <a:ext cx="13612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786446" y="6357958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ketal</a:t>
            </a:r>
            <a:endParaRPr lang="en-US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5673-41E7-4764-97E4-1984B31638B2}" type="slidenum">
              <a:rPr lang="ar-SA" smtClean="0"/>
              <a:pPr/>
              <a:t>31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9047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07504" y="35089"/>
            <a:ext cx="79746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5- 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Addition of Ammonia and Ammonia Derivatives</a:t>
            </a:r>
            <a:endParaRPr lang="ar-SA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709936" y="746120"/>
            <a:ext cx="55983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A) </a:t>
            </a:r>
            <a:r>
              <a:rPr lang="en-US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Reaction with Hydroxylamine</a:t>
            </a:r>
          </a:p>
          <a:p>
            <a:r>
              <a:rPr lang="ar-SA" dirty="0"/>
              <a:t> </a:t>
            </a:r>
          </a:p>
        </p:txBody>
      </p:sp>
      <p:grpSp>
        <p:nvGrpSpPr>
          <p:cNvPr id="8" name="مجموعة 7"/>
          <p:cNvGrpSpPr/>
          <p:nvPr/>
        </p:nvGrpSpPr>
        <p:grpSpPr>
          <a:xfrm>
            <a:off x="747680" y="1520984"/>
            <a:ext cx="6300000" cy="1764000"/>
            <a:chOff x="1609551" y="2348880"/>
            <a:chExt cx="5762625" cy="1368152"/>
          </a:xfrm>
        </p:grpSpPr>
        <p:pic>
          <p:nvPicPr>
            <p:cNvPr id="1638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994"/>
            <a:stretch/>
          </p:blipFill>
          <p:spPr bwMode="auto">
            <a:xfrm>
              <a:off x="1609551" y="2348880"/>
              <a:ext cx="5762625" cy="10221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3997" r="68009"/>
            <a:stretch/>
          </p:blipFill>
          <p:spPr bwMode="auto">
            <a:xfrm>
              <a:off x="2771800" y="3357899"/>
              <a:ext cx="1843573" cy="3591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965" t="73997" r="51904"/>
            <a:stretch/>
          </p:blipFill>
          <p:spPr bwMode="auto">
            <a:xfrm>
              <a:off x="5436096" y="3357899"/>
              <a:ext cx="929569" cy="3591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1" name="مستطيل 10"/>
          <p:cNvSpPr/>
          <p:nvPr/>
        </p:nvSpPr>
        <p:spPr>
          <a:xfrm>
            <a:off x="1331640" y="3842464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B) </a:t>
            </a:r>
            <a:r>
              <a:rPr lang="en-US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Reaction with Hydrazine</a:t>
            </a:r>
          </a:p>
          <a:p>
            <a:r>
              <a:rPr lang="ar-SA" dirty="0"/>
              <a:t> </a:t>
            </a:r>
          </a:p>
        </p:txBody>
      </p:sp>
      <p:pic>
        <p:nvPicPr>
          <p:cNvPr id="11266" name="Picture 2" descr="C:\Users\hp\Pictures\صورة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5" y="4689352"/>
            <a:ext cx="7412091" cy="19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5673-41E7-4764-97E4-1984B31638B2}" type="slidenum">
              <a:rPr lang="ar-SA" smtClean="0"/>
              <a:pPr/>
              <a:t>32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4585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395536" y="1268760"/>
            <a:ext cx="55263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/>
            <a:r>
              <a:rPr lang="en-US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Reaction with  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Ammonia </a:t>
            </a:r>
            <a:r>
              <a:rPr lang="en-US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en-US" sz="2400" baseline="-25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857224" y="2143116"/>
            <a:ext cx="4929222" cy="2043184"/>
            <a:chOff x="857224" y="2143116"/>
            <a:chExt cx="4929222" cy="2043184"/>
          </a:xfrm>
        </p:grpSpPr>
        <p:grpSp>
          <p:nvGrpSpPr>
            <p:cNvPr id="34" name="Group 33"/>
            <p:cNvGrpSpPr/>
            <p:nvPr/>
          </p:nvGrpSpPr>
          <p:grpSpPr>
            <a:xfrm>
              <a:off x="857224" y="2143116"/>
              <a:ext cx="4929222" cy="2043184"/>
              <a:chOff x="857224" y="2143116"/>
              <a:chExt cx="4929222" cy="2043184"/>
            </a:xfrm>
          </p:grpSpPr>
          <p:grpSp>
            <p:nvGrpSpPr>
              <p:cNvPr id="28" name="مجموعة 27"/>
              <p:cNvGrpSpPr/>
              <p:nvPr/>
            </p:nvGrpSpPr>
            <p:grpSpPr>
              <a:xfrm>
                <a:off x="857224" y="2143116"/>
                <a:ext cx="4539041" cy="2043184"/>
                <a:chOff x="1001001" y="669028"/>
                <a:chExt cx="4539041" cy="2043184"/>
              </a:xfrm>
            </p:grpSpPr>
            <p:grpSp>
              <p:nvGrpSpPr>
                <p:cNvPr id="4" name="مجموعة 3"/>
                <p:cNvGrpSpPr/>
                <p:nvPr/>
              </p:nvGrpSpPr>
              <p:grpSpPr>
                <a:xfrm>
                  <a:off x="1001001" y="669028"/>
                  <a:ext cx="2286016" cy="1548000"/>
                  <a:chOff x="971600" y="1196752"/>
                  <a:chExt cx="2261530" cy="1434174"/>
                </a:xfrm>
              </p:grpSpPr>
              <p:pic>
                <p:nvPicPr>
                  <p:cNvPr id="18434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-4368" r="70038" b="33188"/>
                  <a:stretch/>
                </p:blipFill>
                <p:spPr bwMode="auto">
                  <a:xfrm>
                    <a:off x="1275413" y="1196752"/>
                    <a:ext cx="1957717" cy="138988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14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r="82623" b="25994"/>
                  <a:stretch/>
                </p:blipFill>
                <p:spPr bwMode="auto">
                  <a:xfrm>
                    <a:off x="971600" y="1313079"/>
                    <a:ext cx="1094768" cy="131784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  <p:sp>
              <p:nvSpPr>
                <p:cNvPr id="26" name="مستطيل 25"/>
                <p:cNvSpPr/>
                <p:nvPr/>
              </p:nvSpPr>
              <p:spPr>
                <a:xfrm>
                  <a:off x="4715777" y="2312102"/>
                  <a:ext cx="824265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2000" b="1" dirty="0" smtClean="0">
                      <a:solidFill>
                        <a:srgbClr val="E91667"/>
                      </a:solidFill>
                      <a:latin typeface="Times New Roman" pitchFamily="18" charset="0"/>
                      <a:cs typeface="Times New Roman" pitchFamily="18" charset="0"/>
                    </a:rPr>
                    <a:t>Imine</a:t>
                  </a:r>
                  <a:endParaRPr lang="ar-SA" sz="20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23" name="مجموعة 26"/>
              <p:cNvGrpSpPr/>
              <p:nvPr/>
            </p:nvGrpSpPr>
            <p:grpSpPr>
              <a:xfrm>
                <a:off x="3446478" y="2187559"/>
                <a:ext cx="2339968" cy="1477242"/>
                <a:chOff x="3674953" y="-1265472"/>
                <a:chExt cx="2314905" cy="1368619"/>
              </a:xfrm>
            </p:grpSpPr>
            <p:pic>
              <p:nvPicPr>
                <p:cNvPr id="31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4573" t="-4368" b="35296"/>
                <a:stretch/>
              </p:blipFill>
              <p:spPr bwMode="auto">
                <a:xfrm>
                  <a:off x="3674953" y="-1265472"/>
                  <a:ext cx="2314905" cy="134871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30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916" r="83501" b="31980"/>
                <a:stretch/>
              </p:blipFill>
              <p:spPr bwMode="auto">
                <a:xfrm>
                  <a:off x="4435055" y="-1108092"/>
                  <a:ext cx="918747" cy="121123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pic>
          <p:nvPicPr>
            <p:cNvPr id="33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573" t="22748" r="20285" b="35296"/>
            <a:stretch/>
          </p:blipFill>
          <p:spPr bwMode="auto">
            <a:xfrm>
              <a:off x="3214678" y="2714620"/>
              <a:ext cx="1000132" cy="8842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5673-41E7-4764-97E4-1984B31638B2}" type="slidenum">
              <a:rPr lang="ar-SA" smtClean="0"/>
              <a:pPr/>
              <a:t>33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4489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-32120" y="2780928"/>
            <a:ext cx="8676456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Substituents locations are given using Greek letters </a:t>
            </a:r>
          </a:p>
          <a:p>
            <a:pPr algn="l" rtl="0">
              <a:spcBef>
                <a:spcPct val="20000"/>
              </a:spcBef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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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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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 beginning with the carbon next to the carbonyl carbon</a:t>
            </a:r>
            <a:r>
              <a:rPr lang="en-US" dirty="0" smtClean="0">
                <a:cs typeface="Times New Roman" pitchFamily="18" charset="0"/>
              </a:rPr>
              <a:t>.</a:t>
            </a:r>
            <a:endParaRPr lang="en-US" dirty="0"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31" y="5220020"/>
            <a:ext cx="8926757" cy="150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488" y="260649"/>
            <a:ext cx="8784000" cy="2736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760131" y="3835025"/>
            <a:ext cx="2845024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 smtClean="0"/>
              <a:t>4   3     2    1        </a:t>
            </a:r>
            <a:r>
              <a:rPr lang="ar-SA" dirty="0" smtClean="0"/>
              <a:t>    </a:t>
            </a:r>
            <a:r>
              <a:rPr lang="en-US" dirty="0" smtClean="0"/>
              <a:t>5</a:t>
            </a:r>
            <a:r>
              <a:rPr lang="ar-SA" dirty="0" smtClean="0"/>
              <a:t> </a:t>
            </a:r>
            <a:endParaRPr lang="en-US" dirty="0"/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dirty="0"/>
              <a:t>C—C—C—C—C=O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dirty="0">
                <a:solidFill>
                  <a:srgbClr val="CC0000"/>
                </a:solidFill>
                <a:cs typeface="Times New Roman" pitchFamily="18" charset="0"/>
              </a:rPr>
              <a:t>	 δ </a:t>
            </a:r>
            <a:r>
              <a:rPr lang="en-US" dirty="0" smtClean="0">
                <a:solidFill>
                  <a:srgbClr val="CC0000"/>
                </a:solidFill>
                <a:cs typeface="Times New Roman" pitchFamily="18" charset="0"/>
              </a:rPr>
              <a:t>   </a:t>
            </a:r>
            <a:r>
              <a:rPr lang="en-US" dirty="0">
                <a:solidFill>
                  <a:srgbClr val="CC0000"/>
                </a:solidFill>
                <a:cs typeface="Times New Roman" pitchFamily="18" charset="0"/>
              </a:rPr>
              <a:t>γ </a:t>
            </a:r>
            <a:r>
              <a:rPr lang="en-US" dirty="0" smtClean="0">
                <a:solidFill>
                  <a:srgbClr val="CC0000"/>
                </a:solidFill>
                <a:cs typeface="Times New Roman" pitchFamily="18" charset="0"/>
              </a:rPr>
              <a:t>    β     </a:t>
            </a:r>
            <a:r>
              <a:rPr lang="en-US" dirty="0">
                <a:solidFill>
                  <a:srgbClr val="CC0000"/>
                </a:solidFill>
                <a:cs typeface="Times New Roman" pitchFamily="18" charset="0"/>
              </a:rPr>
              <a:t>α</a:t>
            </a:r>
            <a:r>
              <a:rPr lang="en-US" dirty="0" smtClean="0">
                <a:solidFill>
                  <a:srgbClr val="CC0000"/>
                </a:solidFill>
                <a:cs typeface="Times New Roman" pitchFamily="18" charset="0"/>
              </a:rPr>
              <a:t>    </a:t>
            </a:r>
            <a:r>
              <a:rPr lang="en-US" dirty="0">
                <a:cs typeface="Times New Roman" pitchFamily="18" charset="0"/>
              </a:rPr>
              <a:t>		</a:t>
            </a:r>
            <a:endParaRPr lang="en-US" dirty="0">
              <a:solidFill>
                <a:srgbClr val="CC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5673-41E7-4764-97E4-1984B31638B2}" type="slidenum">
              <a:rPr lang="ar-SA" smtClean="0"/>
              <a:pPr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8010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51520" y="116632"/>
            <a:ext cx="21168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IUPAC System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34316" y="1052736"/>
            <a:ext cx="92182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buSzPct val="90000"/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Select the longest carbon chain containing the carbonyl carbon. </a:t>
            </a:r>
          </a:p>
          <a:p>
            <a:pPr marL="342900" indent="-342900" algn="l" rtl="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ending of the parent alkane name is replaced by the suffix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-al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342900" indent="-342900" algn="l" rtl="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carbonyl carbon is always numbered “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.” (It is not necessary to        </a:t>
            </a: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include the number in the name.)</a:t>
            </a:r>
            <a:r>
              <a:rPr lang="en-US" dirty="0" smtClean="0">
                <a:solidFill>
                  <a:srgbClr val="000000"/>
                </a:solidFill>
                <a:latin typeface="Lucida Console"/>
              </a:rPr>
              <a:t> </a:t>
            </a:r>
            <a:endParaRPr lang="ar-SA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480792"/>
            <a:ext cx="8769886" cy="17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5673-41E7-4764-97E4-1984B31638B2}" type="slidenum">
              <a:rPr lang="ar-SA" smtClean="0"/>
              <a:pPr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231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مستطيل 26"/>
          <p:cNvSpPr/>
          <p:nvPr/>
        </p:nvSpPr>
        <p:spPr>
          <a:xfrm>
            <a:off x="539552" y="116632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 rtl="0"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Aromatic aldehydes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are usually designated as derivatives of the simplest aromatic aldehyde, </a:t>
            </a:r>
          </a:p>
          <a:p>
            <a:pPr algn="ctr"/>
            <a:r>
              <a:rPr lang="en-US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Benzaldehyde</a:t>
            </a:r>
            <a:endParaRPr lang="ar-SA" dirty="0"/>
          </a:p>
        </p:txBody>
      </p:sp>
      <p:pic>
        <p:nvPicPr>
          <p:cNvPr id="39" name="Picture 5"/>
          <p:cNvPicPr>
            <a:picLocks noChangeAspect="1" noChangeArrowheads="1"/>
          </p:cNvPicPr>
          <p:nvPr/>
        </p:nvPicPr>
        <p:blipFill rotWithShape="1">
          <a:blip r:embed="rId2">
            <a:lum bright="20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58" r="43538"/>
          <a:stretch/>
        </p:blipFill>
        <p:spPr bwMode="auto">
          <a:xfrm>
            <a:off x="3635896" y="1399554"/>
            <a:ext cx="1688202" cy="158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مجموعة 1"/>
          <p:cNvGrpSpPr/>
          <p:nvPr/>
        </p:nvGrpSpPr>
        <p:grpSpPr>
          <a:xfrm>
            <a:off x="977390" y="3140968"/>
            <a:ext cx="2864951" cy="2892376"/>
            <a:chOff x="1020024" y="2723940"/>
            <a:chExt cx="2864951" cy="2892376"/>
          </a:xfrm>
        </p:grpSpPr>
        <p:sp>
          <p:nvSpPr>
            <p:cNvPr id="29" name="مستطيل 28"/>
            <p:cNvSpPr/>
            <p:nvPr/>
          </p:nvSpPr>
          <p:spPr>
            <a:xfrm>
              <a:off x="1020024" y="4415987"/>
              <a:ext cx="2864951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m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en-US" sz="2400" dirty="0" err="1" smtClean="0">
                  <a:latin typeface="Times New Roman" pitchFamily="18" charset="0"/>
                  <a:cs typeface="Times New Roman" pitchFamily="18" charset="0"/>
                </a:rPr>
                <a:t>Nitrobenzaldehyde</a:t>
              </a:r>
              <a:endParaRPr lang="en-US" sz="2400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3-Nitrobenzaldehyde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  <a:p>
              <a:endParaRPr lang="ar-SA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8194" name="Picture 2" descr="C:\Users\VIP\Pictures\صورة1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1680" y="2723940"/>
              <a:ext cx="1704975" cy="1752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مجموعة 2"/>
          <p:cNvGrpSpPr/>
          <p:nvPr/>
        </p:nvGrpSpPr>
        <p:grpSpPr>
          <a:xfrm>
            <a:off x="4932039" y="3140968"/>
            <a:ext cx="3816425" cy="2653662"/>
            <a:chOff x="4644008" y="2852936"/>
            <a:chExt cx="3816425" cy="2653662"/>
          </a:xfrm>
        </p:grpSpPr>
        <p:sp>
          <p:nvSpPr>
            <p:cNvPr id="28" name="مستطيل 27"/>
            <p:cNvSpPr/>
            <p:nvPr/>
          </p:nvSpPr>
          <p:spPr>
            <a:xfrm>
              <a:off x="4644008" y="4306269"/>
              <a:ext cx="3816425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400" dirty="0" err="1" smtClean="0">
                  <a:latin typeface="Times New Roman" pitchFamily="18" charset="0"/>
                  <a:cs typeface="Times New Roman" pitchFamily="18" charset="0"/>
                </a:rPr>
                <a:t>Salicylaldehyde</a:t>
              </a:r>
              <a:endParaRPr lang="en-US" sz="24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en-US" sz="2400" i="1" dirty="0" smtClean="0">
                  <a:latin typeface="Times New Roman" pitchFamily="18" charset="0"/>
                  <a:cs typeface="Times New Roman" pitchFamily="18" charset="0"/>
                </a:rPr>
                <a:t>o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en-US" sz="2400" dirty="0" err="1" smtClean="0">
                  <a:latin typeface="Times New Roman" pitchFamily="18" charset="0"/>
                  <a:cs typeface="Times New Roman" pitchFamily="18" charset="0"/>
                </a:rPr>
                <a:t>Hydroxybenzaldehyde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</a:p>
            <a:p>
              <a:pPr algn="ctr"/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 2-Hydroxybenzaldehyde</a:t>
              </a:r>
              <a:endParaRPr lang="ar-SA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8195" name="Picture 3" descr="C:\Users\VIP\Pictures\صورة2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6136" y="2852936"/>
              <a:ext cx="1724025" cy="15621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5673-41E7-4764-97E4-1984B31638B2}" type="slidenum">
              <a:rPr lang="ar-SA" smtClean="0"/>
              <a:pPr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4511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79512" y="900009"/>
            <a:ext cx="25106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Nomenclature</a:t>
            </a:r>
            <a:endParaRPr lang="ar-SA" dirty="0"/>
          </a:p>
        </p:txBody>
      </p:sp>
      <p:sp>
        <p:nvSpPr>
          <p:cNvPr id="3" name="مستطيل 2"/>
          <p:cNvSpPr/>
          <p:nvPr/>
        </p:nvSpPr>
        <p:spPr>
          <a:xfrm>
            <a:off x="1059002" y="1874440"/>
            <a:ext cx="26052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Common Names</a:t>
            </a:r>
            <a:endParaRPr lang="ar-SA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3877934" y="-27384"/>
            <a:ext cx="15311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Ketones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2477101" y="557391"/>
            <a:ext cx="43328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RCOR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’ (R and R’=alkyl or aryl)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48644" y="2411760"/>
            <a:ext cx="87073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common name for a ketone is constructed by adding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ketone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to the names of the two alkyl groups on the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C=O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double bond, listed in alphabetical order. 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1203612" y="4263479"/>
            <a:ext cx="24584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IUPAC System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endParaRPr lang="ar-SA" sz="2800" dirty="0">
              <a:solidFill>
                <a:srgbClr val="C00000"/>
              </a:solidFill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-25257" y="4725144"/>
            <a:ext cx="93375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 rtl="0">
              <a:buSzPct val="90000"/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Select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longest carbon chain containing the carbonyl carbon. </a:t>
            </a:r>
          </a:p>
          <a:p>
            <a:pPr marL="342900" indent="-342900" algn="l" rtl="0">
              <a:buSzPct val="90000"/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ending of the parent alkane name is replaced by the suffix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-one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 marL="342900" indent="-342900" algn="l" rtl="0">
              <a:buSzPct val="90000"/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chain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is numbered in such a way as give the lowest number to the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C=O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group. 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5673-41E7-4764-97E4-1984B31638B2}" type="slidenum">
              <a:rPr lang="ar-SA" smtClean="0"/>
              <a:pPr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4074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C:\Users\VIP\Pictures\صورة3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000100" y="785794"/>
            <a:ext cx="6852352" cy="27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4" name="Group 23"/>
          <p:cNvGrpSpPr/>
          <p:nvPr/>
        </p:nvGrpSpPr>
        <p:grpSpPr>
          <a:xfrm>
            <a:off x="3953" y="3929066"/>
            <a:ext cx="8854327" cy="2027262"/>
            <a:chOff x="173531" y="3865512"/>
            <a:chExt cx="8854327" cy="2027262"/>
          </a:xfrm>
        </p:grpSpPr>
        <p:grpSp>
          <p:nvGrpSpPr>
            <p:cNvPr id="8" name="مجموعة 7"/>
            <p:cNvGrpSpPr/>
            <p:nvPr/>
          </p:nvGrpSpPr>
          <p:grpSpPr>
            <a:xfrm>
              <a:off x="173531" y="3865512"/>
              <a:ext cx="8854327" cy="2027262"/>
              <a:chOff x="22004" y="2697882"/>
              <a:chExt cx="8854327" cy="2027262"/>
            </a:xfrm>
          </p:grpSpPr>
          <p:grpSp>
            <p:nvGrpSpPr>
              <p:cNvPr id="9" name="مجموعة 8"/>
              <p:cNvGrpSpPr/>
              <p:nvPr/>
            </p:nvGrpSpPr>
            <p:grpSpPr>
              <a:xfrm>
                <a:off x="4716016" y="2780928"/>
                <a:ext cx="2505814" cy="1445418"/>
                <a:chOff x="1907704" y="373793"/>
                <a:chExt cx="2505814" cy="1445418"/>
              </a:xfrm>
            </p:grpSpPr>
            <p:pic>
              <p:nvPicPr>
                <p:cNvPr id="20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4812" t="16052" r="40317" b="36687"/>
                <a:stretch/>
              </p:blipFill>
              <p:spPr bwMode="auto">
                <a:xfrm>
                  <a:off x="1951493" y="373793"/>
                  <a:ext cx="2308451" cy="109388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22" name="مستطيل 21"/>
                <p:cNvSpPr/>
                <p:nvPr/>
              </p:nvSpPr>
              <p:spPr>
                <a:xfrm>
                  <a:off x="1907704" y="1449879"/>
                  <a:ext cx="250581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FF6500"/>
                      </a:solidFill>
                      <a:latin typeface="Times New Roman" pitchFamily="18" charset="0"/>
                      <a:cs typeface="Times New Roman" pitchFamily="18" charset="0"/>
                    </a:rPr>
                    <a:t>Cyclopentyl </a:t>
                  </a:r>
                  <a:r>
                    <a:rPr lang="en-US" dirty="0" smtClean="0">
                      <a:solidFill>
                        <a:srgbClr val="0000FF"/>
                      </a:solidFill>
                      <a:latin typeface="Times New Roman" pitchFamily="18" charset="0"/>
                      <a:cs typeface="Times New Roman" pitchFamily="18" charset="0"/>
                    </a:rPr>
                    <a:t>ethyl </a:t>
                  </a:r>
                  <a:r>
                    <a:rPr lang="en-US" dirty="0" smtClean="0">
                      <a:solidFill>
                        <a:srgbClr val="FF0000"/>
                      </a:solidFill>
                      <a:latin typeface="Times New Roman" pitchFamily="18" charset="0"/>
                      <a:cs typeface="Times New Roman" pitchFamily="18" charset="0"/>
                    </a:rPr>
                    <a:t>ketone</a:t>
                  </a:r>
                  <a:endParaRPr lang="ar-SA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10" name="مجموعة 9"/>
              <p:cNvGrpSpPr/>
              <p:nvPr/>
            </p:nvGrpSpPr>
            <p:grpSpPr>
              <a:xfrm>
                <a:off x="22004" y="2697882"/>
                <a:ext cx="2512226" cy="2027262"/>
                <a:chOff x="827904" y="2924944"/>
                <a:chExt cx="2512226" cy="2027262"/>
              </a:xfrm>
            </p:grpSpPr>
            <p:pic>
              <p:nvPicPr>
                <p:cNvPr id="17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2406" t="79408"/>
                <a:stretch/>
              </p:blipFill>
              <p:spPr bwMode="auto">
                <a:xfrm>
                  <a:off x="835562" y="4475579"/>
                  <a:ext cx="2488687" cy="47662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8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2406" t="9690" b="39272"/>
                <a:stretch/>
              </p:blipFill>
              <p:spPr bwMode="auto">
                <a:xfrm>
                  <a:off x="827904" y="2924944"/>
                  <a:ext cx="2488687" cy="118130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19" name="مستطيل 18"/>
                <p:cNvSpPr/>
                <p:nvPr/>
              </p:nvSpPr>
              <p:spPr>
                <a:xfrm>
                  <a:off x="827904" y="4106247"/>
                  <a:ext cx="251222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0000FF"/>
                      </a:solidFill>
                      <a:latin typeface="Times New Roman" pitchFamily="18" charset="0"/>
                      <a:cs typeface="Times New Roman" pitchFamily="18" charset="0"/>
                    </a:rPr>
                    <a:t>isopropyl</a:t>
                  </a:r>
                  <a:r>
                    <a:rPr lang="en-US" dirty="0" smtClean="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 methyl</a:t>
                  </a:r>
                  <a:r>
                    <a:rPr lang="en-US" dirty="0" smtClean="0">
                      <a:solidFill>
                        <a:srgbClr val="0000FF"/>
                      </a:solidFill>
                      <a:latin typeface="Times New Roman" pitchFamily="18" charset="0"/>
                      <a:cs typeface="Times New Roman" pitchFamily="18" charset="0"/>
                    </a:rPr>
                    <a:t> </a:t>
                  </a:r>
                  <a:r>
                    <a:rPr lang="en-US" dirty="0">
                      <a:solidFill>
                        <a:srgbClr val="FF0000"/>
                      </a:solidFill>
                      <a:latin typeface="Times New Roman" pitchFamily="18" charset="0"/>
                      <a:cs typeface="Times New Roman" pitchFamily="18" charset="0"/>
                    </a:rPr>
                    <a:t>ketone </a:t>
                  </a:r>
                  <a:endParaRPr lang="ar-SA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11" name="مجموعة 10"/>
              <p:cNvGrpSpPr/>
              <p:nvPr/>
            </p:nvGrpSpPr>
            <p:grpSpPr>
              <a:xfrm>
                <a:off x="2534230" y="2780928"/>
                <a:ext cx="1976718" cy="1721224"/>
                <a:chOff x="2958354" y="484094"/>
                <a:chExt cx="1976718" cy="1721224"/>
              </a:xfrm>
            </p:grpSpPr>
            <p:pic>
              <p:nvPicPr>
                <p:cNvPr id="15" name="Picture 4"/>
                <p:cNvPicPr>
                  <a:picLocks noChangeAspect="1" noChangeArrowheads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5431" t="7227" r="9414" b="42122"/>
                <a:stretch/>
              </p:blipFill>
              <p:spPr bwMode="auto">
                <a:xfrm>
                  <a:off x="3119718" y="484094"/>
                  <a:ext cx="1568079" cy="106124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6" name="Picture 4"/>
                <p:cNvPicPr>
                  <a:picLocks noChangeAspect="1" noChangeArrowheads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7365" t="60332" r="9547" b="16979"/>
                <a:stretch/>
              </p:blipFill>
              <p:spPr bwMode="auto">
                <a:xfrm>
                  <a:off x="2958354" y="1589093"/>
                  <a:ext cx="1976718" cy="61622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12" name="مجموعة 11"/>
              <p:cNvGrpSpPr/>
              <p:nvPr/>
            </p:nvGrpSpPr>
            <p:grpSpPr>
              <a:xfrm>
                <a:off x="7307927" y="2929015"/>
                <a:ext cx="1568404" cy="1636690"/>
                <a:chOff x="5508103" y="244134"/>
                <a:chExt cx="1568404" cy="1636690"/>
              </a:xfrm>
            </p:grpSpPr>
            <p:pic>
              <p:nvPicPr>
                <p:cNvPr id="13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78639" r="79664"/>
                <a:stretch/>
              </p:blipFill>
              <p:spPr bwMode="auto">
                <a:xfrm>
                  <a:off x="5508103" y="1304824"/>
                  <a:ext cx="1568404" cy="5760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4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24831" r="81519" b="20647"/>
                <a:stretch/>
              </p:blipFill>
              <p:spPr bwMode="auto">
                <a:xfrm>
                  <a:off x="5772813" y="244134"/>
                  <a:ext cx="1223435" cy="126193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sp>
          <p:nvSpPr>
            <p:cNvPr id="23" name="TextBox 22"/>
            <p:cNvSpPr txBox="1"/>
            <p:nvPr/>
          </p:nvSpPr>
          <p:spPr>
            <a:xfrm>
              <a:off x="4786314" y="5357826"/>
              <a:ext cx="27519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9644"/>
                  </a:solidFill>
                  <a:latin typeface="Times New Roman" pitchFamily="18" charset="0"/>
                  <a:cs typeface="Times New Roman" pitchFamily="18" charset="0"/>
                </a:rPr>
                <a:t>1-Cyclopentyl-1-propanone</a:t>
              </a:r>
              <a:endParaRPr lang="en-US" dirty="0">
                <a:solidFill>
                  <a:srgbClr val="009644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5673-41E7-4764-97E4-1984B31638B2}" type="slidenum">
              <a:rPr lang="ar-SA" smtClean="0"/>
              <a:pPr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77473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95536" y="476672"/>
            <a:ext cx="79928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On a molecule with a higher priority functional group,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C=O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sz="2400" i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oxo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-CHO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sz="2400" i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formyl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algn="l" rtl="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Aldehyde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priority is higher than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ketone</a:t>
            </a:r>
          </a:p>
          <a:p>
            <a:pPr marL="342900" indent="-342900" algn="l" rtl="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Carboxylic acid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priority is higher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than aldehyde 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687563"/>
            <a:ext cx="2952328" cy="1749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4198" y="2474962"/>
            <a:ext cx="2779390" cy="196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B5673-41E7-4764-97E4-1984B31638B2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6828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1677</TotalTime>
  <Words>895</Words>
  <Application>Microsoft Office PowerPoint</Application>
  <PresentationFormat>On-screen Show (4:3)</PresentationFormat>
  <Paragraphs>169</Paragraphs>
  <Slides>33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36" baseType="lpstr">
      <vt:lpstr>Executive</vt:lpstr>
      <vt:lpstr>CS ChemDraw Drawing</vt:lpstr>
      <vt:lpstr>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VIP</dc:creator>
  <cp:lastModifiedBy>Hessa H Altalassi</cp:lastModifiedBy>
  <cp:revision>72</cp:revision>
  <dcterms:created xsi:type="dcterms:W3CDTF">2012-04-15T20:59:14Z</dcterms:created>
  <dcterms:modified xsi:type="dcterms:W3CDTF">2015-04-14T06:29:03Z</dcterms:modified>
</cp:coreProperties>
</file>