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3"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CEC92B5-916B-4F22-B766-EC6407493B4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8211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EA54859-424F-40BA-A397-A174E17EDFE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0589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318632B-0276-474F-A392-8845E84AD0E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300661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B921F476-2331-48F0-AD16-97D4B6E18DC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704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4A9345F-1D2D-416B-8479-4CBDBDE3C73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23652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56A5A7C-B3EF-4CBD-89EE-F7B5042199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14605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DE13434-A73E-45BE-9D94-AADF0960AE2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311100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E3F4EB06-1EA0-4765-BE1B-8AD3F85637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93401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E99A6BEC-B8DC-49CA-A9EC-28DFD21498D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85768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2845AB63-BF62-47DC-949C-F9AF363FD78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13841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593C9EA-94AC-453C-80D2-89878BD6264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88181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B5555B9-BCAE-49C7-A77A-9B40C78FC42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60316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3BB7B52-67D1-4561-B839-F7D6A2E28361}"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32241919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7620000" y="152400"/>
            <a:ext cx="15240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10</a:t>
            </a:r>
            <a:endParaRPr lang="en-US" sz="8800" dirty="0"/>
          </a:p>
        </p:txBody>
      </p:sp>
      <p:sp>
        <p:nvSpPr>
          <p:cNvPr id="3" name="Rectangle 2"/>
          <p:cNvSpPr/>
          <p:nvPr/>
        </p:nvSpPr>
        <p:spPr>
          <a:xfrm>
            <a:off x="45128" y="5886635"/>
            <a:ext cx="869272"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t>10</a:t>
            </a:r>
            <a:endParaRPr lang="en-US" sz="4800" dirty="0"/>
          </a:p>
        </p:txBody>
      </p:sp>
    </p:spTree>
    <p:extLst>
      <p:ext uri="{BB962C8B-B14F-4D97-AF65-F5344CB8AC3E}">
        <p14:creationId xmlns:p14="http://schemas.microsoft.com/office/powerpoint/2010/main" val="1862661568"/>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03810" name="Rectangle 2"/>
          <p:cNvSpPr>
            <a:spLocks noChangeArrowheads="1"/>
          </p:cNvSpPr>
          <p:nvPr/>
        </p:nvSpPr>
        <p:spPr bwMode="auto">
          <a:xfrm>
            <a:off x="107950" y="836613"/>
            <a:ext cx="8353425" cy="411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algn="ctr" fontAlgn="base">
              <a:spcBef>
                <a:spcPct val="0"/>
              </a:spcBef>
              <a:spcAft>
                <a:spcPct val="0"/>
              </a:spcAft>
            </a:pPr>
            <a:r>
              <a:rPr lang="en-US" sz="2200" b="1" u="sng">
                <a:solidFill>
                  <a:srgbClr val="CC3300"/>
                </a:solidFill>
              </a:rPr>
              <a:t>INTRODUCTION</a:t>
            </a:r>
            <a:endParaRPr lang="en-US" sz="2200" b="1">
              <a:solidFill>
                <a:srgbClr val="CC3300"/>
              </a:solidFill>
            </a:endParaRPr>
          </a:p>
          <a:p>
            <a:pPr indent="457200" algn="ctr" fontAlgn="base">
              <a:spcBef>
                <a:spcPct val="0"/>
              </a:spcBef>
              <a:spcAft>
                <a:spcPct val="0"/>
              </a:spcAft>
            </a:pPr>
            <a:r>
              <a:rPr lang="en-US" sz="2200" b="1">
                <a:solidFill>
                  <a:srgbClr val="000000"/>
                </a:solidFill>
              </a:rPr>
              <a:t>The last and most important function of management is to control. Issue of orders and instructions to the subordinates does not ensure that work will be accomplished. Their performance is to be checked continuously so that the difficulties in performance are removed before any damage take place.  Every manager has to exercise control irrespective of the level of his authority.  Controlling involves setting standards of performance, comparing performance of the subordinates against these standards and taking corrective action to ensure that activities are carried out according to the plans.</a:t>
            </a:r>
          </a:p>
        </p:txBody>
      </p:sp>
    </p:spTree>
    <p:extLst>
      <p:ext uri="{BB962C8B-B14F-4D97-AF65-F5344CB8AC3E}">
        <p14:creationId xmlns:p14="http://schemas.microsoft.com/office/powerpoint/2010/main" val="325373069"/>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04834" name="Rectangle 2"/>
          <p:cNvSpPr>
            <a:spLocks noChangeArrowheads="1"/>
          </p:cNvSpPr>
          <p:nvPr/>
        </p:nvSpPr>
        <p:spPr bwMode="auto">
          <a:xfrm>
            <a:off x="107950" y="584200"/>
            <a:ext cx="8353425" cy="600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CC3300"/>
                </a:solidFill>
              </a:rPr>
              <a:t>DEFINITON OF CONTROLLING</a:t>
            </a:r>
            <a:endParaRPr lang="en-US" sz="2200" b="1">
              <a:solidFill>
                <a:srgbClr val="CC3300"/>
              </a:solidFill>
            </a:endParaRPr>
          </a:p>
          <a:p>
            <a:pPr indent="457200" fontAlgn="base">
              <a:spcBef>
                <a:spcPct val="0"/>
              </a:spcBef>
              <a:spcAft>
                <a:spcPct val="0"/>
              </a:spcAft>
            </a:pPr>
            <a:r>
              <a:rPr lang="en-US" sz="2200" b="1">
                <a:solidFill>
                  <a:srgbClr val="000000"/>
                </a:solidFill>
              </a:rPr>
              <a:t>A few definitions by some of the prominent writers on the subject are given below:</a:t>
            </a:r>
            <a:endParaRPr lang="en-US" sz="2200" b="1" i="1">
              <a:solidFill>
                <a:srgbClr val="000000"/>
              </a:solidFill>
            </a:endParaRPr>
          </a:p>
          <a:p>
            <a:pPr indent="457200" fontAlgn="base">
              <a:spcBef>
                <a:spcPct val="0"/>
              </a:spcBef>
              <a:spcAft>
                <a:spcPct val="0"/>
              </a:spcAft>
            </a:pPr>
            <a:r>
              <a:rPr lang="en-US" sz="2200" b="1" i="1">
                <a:solidFill>
                  <a:srgbClr val="003300"/>
                </a:solidFill>
              </a:rPr>
              <a:t>(1) “Controlling is the measuring and correcting of activities of subordinates to ensure that events conform to plans”.</a:t>
            </a:r>
          </a:p>
          <a:p>
            <a:pPr indent="457200" algn="r" fontAlgn="base">
              <a:spcBef>
                <a:spcPct val="0"/>
              </a:spcBef>
              <a:spcAft>
                <a:spcPct val="0"/>
              </a:spcAft>
            </a:pPr>
            <a:r>
              <a:rPr lang="en-US" b="1" i="1">
                <a:solidFill>
                  <a:srgbClr val="000000"/>
                </a:solidFill>
              </a:rPr>
              <a:t>Koontz and Cyril O’ Donnell</a:t>
            </a:r>
          </a:p>
          <a:p>
            <a:pPr indent="457200" fontAlgn="base">
              <a:spcBef>
                <a:spcPct val="0"/>
              </a:spcBef>
              <a:spcAft>
                <a:spcPct val="0"/>
              </a:spcAft>
            </a:pPr>
            <a:r>
              <a:rPr lang="en-US" sz="2200" b="1" i="1">
                <a:solidFill>
                  <a:srgbClr val="003300"/>
                </a:solidFill>
              </a:rPr>
              <a:t>(2) “Control consists in verifying whether everything occurs in conformity with the plans adopted, the instructions issued and principles established. It has the object to point out the weaknesses, and errors in order to rectify them and prevent their recurrence”.</a:t>
            </a:r>
          </a:p>
          <a:p>
            <a:pPr indent="457200" algn="r" fontAlgn="base">
              <a:spcBef>
                <a:spcPct val="0"/>
              </a:spcBef>
              <a:spcAft>
                <a:spcPct val="0"/>
              </a:spcAft>
            </a:pPr>
            <a:r>
              <a:rPr lang="en-US" b="1" i="1">
                <a:solidFill>
                  <a:srgbClr val="000000"/>
                </a:solidFill>
              </a:rPr>
              <a:t>Henry Fayol</a:t>
            </a:r>
            <a:endParaRPr lang="en-US" b="1" u="sng">
              <a:solidFill>
                <a:srgbClr val="000000"/>
              </a:solidFill>
            </a:endParaRPr>
          </a:p>
          <a:p>
            <a:pPr indent="457200" fontAlgn="base">
              <a:spcBef>
                <a:spcPct val="0"/>
              </a:spcBef>
              <a:spcAft>
                <a:spcPct val="0"/>
              </a:spcAft>
            </a:pPr>
            <a:r>
              <a:rPr lang="en-US" sz="2200" b="1">
                <a:solidFill>
                  <a:srgbClr val="000000"/>
                </a:solidFill>
              </a:rPr>
              <a:t>Thus, managerial control is a process through which the performance of subordinates is evaluated to see whether the activities of the enterprise are going on in the required manner or not.  If anything is found, remedial measures are taken.  To ensure that the activities are carried out according to the plans.</a:t>
            </a:r>
          </a:p>
        </p:txBody>
      </p:sp>
    </p:spTree>
    <p:extLst>
      <p:ext uri="{BB962C8B-B14F-4D97-AF65-F5344CB8AC3E}">
        <p14:creationId xmlns:p14="http://schemas.microsoft.com/office/powerpoint/2010/main" val="3610090989"/>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05858" name="Rectangle 2"/>
          <p:cNvSpPr>
            <a:spLocks noChangeArrowheads="1"/>
          </p:cNvSpPr>
          <p:nvPr/>
        </p:nvSpPr>
        <p:spPr bwMode="auto">
          <a:xfrm>
            <a:off x="107950" y="404813"/>
            <a:ext cx="8353425" cy="618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100" b="1" u="sng">
                <a:solidFill>
                  <a:srgbClr val="CC3300"/>
                </a:solidFill>
              </a:rPr>
              <a:t>NATURE OF CONTROL</a:t>
            </a:r>
            <a:endParaRPr lang="en-US" sz="2100" b="1">
              <a:solidFill>
                <a:srgbClr val="CC3300"/>
              </a:solidFill>
            </a:endParaRPr>
          </a:p>
          <a:p>
            <a:pPr indent="457200" fontAlgn="base">
              <a:spcBef>
                <a:spcPct val="0"/>
              </a:spcBef>
              <a:spcAft>
                <a:spcPct val="0"/>
              </a:spcAft>
            </a:pPr>
            <a:r>
              <a:rPr lang="en-US" sz="2100" b="1">
                <a:solidFill>
                  <a:srgbClr val="000000"/>
                </a:solidFill>
              </a:rPr>
              <a:t>The nature of characteristics of control may be described as under:</a:t>
            </a:r>
            <a:endParaRPr lang="en-US" sz="2100" b="1" u="sng">
              <a:solidFill>
                <a:srgbClr val="000000"/>
              </a:solidFill>
            </a:endParaRPr>
          </a:p>
          <a:p>
            <a:pPr indent="457200" fontAlgn="base">
              <a:spcBef>
                <a:spcPct val="0"/>
              </a:spcBef>
              <a:spcAft>
                <a:spcPct val="0"/>
              </a:spcAft>
            </a:pPr>
            <a:r>
              <a:rPr lang="en-US" sz="2100" b="1" u="sng">
                <a:solidFill>
                  <a:srgbClr val="003300"/>
                </a:solidFill>
              </a:rPr>
              <a:t>1. Last Process</a:t>
            </a:r>
            <a:endParaRPr lang="en-US" sz="2100" b="1">
              <a:solidFill>
                <a:srgbClr val="003300"/>
              </a:solidFill>
            </a:endParaRPr>
          </a:p>
          <a:p>
            <a:pPr indent="457200" fontAlgn="base">
              <a:spcBef>
                <a:spcPct val="0"/>
              </a:spcBef>
              <a:spcAft>
                <a:spcPct val="0"/>
              </a:spcAft>
            </a:pPr>
            <a:r>
              <a:rPr lang="en-US" sz="2100" b="1">
                <a:solidFill>
                  <a:srgbClr val="000000"/>
                </a:solidFill>
              </a:rPr>
              <a:t>Managerial control is the last process of management because the work of control starts after planning, organization, direction, coordination and motivation.</a:t>
            </a:r>
            <a:endParaRPr lang="en-US" sz="2100" b="1" u="sng">
              <a:solidFill>
                <a:srgbClr val="000000"/>
              </a:solidFill>
            </a:endParaRPr>
          </a:p>
          <a:p>
            <a:pPr indent="457200" fontAlgn="base">
              <a:spcBef>
                <a:spcPct val="0"/>
              </a:spcBef>
              <a:spcAft>
                <a:spcPct val="0"/>
              </a:spcAft>
            </a:pPr>
            <a:r>
              <a:rPr lang="en-US" sz="2100" b="1" u="sng">
                <a:solidFill>
                  <a:srgbClr val="003300"/>
                </a:solidFill>
              </a:rPr>
              <a:t>2. Dynamic Process</a:t>
            </a:r>
            <a:endParaRPr lang="en-US" sz="2100" b="1">
              <a:solidFill>
                <a:srgbClr val="003300"/>
              </a:solidFill>
            </a:endParaRPr>
          </a:p>
          <a:p>
            <a:pPr indent="457200" fontAlgn="base">
              <a:spcBef>
                <a:spcPct val="0"/>
              </a:spcBef>
              <a:spcAft>
                <a:spcPct val="0"/>
              </a:spcAft>
            </a:pPr>
            <a:r>
              <a:rPr lang="en-US" sz="2100" b="1">
                <a:solidFill>
                  <a:srgbClr val="000000"/>
                </a:solidFill>
              </a:rPr>
              <a:t>Control is a dynamic process of management because in this process, necessary changes are made keeping in view the changed circumstances of enterprise.</a:t>
            </a:r>
            <a:endParaRPr lang="en-US" sz="2100" b="1" u="sng">
              <a:solidFill>
                <a:srgbClr val="000000"/>
              </a:solidFill>
            </a:endParaRPr>
          </a:p>
          <a:p>
            <a:pPr indent="457200" fontAlgn="base">
              <a:spcBef>
                <a:spcPct val="0"/>
              </a:spcBef>
              <a:spcAft>
                <a:spcPct val="0"/>
              </a:spcAft>
            </a:pPr>
            <a:r>
              <a:rPr lang="en-US" sz="2100" b="1" u="sng">
                <a:solidFill>
                  <a:srgbClr val="003300"/>
                </a:solidFill>
              </a:rPr>
              <a:t>3. Continuous Process</a:t>
            </a:r>
            <a:endParaRPr lang="en-US" sz="2100" b="1">
              <a:solidFill>
                <a:srgbClr val="003300"/>
              </a:solidFill>
            </a:endParaRPr>
          </a:p>
          <a:p>
            <a:pPr indent="457200" fontAlgn="base">
              <a:spcBef>
                <a:spcPct val="0"/>
              </a:spcBef>
              <a:spcAft>
                <a:spcPct val="0"/>
              </a:spcAft>
            </a:pPr>
            <a:r>
              <a:rPr lang="en-US" sz="2100" b="1">
                <a:solidFill>
                  <a:srgbClr val="000000"/>
                </a:solidFill>
              </a:rPr>
              <a:t>Control is the continuous process of management, it continues as long as the production continues in the enterprise.</a:t>
            </a:r>
            <a:endParaRPr lang="en-US" sz="2100" b="1" u="sng">
              <a:solidFill>
                <a:srgbClr val="000000"/>
              </a:solidFill>
            </a:endParaRPr>
          </a:p>
          <a:p>
            <a:pPr indent="457200" fontAlgn="base">
              <a:spcBef>
                <a:spcPct val="0"/>
              </a:spcBef>
              <a:spcAft>
                <a:spcPct val="0"/>
              </a:spcAft>
            </a:pPr>
            <a:r>
              <a:rPr lang="en-US" sz="2100" b="1" u="sng">
                <a:solidFill>
                  <a:srgbClr val="003300"/>
                </a:solidFill>
              </a:rPr>
              <a:t>4. Control on Future Events</a:t>
            </a:r>
            <a:endParaRPr lang="en-US" sz="2100" b="1">
              <a:solidFill>
                <a:srgbClr val="003300"/>
              </a:solidFill>
            </a:endParaRPr>
          </a:p>
          <a:p>
            <a:pPr indent="457200" fontAlgn="base">
              <a:spcBef>
                <a:spcPct val="0"/>
              </a:spcBef>
              <a:spcAft>
                <a:spcPct val="0"/>
              </a:spcAft>
            </a:pPr>
            <a:r>
              <a:rPr lang="en-US" sz="2100" b="1">
                <a:solidFill>
                  <a:srgbClr val="000000"/>
                </a:solidFill>
              </a:rPr>
              <a:t>In the process of control all the best efforts are made to check the possible losses in future.  In fact, managerial control is a process of directing the activities of the enterprise for future on the basis of past experiences.</a:t>
            </a:r>
          </a:p>
        </p:txBody>
      </p:sp>
    </p:spTree>
    <p:extLst>
      <p:ext uri="{BB962C8B-B14F-4D97-AF65-F5344CB8AC3E}">
        <p14:creationId xmlns:p14="http://schemas.microsoft.com/office/powerpoint/2010/main" val="1055242853"/>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06882" name="Rectangle 2"/>
          <p:cNvSpPr>
            <a:spLocks noChangeArrowheads="1"/>
          </p:cNvSpPr>
          <p:nvPr/>
        </p:nvSpPr>
        <p:spPr bwMode="auto">
          <a:xfrm>
            <a:off x="107950" y="620713"/>
            <a:ext cx="8353425"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003300"/>
                </a:solidFill>
              </a:rPr>
              <a:t>5. Based on Scientific Principles and Statistical Factors</a:t>
            </a:r>
            <a:endParaRPr lang="en-US" sz="2200" b="1">
              <a:solidFill>
                <a:srgbClr val="003300"/>
              </a:solidFill>
            </a:endParaRPr>
          </a:p>
          <a:p>
            <a:pPr indent="457200" fontAlgn="base">
              <a:spcBef>
                <a:spcPct val="0"/>
              </a:spcBef>
              <a:spcAft>
                <a:spcPct val="0"/>
              </a:spcAft>
            </a:pPr>
            <a:r>
              <a:rPr lang="en-US" sz="2200" b="1">
                <a:solidFill>
                  <a:srgbClr val="000000"/>
                </a:solidFill>
              </a:rPr>
              <a:t>The process of control is based upon scientific principle and statistical factors.</a:t>
            </a:r>
            <a:endParaRPr lang="en-US" sz="2200" b="1" u="sng">
              <a:solidFill>
                <a:srgbClr val="000000"/>
              </a:solidFill>
            </a:endParaRPr>
          </a:p>
          <a:p>
            <a:pPr indent="457200" fontAlgn="base">
              <a:spcBef>
                <a:spcPct val="0"/>
              </a:spcBef>
              <a:spcAft>
                <a:spcPct val="0"/>
              </a:spcAft>
            </a:pPr>
            <a:r>
              <a:rPr lang="en-US" sz="2200" b="1" u="sng">
                <a:solidFill>
                  <a:srgbClr val="003300"/>
                </a:solidFill>
              </a:rPr>
              <a:t>6. Attainment of Goals</a:t>
            </a:r>
            <a:endParaRPr lang="en-US" sz="2200" b="1">
              <a:solidFill>
                <a:srgbClr val="003300"/>
              </a:solidFill>
            </a:endParaRPr>
          </a:p>
          <a:p>
            <a:pPr indent="457200" fontAlgn="base">
              <a:spcBef>
                <a:spcPct val="0"/>
              </a:spcBef>
              <a:spcAft>
                <a:spcPct val="0"/>
              </a:spcAft>
            </a:pPr>
            <a:r>
              <a:rPr lang="en-US" sz="2200" b="1">
                <a:solidFill>
                  <a:srgbClr val="000000"/>
                </a:solidFill>
              </a:rPr>
              <a:t>The main object of control is to ensure the proper functioning of enterprise according to pre-determined rules, policies, procedures and programmes.  It aims at the attainment of pre decided objectives of the enterprise.</a:t>
            </a:r>
          </a:p>
        </p:txBody>
      </p:sp>
      <p:sp>
        <p:nvSpPr>
          <p:cNvPr id="506883" name="Rectangle 3"/>
          <p:cNvSpPr>
            <a:spLocks noChangeArrowheads="1"/>
          </p:cNvSpPr>
          <p:nvPr/>
        </p:nvSpPr>
        <p:spPr bwMode="auto">
          <a:xfrm>
            <a:off x="107950" y="3500438"/>
            <a:ext cx="8353425" cy="310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A50021"/>
                </a:solidFill>
              </a:rPr>
              <a:t>OBJECTIVES OF CONTROL</a:t>
            </a:r>
            <a:endParaRPr lang="en-US" sz="2200" b="1">
              <a:solidFill>
                <a:srgbClr val="A50021"/>
              </a:solidFill>
            </a:endParaRPr>
          </a:p>
          <a:p>
            <a:pPr indent="457200" fontAlgn="base">
              <a:spcBef>
                <a:spcPct val="0"/>
              </a:spcBef>
              <a:spcAft>
                <a:spcPct val="0"/>
              </a:spcAft>
            </a:pPr>
            <a:r>
              <a:rPr lang="en-US" sz="2200" b="1">
                <a:solidFill>
                  <a:srgbClr val="000000"/>
                </a:solidFill>
              </a:rPr>
              <a:t>An effective system of control helps in achieving the following objectives:</a:t>
            </a:r>
          </a:p>
          <a:p>
            <a:pPr indent="457200" fontAlgn="base">
              <a:spcBef>
                <a:spcPct val="0"/>
              </a:spcBef>
              <a:spcAft>
                <a:spcPct val="0"/>
              </a:spcAft>
              <a:buFontTx/>
              <a:buAutoNum type="arabicPeriod"/>
            </a:pPr>
            <a:r>
              <a:rPr lang="en-US" sz="2200" b="1">
                <a:solidFill>
                  <a:srgbClr val="003300"/>
                </a:solidFill>
              </a:rPr>
              <a:t>Determining the progress of work.</a:t>
            </a:r>
          </a:p>
          <a:p>
            <a:pPr indent="457200" fontAlgn="base">
              <a:spcBef>
                <a:spcPct val="0"/>
              </a:spcBef>
              <a:spcAft>
                <a:spcPct val="0"/>
              </a:spcAft>
              <a:buFontTx/>
              <a:buAutoNum type="arabicPeriod"/>
            </a:pPr>
            <a:r>
              <a:rPr lang="en-US" sz="2200" b="1">
                <a:solidFill>
                  <a:srgbClr val="003300"/>
                </a:solidFill>
              </a:rPr>
              <a:t>Detecting deviations from the planned standards.</a:t>
            </a:r>
          </a:p>
          <a:p>
            <a:pPr indent="457200" fontAlgn="base">
              <a:spcBef>
                <a:spcPct val="0"/>
              </a:spcBef>
              <a:spcAft>
                <a:spcPct val="0"/>
              </a:spcAft>
              <a:buFontTx/>
              <a:buAutoNum type="arabicPeriod"/>
            </a:pPr>
            <a:r>
              <a:rPr lang="en-US" sz="2200" b="1">
                <a:solidFill>
                  <a:srgbClr val="003300"/>
                </a:solidFill>
              </a:rPr>
              <a:t>Investigating the causes of deviations.</a:t>
            </a:r>
          </a:p>
          <a:p>
            <a:pPr indent="457200" fontAlgn="base">
              <a:spcBef>
                <a:spcPct val="0"/>
              </a:spcBef>
              <a:spcAft>
                <a:spcPct val="0"/>
              </a:spcAft>
              <a:buFontTx/>
              <a:buAutoNum type="arabicPeriod"/>
            </a:pPr>
            <a:r>
              <a:rPr lang="en-US" sz="2200" b="1">
                <a:solidFill>
                  <a:srgbClr val="003300"/>
                </a:solidFill>
              </a:rPr>
              <a:t>Taking corrective measures to check deviations.</a:t>
            </a:r>
          </a:p>
          <a:p>
            <a:pPr indent="457200" fontAlgn="base">
              <a:spcBef>
                <a:spcPct val="0"/>
              </a:spcBef>
              <a:spcAft>
                <a:spcPct val="0"/>
              </a:spcAft>
              <a:buFontTx/>
              <a:buAutoNum type="arabicPeriod"/>
            </a:pPr>
            <a:r>
              <a:rPr lang="en-US" sz="2200" b="1">
                <a:solidFill>
                  <a:srgbClr val="003300"/>
                </a:solidFill>
              </a:rPr>
              <a:t>Keeping the loss due to faulty production within the minimum possible limit.</a:t>
            </a:r>
          </a:p>
        </p:txBody>
      </p:sp>
    </p:spTree>
    <p:extLst>
      <p:ext uri="{BB962C8B-B14F-4D97-AF65-F5344CB8AC3E}">
        <p14:creationId xmlns:p14="http://schemas.microsoft.com/office/powerpoint/2010/main" val="3543723955"/>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08931" name="Rectangle 3"/>
          <p:cNvSpPr>
            <a:spLocks noChangeArrowheads="1"/>
          </p:cNvSpPr>
          <p:nvPr/>
        </p:nvSpPr>
        <p:spPr bwMode="auto">
          <a:xfrm>
            <a:off x="228600" y="449015"/>
            <a:ext cx="8353425" cy="5170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dirty="0">
                <a:solidFill>
                  <a:srgbClr val="CC3300"/>
                </a:solidFill>
              </a:rPr>
              <a:t>PROCESS OF CONTROL</a:t>
            </a:r>
            <a:endParaRPr lang="en-US" sz="2200" b="1" dirty="0">
              <a:solidFill>
                <a:srgbClr val="CC3300"/>
              </a:solidFill>
            </a:endParaRPr>
          </a:p>
          <a:p>
            <a:pPr indent="457200" fontAlgn="base">
              <a:spcBef>
                <a:spcPct val="0"/>
              </a:spcBef>
              <a:spcAft>
                <a:spcPct val="0"/>
              </a:spcAft>
            </a:pPr>
            <a:r>
              <a:rPr lang="en-US" sz="2200" b="1" dirty="0">
                <a:solidFill>
                  <a:srgbClr val="000000"/>
                </a:solidFill>
              </a:rPr>
              <a:t>The process of managerial control involves a series of four steps as given below:</a:t>
            </a:r>
            <a:endParaRPr lang="en-US" sz="2200" b="1" u="sng" dirty="0">
              <a:solidFill>
                <a:srgbClr val="000000"/>
              </a:solidFill>
            </a:endParaRPr>
          </a:p>
          <a:p>
            <a:pPr indent="457200" fontAlgn="base">
              <a:spcBef>
                <a:spcPct val="0"/>
              </a:spcBef>
              <a:spcAft>
                <a:spcPct val="0"/>
              </a:spcAft>
            </a:pPr>
            <a:r>
              <a:rPr lang="en-US" sz="2200" b="1" u="sng" dirty="0">
                <a:solidFill>
                  <a:srgbClr val="004992"/>
                </a:solidFill>
              </a:rPr>
              <a:t>1- Establishment of Standard</a:t>
            </a:r>
            <a:endParaRPr lang="en-US" sz="2200" b="1" dirty="0">
              <a:solidFill>
                <a:srgbClr val="004992"/>
              </a:solidFill>
            </a:endParaRPr>
          </a:p>
          <a:p>
            <a:pPr indent="457200" fontAlgn="base">
              <a:spcBef>
                <a:spcPct val="0"/>
              </a:spcBef>
              <a:spcAft>
                <a:spcPct val="0"/>
              </a:spcAft>
            </a:pPr>
            <a:r>
              <a:rPr lang="en-US" sz="2200" b="1" dirty="0">
                <a:solidFill>
                  <a:srgbClr val="000000"/>
                </a:solidFill>
              </a:rPr>
              <a:t>Establishment of standards in terms of quantity, quality or time is necessary for effective control because it is essential to determine how the performance will be </a:t>
            </a:r>
            <a:r>
              <a:rPr lang="en-US" sz="2200" b="1">
                <a:solidFill>
                  <a:srgbClr val="000000"/>
                </a:solidFill>
              </a:rPr>
              <a:t>appraised</a:t>
            </a:r>
            <a:r>
              <a:rPr lang="en-US" sz="2200" b="1" smtClean="0">
                <a:solidFill>
                  <a:srgbClr val="000000"/>
                </a:solidFill>
              </a:rPr>
              <a:t>.</a:t>
            </a:r>
          </a:p>
          <a:p>
            <a:pPr indent="457200" fontAlgn="base">
              <a:spcBef>
                <a:spcPct val="0"/>
              </a:spcBef>
              <a:spcAft>
                <a:spcPct val="0"/>
              </a:spcAft>
            </a:pPr>
            <a:endParaRPr lang="en-US" sz="2200" b="1" dirty="0" smtClean="0">
              <a:solidFill>
                <a:srgbClr val="000000"/>
              </a:solidFill>
            </a:endParaRPr>
          </a:p>
          <a:p>
            <a:pPr indent="457200" fontAlgn="base">
              <a:spcBef>
                <a:spcPct val="0"/>
              </a:spcBef>
              <a:spcAft>
                <a:spcPct val="0"/>
              </a:spcAft>
            </a:pPr>
            <a:r>
              <a:rPr lang="en-US" sz="2200" b="1" u="sng" dirty="0" smtClean="0">
                <a:solidFill>
                  <a:srgbClr val="004992"/>
                </a:solidFill>
              </a:rPr>
              <a:t>2- Measurement of Performance</a:t>
            </a:r>
            <a:endParaRPr lang="en-US" sz="2200" b="1" dirty="0" smtClean="0">
              <a:solidFill>
                <a:srgbClr val="004992"/>
              </a:solidFill>
            </a:endParaRPr>
          </a:p>
          <a:p>
            <a:pPr indent="457200" fontAlgn="base">
              <a:spcBef>
                <a:spcPct val="0"/>
              </a:spcBef>
              <a:spcAft>
                <a:spcPct val="0"/>
              </a:spcAft>
            </a:pPr>
            <a:r>
              <a:rPr lang="en-US" sz="2200" b="1" dirty="0">
                <a:solidFill>
                  <a:srgbClr val="000000"/>
                </a:solidFill>
              </a:rPr>
              <a:t>This step involves measuring of actual performance of various individuals, groups or units for comparing it with the standards.  The quantitative measurement should be done whenever possible</a:t>
            </a:r>
          </a:p>
          <a:p>
            <a:pPr indent="457200" fontAlgn="base">
              <a:spcBef>
                <a:spcPct val="0"/>
              </a:spcBef>
              <a:spcAft>
                <a:spcPct val="0"/>
              </a:spcAft>
            </a:pPr>
            <a:endParaRPr lang="en-US" sz="2200" b="1" dirty="0">
              <a:solidFill>
                <a:srgbClr val="000000"/>
              </a:solidFill>
            </a:endParaRPr>
          </a:p>
        </p:txBody>
      </p:sp>
    </p:spTree>
    <p:extLst>
      <p:ext uri="{BB962C8B-B14F-4D97-AF65-F5344CB8AC3E}">
        <p14:creationId xmlns:p14="http://schemas.microsoft.com/office/powerpoint/2010/main" val="1592105692"/>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09954" name="Rectangle 2"/>
          <p:cNvSpPr>
            <a:spLocks noChangeArrowheads="1"/>
          </p:cNvSpPr>
          <p:nvPr/>
        </p:nvSpPr>
        <p:spPr bwMode="auto">
          <a:xfrm>
            <a:off x="107950" y="1103273"/>
            <a:ext cx="8353425" cy="3816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dirty="0" smtClean="0">
                <a:solidFill>
                  <a:srgbClr val="004992"/>
                </a:solidFill>
              </a:rPr>
              <a:t>3- </a:t>
            </a:r>
            <a:r>
              <a:rPr lang="en-US" sz="2200" b="1" u="sng" dirty="0">
                <a:solidFill>
                  <a:srgbClr val="004992"/>
                </a:solidFill>
              </a:rPr>
              <a:t>Appraisal of Performance</a:t>
            </a:r>
            <a:endParaRPr lang="en-US" sz="2200" b="1" dirty="0">
              <a:solidFill>
                <a:srgbClr val="004992"/>
              </a:solidFill>
            </a:endParaRPr>
          </a:p>
          <a:p>
            <a:pPr indent="457200" fontAlgn="base">
              <a:spcBef>
                <a:spcPct val="0"/>
              </a:spcBef>
              <a:spcAft>
                <a:spcPct val="0"/>
              </a:spcAft>
            </a:pPr>
            <a:r>
              <a:rPr lang="en-US" sz="2200" b="1" dirty="0">
                <a:solidFill>
                  <a:srgbClr val="000000"/>
                </a:solidFill>
              </a:rPr>
              <a:t>It means comparison of actual performance with the standards laid down earlier.  The process of performance appraisal will reveal the deviations from the standards</a:t>
            </a:r>
            <a:r>
              <a:rPr lang="en-US" sz="2200" b="1" dirty="0" smtClean="0">
                <a:solidFill>
                  <a:srgbClr val="000000"/>
                </a:solidFill>
              </a:rPr>
              <a:t>.</a:t>
            </a:r>
          </a:p>
          <a:p>
            <a:pPr indent="457200" fontAlgn="base">
              <a:spcBef>
                <a:spcPct val="0"/>
              </a:spcBef>
              <a:spcAft>
                <a:spcPct val="0"/>
              </a:spcAft>
            </a:pPr>
            <a:endParaRPr lang="en-US" sz="2200" b="1" u="sng" dirty="0">
              <a:solidFill>
                <a:srgbClr val="000000"/>
              </a:solidFill>
            </a:endParaRPr>
          </a:p>
          <a:p>
            <a:pPr indent="457200" fontAlgn="base">
              <a:spcBef>
                <a:spcPct val="0"/>
              </a:spcBef>
              <a:spcAft>
                <a:spcPct val="0"/>
              </a:spcAft>
            </a:pPr>
            <a:endParaRPr lang="en-US" sz="2200" b="1" u="sng" dirty="0">
              <a:solidFill>
                <a:srgbClr val="000000"/>
              </a:solidFill>
            </a:endParaRPr>
          </a:p>
          <a:p>
            <a:pPr indent="457200" fontAlgn="base">
              <a:spcBef>
                <a:spcPct val="0"/>
              </a:spcBef>
              <a:spcAft>
                <a:spcPct val="0"/>
              </a:spcAft>
            </a:pPr>
            <a:r>
              <a:rPr lang="en-US" sz="2200" b="1" u="sng" dirty="0">
                <a:solidFill>
                  <a:srgbClr val="004992"/>
                </a:solidFill>
              </a:rPr>
              <a:t>4- Taking Corrective Actions</a:t>
            </a:r>
            <a:endParaRPr lang="en-US" sz="2200" b="1" dirty="0">
              <a:solidFill>
                <a:srgbClr val="004992"/>
              </a:solidFill>
            </a:endParaRPr>
          </a:p>
          <a:p>
            <a:pPr indent="457200" fontAlgn="base">
              <a:spcBef>
                <a:spcPct val="0"/>
              </a:spcBef>
              <a:spcAft>
                <a:spcPct val="0"/>
              </a:spcAft>
            </a:pPr>
            <a:r>
              <a:rPr lang="en-US" sz="2200" b="1" dirty="0">
                <a:solidFill>
                  <a:srgbClr val="000000"/>
                </a:solidFill>
              </a:rPr>
              <a:t>The final step in the control process is taking corrective actions so the deviations may not occur again. This may involve re-planning or redrawing of standards, or clarification of duties.</a:t>
            </a:r>
          </a:p>
        </p:txBody>
      </p:sp>
    </p:spTree>
    <p:extLst>
      <p:ext uri="{BB962C8B-B14F-4D97-AF65-F5344CB8AC3E}">
        <p14:creationId xmlns:p14="http://schemas.microsoft.com/office/powerpoint/2010/main" val="2113839034"/>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TotalTime>
  <Words>665</Words>
  <Application>Microsoft Office PowerPoint</Application>
  <PresentationFormat>On-screen Show (4:3)</PresentationFormat>
  <Paragraphs>45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تصميم افتراضي</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KSU S155-S9</dc:creator>
  <cp:lastModifiedBy>KSU S155-S9</cp:lastModifiedBy>
  <cp:revision>2</cp:revision>
  <dcterms:created xsi:type="dcterms:W3CDTF">2015-02-02T08:46:33Z</dcterms:created>
  <dcterms:modified xsi:type="dcterms:W3CDTF">2015-02-16T10:18:17Z</dcterms:modified>
</cp:coreProperties>
</file>