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3.jpg" ContentType="image/jpeg"/>
  <Override PartName="/ppt/notesSlides/notesSlide8.xml" ContentType="application/vnd.openxmlformats-officedocument.presentationml.notesSlide+xml"/>
  <Override PartName="/ppt/media/image5.jpg" ContentType="image/jpeg"/>
  <Override PartName="/ppt/media/image6.jpg" ContentType="image/jpeg"/>
  <Override PartName="/ppt/notesSlides/notesSlide9.xml" ContentType="application/vnd.openxmlformats-officedocument.presentationml.notesSlide+xml"/>
  <Override PartName="/ppt/media/image8.jpg" ContentType="image/jpeg"/>
  <Override PartName="/ppt/media/image9.jp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74" r:id="rId5"/>
    <p:sldId id="259" r:id="rId6"/>
    <p:sldId id="260" r:id="rId7"/>
    <p:sldId id="261" r:id="rId8"/>
    <p:sldId id="264" r:id="rId9"/>
    <p:sldId id="262" r:id="rId10"/>
    <p:sldId id="263" r:id="rId11"/>
    <p:sldId id="279" r:id="rId12"/>
    <p:sldId id="278" r:id="rId13"/>
    <p:sldId id="277" r:id="rId14"/>
    <p:sldId id="275" r:id="rId15"/>
    <p:sldId id="276" r:id="rId16"/>
    <p:sldId id="269" r:id="rId17"/>
    <p:sldId id="270" r:id="rId18"/>
    <p:sldId id="271" r:id="rId19"/>
    <p:sldId id="273" r:id="rId2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7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102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50449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fontScale="25000" lnSpcReduction="20000"/>
          </a:bodyPr>
          <a:lstStyle/>
          <a:p>
            <a:endParaRPr/>
          </a:p>
        </p:txBody>
      </p:sp>
    </p:spTree>
    <p:extLst>
      <p:ext uri="{BB962C8B-B14F-4D97-AF65-F5344CB8AC3E}">
        <p14:creationId xmlns:p14="http://schemas.microsoft.com/office/powerpoint/2010/main" val="770335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fontScale="25000" lnSpcReduction="20000"/>
          </a:bodyPr>
          <a:lstStyle/>
          <a:p>
            <a:endParaRPr/>
          </a:p>
        </p:txBody>
      </p:sp>
    </p:spTree>
    <p:extLst>
      <p:ext uri="{BB962C8B-B14F-4D97-AF65-F5344CB8AC3E}">
        <p14:creationId xmlns:p14="http://schemas.microsoft.com/office/powerpoint/2010/main" val="2615851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688014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66429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887635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355720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93392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945114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60259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64266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149259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371583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914373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790857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4/29/2015</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102235">
              <a:lnSpc>
                <a:spcPct val="10000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4/29/2015</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102235">
              <a:lnSpc>
                <a:spcPct val="10000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4/29/2015</a:t>
            </a:fld>
            <a:endParaRPr lang="en-US"/>
          </a:p>
        </p:txBody>
      </p:sp>
      <p:sp>
        <p:nvSpPr>
          <p:cNvPr id="7" name="Holder 7"/>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102235">
              <a:lnSpc>
                <a:spcPct val="10000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4/29/2015</a:t>
            </a:fld>
            <a:endParaRPr lang="en-US"/>
          </a:p>
        </p:txBody>
      </p:sp>
      <p:sp>
        <p:nvSpPr>
          <p:cNvPr id="5" name="Holder 5"/>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102235">
              <a:lnSpc>
                <a:spcPct val="10000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4/29/2015</a:t>
            </a:fld>
            <a:endParaRPr lang="en-US"/>
          </a:p>
        </p:txBody>
      </p:sp>
      <p:sp>
        <p:nvSpPr>
          <p:cNvPr id="4" name="Holder 4"/>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102235">
              <a:lnSpc>
                <a:spcPct val="10000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4012" y="164774"/>
            <a:ext cx="8735974" cy="280034"/>
          </a:xfrm>
          <a:prstGeom prst="rect">
            <a:avLst/>
          </a:prstGeom>
        </p:spPr>
        <p:txBody>
          <a:bodyPr wrap="square" lIns="0" tIns="0" rIns="0" bIns="0">
            <a:spAutoFit/>
          </a:bodyPr>
          <a:lstStyle>
            <a:lvl1pPr>
              <a:defRPr sz="20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395541" y="2060829"/>
            <a:ext cx="8352916" cy="406971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4/29/2015</a:t>
            </a:fld>
            <a:endParaRPr lang="en-US"/>
          </a:p>
        </p:txBody>
      </p:sp>
      <p:sp>
        <p:nvSpPr>
          <p:cNvPr id="6" name="Holder 6"/>
          <p:cNvSpPr>
            <a:spLocks noGrp="1"/>
          </p:cNvSpPr>
          <p:nvPr>
            <p:ph type="sldNum" sz="quarter" idx="7"/>
          </p:nvPr>
        </p:nvSpPr>
        <p:spPr>
          <a:xfrm>
            <a:off x="8175752" y="6311676"/>
            <a:ext cx="218440" cy="203834"/>
          </a:xfrm>
          <a:prstGeom prst="rect">
            <a:avLst/>
          </a:prstGeom>
        </p:spPr>
        <p:txBody>
          <a:bodyPr wrap="square" lIns="0" tIns="0" rIns="0" bIns="0">
            <a:spAutoFit/>
          </a:bodyPr>
          <a:lstStyle>
            <a:lvl1pPr>
              <a:defRPr sz="1400" b="0" i="0">
                <a:solidFill>
                  <a:schemeClr val="tx1"/>
                </a:solidFill>
                <a:latin typeface="Times New Roman"/>
                <a:cs typeface="Times New Roman"/>
              </a:defRPr>
            </a:lvl1pPr>
          </a:lstStyle>
          <a:p>
            <a:pPr marL="102235">
              <a:lnSpc>
                <a:spcPct val="10000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82597" y="241062"/>
            <a:ext cx="6209030" cy="1234440"/>
          </a:xfrm>
          <a:prstGeom prst="rect">
            <a:avLst/>
          </a:prstGeom>
        </p:spPr>
        <p:txBody>
          <a:bodyPr vert="horz" wrap="square" lIns="0" tIns="0" rIns="0" bIns="0" rtlCol="0">
            <a:spAutoFit/>
          </a:bodyPr>
          <a:lstStyle/>
          <a:p>
            <a:pPr marL="3175" algn="ctr">
              <a:lnSpc>
                <a:spcPct val="100000"/>
              </a:lnSpc>
            </a:pPr>
            <a:r>
              <a:rPr sz="2800" b="1" spc="-15" dirty="0">
                <a:latin typeface="Times New Roman"/>
                <a:cs typeface="Times New Roman"/>
              </a:rPr>
              <a:t>King</a:t>
            </a:r>
            <a:r>
              <a:rPr sz="2800" b="1" spc="-10" dirty="0">
                <a:latin typeface="Times New Roman"/>
                <a:cs typeface="Times New Roman"/>
              </a:rPr>
              <a:t> </a:t>
            </a:r>
            <a:r>
              <a:rPr sz="2800" b="1" spc="-20" dirty="0">
                <a:latin typeface="Times New Roman"/>
                <a:cs typeface="Times New Roman"/>
              </a:rPr>
              <a:t>S</a:t>
            </a:r>
            <a:r>
              <a:rPr sz="2800" b="1" spc="-10" dirty="0">
                <a:latin typeface="Times New Roman"/>
                <a:cs typeface="Times New Roman"/>
              </a:rPr>
              <a:t>a</a:t>
            </a:r>
            <a:r>
              <a:rPr sz="2800" b="1" spc="-20" dirty="0">
                <a:latin typeface="Times New Roman"/>
                <a:cs typeface="Times New Roman"/>
              </a:rPr>
              <a:t>ud</a:t>
            </a:r>
            <a:r>
              <a:rPr sz="2800" b="1" spc="10" dirty="0">
                <a:latin typeface="Times New Roman"/>
                <a:cs typeface="Times New Roman"/>
              </a:rPr>
              <a:t> </a:t>
            </a:r>
            <a:r>
              <a:rPr sz="2800" b="1" spc="-15" dirty="0">
                <a:latin typeface="Times New Roman"/>
                <a:cs typeface="Times New Roman"/>
              </a:rPr>
              <a:t>Uni</a:t>
            </a:r>
            <a:r>
              <a:rPr sz="2800" b="1" spc="-10" dirty="0">
                <a:latin typeface="Times New Roman"/>
                <a:cs typeface="Times New Roman"/>
              </a:rPr>
              <a:t>v</a:t>
            </a:r>
            <a:r>
              <a:rPr sz="2800" b="1" spc="-15" dirty="0">
                <a:latin typeface="Times New Roman"/>
                <a:cs typeface="Times New Roman"/>
              </a:rPr>
              <a:t>e</a:t>
            </a:r>
            <a:r>
              <a:rPr sz="2800" b="1" spc="-30" dirty="0">
                <a:latin typeface="Times New Roman"/>
                <a:cs typeface="Times New Roman"/>
              </a:rPr>
              <a:t>r</a:t>
            </a:r>
            <a:r>
              <a:rPr sz="2800" b="1" spc="-10" dirty="0">
                <a:latin typeface="Times New Roman"/>
                <a:cs typeface="Times New Roman"/>
              </a:rPr>
              <a:t>si</a:t>
            </a:r>
            <a:r>
              <a:rPr sz="2800" b="1" spc="-5" dirty="0">
                <a:latin typeface="Times New Roman"/>
                <a:cs typeface="Times New Roman"/>
              </a:rPr>
              <a:t>t</a:t>
            </a:r>
            <a:r>
              <a:rPr sz="2800" b="1" spc="-15" dirty="0">
                <a:latin typeface="Times New Roman"/>
                <a:cs typeface="Times New Roman"/>
              </a:rPr>
              <a:t>y</a:t>
            </a:r>
            <a:endParaRPr sz="2800">
              <a:latin typeface="Times New Roman"/>
              <a:cs typeface="Times New Roman"/>
            </a:endParaRPr>
          </a:p>
          <a:p>
            <a:pPr marL="6350" algn="ctr">
              <a:lnSpc>
                <a:spcPct val="100000"/>
              </a:lnSpc>
            </a:pPr>
            <a:r>
              <a:rPr sz="2800" b="1" spc="-15" dirty="0">
                <a:latin typeface="Times New Roman"/>
                <a:cs typeface="Times New Roman"/>
              </a:rPr>
              <a:t>College</a:t>
            </a:r>
            <a:r>
              <a:rPr sz="2800" b="1" spc="-20" dirty="0">
                <a:latin typeface="Times New Roman"/>
                <a:cs typeface="Times New Roman"/>
              </a:rPr>
              <a:t> </a:t>
            </a:r>
            <a:r>
              <a:rPr sz="2800" b="1" spc="-15" dirty="0">
                <a:latin typeface="Times New Roman"/>
                <a:cs typeface="Times New Roman"/>
              </a:rPr>
              <a:t>of</a:t>
            </a:r>
            <a:r>
              <a:rPr sz="2800" b="1" spc="5" dirty="0">
                <a:latin typeface="Times New Roman"/>
                <a:cs typeface="Times New Roman"/>
              </a:rPr>
              <a:t> </a:t>
            </a:r>
            <a:r>
              <a:rPr sz="2800" b="1" spc="-15" dirty="0">
                <a:latin typeface="Times New Roman"/>
                <a:cs typeface="Times New Roman"/>
              </a:rPr>
              <a:t>Sci</a:t>
            </a:r>
            <a:r>
              <a:rPr sz="2800" b="1" spc="-30" dirty="0">
                <a:latin typeface="Times New Roman"/>
                <a:cs typeface="Times New Roman"/>
              </a:rPr>
              <a:t>e</a:t>
            </a:r>
            <a:r>
              <a:rPr sz="2800" b="1" spc="-15" dirty="0">
                <a:latin typeface="Times New Roman"/>
                <a:cs typeface="Times New Roman"/>
              </a:rPr>
              <a:t>nce</a:t>
            </a:r>
            <a:endParaRPr sz="2800">
              <a:latin typeface="Times New Roman"/>
              <a:cs typeface="Times New Roman"/>
            </a:endParaRPr>
          </a:p>
          <a:p>
            <a:pPr algn="ctr">
              <a:lnSpc>
                <a:spcPct val="100000"/>
              </a:lnSpc>
            </a:pPr>
            <a:r>
              <a:rPr sz="2800" b="1" spc="-15" dirty="0">
                <a:latin typeface="Times New Roman"/>
                <a:cs typeface="Times New Roman"/>
              </a:rPr>
              <a:t>Department</a:t>
            </a:r>
            <a:r>
              <a:rPr sz="2800" b="1" spc="20" dirty="0">
                <a:latin typeface="Times New Roman"/>
                <a:cs typeface="Times New Roman"/>
              </a:rPr>
              <a:t> </a:t>
            </a:r>
            <a:r>
              <a:rPr sz="2800" b="1" spc="-15" dirty="0">
                <a:latin typeface="Times New Roman"/>
                <a:cs typeface="Times New Roman"/>
              </a:rPr>
              <a:t>of</a:t>
            </a:r>
            <a:r>
              <a:rPr sz="2800" b="1" spc="5" dirty="0">
                <a:latin typeface="Times New Roman"/>
                <a:cs typeface="Times New Roman"/>
              </a:rPr>
              <a:t> </a:t>
            </a:r>
            <a:r>
              <a:rPr sz="2800" b="1" spc="-15" dirty="0">
                <a:latin typeface="Times New Roman"/>
                <a:cs typeface="Times New Roman"/>
              </a:rPr>
              <a:t>Bot</a:t>
            </a:r>
            <a:r>
              <a:rPr sz="2800" b="1" spc="-10" dirty="0">
                <a:latin typeface="Times New Roman"/>
                <a:cs typeface="Times New Roman"/>
              </a:rPr>
              <a:t>a</a:t>
            </a:r>
            <a:r>
              <a:rPr sz="2800" b="1" spc="-15" dirty="0">
                <a:latin typeface="Times New Roman"/>
                <a:cs typeface="Times New Roman"/>
              </a:rPr>
              <a:t>ny</a:t>
            </a:r>
            <a:r>
              <a:rPr sz="2800" b="1" spc="5" dirty="0">
                <a:latin typeface="Times New Roman"/>
                <a:cs typeface="Times New Roman"/>
              </a:rPr>
              <a:t> </a:t>
            </a:r>
            <a:r>
              <a:rPr sz="2800" b="1" spc="-15" dirty="0">
                <a:latin typeface="Times New Roman"/>
                <a:cs typeface="Times New Roman"/>
              </a:rPr>
              <a:t>an</a:t>
            </a:r>
            <a:r>
              <a:rPr sz="2800" b="1" spc="-20" dirty="0">
                <a:latin typeface="Times New Roman"/>
                <a:cs typeface="Times New Roman"/>
              </a:rPr>
              <a:t>d</a:t>
            </a:r>
            <a:r>
              <a:rPr sz="2800" b="1" spc="-5" dirty="0">
                <a:latin typeface="Times New Roman"/>
                <a:cs typeface="Times New Roman"/>
              </a:rPr>
              <a:t> </a:t>
            </a:r>
            <a:r>
              <a:rPr sz="2800" b="1" spc="-15" dirty="0">
                <a:latin typeface="Times New Roman"/>
                <a:cs typeface="Times New Roman"/>
              </a:rPr>
              <a:t>Microb</a:t>
            </a:r>
            <a:r>
              <a:rPr sz="2800" b="1" spc="-5" dirty="0">
                <a:latin typeface="Times New Roman"/>
                <a:cs typeface="Times New Roman"/>
              </a:rPr>
              <a:t>i</a:t>
            </a:r>
            <a:r>
              <a:rPr sz="2800" b="1" spc="-15" dirty="0">
                <a:latin typeface="Times New Roman"/>
                <a:cs typeface="Times New Roman"/>
              </a:rPr>
              <a:t>o</a:t>
            </a:r>
            <a:r>
              <a:rPr sz="2800" b="1" spc="-5" dirty="0">
                <a:latin typeface="Times New Roman"/>
                <a:cs typeface="Times New Roman"/>
              </a:rPr>
              <a:t>l</a:t>
            </a:r>
            <a:r>
              <a:rPr sz="2800" b="1" spc="-15" dirty="0">
                <a:latin typeface="Times New Roman"/>
                <a:cs typeface="Times New Roman"/>
              </a:rPr>
              <a:t>o</a:t>
            </a:r>
            <a:r>
              <a:rPr sz="2800" b="1" spc="-10" dirty="0">
                <a:latin typeface="Times New Roman"/>
                <a:cs typeface="Times New Roman"/>
              </a:rPr>
              <a:t>g</a:t>
            </a:r>
            <a:r>
              <a:rPr sz="2800" b="1" spc="-15" dirty="0">
                <a:latin typeface="Times New Roman"/>
                <a:cs typeface="Times New Roman"/>
              </a:rPr>
              <a:t>y</a:t>
            </a:r>
            <a:endParaRPr sz="2800">
              <a:latin typeface="Times New Roman"/>
              <a:cs typeface="Times New Roman"/>
            </a:endParaRPr>
          </a:p>
        </p:txBody>
      </p:sp>
      <p:sp>
        <p:nvSpPr>
          <p:cNvPr id="3" name="object 3"/>
          <p:cNvSpPr txBox="1"/>
          <p:nvPr/>
        </p:nvSpPr>
        <p:spPr>
          <a:xfrm>
            <a:off x="1907667" y="2636392"/>
            <a:ext cx="5688965" cy="936625"/>
          </a:xfrm>
          <a:prstGeom prst="rect">
            <a:avLst/>
          </a:prstGeom>
          <a:solidFill>
            <a:srgbClr val="CCCCFF"/>
          </a:solidFill>
        </p:spPr>
        <p:txBody>
          <a:bodyPr vert="horz" wrap="square" lIns="0" tIns="0" rIns="0" bIns="0" rtlCol="0">
            <a:spAutoFit/>
          </a:bodyPr>
          <a:lstStyle/>
          <a:p>
            <a:pPr marL="1814195">
              <a:lnSpc>
                <a:spcPct val="100000"/>
              </a:lnSpc>
              <a:tabLst>
                <a:tab pos="3110230" algn="l"/>
              </a:tabLst>
            </a:pPr>
            <a:r>
              <a:rPr sz="4000" b="1" spc="-30" dirty="0">
                <a:latin typeface="Times New Roman"/>
                <a:cs typeface="Times New Roman"/>
              </a:rPr>
              <a:t>MIC	</a:t>
            </a:r>
            <a:r>
              <a:rPr sz="4000" b="1" spc="-20" dirty="0">
                <a:latin typeface="Times New Roman"/>
                <a:cs typeface="Times New Roman"/>
              </a:rPr>
              <a:t>3</a:t>
            </a:r>
            <a:r>
              <a:rPr sz="4000" b="1" spc="-10" dirty="0">
                <a:latin typeface="Times New Roman"/>
                <a:cs typeface="Times New Roman"/>
              </a:rPr>
              <a:t>4</a:t>
            </a:r>
            <a:r>
              <a:rPr sz="4000" b="1" spc="-20" dirty="0">
                <a:latin typeface="Times New Roman"/>
                <a:cs typeface="Times New Roman"/>
              </a:rPr>
              <a:t>5</a:t>
            </a:r>
            <a:endParaRPr sz="4000">
              <a:latin typeface="Times New Roman"/>
              <a:cs typeface="Times New Roman"/>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235">
              <a:lnSpc>
                <a:spcPct val="100000"/>
              </a:lnSpc>
            </a:pPr>
            <a:fld id="{81D60167-4931-47E6-BA6A-407CBD079E47}" type="slidenum">
              <a:rPr dirty="0"/>
              <a:t>1</a:t>
            </a:fld>
            <a:endParaRPr dirty="0"/>
          </a:p>
        </p:txBody>
      </p:sp>
      <p:sp>
        <p:nvSpPr>
          <p:cNvPr id="4" name="object 4"/>
          <p:cNvSpPr txBox="1"/>
          <p:nvPr/>
        </p:nvSpPr>
        <p:spPr>
          <a:xfrm>
            <a:off x="2667380" y="4465043"/>
            <a:ext cx="3949700" cy="492443"/>
          </a:xfrm>
          <a:prstGeom prst="rect">
            <a:avLst/>
          </a:prstGeom>
        </p:spPr>
        <p:txBody>
          <a:bodyPr vert="horz" wrap="square" lIns="0" tIns="0" rIns="0" bIns="0" rtlCol="0">
            <a:spAutoFit/>
          </a:bodyPr>
          <a:lstStyle/>
          <a:p>
            <a:pPr algn="ctr">
              <a:lnSpc>
                <a:spcPct val="100000"/>
              </a:lnSpc>
            </a:pPr>
            <a:r>
              <a:rPr lang="ar-SA" sz="3200" b="1" dirty="0" smtClean="0">
                <a:latin typeface="Times New Roman"/>
                <a:cs typeface="Times New Roman"/>
              </a:rPr>
              <a:t>المحاضرة 10</a:t>
            </a:r>
            <a:endParaRPr sz="2800" dirty="0">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MIC </a:t>
            </a:r>
            <a:r>
              <a:rPr spc="-25" dirty="0"/>
              <a:t> </a:t>
            </a:r>
            <a:r>
              <a:rPr spc="5" dirty="0"/>
              <a:t>3</a:t>
            </a:r>
            <a:r>
              <a:rPr dirty="0"/>
              <a:t>45</a:t>
            </a:r>
          </a:p>
        </p:txBody>
      </p:sp>
      <p:sp>
        <p:nvSpPr>
          <p:cNvPr id="4" name="object 4"/>
          <p:cNvSpPr/>
          <p:nvPr/>
        </p:nvSpPr>
        <p:spPr>
          <a:xfrm>
            <a:off x="216725" y="421766"/>
            <a:ext cx="8612505" cy="0"/>
          </a:xfrm>
          <a:custGeom>
            <a:avLst/>
            <a:gdLst/>
            <a:ahLst/>
            <a:cxnLst/>
            <a:rect l="l" t="t" r="r" b="b"/>
            <a:pathLst>
              <a:path w="8612505">
                <a:moveTo>
                  <a:pt x="0" y="0"/>
                </a:moveTo>
                <a:lnTo>
                  <a:pt x="8612124" y="0"/>
                </a:lnTo>
              </a:path>
            </a:pathLst>
          </a:custGeom>
          <a:ln w="25654">
            <a:solidFill>
              <a:srgbClr val="000000"/>
            </a:solidFill>
          </a:ln>
        </p:spPr>
        <p:txBody>
          <a:bodyPr wrap="square" lIns="0" tIns="0" rIns="0" bIns="0" rtlCol="0"/>
          <a:lstStyle/>
          <a:p>
            <a:endParaRPr/>
          </a:p>
        </p:txBody>
      </p:sp>
      <p:sp>
        <p:nvSpPr>
          <p:cNvPr id="5" name="object 5"/>
          <p:cNvSpPr txBox="1"/>
          <p:nvPr/>
        </p:nvSpPr>
        <p:spPr>
          <a:xfrm>
            <a:off x="8265668" y="6311676"/>
            <a:ext cx="114935" cy="203835"/>
          </a:xfrm>
          <a:prstGeom prst="rect">
            <a:avLst/>
          </a:prstGeom>
        </p:spPr>
        <p:txBody>
          <a:bodyPr vert="horz" wrap="square" lIns="0" tIns="0" rIns="0" bIns="0" rtlCol="0">
            <a:spAutoFit/>
          </a:bodyPr>
          <a:lstStyle/>
          <a:p>
            <a:pPr marL="12700">
              <a:lnSpc>
                <a:spcPct val="100000"/>
              </a:lnSpc>
            </a:pPr>
            <a:r>
              <a:rPr sz="1400" dirty="0">
                <a:latin typeface="Times New Roman"/>
                <a:cs typeface="Times New Roman"/>
              </a:rPr>
              <a:t>8</a:t>
            </a:r>
            <a:endParaRPr sz="1400">
              <a:latin typeface="Times New Roman"/>
              <a:cs typeface="Times New Roman"/>
            </a:endParaRPr>
          </a:p>
        </p:txBody>
      </p:sp>
      <p:sp>
        <p:nvSpPr>
          <p:cNvPr id="6" name="object 6"/>
          <p:cNvSpPr txBox="1"/>
          <p:nvPr/>
        </p:nvSpPr>
        <p:spPr>
          <a:xfrm>
            <a:off x="2843783" y="560844"/>
            <a:ext cx="3312795" cy="708025"/>
          </a:xfrm>
          <a:prstGeom prst="rect">
            <a:avLst/>
          </a:prstGeom>
          <a:solidFill>
            <a:srgbClr val="FF00FF"/>
          </a:solidFill>
        </p:spPr>
        <p:txBody>
          <a:bodyPr vert="horz" wrap="square" lIns="0" tIns="0" rIns="0" bIns="0" rtlCol="0">
            <a:spAutoFit/>
          </a:bodyPr>
          <a:lstStyle/>
          <a:p>
            <a:pPr marL="809625">
              <a:lnSpc>
                <a:spcPct val="100000"/>
              </a:lnSpc>
            </a:pPr>
            <a:r>
              <a:rPr sz="4000" b="1" spc="-20" dirty="0">
                <a:latin typeface="Times New Roman"/>
                <a:cs typeface="Times New Roman"/>
              </a:rPr>
              <a:t>Lichens</a:t>
            </a:r>
            <a:endParaRPr sz="4000" dirty="0">
              <a:latin typeface="Times New Roman"/>
              <a:cs typeface="Times New Roman"/>
            </a:endParaRPr>
          </a:p>
        </p:txBody>
      </p:sp>
      <p:sp>
        <p:nvSpPr>
          <p:cNvPr id="7" name="object 7"/>
          <p:cNvSpPr txBox="1"/>
          <p:nvPr/>
        </p:nvSpPr>
        <p:spPr>
          <a:xfrm>
            <a:off x="3942175" y="5323693"/>
            <a:ext cx="4760150" cy="615553"/>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spAutoFit/>
          </a:bodyPr>
          <a:lstStyle/>
          <a:p>
            <a:pPr marL="1242695" marR="210185" indent="-1024890" algn="r" rtl="1">
              <a:lnSpc>
                <a:spcPct val="100000"/>
              </a:lnSpc>
            </a:pPr>
            <a:r>
              <a:rPr lang="ar-SA" sz="2000" b="1" dirty="0" smtClean="0">
                <a:latin typeface="Times New Roman"/>
                <a:cs typeface="Times New Roman"/>
              </a:rPr>
              <a:t>الأشن الشجري وينمو على أحد فروع الأشجار</a:t>
            </a:r>
          </a:p>
          <a:p>
            <a:pPr marL="1242695" marR="210185" indent="-1024890" algn="r" rtl="1">
              <a:lnSpc>
                <a:spcPct val="100000"/>
              </a:lnSpc>
            </a:pPr>
            <a:r>
              <a:rPr sz="2000" b="1" dirty="0" smtClean="0">
                <a:latin typeface="Times New Roman"/>
                <a:cs typeface="Times New Roman"/>
              </a:rPr>
              <a:t>A</a:t>
            </a:r>
            <a:r>
              <a:rPr sz="2000" b="1" spc="-125" dirty="0" smtClean="0">
                <a:latin typeface="Times New Roman"/>
                <a:cs typeface="Times New Roman"/>
              </a:rPr>
              <a:t> </a:t>
            </a:r>
            <a:r>
              <a:rPr sz="2000" b="1" u="heavy" dirty="0" err="1" smtClean="0">
                <a:latin typeface="Times New Roman"/>
                <a:cs typeface="Times New Roman"/>
              </a:rPr>
              <a:t>fru</a:t>
            </a:r>
            <a:r>
              <a:rPr sz="2000" b="1" u="heavy" spc="5" dirty="0" err="1" smtClean="0">
                <a:latin typeface="Times New Roman"/>
                <a:cs typeface="Times New Roman"/>
              </a:rPr>
              <a:t>t</a:t>
            </a:r>
            <a:r>
              <a:rPr sz="2000" b="1" u="heavy" dirty="0" err="1" smtClean="0">
                <a:latin typeface="Times New Roman"/>
                <a:cs typeface="Times New Roman"/>
              </a:rPr>
              <a:t>i</a:t>
            </a:r>
            <a:r>
              <a:rPr sz="2000" b="1" u="heavy" spc="-10" dirty="0" err="1" smtClean="0">
                <a:latin typeface="Times New Roman"/>
                <a:cs typeface="Times New Roman"/>
              </a:rPr>
              <a:t>c</a:t>
            </a:r>
            <a:r>
              <a:rPr sz="2000" b="1" u="heavy" dirty="0" err="1" smtClean="0">
                <a:latin typeface="Times New Roman"/>
                <a:cs typeface="Times New Roman"/>
              </a:rPr>
              <a:t>ose</a:t>
            </a:r>
            <a:r>
              <a:rPr sz="2000" b="1" dirty="0" smtClean="0">
                <a:latin typeface="Times New Roman"/>
                <a:cs typeface="Times New Roman"/>
              </a:rPr>
              <a:t>,</a:t>
            </a:r>
            <a:r>
              <a:rPr sz="2000" b="1" spc="-35" dirty="0" smtClean="0">
                <a:latin typeface="Times New Roman"/>
                <a:cs typeface="Times New Roman"/>
              </a:rPr>
              <a:t> </a:t>
            </a:r>
            <a:r>
              <a:rPr sz="2000" b="1" dirty="0">
                <a:latin typeface="Times New Roman"/>
                <a:cs typeface="Times New Roman"/>
              </a:rPr>
              <a:t>g</a:t>
            </a:r>
            <a:r>
              <a:rPr sz="2000" b="1" spc="-35" dirty="0">
                <a:latin typeface="Times New Roman"/>
                <a:cs typeface="Times New Roman"/>
              </a:rPr>
              <a:t>r</a:t>
            </a:r>
            <a:r>
              <a:rPr sz="2000" b="1" dirty="0">
                <a:latin typeface="Times New Roman"/>
                <a:cs typeface="Times New Roman"/>
              </a:rPr>
              <a:t>owing</a:t>
            </a:r>
            <a:r>
              <a:rPr sz="2000" b="1" spc="-20" dirty="0">
                <a:latin typeface="Times New Roman"/>
                <a:cs typeface="Times New Roman"/>
              </a:rPr>
              <a:t> </a:t>
            </a:r>
            <a:r>
              <a:rPr sz="2000" b="1" dirty="0">
                <a:latin typeface="Times New Roman"/>
                <a:cs typeface="Times New Roman"/>
              </a:rPr>
              <a:t>on</a:t>
            </a:r>
            <a:r>
              <a:rPr sz="2000" b="1" spc="-5" dirty="0">
                <a:latin typeface="Times New Roman"/>
                <a:cs typeface="Times New Roman"/>
              </a:rPr>
              <a:t> </a:t>
            </a:r>
            <a:r>
              <a:rPr sz="2000" b="1" dirty="0">
                <a:latin typeface="Times New Roman"/>
                <a:cs typeface="Times New Roman"/>
              </a:rPr>
              <a:t>a t</a:t>
            </a:r>
            <a:r>
              <a:rPr sz="2000" b="1" spc="-35" dirty="0">
                <a:latin typeface="Times New Roman"/>
                <a:cs typeface="Times New Roman"/>
              </a:rPr>
              <a:t>r</a:t>
            </a:r>
            <a:r>
              <a:rPr sz="2000" b="1" dirty="0">
                <a:latin typeface="Times New Roman"/>
                <a:cs typeface="Times New Roman"/>
              </a:rPr>
              <a:t>ee</a:t>
            </a:r>
            <a:r>
              <a:rPr sz="2000" b="1" spc="-25" dirty="0">
                <a:latin typeface="Times New Roman"/>
                <a:cs typeface="Times New Roman"/>
              </a:rPr>
              <a:t> </a:t>
            </a:r>
            <a:r>
              <a:rPr sz="2000" b="1" dirty="0">
                <a:latin typeface="Times New Roman"/>
                <a:cs typeface="Times New Roman"/>
              </a:rPr>
              <a:t>bra</a:t>
            </a:r>
            <a:r>
              <a:rPr sz="2000" b="1" spc="5" dirty="0">
                <a:latin typeface="Times New Roman"/>
                <a:cs typeface="Times New Roman"/>
              </a:rPr>
              <a:t>n</a:t>
            </a:r>
            <a:r>
              <a:rPr sz="2000" b="1" dirty="0">
                <a:latin typeface="Times New Roman"/>
                <a:cs typeface="Times New Roman"/>
              </a:rPr>
              <a:t>ch</a:t>
            </a:r>
            <a:endParaRPr sz="2000" dirty="0">
              <a:latin typeface="Times New Roman"/>
              <a:cs typeface="Times New Roman"/>
            </a:endParaRPr>
          </a:p>
        </p:txBody>
      </p:sp>
      <p:sp>
        <p:nvSpPr>
          <p:cNvPr id="8" name="object 8"/>
          <p:cNvSpPr/>
          <p:nvPr/>
        </p:nvSpPr>
        <p:spPr>
          <a:xfrm>
            <a:off x="5259133" y="3119735"/>
            <a:ext cx="2126234" cy="2160016"/>
          </a:xfrm>
          <a:prstGeom prst="rect">
            <a:avLst/>
          </a:prstGeom>
          <a:blipFill>
            <a:blip r:embed="rId3" cstate="print"/>
            <a:stretch>
              <a:fillRect/>
            </a:stretch>
          </a:blipFill>
        </p:spPr>
        <p:txBody>
          <a:bodyPr wrap="square" lIns="0" tIns="0" rIns="0" bIns="0" rtlCol="0"/>
          <a:lstStyle/>
          <a:p>
            <a:endParaRPr/>
          </a:p>
        </p:txBody>
      </p:sp>
      <p:sp>
        <p:nvSpPr>
          <p:cNvPr id="9" name="TextBox 8"/>
          <p:cNvSpPr txBox="1"/>
          <p:nvPr/>
        </p:nvSpPr>
        <p:spPr>
          <a:xfrm>
            <a:off x="457200" y="1354131"/>
            <a:ext cx="8372030" cy="1569660"/>
          </a:xfrm>
          <a:prstGeom prst="rect">
            <a:avLst/>
          </a:prstGeom>
          <a:noFill/>
        </p:spPr>
        <p:txBody>
          <a:bodyPr wrap="square" rtlCol="0">
            <a:spAutoFit/>
          </a:bodyPr>
          <a:lstStyle/>
          <a:p>
            <a:pPr algn="r" rtl="1"/>
            <a:r>
              <a:rPr lang="ar-SA" sz="2400" dirty="0" smtClean="0"/>
              <a:t>عبارة عن ثالوس شجري </a:t>
            </a:r>
            <a:r>
              <a:rPr lang="en-US" sz="2400" dirty="0" smtClean="0"/>
              <a:t>shrubby</a:t>
            </a:r>
            <a:r>
              <a:rPr lang="ar-SA" sz="2400" dirty="0" smtClean="0"/>
              <a:t>  وليس كما هو مفهوم ثمره </a:t>
            </a:r>
            <a:r>
              <a:rPr lang="en-US" sz="2400" dirty="0" smtClean="0"/>
              <a:t>fruit</a:t>
            </a:r>
            <a:r>
              <a:rPr lang="ar-SA" sz="2400" dirty="0" smtClean="0"/>
              <a:t>، فلا يتجاوز ارتفاعها بضع سنتيمترات (2سم كما في الصورة). تظهر التراكيب التكاثرية كأسية الشكل في العديد من نهايات تفرعات الأشن(ج) وهي أجسام ثمرية كأسية الشكل </a:t>
            </a:r>
            <a:r>
              <a:rPr lang="en-US" sz="2400" dirty="0" smtClean="0"/>
              <a:t>Apothecia</a:t>
            </a:r>
            <a:r>
              <a:rPr lang="ar-SA" sz="2400" dirty="0" smtClean="0"/>
              <a:t> من الجزء الفطري للأشن. </a:t>
            </a:r>
            <a:endParaRPr lang="en-US" sz="24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075793"/>
            <a:ext cx="2428875" cy="2247900"/>
          </a:xfrm>
          <a:prstGeom prst="rect">
            <a:avLst/>
          </a:prstGeom>
        </p:spPr>
      </p:pic>
      <p:sp>
        <p:nvSpPr>
          <p:cNvPr id="12" name="TextBox 11"/>
          <p:cNvSpPr txBox="1"/>
          <p:nvPr/>
        </p:nvSpPr>
        <p:spPr>
          <a:xfrm>
            <a:off x="1404937" y="5323693"/>
            <a:ext cx="533400" cy="461665"/>
          </a:xfrm>
          <a:prstGeom prst="rect">
            <a:avLst/>
          </a:prstGeom>
          <a:noFill/>
        </p:spPr>
        <p:txBody>
          <a:bodyPr wrap="square" rtlCol="0">
            <a:spAutoFit/>
          </a:bodyPr>
          <a:lstStyle/>
          <a:p>
            <a:pPr algn="ctr" rtl="1"/>
            <a:r>
              <a:rPr lang="ar-SA" sz="2400" b="1" dirty="0"/>
              <a:t>ج</a:t>
            </a:r>
            <a:endParaRPr lang="en-US"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316450" y="4953000"/>
            <a:ext cx="8367459" cy="738664"/>
          </a:xfrm>
        </p:spPr>
        <p:txBody>
          <a:bodyPr/>
          <a:lstStyle/>
          <a:p>
            <a:pPr rtl="1"/>
            <a:r>
              <a:rPr lang="ar-SA" sz="2400" b="1" kern="1200" dirty="0"/>
              <a:t>مثال من الأشن الشجرية هو الأشن </a:t>
            </a:r>
            <a:r>
              <a:rPr lang="en-US" sz="2400" b="1" i="1" kern="1200" dirty="0" err="1"/>
              <a:t>Teloschistes</a:t>
            </a:r>
            <a:r>
              <a:rPr lang="en-US" sz="2400" b="1" i="1" kern="1200" dirty="0"/>
              <a:t> </a:t>
            </a:r>
            <a:r>
              <a:rPr lang="en-US" sz="2400" b="1" i="1" kern="1200" dirty="0" err="1"/>
              <a:t>exilis</a:t>
            </a:r>
            <a:r>
              <a:rPr lang="ar-SA" sz="2400" b="1" i="1" kern="1200" dirty="0"/>
              <a:t> </a:t>
            </a:r>
            <a:r>
              <a:rPr lang="ar-SA" sz="2400" b="1" kern="1200" dirty="0"/>
              <a:t>وهو أشن برتقالي عشبي يتواجد في </a:t>
            </a:r>
            <a:r>
              <a:rPr lang="ar-SA" sz="2400" b="1" kern="1200" dirty="0" smtClean="0"/>
              <a:t>غابات </a:t>
            </a:r>
            <a:r>
              <a:rPr lang="ar-SA" sz="2400" b="1" kern="1200" dirty="0"/>
              <a:t>القارة</a:t>
            </a:r>
            <a:r>
              <a:rPr lang="ar-SA" sz="2400" b="1" kern="1200" dirty="0"/>
              <a:t> </a:t>
            </a:r>
            <a:r>
              <a:rPr lang="ar-SA" sz="2400" b="1" kern="1200" dirty="0" smtClean="0"/>
              <a:t>الأمريكية.</a:t>
            </a:r>
            <a:endParaRPr lang="ar-SA" sz="2400" b="1" kern="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522" y="1828800"/>
            <a:ext cx="4691316" cy="2953791"/>
          </a:xfrm>
          <a:prstGeom prst="rect">
            <a:avLst/>
          </a:prstGeom>
        </p:spPr>
      </p:pic>
      <p:sp>
        <p:nvSpPr>
          <p:cNvPr id="5" name="object 6"/>
          <p:cNvSpPr txBox="1"/>
          <p:nvPr/>
        </p:nvSpPr>
        <p:spPr>
          <a:xfrm>
            <a:off x="2843783" y="560844"/>
            <a:ext cx="3312795" cy="708025"/>
          </a:xfrm>
          <a:prstGeom prst="rect">
            <a:avLst/>
          </a:prstGeom>
          <a:solidFill>
            <a:srgbClr val="FF00FF"/>
          </a:solidFill>
        </p:spPr>
        <p:txBody>
          <a:bodyPr vert="horz" wrap="square" lIns="0" tIns="0" rIns="0" bIns="0" rtlCol="0">
            <a:spAutoFit/>
          </a:bodyPr>
          <a:lstStyle/>
          <a:p>
            <a:pPr marL="809625">
              <a:lnSpc>
                <a:spcPct val="100000"/>
              </a:lnSpc>
            </a:pPr>
            <a:r>
              <a:rPr sz="4000" b="1" spc="-20" dirty="0">
                <a:latin typeface="Times New Roman"/>
                <a:cs typeface="Times New Roman"/>
              </a:rPr>
              <a:t>Lichens</a:t>
            </a:r>
            <a:endParaRPr sz="4000" dirty="0">
              <a:latin typeface="Times New Roman"/>
              <a:cs typeface="Times New Roman"/>
            </a:endParaRPr>
          </a:p>
        </p:txBody>
      </p:sp>
    </p:spTree>
    <p:extLst>
      <p:ext uri="{BB962C8B-B14F-4D97-AF65-F5344CB8AC3E}">
        <p14:creationId xmlns:p14="http://schemas.microsoft.com/office/powerpoint/2010/main" val="2500037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MIC </a:t>
            </a:r>
            <a:r>
              <a:rPr spc="-25" dirty="0"/>
              <a:t> </a:t>
            </a:r>
            <a:r>
              <a:rPr spc="5" dirty="0"/>
              <a:t>3</a:t>
            </a:r>
            <a:r>
              <a:rPr dirty="0"/>
              <a:t>45</a:t>
            </a:r>
          </a:p>
        </p:txBody>
      </p:sp>
      <p:sp>
        <p:nvSpPr>
          <p:cNvPr id="4" name="object 4"/>
          <p:cNvSpPr/>
          <p:nvPr/>
        </p:nvSpPr>
        <p:spPr>
          <a:xfrm>
            <a:off x="216725" y="421766"/>
            <a:ext cx="8612505" cy="0"/>
          </a:xfrm>
          <a:custGeom>
            <a:avLst/>
            <a:gdLst/>
            <a:ahLst/>
            <a:cxnLst/>
            <a:rect l="l" t="t" r="r" b="b"/>
            <a:pathLst>
              <a:path w="8612505">
                <a:moveTo>
                  <a:pt x="0" y="0"/>
                </a:moveTo>
                <a:lnTo>
                  <a:pt x="8612124" y="0"/>
                </a:lnTo>
              </a:path>
            </a:pathLst>
          </a:custGeom>
          <a:ln w="25654">
            <a:solidFill>
              <a:srgbClr val="000000"/>
            </a:solidFill>
          </a:ln>
        </p:spPr>
        <p:txBody>
          <a:bodyPr wrap="square" lIns="0" tIns="0" rIns="0" bIns="0" rtlCol="0"/>
          <a:lstStyle/>
          <a:p>
            <a:endParaRPr/>
          </a:p>
        </p:txBody>
      </p:sp>
      <p:sp>
        <p:nvSpPr>
          <p:cNvPr id="5" name="object 5"/>
          <p:cNvSpPr txBox="1"/>
          <p:nvPr/>
        </p:nvSpPr>
        <p:spPr>
          <a:xfrm>
            <a:off x="8175752" y="6311676"/>
            <a:ext cx="205740" cy="203835"/>
          </a:xfrm>
          <a:prstGeom prst="rect">
            <a:avLst/>
          </a:prstGeom>
        </p:spPr>
        <p:txBody>
          <a:bodyPr vert="horz" wrap="square" lIns="0" tIns="0" rIns="0" bIns="0" rtlCol="0">
            <a:spAutoFit/>
          </a:bodyPr>
          <a:lstStyle/>
          <a:p>
            <a:pPr marL="12700">
              <a:lnSpc>
                <a:spcPct val="100000"/>
              </a:lnSpc>
            </a:pPr>
            <a:r>
              <a:rPr sz="1400" spc="5" dirty="0">
                <a:latin typeface="Times New Roman"/>
                <a:cs typeface="Times New Roman"/>
              </a:rPr>
              <a:t>13</a:t>
            </a:r>
            <a:endParaRPr sz="1400">
              <a:latin typeface="Times New Roman"/>
              <a:cs typeface="Times New Roman"/>
            </a:endParaRPr>
          </a:p>
        </p:txBody>
      </p:sp>
      <p:sp>
        <p:nvSpPr>
          <p:cNvPr id="6" name="object 6"/>
          <p:cNvSpPr txBox="1"/>
          <p:nvPr/>
        </p:nvSpPr>
        <p:spPr>
          <a:xfrm>
            <a:off x="2699765" y="493165"/>
            <a:ext cx="3312795" cy="831215"/>
          </a:xfrm>
          <a:prstGeom prst="rect">
            <a:avLst/>
          </a:prstGeom>
          <a:solidFill>
            <a:srgbClr val="FF00FF"/>
          </a:solidFill>
        </p:spPr>
        <p:txBody>
          <a:bodyPr vert="horz" wrap="square" lIns="0" tIns="0" rIns="0" bIns="0" rtlCol="0">
            <a:spAutoFit/>
          </a:bodyPr>
          <a:lstStyle/>
          <a:p>
            <a:pPr marL="638810">
              <a:lnSpc>
                <a:spcPct val="100000"/>
              </a:lnSpc>
            </a:pPr>
            <a:r>
              <a:rPr sz="4800" b="1" dirty="0">
                <a:latin typeface="Times New Roman"/>
                <a:cs typeface="Times New Roman"/>
              </a:rPr>
              <a:t>Lichens</a:t>
            </a:r>
            <a:endParaRPr sz="4800">
              <a:latin typeface="Times New Roman"/>
              <a:cs typeface="Times New Roman"/>
            </a:endParaRPr>
          </a:p>
        </p:txBody>
      </p:sp>
      <p:sp>
        <p:nvSpPr>
          <p:cNvPr id="7" name="object 7"/>
          <p:cNvSpPr/>
          <p:nvPr/>
        </p:nvSpPr>
        <p:spPr>
          <a:xfrm>
            <a:off x="2532474" y="4191001"/>
            <a:ext cx="3791393" cy="1832024"/>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1691639" y="6023025"/>
            <a:ext cx="5473065" cy="64643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spAutoFit/>
          </a:bodyPr>
          <a:lstStyle/>
          <a:p>
            <a:pPr marL="1739264" marR="111125" indent="-1620520">
              <a:lnSpc>
                <a:spcPct val="100000"/>
              </a:lnSpc>
            </a:pPr>
            <a:r>
              <a:rPr sz="1800" b="1" dirty="0">
                <a:latin typeface="Times New Roman"/>
                <a:cs typeface="Times New Roman"/>
              </a:rPr>
              <a:t>The</a:t>
            </a:r>
            <a:r>
              <a:rPr sz="1800" b="1" spc="-15" dirty="0">
                <a:latin typeface="Times New Roman"/>
                <a:cs typeface="Times New Roman"/>
              </a:rPr>
              <a:t> </a:t>
            </a:r>
            <a:r>
              <a:rPr sz="1800" b="1" dirty="0">
                <a:latin typeface="Times New Roman"/>
                <a:cs typeface="Times New Roman"/>
              </a:rPr>
              <a:t>l</a:t>
            </a:r>
            <a:r>
              <a:rPr sz="1800" b="1" spc="5" dirty="0">
                <a:latin typeface="Times New Roman"/>
                <a:cs typeface="Times New Roman"/>
              </a:rPr>
              <a:t>i</a:t>
            </a:r>
            <a:r>
              <a:rPr sz="1800" b="1" dirty="0">
                <a:latin typeface="Times New Roman"/>
                <a:cs typeface="Times New Roman"/>
              </a:rPr>
              <a:t>ch</a:t>
            </a:r>
            <a:r>
              <a:rPr sz="1800" b="1" spc="5" dirty="0">
                <a:latin typeface="Times New Roman"/>
                <a:cs typeface="Times New Roman"/>
              </a:rPr>
              <a:t>e</a:t>
            </a:r>
            <a:r>
              <a:rPr sz="1800" b="1" dirty="0">
                <a:latin typeface="Times New Roman"/>
                <a:cs typeface="Times New Roman"/>
              </a:rPr>
              <a:t>n</a:t>
            </a:r>
            <a:r>
              <a:rPr sz="1800" b="1" spc="-15" dirty="0">
                <a:latin typeface="Times New Roman"/>
                <a:cs typeface="Times New Roman"/>
              </a:rPr>
              <a:t> </a:t>
            </a:r>
            <a:r>
              <a:rPr sz="1800" b="1" i="1" spc="5" dirty="0">
                <a:latin typeface="Times New Roman"/>
                <a:cs typeface="Times New Roman"/>
              </a:rPr>
              <a:t>L</a:t>
            </a:r>
            <a:r>
              <a:rPr sz="1800" b="1" i="1" dirty="0">
                <a:latin typeface="Times New Roman"/>
                <a:cs typeface="Times New Roman"/>
              </a:rPr>
              <a:t>e</a:t>
            </a:r>
            <a:r>
              <a:rPr sz="1800" b="1" i="1" spc="5" dirty="0">
                <a:latin typeface="Times New Roman"/>
                <a:cs typeface="Times New Roman"/>
              </a:rPr>
              <a:t>p</a:t>
            </a:r>
            <a:r>
              <a:rPr sz="1800" b="1" i="1" dirty="0">
                <a:latin typeface="Times New Roman"/>
                <a:cs typeface="Times New Roman"/>
              </a:rPr>
              <a:t>togium</a:t>
            </a:r>
            <a:r>
              <a:rPr sz="1800" b="1" i="1" spc="-10" dirty="0">
                <a:latin typeface="Times New Roman"/>
                <a:cs typeface="Times New Roman"/>
              </a:rPr>
              <a:t> </a:t>
            </a:r>
            <a:r>
              <a:rPr sz="1800" b="1" i="1" dirty="0">
                <a:latin typeface="Times New Roman"/>
                <a:cs typeface="Times New Roman"/>
              </a:rPr>
              <a:t>c</a:t>
            </a:r>
            <a:r>
              <a:rPr sz="1800" b="1" i="1" spc="5" dirty="0">
                <a:latin typeface="Times New Roman"/>
                <a:cs typeface="Times New Roman"/>
              </a:rPr>
              <a:t>y</a:t>
            </a:r>
            <a:r>
              <a:rPr sz="1800" b="1" i="1" dirty="0">
                <a:latin typeface="Times New Roman"/>
                <a:cs typeface="Times New Roman"/>
              </a:rPr>
              <a:t>anescen</a:t>
            </a:r>
            <a:r>
              <a:rPr sz="1800" b="1" i="1" spc="-5" dirty="0">
                <a:latin typeface="Times New Roman"/>
                <a:cs typeface="Times New Roman"/>
              </a:rPr>
              <a:t>s</a:t>
            </a:r>
            <a:r>
              <a:rPr sz="1800" b="1" dirty="0">
                <a:latin typeface="Times New Roman"/>
                <a:cs typeface="Times New Roman"/>
              </a:rPr>
              <a:t>,</a:t>
            </a:r>
            <a:r>
              <a:rPr sz="1800" b="1" spc="-15" dirty="0">
                <a:latin typeface="Times New Roman"/>
                <a:cs typeface="Times New Roman"/>
              </a:rPr>
              <a:t> </a:t>
            </a:r>
            <a:r>
              <a:rPr sz="1800" b="1" dirty="0">
                <a:latin typeface="Times New Roman"/>
                <a:cs typeface="Times New Roman"/>
              </a:rPr>
              <a:t>magnif</a:t>
            </a:r>
            <a:r>
              <a:rPr sz="1800" b="1" spc="5" dirty="0">
                <a:latin typeface="Times New Roman"/>
                <a:cs typeface="Times New Roman"/>
              </a:rPr>
              <a:t>e</a:t>
            </a:r>
            <a:r>
              <a:rPr sz="1800" b="1" dirty="0">
                <a:latin typeface="Times New Roman"/>
                <a:cs typeface="Times New Roman"/>
              </a:rPr>
              <a:t>d</a:t>
            </a:r>
            <a:r>
              <a:rPr sz="1800" b="1" spc="-5" dirty="0">
                <a:latin typeface="Times New Roman"/>
                <a:cs typeface="Times New Roman"/>
              </a:rPr>
              <a:t> </a:t>
            </a:r>
            <a:r>
              <a:rPr sz="1800" b="1" dirty="0">
                <a:latin typeface="Times New Roman"/>
                <a:cs typeface="Times New Roman"/>
              </a:rPr>
              <a:t>4</a:t>
            </a:r>
            <a:r>
              <a:rPr sz="1800" b="1" spc="-5" dirty="0">
                <a:latin typeface="Times New Roman"/>
                <a:cs typeface="Times New Roman"/>
              </a:rPr>
              <a:t>0</a:t>
            </a:r>
            <a:r>
              <a:rPr sz="1800" b="1" spc="20" dirty="0">
                <a:latin typeface="Times New Roman"/>
                <a:cs typeface="Times New Roman"/>
              </a:rPr>
              <a:t>X</a:t>
            </a:r>
            <a:r>
              <a:rPr sz="1800" b="1" dirty="0">
                <a:latin typeface="Times New Roman"/>
                <a:cs typeface="Times New Roman"/>
              </a:rPr>
              <a:t>,</a:t>
            </a:r>
            <a:r>
              <a:rPr sz="1800" b="1" spc="-30" dirty="0">
                <a:latin typeface="Times New Roman"/>
                <a:cs typeface="Times New Roman"/>
              </a:rPr>
              <a:t> </a:t>
            </a:r>
            <a:r>
              <a:rPr sz="1800" b="1" spc="20" dirty="0">
                <a:latin typeface="Times New Roman"/>
                <a:cs typeface="Times New Roman"/>
              </a:rPr>
              <a:t>w</a:t>
            </a:r>
            <a:r>
              <a:rPr sz="1800" b="1" dirty="0">
                <a:latin typeface="Times New Roman"/>
                <a:cs typeface="Times New Roman"/>
              </a:rPr>
              <a:t>ith lobule-s</a:t>
            </a:r>
            <a:r>
              <a:rPr sz="1800" b="1" spc="-10" dirty="0">
                <a:latin typeface="Times New Roman"/>
                <a:cs typeface="Times New Roman"/>
              </a:rPr>
              <a:t>h</a:t>
            </a:r>
            <a:r>
              <a:rPr sz="1800" b="1" dirty="0">
                <a:latin typeface="Times New Roman"/>
                <a:cs typeface="Times New Roman"/>
              </a:rPr>
              <a:t>aped</a:t>
            </a:r>
            <a:r>
              <a:rPr sz="1800" b="1" spc="-15" dirty="0">
                <a:latin typeface="Times New Roman"/>
                <a:cs typeface="Times New Roman"/>
              </a:rPr>
              <a:t> </a:t>
            </a:r>
            <a:r>
              <a:rPr sz="1800" b="1" u="heavy" dirty="0">
                <a:latin typeface="Times New Roman"/>
                <a:cs typeface="Times New Roman"/>
              </a:rPr>
              <a:t>isidia</a:t>
            </a:r>
            <a:r>
              <a:rPr sz="1800" b="1" dirty="0">
                <a:latin typeface="Times New Roman"/>
                <a:cs typeface="Times New Roman"/>
              </a:rPr>
              <a:t>.</a:t>
            </a:r>
            <a:endParaRPr sz="1800" dirty="0">
              <a:latin typeface="Times New Roman"/>
              <a:cs typeface="Times New Roman"/>
            </a:endParaRPr>
          </a:p>
        </p:txBody>
      </p:sp>
      <p:sp>
        <p:nvSpPr>
          <p:cNvPr id="9" name="Text Placeholder 2"/>
          <p:cNvSpPr>
            <a:spLocks noGrp="1"/>
          </p:cNvSpPr>
          <p:nvPr>
            <p:ph type="body" idx="1"/>
          </p:nvPr>
        </p:nvSpPr>
        <p:spPr>
          <a:xfrm>
            <a:off x="395540" y="1371601"/>
            <a:ext cx="8367459" cy="2954655"/>
          </a:xfrm>
        </p:spPr>
        <p:txBody>
          <a:bodyPr/>
          <a:lstStyle/>
          <a:p>
            <a:pPr rtl="1"/>
            <a:r>
              <a:rPr lang="ar-SA" sz="2400" b="1" kern="1200" dirty="0" smtClean="0"/>
              <a:t>يتميز طور التكاثر الخضري لبعض الأشن بـوحدة تكاثرية تسمى  </a:t>
            </a:r>
            <a:r>
              <a:rPr lang="en-US" sz="2400" b="1" kern="1200" dirty="0" err="1" smtClean="0"/>
              <a:t>Asidia</a:t>
            </a:r>
            <a:r>
              <a:rPr lang="ar-SA" sz="2400" b="1" kern="1200" dirty="0" smtClean="0"/>
              <a:t> في صورة امتداد من سطح الثالوس ينمو عادة عمودياً ويحتوي على طبقة القشرة. يتكون من ميسليوم الفطر وخلايا الطحلب تكون هشة التركيب ويسهل انتقالها بالحيوانات والرياح والأمطار لغرض التكاثر.</a:t>
            </a:r>
          </a:p>
          <a:p>
            <a:pPr rtl="1"/>
            <a:r>
              <a:rPr lang="ar-SA" sz="2400" b="1" kern="1200" dirty="0" smtClean="0"/>
              <a:t>يوصف تركيب </a:t>
            </a:r>
            <a:r>
              <a:rPr lang="en-US" sz="2400" b="1" kern="1200" dirty="0" err="1" smtClean="0"/>
              <a:t>Asidia</a:t>
            </a:r>
            <a:r>
              <a:rPr lang="ar-SA" sz="2400" b="1" kern="1200" dirty="0" smtClean="0"/>
              <a:t>بأنها ثآليل، اسطوانية، صولجانية الشكل، مرجانية الشكل، قد تكون بسيطة أو متفرعة.</a:t>
            </a:r>
          </a:p>
          <a:p>
            <a:pPr rtl="1"/>
            <a:r>
              <a:rPr lang="ar-SA" sz="2400" dirty="0"/>
              <a:t>أمثلة من الأشنات </a:t>
            </a:r>
            <a:r>
              <a:rPr lang="ar-SA" sz="2400" dirty="0" smtClean="0"/>
              <a:t>التي تشمل هذه التراكيب : أجناس </a:t>
            </a:r>
            <a:r>
              <a:rPr lang="en-US" sz="2400" i="1" dirty="0" err="1"/>
              <a:t>Parmotrema</a:t>
            </a:r>
            <a:r>
              <a:rPr lang="en-US" sz="2400" dirty="0"/>
              <a:t> </a:t>
            </a:r>
            <a:r>
              <a:rPr lang="ar-SA" sz="2400" dirty="0" smtClean="0"/>
              <a:t> و </a:t>
            </a:r>
            <a:r>
              <a:rPr lang="en-US" sz="2400" i="1" dirty="0" err="1" smtClean="0"/>
              <a:t>Peltigera</a:t>
            </a:r>
            <a:r>
              <a:rPr lang="ar-SA" sz="2400" i="1" dirty="0" smtClean="0"/>
              <a:t> و </a:t>
            </a:r>
            <a:r>
              <a:rPr lang="en-US" sz="2400" i="1" dirty="0" err="1"/>
              <a:t>Leptogium</a:t>
            </a:r>
            <a:r>
              <a:rPr lang="ar-SA" sz="2400" b="1" i="1" dirty="0" smtClean="0">
                <a:latin typeface="Times New Roman"/>
                <a:cs typeface="Times New Roman"/>
              </a:rPr>
              <a:t>.</a:t>
            </a:r>
            <a:endParaRPr lang="ar-SA" sz="2400" b="1" kern="1200" dirty="0"/>
          </a:p>
        </p:txBody>
      </p:sp>
    </p:spTree>
    <p:extLst>
      <p:ext uri="{BB962C8B-B14F-4D97-AF65-F5344CB8AC3E}">
        <p14:creationId xmlns:p14="http://schemas.microsoft.com/office/powerpoint/2010/main" val="719362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MIC </a:t>
            </a:r>
            <a:r>
              <a:rPr spc="-25" dirty="0"/>
              <a:t> </a:t>
            </a:r>
            <a:r>
              <a:rPr spc="5" dirty="0"/>
              <a:t>3</a:t>
            </a:r>
            <a:r>
              <a:rPr dirty="0"/>
              <a:t>45</a:t>
            </a:r>
          </a:p>
        </p:txBody>
      </p:sp>
      <p:sp>
        <p:nvSpPr>
          <p:cNvPr id="3" name="object 3"/>
          <p:cNvSpPr txBox="1"/>
          <p:nvPr/>
        </p:nvSpPr>
        <p:spPr>
          <a:xfrm>
            <a:off x="7139431" y="164774"/>
            <a:ext cx="1703070" cy="280035"/>
          </a:xfrm>
          <a:prstGeom prst="rect">
            <a:avLst/>
          </a:prstGeom>
        </p:spPr>
        <p:txBody>
          <a:bodyPr vert="horz" wrap="square" lIns="0" tIns="0" rIns="0" bIns="0" rtlCol="0">
            <a:spAutoFit/>
          </a:bodyPr>
          <a:lstStyle/>
          <a:p>
            <a:pPr marL="12700">
              <a:lnSpc>
                <a:spcPct val="100000"/>
              </a:lnSpc>
            </a:pPr>
            <a:r>
              <a:rPr sz="2000" b="1" spc="5" dirty="0">
                <a:latin typeface="Times New Roman"/>
                <a:cs typeface="Times New Roman"/>
              </a:rPr>
              <a:t>D</a:t>
            </a:r>
            <a:r>
              <a:rPr sz="2000" b="1" spc="-185" dirty="0">
                <a:latin typeface="Times New Roman"/>
                <a:cs typeface="Times New Roman"/>
              </a:rPr>
              <a:t>r</a:t>
            </a:r>
            <a:r>
              <a:rPr sz="2000" b="1" dirty="0">
                <a:latin typeface="Times New Roman"/>
                <a:cs typeface="Times New Roman"/>
              </a:rPr>
              <a:t>.</a:t>
            </a:r>
            <a:r>
              <a:rPr sz="2000" b="1" spc="-5" dirty="0">
                <a:latin typeface="Times New Roman"/>
                <a:cs typeface="Times New Roman"/>
              </a:rPr>
              <a:t> </a:t>
            </a:r>
            <a:r>
              <a:rPr sz="2000" b="1" dirty="0">
                <a:latin typeface="Times New Roman"/>
                <a:cs typeface="Times New Roman"/>
              </a:rPr>
              <a:t>Islem</a:t>
            </a:r>
            <a:r>
              <a:rPr sz="2000" b="1" spc="-135" dirty="0">
                <a:latin typeface="Times New Roman"/>
                <a:cs typeface="Times New Roman"/>
              </a:rPr>
              <a:t> </a:t>
            </a:r>
            <a:r>
              <a:rPr sz="2000" b="1" dirty="0">
                <a:latin typeface="Times New Roman"/>
                <a:cs typeface="Times New Roman"/>
              </a:rPr>
              <a:t>ABID</a:t>
            </a:r>
            <a:endParaRPr sz="2000">
              <a:latin typeface="Times New Roman"/>
              <a:cs typeface="Times New Roman"/>
            </a:endParaRPr>
          </a:p>
        </p:txBody>
      </p:sp>
      <p:sp>
        <p:nvSpPr>
          <p:cNvPr id="4" name="object 4"/>
          <p:cNvSpPr/>
          <p:nvPr/>
        </p:nvSpPr>
        <p:spPr>
          <a:xfrm>
            <a:off x="216725" y="421766"/>
            <a:ext cx="8612505" cy="0"/>
          </a:xfrm>
          <a:custGeom>
            <a:avLst/>
            <a:gdLst/>
            <a:ahLst/>
            <a:cxnLst/>
            <a:rect l="l" t="t" r="r" b="b"/>
            <a:pathLst>
              <a:path w="8612505">
                <a:moveTo>
                  <a:pt x="0" y="0"/>
                </a:moveTo>
                <a:lnTo>
                  <a:pt x="8612124" y="0"/>
                </a:lnTo>
              </a:path>
            </a:pathLst>
          </a:custGeom>
          <a:ln w="25654">
            <a:solidFill>
              <a:srgbClr val="000000"/>
            </a:solidFill>
          </a:ln>
        </p:spPr>
        <p:txBody>
          <a:bodyPr wrap="square" lIns="0" tIns="0" rIns="0" bIns="0" rtlCol="0"/>
          <a:lstStyle/>
          <a:p>
            <a:endParaRPr/>
          </a:p>
        </p:txBody>
      </p:sp>
      <p:sp>
        <p:nvSpPr>
          <p:cNvPr id="5" name="object 5"/>
          <p:cNvSpPr txBox="1"/>
          <p:nvPr/>
        </p:nvSpPr>
        <p:spPr>
          <a:xfrm>
            <a:off x="2843783" y="776871"/>
            <a:ext cx="3312795" cy="708025"/>
          </a:xfrm>
          <a:prstGeom prst="rect">
            <a:avLst/>
          </a:prstGeom>
          <a:solidFill>
            <a:srgbClr val="FF00FF"/>
          </a:solidFill>
        </p:spPr>
        <p:txBody>
          <a:bodyPr vert="horz" wrap="square" lIns="0" tIns="0" rIns="0" bIns="0" rtlCol="0">
            <a:spAutoFit/>
          </a:bodyPr>
          <a:lstStyle/>
          <a:p>
            <a:pPr marL="809625">
              <a:lnSpc>
                <a:spcPct val="100000"/>
              </a:lnSpc>
            </a:pPr>
            <a:r>
              <a:rPr sz="4000" b="1" spc="-20" dirty="0">
                <a:latin typeface="Times New Roman"/>
                <a:cs typeface="Times New Roman"/>
              </a:rPr>
              <a:t>Lichens</a:t>
            </a:r>
            <a:endParaRPr sz="4000">
              <a:latin typeface="Times New Roman"/>
              <a:cs typeface="Times New Roman"/>
            </a:endParaRPr>
          </a:p>
        </p:txBody>
      </p:sp>
      <p:sp>
        <p:nvSpPr>
          <p:cNvPr id="6" name="object 6"/>
          <p:cNvSpPr txBox="1"/>
          <p:nvPr/>
        </p:nvSpPr>
        <p:spPr>
          <a:xfrm>
            <a:off x="2771775" y="5949276"/>
            <a:ext cx="3744595" cy="400685"/>
          </a:xfrm>
          <a:prstGeom prst="rect">
            <a:avLst/>
          </a:prstGeom>
          <a:solidFill>
            <a:srgbClr val="CC9900"/>
          </a:solidFill>
        </p:spPr>
        <p:txBody>
          <a:bodyPr vert="horz" wrap="square" lIns="0" tIns="0" rIns="0" bIns="0" rtlCol="0">
            <a:spAutoFit/>
          </a:bodyPr>
          <a:lstStyle/>
          <a:p>
            <a:pPr marL="325120">
              <a:lnSpc>
                <a:spcPct val="100000"/>
              </a:lnSpc>
            </a:pPr>
            <a:r>
              <a:rPr sz="2000" b="1" u="heavy" dirty="0">
                <a:latin typeface="Times New Roman"/>
                <a:cs typeface="Times New Roman"/>
              </a:rPr>
              <a:t>S</a:t>
            </a:r>
            <a:r>
              <a:rPr sz="2000" b="1" u="heavy" spc="5" dirty="0">
                <a:latin typeface="Times New Roman"/>
                <a:cs typeface="Times New Roman"/>
              </a:rPr>
              <a:t>o</a:t>
            </a:r>
            <a:r>
              <a:rPr sz="2000" b="1" u="heavy" spc="-40" dirty="0">
                <a:latin typeface="Times New Roman"/>
                <a:cs typeface="Times New Roman"/>
              </a:rPr>
              <a:t>r</a:t>
            </a:r>
            <a:r>
              <a:rPr sz="2000" b="1" u="heavy" dirty="0">
                <a:latin typeface="Times New Roman"/>
                <a:cs typeface="Times New Roman"/>
              </a:rPr>
              <a:t>edia</a:t>
            </a:r>
            <a:r>
              <a:rPr sz="2000" b="1" spc="-40" dirty="0">
                <a:latin typeface="Times New Roman"/>
                <a:cs typeface="Times New Roman"/>
              </a:rPr>
              <a:t> </a:t>
            </a:r>
            <a:r>
              <a:rPr sz="2000" b="1" dirty="0">
                <a:latin typeface="Times New Roman"/>
                <a:cs typeface="Times New Roman"/>
              </a:rPr>
              <a:t>on</a:t>
            </a:r>
            <a:r>
              <a:rPr sz="2000" b="1" spc="-5" dirty="0">
                <a:latin typeface="Times New Roman"/>
                <a:cs typeface="Times New Roman"/>
              </a:rPr>
              <a:t> </a:t>
            </a:r>
            <a:r>
              <a:rPr sz="2000" b="1" i="1" dirty="0">
                <a:latin typeface="Times New Roman"/>
                <a:cs typeface="Times New Roman"/>
              </a:rPr>
              <a:t>E</a:t>
            </a:r>
            <a:r>
              <a:rPr sz="2000" b="1" i="1" spc="-10" dirty="0">
                <a:latin typeface="Times New Roman"/>
                <a:cs typeface="Times New Roman"/>
              </a:rPr>
              <a:t>v</a:t>
            </a:r>
            <a:r>
              <a:rPr sz="2000" b="1" i="1" dirty="0">
                <a:latin typeface="Times New Roman"/>
                <a:cs typeface="Times New Roman"/>
              </a:rPr>
              <a:t>ernia</a:t>
            </a:r>
            <a:r>
              <a:rPr sz="2000" b="1" i="1" spc="-10" dirty="0">
                <a:latin typeface="Times New Roman"/>
                <a:cs typeface="Times New Roman"/>
              </a:rPr>
              <a:t> </a:t>
            </a:r>
            <a:r>
              <a:rPr sz="2000" b="1" i="1" dirty="0">
                <a:latin typeface="Times New Roman"/>
                <a:cs typeface="Times New Roman"/>
              </a:rPr>
              <a:t>prun</a:t>
            </a:r>
            <a:r>
              <a:rPr sz="2000" b="1" i="1" spc="5" dirty="0">
                <a:latin typeface="Times New Roman"/>
                <a:cs typeface="Times New Roman"/>
              </a:rPr>
              <a:t>a</a:t>
            </a:r>
            <a:r>
              <a:rPr sz="2000" b="1" i="1" dirty="0">
                <a:latin typeface="Times New Roman"/>
                <a:cs typeface="Times New Roman"/>
              </a:rPr>
              <a:t>stri</a:t>
            </a:r>
            <a:endParaRPr sz="2000">
              <a:latin typeface="Times New Roman"/>
              <a:cs typeface="Times New Roman"/>
            </a:endParaRPr>
          </a:p>
        </p:txBody>
      </p:sp>
      <p:sp>
        <p:nvSpPr>
          <p:cNvPr id="7" name="object 7"/>
          <p:cNvSpPr/>
          <p:nvPr/>
        </p:nvSpPr>
        <p:spPr>
          <a:xfrm>
            <a:off x="2444876" y="2241295"/>
            <a:ext cx="4719447" cy="3131947"/>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8183371" y="6311676"/>
            <a:ext cx="190500" cy="203835"/>
          </a:xfrm>
          <a:prstGeom prst="rect">
            <a:avLst/>
          </a:prstGeom>
        </p:spPr>
        <p:txBody>
          <a:bodyPr vert="horz" wrap="square" lIns="0" tIns="0" rIns="0" bIns="0" rtlCol="0">
            <a:spAutoFit/>
          </a:bodyPr>
          <a:lstStyle/>
          <a:p>
            <a:pPr marL="12700">
              <a:lnSpc>
                <a:spcPct val="100000"/>
              </a:lnSpc>
            </a:pPr>
            <a:r>
              <a:rPr sz="1400" spc="-55" dirty="0">
                <a:latin typeface="Times New Roman"/>
                <a:cs typeface="Times New Roman"/>
              </a:rPr>
              <a:t>11</a:t>
            </a:r>
            <a:endParaRPr sz="1400">
              <a:latin typeface="Times New Roman"/>
              <a:cs typeface="Times New Roman"/>
            </a:endParaRPr>
          </a:p>
        </p:txBody>
      </p:sp>
    </p:spTree>
    <p:extLst>
      <p:ext uri="{BB962C8B-B14F-4D97-AF65-F5344CB8AC3E}">
        <p14:creationId xmlns:p14="http://schemas.microsoft.com/office/powerpoint/2010/main" val="1651156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rotWithShape="1">
          <a:blip r:embed="rId2"/>
          <a:srcRect l="13470" t="15625" r="34407" b="43750"/>
          <a:stretch/>
        </p:blipFill>
        <p:spPr>
          <a:xfrm>
            <a:off x="395541" y="1447800"/>
            <a:ext cx="8138859" cy="2971800"/>
          </a:xfrm>
          <a:prstGeom prst="rect">
            <a:avLst/>
          </a:prstGeom>
        </p:spPr>
      </p:pic>
      <p:sp>
        <p:nvSpPr>
          <p:cNvPr id="3" name="Text Placeholder 2"/>
          <p:cNvSpPr>
            <a:spLocks noGrp="1"/>
          </p:cNvSpPr>
          <p:nvPr>
            <p:ph type="body" idx="1"/>
          </p:nvPr>
        </p:nvSpPr>
        <p:spPr>
          <a:xfrm>
            <a:off x="416643" y="4619633"/>
            <a:ext cx="8352916" cy="2154436"/>
          </a:xfrm>
        </p:spPr>
        <p:txBody>
          <a:bodyPr/>
          <a:lstStyle/>
          <a:p>
            <a:pPr rtl="1"/>
            <a:r>
              <a:rPr lang="ar-SA" sz="2800" dirty="0" smtClean="0"/>
              <a:t>رسم </a:t>
            </a:r>
            <a:r>
              <a:rPr lang="ar-SA" sz="2800" dirty="0"/>
              <a:t>تخطيطي يوضح قطاع طولي في الاشن ، لاحظ كيف يحمي الجزء الفطري الجزء الطحلبي و يقوم بتثيتة ، ايضا لاحظ الوحدات التكاثرية للاشن و التي تكون عبارة عن خلايا الطحلب او البكتيريا الزرقاء مغلفة بهيفات الفطر ، ايضا لاحظ الصور الخاصة باشكال الاشنات المختلفة و لاحظ انها تكون موجودة على الصخور او الاشجار</a:t>
            </a:r>
            <a:endParaRPr lang="en-GB" sz="2800" dirty="0"/>
          </a:p>
        </p:txBody>
      </p:sp>
      <p:sp>
        <p:nvSpPr>
          <p:cNvPr id="5" name="object 6"/>
          <p:cNvSpPr txBox="1"/>
          <p:nvPr/>
        </p:nvSpPr>
        <p:spPr>
          <a:xfrm>
            <a:off x="2843783" y="560844"/>
            <a:ext cx="3312795" cy="708025"/>
          </a:xfrm>
          <a:prstGeom prst="rect">
            <a:avLst/>
          </a:prstGeom>
          <a:solidFill>
            <a:srgbClr val="FF00FF"/>
          </a:solidFill>
        </p:spPr>
        <p:txBody>
          <a:bodyPr vert="horz" wrap="square" lIns="0" tIns="0" rIns="0" bIns="0" rtlCol="0">
            <a:spAutoFit/>
          </a:bodyPr>
          <a:lstStyle/>
          <a:p>
            <a:pPr marL="809625">
              <a:lnSpc>
                <a:spcPct val="100000"/>
              </a:lnSpc>
            </a:pPr>
            <a:r>
              <a:rPr sz="4000" b="1" spc="-20" dirty="0">
                <a:latin typeface="Times New Roman"/>
                <a:cs typeface="Times New Roman"/>
              </a:rPr>
              <a:t>Lichens</a:t>
            </a:r>
            <a:endParaRPr sz="4000" dirty="0">
              <a:latin typeface="Times New Roman"/>
              <a:cs typeface="Times New Roman"/>
            </a:endParaRPr>
          </a:p>
        </p:txBody>
      </p:sp>
    </p:spTree>
    <p:extLst>
      <p:ext uri="{BB962C8B-B14F-4D97-AF65-F5344CB8AC3E}">
        <p14:creationId xmlns:p14="http://schemas.microsoft.com/office/powerpoint/2010/main" val="561082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a:xfrm>
            <a:off x="457200" y="5562600"/>
            <a:ext cx="8352916" cy="1107996"/>
          </a:xfrm>
        </p:spPr>
        <p:txBody>
          <a:bodyPr/>
          <a:lstStyle/>
          <a:p>
            <a:pPr rtl="1"/>
            <a:r>
              <a:rPr lang="ar-SA" sz="2400" dirty="0"/>
              <a:t>رسم تخطيطي يوضح الاشكال التي قد تتواجد عليها الاشنات ، لاحظ ان خلايا الطحلب او البكتيريا الزرقاء دائما ما تكون محمية بين طبقتين من هيفات الفطر</a:t>
            </a:r>
          </a:p>
          <a:p>
            <a:pPr rtl="1"/>
            <a:r>
              <a:rPr lang="ar-SA" sz="2400" dirty="0"/>
              <a:t>لاحظ ايضا داخل المربع اشكال خلايا طحلب </a:t>
            </a:r>
            <a:r>
              <a:rPr lang="en-GB" sz="2400" u="sng" dirty="0" err="1"/>
              <a:t>Trebouxia</a:t>
            </a:r>
            <a:r>
              <a:rPr lang="en-GB" sz="2400" dirty="0"/>
              <a:t> </a:t>
            </a:r>
            <a:r>
              <a:rPr lang="ar-SA" sz="2400" dirty="0"/>
              <a:t>و البكتيريا الزرقاء </a:t>
            </a:r>
            <a:r>
              <a:rPr lang="en-GB" sz="2400" u="sng" dirty="0" err="1" smtClean="0"/>
              <a:t>Nostoc</a:t>
            </a:r>
            <a:endParaRPr lang="en-GB" sz="2400" dirty="0"/>
          </a:p>
        </p:txBody>
      </p:sp>
      <p:sp>
        <p:nvSpPr>
          <p:cNvPr id="4" name="object 6"/>
          <p:cNvSpPr txBox="1"/>
          <p:nvPr/>
        </p:nvSpPr>
        <p:spPr>
          <a:xfrm>
            <a:off x="2843783" y="560844"/>
            <a:ext cx="3312795" cy="708025"/>
          </a:xfrm>
          <a:prstGeom prst="rect">
            <a:avLst/>
          </a:prstGeom>
          <a:solidFill>
            <a:srgbClr val="FF00FF"/>
          </a:solidFill>
        </p:spPr>
        <p:txBody>
          <a:bodyPr vert="horz" wrap="square" lIns="0" tIns="0" rIns="0" bIns="0" rtlCol="0">
            <a:spAutoFit/>
          </a:bodyPr>
          <a:lstStyle/>
          <a:p>
            <a:pPr marL="809625">
              <a:lnSpc>
                <a:spcPct val="100000"/>
              </a:lnSpc>
            </a:pPr>
            <a:r>
              <a:rPr sz="4000" b="1" spc="-20" smtClean="0">
                <a:latin typeface="Times New Roman"/>
                <a:cs typeface="Times New Roman"/>
              </a:rPr>
              <a:t>Lichens</a:t>
            </a:r>
            <a:endParaRPr sz="4000" dirty="0">
              <a:latin typeface="Times New Roman"/>
              <a:cs typeface="Times New Roman"/>
            </a:endParaRPr>
          </a:p>
        </p:txBody>
      </p:sp>
      <p:pic>
        <p:nvPicPr>
          <p:cNvPr id="5" name="Picture 4"/>
          <p:cNvPicPr>
            <a:picLocks noChangeAspect="1"/>
          </p:cNvPicPr>
          <p:nvPr/>
        </p:nvPicPr>
        <p:blipFill rotWithShape="1">
          <a:blip r:embed="rId2"/>
          <a:srcRect l="19546" t="17708" r="38873" b="20834"/>
          <a:stretch/>
        </p:blipFill>
        <p:spPr>
          <a:xfrm>
            <a:off x="609600" y="1066800"/>
            <a:ext cx="5410200" cy="4495800"/>
          </a:xfrm>
          <a:prstGeom prst="rect">
            <a:avLst/>
          </a:prstGeom>
        </p:spPr>
      </p:pic>
    </p:spTree>
    <p:extLst>
      <p:ext uri="{BB962C8B-B14F-4D97-AF65-F5344CB8AC3E}">
        <p14:creationId xmlns:p14="http://schemas.microsoft.com/office/powerpoint/2010/main" val="3812585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4012" y="164774"/>
            <a:ext cx="1055370" cy="280035"/>
          </a:xfrm>
          <a:prstGeom prst="rect">
            <a:avLst/>
          </a:prstGeom>
        </p:spPr>
        <p:txBody>
          <a:bodyPr vert="horz" wrap="square" lIns="0" tIns="0" rIns="0" bIns="0" rtlCol="0">
            <a:spAutoFit/>
          </a:bodyPr>
          <a:lstStyle/>
          <a:p>
            <a:pPr marL="12700">
              <a:lnSpc>
                <a:spcPct val="100000"/>
              </a:lnSpc>
            </a:pPr>
            <a:r>
              <a:rPr sz="2000" b="1" dirty="0">
                <a:latin typeface="Times New Roman"/>
                <a:cs typeface="Times New Roman"/>
              </a:rPr>
              <a:t>MIC </a:t>
            </a:r>
            <a:r>
              <a:rPr sz="2000" b="1" spc="-25" dirty="0">
                <a:latin typeface="Times New Roman"/>
                <a:cs typeface="Times New Roman"/>
              </a:rPr>
              <a:t> </a:t>
            </a:r>
            <a:r>
              <a:rPr sz="2000" b="1" spc="5" dirty="0">
                <a:latin typeface="Times New Roman"/>
                <a:cs typeface="Times New Roman"/>
              </a:rPr>
              <a:t>3</a:t>
            </a:r>
            <a:r>
              <a:rPr sz="2000" b="1" dirty="0">
                <a:latin typeface="Times New Roman"/>
                <a:cs typeface="Times New Roman"/>
              </a:rPr>
              <a:t>45</a:t>
            </a:r>
            <a:endParaRPr sz="2000">
              <a:latin typeface="Times New Roman"/>
              <a:cs typeface="Times New Roman"/>
            </a:endParaRPr>
          </a:p>
        </p:txBody>
      </p:sp>
      <p:sp>
        <p:nvSpPr>
          <p:cNvPr id="4" name="object 4"/>
          <p:cNvSpPr/>
          <p:nvPr/>
        </p:nvSpPr>
        <p:spPr>
          <a:xfrm>
            <a:off x="216725" y="421766"/>
            <a:ext cx="8612505" cy="0"/>
          </a:xfrm>
          <a:custGeom>
            <a:avLst/>
            <a:gdLst/>
            <a:ahLst/>
            <a:cxnLst/>
            <a:rect l="l" t="t" r="r" b="b"/>
            <a:pathLst>
              <a:path w="8612505">
                <a:moveTo>
                  <a:pt x="0" y="0"/>
                </a:moveTo>
                <a:lnTo>
                  <a:pt x="8612124" y="0"/>
                </a:lnTo>
              </a:path>
            </a:pathLst>
          </a:custGeom>
          <a:ln w="25654">
            <a:solidFill>
              <a:srgbClr val="000000"/>
            </a:solidFill>
          </a:ln>
        </p:spPr>
        <p:txBody>
          <a:bodyPr wrap="square" lIns="0" tIns="0" rIns="0" bIns="0" rtlCol="0"/>
          <a:lstStyle/>
          <a:p>
            <a:endParaRPr/>
          </a:p>
        </p:txBody>
      </p:sp>
      <p:sp>
        <p:nvSpPr>
          <p:cNvPr id="5" name="object 5"/>
          <p:cNvSpPr txBox="1"/>
          <p:nvPr/>
        </p:nvSpPr>
        <p:spPr>
          <a:xfrm>
            <a:off x="8175752" y="6311676"/>
            <a:ext cx="205740" cy="203835"/>
          </a:xfrm>
          <a:prstGeom prst="rect">
            <a:avLst/>
          </a:prstGeom>
        </p:spPr>
        <p:txBody>
          <a:bodyPr vert="horz" wrap="square" lIns="0" tIns="0" rIns="0" bIns="0" rtlCol="0">
            <a:spAutoFit/>
          </a:bodyPr>
          <a:lstStyle/>
          <a:p>
            <a:pPr marL="12700">
              <a:lnSpc>
                <a:spcPct val="100000"/>
              </a:lnSpc>
            </a:pPr>
            <a:r>
              <a:rPr sz="1400" spc="5" dirty="0">
                <a:latin typeface="Times New Roman"/>
                <a:cs typeface="Times New Roman"/>
              </a:rPr>
              <a:t>14</a:t>
            </a:r>
            <a:endParaRPr sz="1400">
              <a:latin typeface="Times New Roman"/>
              <a:cs typeface="Times New Roman"/>
            </a:endParaRPr>
          </a:p>
        </p:txBody>
      </p:sp>
      <p:sp>
        <p:nvSpPr>
          <p:cNvPr id="6" name="object 6"/>
          <p:cNvSpPr txBox="1"/>
          <p:nvPr/>
        </p:nvSpPr>
        <p:spPr>
          <a:xfrm>
            <a:off x="2286000" y="609600"/>
            <a:ext cx="4225035" cy="1107996"/>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spAutoFit/>
          </a:bodyPr>
          <a:lstStyle/>
          <a:p>
            <a:pPr marL="92075" algn="ctr" rtl="1">
              <a:lnSpc>
                <a:spcPct val="100000"/>
              </a:lnSpc>
            </a:pPr>
            <a:r>
              <a:rPr lang="ar-SA" sz="3600" b="1" u="heavy" dirty="0" smtClean="0">
                <a:latin typeface="Times New Roman"/>
                <a:cs typeface="Times New Roman"/>
              </a:rPr>
              <a:t>الأهمية الإقتصادية  للأشنات</a:t>
            </a:r>
          </a:p>
          <a:p>
            <a:pPr marL="92075" algn="ctr" rtl="1">
              <a:lnSpc>
                <a:spcPct val="100000"/>
              </a:lnSpc>
            </a:pPr>
            <a:r>
              <a:rPr sz="3600" b="1" u="heavy" dirty="0" smtClean="0">
                <a:latin typeface="Times New Roman"/>
                <a:cs typeface="Times New Roman"/>
              </a:rPr>
              <a:t>Economic</a:t>
            </a:r>
            <a:r>
              <a:rPr sz="3600" b="1" u="heavy" spc="-5" dirty="0" smtClean="0">
                <a:latin typeface="Times New Roman"/>
                <a:cs typeface="Times New Roman"/>
              </a:rPr>
              <a:t> </a:t>
            </a:r>
            <a:r>
              <a:rPr sz="3600" b="1" u="heavy" dirty="0">
                <a:latin typeface="Times New Roman"/>
                <a:cs typeface="Times New Roman"/>
              </a:rPr>
              <a:t>uses</a:t>
            </a:r>
            <a:endParaRPr sz="3600" dirty="0">
              <a:latin typeface="Times New Roman"/>
              <a:cs typeface="Times New Roman"/>
            </a:endParaRPr>
          </a:p>
        </p:txBody>
      </p:sp>
      <p:sp>
        <p:nvSpPr>
          <p:cNvPr id="7" name="object 7"/>
          <p:cNvSpPr txBox="1"/>
          <p:nvPr/>
        </p:nvSpPr>
        <p:spPr>
          <a:xfrm>
            <a:off x="474370" y="1869789"/>
            <a:ext cx="8042909" cy="3447098"/>
          </a:xfrm>
          <a:prstGeom prst="rect">
            <a:avLst/>
          </a:prstGeom>
        </p:spPr>
        <p:txBody>
          <a:bodyPr vert="horz" wrap="square" lIns="0" tIns="0" rIns="0" bIns="0" rtlCol="0">
            <a:spAutoFit/>
          </a:bodyPr>
          <a:lstStyle/>
          <a:p>
            <a:pPr marL="12700" marR="5080" algn="r" rtl="1">
              <a:lnSpc>
                <a:spcPct val="100000"/>
              </a:lnSpc>
              <a:buFont typeface="Arial"/>
              <a:buChar char="•"/>
              <a:tabLst>
                <a:tab pos="256540" algn="l"/>
              </a:tabLst>
            </a:pPr>
            <a:r>
              <a:rPr lang="ar-SA" sz="3200" b="1" dirty="0" smtClean="0">
                <a:latin typeface="Times New Roman"/>
                <a:cs typeface="Times New Roman"/>
              </a:rPr>
              <a:t>تعد من أهم أنواع الغذاء حول العالم. وقليل منها سام فقط عند احتوائها على نسبة عالية من الأحماض مثل</a:t>
            </a:r>
            <a:r>
              <a:rPr lang="en-GB" sz="3200" b="1" dirty="0" err="1" smtClean="0">
                <a:solidFill>
                  <a:srgbClr val="0000FF"/>
                </a:solidFill>
                <a:latin typeface="Times New Roman"/>
                <a:cs typeface="Times New Roman"/>
              </a:rPr>
              <a:t>usn</a:t>
            </a:r>
            <a:r>
              <a:rPr lang="en-GB" sz="3200" b="1" spc="-15" dirty="0" err="1" smtClean="0">
                <a:solidFill>
                  <a:srgbClr val="0000FF"/>
                </a:solidFill>
                <a:latin typeface="Times New Roman"/>
                <a:cs typeface="Times New Roman"/>
              </a:rPr>
              <a:t>i</a:t>
            </a:r>
            <a:r>
              <a:rPr lang="en-GB" sz="3200" b="1" dirty="0" err="1" smtClean="0">
                <a:solidFill>
                  <a:srgbClr val="0000FF"/>
                </a:solidFill>
                <a:latin typeface="Times New Roman"/>
                <a:cs typeface="Times New Roman"/>
              </a:rPr>
              <a:t>c</a:t>
            </a:r>
            <a:r>
              <a:rPr lang="en-GB" sz="3200" b="1" spc="-15" dirty="0" smtClean="0">
                <a:solidFill>
                  <a:srgbClr val="0000FF"/>
                </a:solidFill>
                <a:latin typeface="Times New Roman"/>
                <a:cs typeface="Times New Roman"/>
              </a:rPr>
              <a:t> </a:t>
            </a:r>
            <a:r>
              <a:rPr lang="en-GB" sz="3200" b="1" dirty="0" smtClean="0">
                <a:solidFill>
                  <a:srgbClr val="0000FF"/>
                </a:solidFill>
                <a:latin typeface="Times New Roman"/>
                <a:cs typeface="Times New Roman"/>
              </a:rPr>
              <a:t>a</a:t>
            </a:r>
            <a:r>
              <a:rPr lang="en-GB" sz="3200" b="1" spc="5" dirty="0" smtClean="0">
                <a:solidFill>
                  <a:srgbClr val="0000FF"/>
                </a:solidFill>
                <a:latin typeface="Times New Roman"/>
                <a:cs typeface="Times New Roman"/>
              </a:rPr>
              <a:t>c</a:t>
            </a:r>
            <a:r>
              <a:rPr lang="en-GB" sz="3200" b="1" dirty="0" smtClean="0">
                <a:solidFill>
                  <a:srgbClr val="0000FF"/>
                </a:solidFill>
                <a:latin typeface="Times New Roman"/>
                <a:cs typeface="Times New Roman"/>
              </a:rPr>
              <a:t>id</a:t>
            </a:r>
            <a:r>
              <a:rPr lang="en-GB" sz="3200" b="1" spc="-15" dirty="0" smtClean="0">
                <a:solidFill>
                  <a:srgbClr val="0000FF"/>
                </a:solidFill>
                <a:latin typeface="Times New Roman"/>
                <a:cs typeface="Times New Roman"/>
              </a:rPr>
              <a:t> </a:t>
            </a:r>
            <a:r>
              <a:rPr lang="ar-SA" sz="3200" b="1" dirty="0" smtClean="0">
                <a:latin typeface="Times New Roman"/>
                <a:cs typeface="Times New Roman"/>
              </a:rPr>
              <a:t>  و </a:t>
            </a:r>
            <a:r>
              <a:rPr lang="en-GB" sz="3200" b="1" dirty="0" err="1" smtClean="0">
                <a:solidFill>
                  <a:srgbClr val="0000FF"/>
                </a:solidFill>
                <a:latin typeface="Times New Roman"/>
                <a:cs typeface="Times New Roman"/>
              </a:rPr>
              <a:t>vulp</a:t>
            </a:r>
            <a:r>
              <a:rPr lang="en-GB" sz="3200" b="1" spc="-10" dirty="0" err="1" smtClean="0">
                <a:solidFill>
                  <a:srgbClr val="0000FF"/>
                </a:solidFill>
                <a:latin typeface="Times New Roman"/>
                <a:cs typeface="Times New Roman"/>
              </a:rPr>
              <a:t>i</a:t>
            </a:r>
            <a:r>
              <a:rPr lang="en-GB" sz="3200" b="1" dirty="0" err="1" smtClean="0">
                <a:solidFill>
                  <a:srgbClr val="0000FF"/>
                </a:solidFill>
                <a:latin typeface="Times New Roman"/>
                <a:cs typeface="Times New Roman"/>
              </a:rPr>
              <a:t>nic</a:t>
            </a:r>
            <a:r>
              <a:rPr lang="en-GB" sz="3200" b="1" spc="-15" dirty="0" smtClean="0">
                <a:solidFill>
                  <a:srgbClr val="0000FF"/>
                </a:solidFill>
                <a:latin typeface="Times New Roman"/>
                <a:cs typeface="Times New Roman"/>
              </a:rPr>
              <a:t> </a:t>
            </a:r>
            <a:r>
              <a:rPr lang="en-GB" sz="3200" b="1" dirty="0" smtClean="0">
                <a:solidFill>
                  <a:srgbClr val="0000FF"/>
                </a:solidFill>
                <a:latin typeface="Times New Roman"/>
                <a:cs typeface="Times New Roman"/>
              </a:rPr>
              <a:t>a</a:t>
            </a:r>
            <a:r>
              <a:rPr lang="en-GB" sz="3200" b="1" spc="5" dirty="0" smtClean="0">
                <a:solidFill>
                  <a:srgbClr val="0000FF"/>
                </a:solidFill>
                <a:latin typeface="Times New Roman"/>
                <a:cs typeface="Times New Roman"/>
              </a:rPr>
              <a:t>c</a:t>
            </a:r>
            <a:r>
              <a:rPr lang="en-GB" sz="3200" b="1" dirty="0" smtClean="0">
                <a:solidFill>
                  <a:srgbClr val="0000FF"/>
                </a:solidFill>
                <a:latin typeface="Times New Roman"/>
                <a:cs typeface="Times New Roman"/>
              </a:rPr>
              <a:t>id</a:t>
            </a:r>
            <a:r>
              <a:rPr lang="en-GB" sz="3200" b="1" spc="-25" dirty="0" smtClean="0">
                <a:solidFill>
                  <a:srgbClr val="0000FF"/>
                </a:solidFill>
                <a:latin typeface="Times New Roman"/>
                <a:cs typeface="Times New Roman"/>
              </a:rPr>
              <a:t> </a:t>
            </a:r>
            <a:endParaRPr lang="ar-SA" sz="3200" b="1" spc="-25" dirty="0" smtClean="0">
              <a:solidFill>
                <a:srgbClr val="0000FF"/>
              </a:solidFill>
              <a:latin typeface="Times New Roman"/>
              <a:cs typeface="Times New Roman"/>
            </a:endParaRPr>
          </a:p>
          <a:p>
            <a:pPr marL="12700" marR="5080" algn="r" rtl="1">
              <a:lnSpc>
                <a:spcPct val="100000"/>
              </a:lnSpc>
              <a:buFont typeface="Arial"/>
              <a:buChar char="•"/>
              <a:tabLst>
                <a:tab pos="256540" algn="l"/>
              </a:tabLst>
            </a:pPr>
            <a:endParaRPr lang="ar-SA" sz="3200" b="1" spc="-25" dirty="0">
              <a:solidFill>
                <a:srgbClr val="0000FF"/>
              </a:solidFill>
              <a:latin typeface="Times New Roman"/>
              <a:cs typeface="Times New Roman"/>
            </a:endParaRPr>
          </a:p>
          <a:p>
            <a:pPr marL="12700" marR="5080" algn="r" rtl="1">
              <a:lnSpc>
                <a:spcPct val="100000"/>
              </a:lnSpc>
              <a:buFont typeface="Arial"/>
              <a:buChar char="•"/>
              <a:tabLst>
                <a:tab pos="256540" algn="l"/>
              </a:tabLst>
            </a:pPr>
            <a:r>
              <a:rPr lang="ar-SA" sz="3200" b="1" spc="-25" dirty="0" smtClean="0">
                <a:latin typeface="Times New Roman"/>
                <a:cs typeface="Times New Roman"/>
              </a:rPr>
              <a:t>كما تستخدم في انتاج مواد ايضية ثانوية مثل السموم بدائل مبيدات الأعشاب وكذلك مضادات البكتيريا. ولهذه المركبات اهمية اقتصادية كأصباغ ومضادات حيوية. </a:t>
            </a:r>
            <a:endParaRPr sz="3200" dirty="0">
              <a:latin typeface="Times New Roman"/>
              <a:cs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MIC </a:t>
            </a:r>
            <a:r>
              <a:rPr spc="-20" dirty="0"/>
              <a:t> </a:t>
            </a:r>
            <a:r>
              <a:rPr dirty="0"/>
              <a:t>3</a:t>
            </a:r>
            <a:r>
              <a:rPr spc="10" dirty="0"/>
              <a:t>4</a:t>
            </a:r>
            <a:r>
              <a:rPr dirty="0"/>
              <a:t>5</a:t>
            </a:r>
          </a:p>
        </p:txBody>
      </p:sp>
      <p:sp>
        <p:nvSpPr>
          <p:cNvPr id="4" name="object 4"/>
          <p:cNvSpPr/>
          <p:nvPr/>
        </p:nvSpPr>
        <p:spPr>
          <a:xfrm>
            <a:off x="216725" y="421766"/>
            <a:ext cx="8612505" cy="0"/>
          </a:xfrm>
          <a:custGeom>
            <a:avLst/>
            <a:gdLst/>
            <a:ahLst/>
            <a:cxnLst/>
            <a:rect l="l" t="t" r="r" b="b"/>
            <a:pathLst>
              <a:path w="8612505">
                <a:moveTo>
                  <a:pt x="0" y="0"/>
                </a:moveTo>
                <a:lnTo>
                  <a:pt x="8612124" y="0"/>
                </a:lnTo>
              </a:path>
            </a:pathLst>
          </a:custGeom>
          <a:ln w="25654">
            <a:solidFill>
              <a:srgbClr val="000000"/>
            </a:solidFill>
          </a:ln>
        </p:spPr>
        <p:txBody>
          <a:bodyPr wrap="square" lIns="0" tIns="0" rIns="0" bIns="0" rtlCol="0"/>
          <a:lstStyle/>
          <a:p>
            <a:endParaRPr/>
          </a:p>
        </p:txBody>
      </p:sp>
      <p:sp>
        <p:nvSpPr>
          <p:cNvPr id="5" name="object 5"/>
          <p:cNvSpPr txBox="1"/>
          <p:nvPr/>
        </p:nvSpPr>
        <p:spPr>
          <a:xfrm>
            <a:off x="8175752" y="6311676"/>
            <a:ext cx="205740" cy="203835"/>
          </a:xfrm>
          <a:prstGeom prst="rect">
            <a:avLst/>
          </a:prstGeom>
        </p:spPr>
        <p:txBody>
          <a:bodyPr vert="horz" wrap="square" lIns="0" tIns="0" rIns="0" bIns="0" rtlCol="0">
            <a:spAutoFit/>
          </a:bodyPr>
          <a:lstStyle/>
          <a:p>
            <a:pPr marL="12700">
              <a:lnSpc>
                <a:spcPct val="100000"/>
              </a:lnSpc>
            </a:pPr>
            <a:r>
              <a:rPr sz="1400" spc="5" dirty="0">
                <a:latin typeface="Times New Roman"/>
                <a:cs typeface="Times New Roman"/>
              </a:rPr>
              <a:t>15</a:t>
            </a:r>
            <a:endParaRPr sz="1400">
              <a:latin typeface="Times New Roman"/>
              <a:cs typeface="Times New Roman"/>
            </a:endParaRPr>
          </a:p>
        </p:txBody>
      </p:sp>
      <p:sp>
        <p:nvSpPr>
          <p:cNvPr id="6" name="object 6"/>
          <p:cNvSpPr/>
          <p:nvPr/>
        </p:nvSpPr>
        <p:spPr>
          <a:xfrm>
            <a:off x="762000" y="620687"/>
            <a:ext cx="7620000" cy="567690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870915" y="6416476"/>
            <a:ext cx="7331075" cy="280035"/>
          </a:xfrm>
          <a:prstGeom prst="rect">
            <a:avLst/>
          </a:prstGeom>
        </p:spPr>
        <p:txBody>
          <a:bodyPr vert="horz" wrap="square" lIns="0" tIns="0" rIns="0" bIns="0" rtlCol="0">
            <a:spAutoFit/>
          </a:bodyPr>
          <a:lstStyle/>
          <a:p>
            <a:pPr marL="12700">
              <a:lnSpc>
                <a:spcPct val="100000"/>
              </a:lnSpc>
            </a:pPr>
            <a:r>
              <a:rPr sz="2000" b="1" dirty="0">
                <a:latin typeface="Times New Roman"/>
                <a:cs typeface="Times New Roman"/>
              </a:rPr>
              <a:t>S</a:t>
            </a:r>
            <a:r>
              <a:rPr sz="2000" b="1" spc="5" dirty="0">
                <a:latin typeface="Times New Roman"/>
                <a:cs typeface="Times New Roman"/>
              </a:rPr>
              <a:t>o</a:t>
            </a:r>
            <a:r>
              <a:rPr sz="2000" b="1" dirty="0">
                <a:latin typeface="Times New Roman"/>
                <a:cs typeface="Times New Roman"/>
              </a:rPr>
              <a:t>me</a:t>
            </a:r>
            <a:r>
              <a:rPr sz="2000" b="1" spc="-35" dirty="0">
                <a:latin typeface="Times New Roman"/>
                <a:cs typeface="Times New Roman"/>
              </a:rPr>
              <a:t> </a:t>
            </a:r>
            <a:r>
              <a:rPr sz="2000" b="1" dirty="0">
                <a:latin typeface="Times New Roman"/>
                <a:cs typeface="Times New Roman"/>
              </a:rPr>
              <a:t>l</a:t>
            </a:r>
            <a:r>
              <a:rPr sz="2000" b="1" spc="-10" dirty="0">
                <a:latin typeface="Times New Roman"/>
                <a:cs typeface="Times New Roman"/>
              </a:rPr>
              <a:t>i</a:t>
            </a:r>
            <a:r>
              <a:rPr sz="2000" b="1" dirty="0">
                <a:latin typeface="Times New Roman"/>
                <a:cs typeface="Times New Roman"/>
              </a:rPr>
              <a:t>chens,</a:t>
            </a:r>
            <a:r>
              <a:rPr sz="2000" b="1" spc="-20" dirty="0">
                <a:latin typeface="Times New Roman"/>
                <a:cs typeface="Times New Roman"/>
              </a:rPr>
              <a:t> </a:t>
            </a:r>
            <a:r>
              <a:rPr sz="2000" b="1" dirty="0">
                <a:latin typeface="Times New Roman"/>
                <a:cs typeface="Times New Roman"/>
              </a:rPr>
              <a:t>l</a:t>
            </a:r>
            <a:r>
              <a:rPr sz="2000" b="1" spc="-10" dirty="0">
                <a:latin typeface="Times New Roman"/>
                <a:cs typeface="Times New Roman"/>
              </a:rPr>
              <a:t>i</a:t>
            </a:r>
            <a:r>
              <a:rPr sz="2000" b="1" dirty="0">
                <a:latin typeface="Times New Roman"/>
                <a:cs typeface="Times New Roman"/>
              </a:rPr>
              <a:t>ke</a:t>
            </a:r>
            <a:r>
              <a:rPr sz="2000" b="1" spc="-5" dirty="0">
                <a:latin typeface="Times New Roman"/>
                <a:cs typeface="Times New Roman"/>
              </a:rPr>
              <a:t> </a:t>
            </a:r>
            <a:r>
              <a:rPr sz="2000" b="1" i="1" dirty="0">
                <a:latin typeface="Times New Roman"/>
                <a:cs typeface="Times New Roman"/>
              </a:rPr>
              <a:t>Lo</a:t>
            </a:r>
            <a:r>
              <a:rPr sz="2000" b="1" i="1" spc="10" dirty="0">
                <a:latin typeface="Times New Roman"/>
                <a:cs typeface="Times New Roman"/>
              </a:rPr>
              <a:t>b</a:t>
            </a:r>
            <a:r>
              <a:rPr sz="2000" b="1" i="1" dirty="0">
                <a:latin typeface="Times New Roman"/>
                <a:cs typeface="Times New Roman"/>
              </a:rPr>
              <a:t>aria</a:t>
            </a:r>
            <a:r>
              <a:rPr sz="2000" b="1" i="1" spc="-30" dirty="0">
                <a:latin typeface="Times New Roman"/>
                <a:cs typeface="Times New Roman"/>
              </a:rPr>
              <a:t> </a:t>
            </a:r>
            <a:r>
              <a:rPr sz="2000" b="1" i="1" dirty="0">
                <a:latin typeface="Times New Roman"/>
                <a:cs typeface="Times New Roman"/>
              </a:rPr>
              <a:t>p</a:t>
            </a:r>
            <a:r>
              <a:rPr sz="2000" b="1" i="1" spc="5" dirty="0">
                <a:latin typeface="Times New Roman"/>
                <a:cs typeface="Times New Roman"/>
              </a:rPr>
              <a:t>u</a:t>
            </a:r>
            <a:r>
              <a:rPr sz="2000" b="1" i="1" dirty="0">
                <a:latin typeface="Times New Roman"/>
                <a:cs typeface="Times New Roman"/>
              </a:rPr>
              <a:t>lmon</a:t>
            </a:r>
            <a:r>
              <a:rPr sz="2000" b="1" i="1" spc="5" dirty="0">
                <a:latin typeface="Times New Roman"/>
                <a:cs typeface="Times New Roman"/>
              </a:rPr>
              <a:t>a</a:t>
            </a:r>
            <a:r>
              <a:rPr sz="2000" b="1" i="1" dirty="0">
                <a:latin typeface="Times New Roman"/>
                <a:cs typeface="Times New Roman"/>
              </a:rPr>
              <a:t>r</a:t>
            </a:r>
            <a:r>
              <a:rPr sz="2000" b="1" i="1" spc="-20" dirty="0">
                <a:latin typeface="Times New Roman"/>
                <a:cs typeface="Times New Roman"/>
              </a:rPr>
              <a:t>i</a:t>
            </a:r>
            <a:r>
              <a:rPr sz="2000" b="1" i="1" spc="5" dirty="0">
                <a:latin typeface="Times New Roman"/>
                <a:cs typeface="Times New Roman"/>
              </a:rPr>
              <a:t>a</a:t>
            </a:r>
            <a:r>
              <a:rPr sz="2000" b="1" dirty="0">
                <a:latin typeface="Times New Roman"/>
                <a:cs typeface="Times New Roman"/>
              </a:rPr>
              <a:t>,</a:t>
            </a:r>
            <a:r>
              <a:rPr sz="2000" b="1" spc="-55" dirty="0">
                <a:latin typeface="Times New Roman"/>
                <a:cs typeface="Times New Roman"/>
              </a:rPr>
              <a:t> </a:t>
            </a:r>
            <a:r>
              <a:rPr sz="2000" b="1" dirty="0">
                <a:latin typeface="Times New Roman"/>
                <a:cs typeface="Times New Roman"/>
              </a:rPr>
              <a:t>a</a:t>
            </a:r>
            <a:r>
              <a:rPr sz="2000" b="1" spc="-35" dirty="0">
                <a:latin typeface="Times New Roman"/>
                <a:cs typeface="Times New Roman"/>
              </a:rPr>
              <a:t>r</a:t>
            </a:r>
            <a:r>
              <a:rPr sz="2000" b="1" dirty="0">
                <a:latin typeface="Times New Roman"/>
                <a:cs typeface="Times New Roman"/>
              </a:rPr>
              <a:t>e</a:t>
            </a:r>
            <a:r>
              <a:rPr sz="2000" b="1" spc="-10" dirty="0">
                <a:latin typeface="Times New Roman"/>
                <a:cs typeface="Times New Roman"/>
              </a:rPr>
              <a:t> </a:t>
            </a:r>
            <a:r>
              <a:rPr sz="2000" b="1" dirty="0">
                <a:latin typeface="Times New Roman"/>
                <a:cs typeface="Times New Roman"/>
              </a:rPr>
              <a:t>sensitive</a:t>
            </a:r>
            <a:r>
              <a:rPr sz="2000" b="1" spc="-35" dirty="0">
                <a:latin typeface="Times New Roman"/>
                <a:cs typeface="Times New Roman"/>
              </a:rPr>
              <a:t> </a:t>
            </a:r>
            <a:r>
              <a:rPr sz="2000" b="1" dirty="0">
                <a:latin typeface="Times New Roman"/>
                <a:cs typeface="Times New Roman"/>
              </a:rPr>
              <a:t>to</a:t>
            </a:r>
            <a:r>
              <a:rPr sz="2000" b="1" spc="-15" dirty="0">
                <a:latin typeface="Times New Roman"/>
                <a:cs typeface="Times New Roman"/>
              </a:rPr>
              <a:t> </a:t>
            </a:r>
            <a:r>
              <a:rPr sz="2000" b="1" dirty="0">
                <a:latin typeface="Times New Roman"/>
                <a:cs typeface="Times New Roman"/>
              </a:rPr>
              <a:t>air</a:t>
            </a:r>
            <a:r>
              <a:rPr sz="2000" b="1" spc="-45" dirty="0">
                <a:latin typeface="Times New Roman"/>
                <a:cs typeface="Times New Roman"/>
              </a:rPr>
              <a:t> </a:t>
            </a:r>
            <a:r>
              <a:rPr sz="2000" b="1" dirty="0">
                <a:latin typeface="Times New Roman"/>
                <a:cs typeface="Times New Roman"/>
              </a:rPr>
              <a:t>p</a:t>
            </a:r>
            <a:r>
              <a:rPr sz="2000" b="1" spc="5" dirty="0">
                <a:latin typeface="Times New Roman"/>
                <a:cs typeface="Times New Roman"/>
              </a:rPr>
              <a:t>o</a:t>
            </a:r>
            <a:r>
              <a:rPr sz="2000" b="1" dirty="0">
                <a:latin typeface="Times New Roman"/>
                <a:cs typeface="Times New Roman"/>
              </a:rPr>
              <a:t>l</a:t>
            </a:r>
            <a:r>
              <a:rPr sz="2000" b="1" spc="-10" dirty="0">
                <a:latin typeface="Times New Roman"/>
                <a:cs typeface="Times New Roman"/>
              </a:rPr>
              <a:t>l</a:t>
            </a:r>
            <a:r>
              <a:rPr sz="2000" b="1" dirty="0">
                <a:latin typeface="Times New Roman"/>
                <a:cs typeface="Times New Roman"/>
              </a:rPr>
              <a:t>ution.</a:t>
            </a:r>
            <a:endParaRPr sz="2000" dirty="0">
              <a:latin typeface="Times New Roman"/>
              <a:cs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4012" y="164774"/>
            <a:ext cx="1055370" cy="280035"/>
          </a:xfrm>
          <a:prstGeom prst="rect">
            <a:avLst/>
          </a:prstGeom>
        </p:spPr>
        <p:txBody>
          <a:bodyPr vert="horz" wrap="square" lIns="0" tIns="0" rIns="0" bIns="0" rtlCol="0">
            <a:spAutoFit/>
          </a:bodyPr>
          <a:lstStyle/>
          <a:p>
            <a:pPr marL="12700">
              <a:lnSpc>
                <a:spcPct val="100000"/>
              </a:lnSpc>
            </a:pPr>
            <a:r>
              <a:rPr sz="2000" b="1" dirty="0">
                <a:latin typeface="Times New Roman"/>
                <a:cs typeface="Times New Roman"/>
              </a:rPr>
              <a:t>MIC </a:t>
            </a:r>
            <a:r>
              <a:rPr sz="2000" b="1" spc="-25" dirty="0">
                <a:latin typeface="Times New Roman"/>
                <a:cs typeface="Times New Roman"/>
              </a:rPr>
              <a:t> </a:t>
            </a:r>
            <a:r>
              <a:rPr sz="2000" b="1" spc="5" dirty="0">
                <a:latin typeface="Times New Roman"/>
                <a:cs typeface="Times New Roman"/>
              </a:rPr>
              <a:t>3</a:t>
            </a:r>
            <a:r>
              <a:rPr sz="2000" b="1" dirty="0">
                <a:latin typeface="Times New Roman"/>
                <a:cs typeface="Times New Roman"/>
              </a:rPr>
              <a:t>45</a:t>
            </a:r>
            <a:endParaRPr sz="2000">
              <a:latin typeface="Times New Roman"/>
              <a:cs typeface="Times New Roman"/>
            </a:endParaRPr>
          </a:p>
        </p:txBody>
      </p:sp>
      <p:sp>
        <p:nvSpPr>
          <p:cNvPr id="4" name="object 4"/>
          <p:cNvSpPr/>
          <p:nvPr/>
        </p:nvSpPr>
        <p:spPr>
          <a:xfrm>
            <a:off x="216725" y="421766"/>
            <a:ext cx="8612505" cy="0"/>
          </a:xfrm>
          <a:custGeom>
            <a:avLst/>
            <a:gdLst/>
            <a:ahLst/>
            <a:cxnLst/>
            <a:rect l="l" t="t" r="r" b="b"/>
            <a:pathLst>
              <a:path w="8612505">
                <a:moveTo>
                  <a:pt x="0" y="0"/>
                </a:moveTo>
                <a:lnTo>
                  <a:pt x="8612124" y="0"/>
                </a:lnTo>
              </a:path>
            </a:pathLst>
          </a:custGeom>
          <a:ln w="25654">
            <a:solidFill>
              <a:srgbClr val="000000"/>
            </a:solidFill>
          </a:ln>
        </p:spPr>
        <p:txBody>
          <a:bodyPr wrap="square" lIns="0" tIns="0" rIns="0" bIns="0" rtlCol="0"/>
          <a:lstStyle/>
          <a:p>
            <a:endParaRPr/>
          </a:p>
        </p:txBody>
      </p:sp>
      <p:sp>
        <p:nvSpPr>
          <p:cNvPr id="5" name="object 5"/>
          <p:cNvSpPr/>
          <p:nvPr/>
        </p:nvSpPr>
        <p:spPr>
          <a:xfrm>
            <a:off x="2555748" y="819873"/>
            <a:ext cx="3771900" cy="5705475"/>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ct val="100000"/>
              </a:lnSpc>
            </a:pPr>
            <a:r>
              <a:rPr spc="5" dirty="0"/>
              <a:t>1</a:t>
            </a:r>
            <a:r>
              <a:rPr dirty="0"/>
              <a:t>6</a:t>
            </a:r>
          </a:p>
        </p:txBody>
      </p:sp>
      <p:sp>
        <p:nvSpPr>
          <p:cNvPr id="7" name="Title 6"/>
          <p:cNvSpPr>
            <a:spLocks noGrp="1"/>
          </p:cNvSpPr>
          <p:nvPr>
            <p:ph type="title"/>
          </p:nvPr>
        </p:nvSpPr>
        <p:spPr/>
        <p:txBody>
          <a:bodyPr/>
          <a:lstStyle/>
          <a:p>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MIC </a:t>
            </a:r>
            <a:r>
              <a:rPr spc="-20" dirty="0"/>
              <a:t> </a:t>
            </a:r>
            <a:r>
              <a:rPr dirty="0"/>
              <a:t>3</a:t>
            </a:r>
            <a:r>
              <a:rPr spc="10" dirty="0"/>
              <a:t>4</a:t>
            </a:r>
            <a:r>
              <a:rPr dirty="0"/>
              <a:t>5</a:t>
            </a:r>
          </a:p>
        </p:txBody>
      </p:sp>
      <p:sp>
        <p:nvSpPr>
          <p:cNvPr id="4" name="object 4"/>
          <p:cNvSpPr/>
          <p:nvPr/>
        </p:nvSpPr>
        <p:spPr>
          <a:xfrm>
            <a:off x="216725" y="421766"/>
            <a:ext cx="8612505" cy="0"/>
          </a:xfrm>
          <a:custGeom>
            <a:avLst/>
            <a:gdLst/>
            <a:ahLst/>
            <a:cxnLst/>
            <a:rect l="l" t="t" r="r" b="b"/>
            <a:pathLst>
              <a:path w="8612505">
                <a:moveTo>
                  <a:pt x="0" y="0"/>
                </a:moveTo>
                <a:lnTo>
                  <a:pt x="8612124" y="0"/>
                </a:lnTo>
              </a:path>
            </a:pathLst>
          </a:custGeom>
          <a:ln w="25654">
            <a:solidFill>
              <a:srgbClr val="000000"/>
            </a:solidFill>
          </a:ln>
        </p:spPr>
        <p:txBody>
          <a:bodyPr wrap="square" lIns="0" tIns="0" rIns="0" bIns="0" rtlCol="0"/>
          <a:lstStyle/>
          <a:p>
            <a:endParaRPr/>
          </a:p>
        </p:txBody>
      </p:sp>
      <p:sp>
        <p:nvSpPr>
          <p:cNvPr id="5" name="object 5"/>
          <p:cNvSpPr txBox="1"/>
          <p:nvPr/>
        </p:nvSpPr>
        <p:spPr>
          <a:xfrm>
            <a:off x="1691639" y="836777"/>
            <a:ext cx="5759450" cy="646430"/>
          </a:xfrm>
          <a:prstGeom prst="rect">
            <a:avLst/>
          </a:prstGeom>
          <a:solidFill>
            <a:srgbClr val="FFFF00"/>
          </a:solidFill>
        </p:spPr>
        <p:txBody>
          <a:bodyPr vert="horz" wrap="square" lIns="0" tIns="0" rIns="0" bIns="0" rtlCol="0">
            <a:spAutoFit/>
          </a:bodyPr>
          <a:lstStyle/>
          <a:p>
            <a:pPr marL="91440">
              <a:lnSpc>
                <a:spcPct val="100000"/>
              </a:lnSpc>
            </a:pPr>
            <a:r>
              <a:rPr sz="3600" b="1" spc="-340" dirty="0">
                <a:latin typeface="Times New Roman"/>
                <a:cs typeface="Times New Roman"/>
              </a:rPr>
              <a:t>T</a:t>
            </a:r>
            <a:r>
              <a:rPr sz="3600" b="1" dirty="0">
                <a:latin typeface="Times New Roman"/>
                <a:cs typeface="Times New Roman"/>
              </a:rPr>
              <a:t>axonomy</a:t>
            </a:r>
            <a:r>
              <a:rPr sz="3600" b="1" spc="-5" dirty="0">
                <a:latin typeface="Times New Roman"/>
                <a:cs typeface="Times New Roman"/>
              </a:rPr>
              <a:t> </a:t>
            </a:r>
            <a:r>
              <a:rPr sz="3600" b="1" dirty="0">
                <a:latin typeface="Times New Roman"/>
                <a:cs typeface="Times New Roman"/>
              </a:rPr>
              <a:t>and c</a:t>
            </a:r>
            <a:r>
              <a:rPr sz="3600" b="1" spc="-15" dirty="0">
                <a:latin typeface="Times New Roman"/>
                <a:cs typeface="Times New Roman"/>
              </a:rPr>
              <a:t>l</a:t>
            </a:r>
            <a:r>
              <a:rPr sz="3600" b="1" dirty="0">
                <a:latin typeface="Times New Roman"/>
                <a:cs typeface="Times New Roman"/>
              </a:rPr>
              <a:t>assification</a:t>
            </a:r>
            <a:endParaRPr sz="3600">
              <a:latin typeface="Times New Roman"/>
              <a:cs typeface="Times New Roman"/>
            </a:endParaRPr>
          </a:p>
        </p:txBody>
      </p:sp>
      <p:sp>
        <p:nvSpPr>
          <p:cNvPr id="7" name="object 7"/>
          <p:cNvSpPr/>
          <p:nvPr/>
        </p:nvSpPr>
        <p:spPr>
          <a:xfrm>
            <a:off x="6516243" y="2060829"/>
            <a:ext cx="2465197" cy="1692021"/>
          </a:xfrm>
          <a:prstGeom prst="rect">
            <a:avLst/>
          </a:prstGeom>
          <a:blipFill>
            <a:blip r:embed="rId3" cstate="print"/>
            <a:stretch>
              <a:fillRect/>
            </a:stretch>
          </a:blip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700">
              <a:lnSpc>
                <a:spcPct val="100000"/>
              </a:lnSpc>
            </a:pPr>
            <a:r>
              <a:rPr spc="5" dirty="0"/>
              <a:t>1</a:t>
            </a:r>
            <a:r>
              <a:rPr dirty="0"/>
              <a:t>8</a:t>
            </a:r>
          </a:p>
        </p:txBody>
      </p:sp>
      <p:graphicFrame>
        <p:nvGraphicFramePr>
          <p:cNvPr id="6" name="object 6"/>
          <p:cNvGraphicFramePr>
            <a:graphicFrameLocks noGrp="1"/>
          </p:cNvGraphicFramePr>
          <p:nvPr/>
        </p:nvGraphicFramePr>
        <p:xfrm>
          <a:off x="395541" y="2060829"/>
          <a:ext cx="6095999" cy="4069456"/>
        </p:xfrm>
        <a:graphic>
          <a:graphicData uri="http://schemas.openxmlformats.org/drawingml/2006/table">
            <a:tbl>
              <a:tblPr firstRow="1" bandRow="1">
                <a:tableStyleId>{2D5ABB26-0587-4C30-8999-92F81FD0307C}</a:tableStyleId>
              </a:tblPr>
              <a:tblGrid>
                <a:gridCol w="2078863"/>
                <a:gridCol w="4017136"/>
              </a:tblGrid>
              <a:tr h="365759">
                <a:tc gridSpan="2">
                  <a:txBody>
                    <a:bodyPr/>
                    <a:lstStyle/>
                    <a:p>
                      <a:pPr algn="ctr">
                        <a:lnSpc>
                          <a:spcPct val="100000"/>
                        </a:lnSpc>
                      </a:pPr>
                      <a:r>
                        <a:rPr sz="1800" i="1" dirty="0">
                          <a:latin typeface="Times New Roman"/>
                          <a:cs typeface="Times New Roman"/>
                        </a:rPr>
                        <a:t>Parmot</a:t>
                      </a:r>
                      <a:r>
                        <a:rPr sz="1800" i="1" spc="-80" dirty="0">
                          <a:latin typeface="Times New Roman"/>
                          <a:cs typeface="Times New Roman"/>
                        </a:rPr>
                        <a:t>r</a:t>
                      </a:r>
                      <a:r>
                        <a:rPr sz="1800" i="1" dirty="0">
                          <a:latin typeface="Times New Roman"/>
                          <a:cs typeface="Times New Roman"/>
                        </a:rPr>
                        <a:t>ema</a:t>
                      </a:r>
                      <a:endParaRPr sz="1800">
                        <a:latin typeface="Times New Roman"/>
                        <a:cs typeface="Times New Roman"/>
                      </a:endParaRPr>
                    </a:p>
                  </a:txBody>
                  <a:tcPr marL="0" marR="0" marT="0" marB="0">
                    <a:solidFill>
                      <a:srgbClr val="ACD7E6"/>
                    </a:solidFill>
                  </a:tcPr>
                </a:tc>
                <a:tc hMerge="1">
                  <a:txBody>
                    <a:bodyPr/>
                    <a:lstStyle/>
                    <a:p>
                      <a:endParaRPr/>
                    </a:p>
                  </a:txBody>
                  <a:tcPr marL="0" marR="0" marT="0" marB="0"/>
                </a:tc>
              </a:tr>
              <a:tr h="731520">
                <a:tc gridSpan="2">
                  <a:txBody>
                    <a:bodyPr/>
                    <a:lstStyle/>
                    <a:p>
                      <a:pPr marL="1858645">
                        <a:lnSpc>
                          <a:spcPct val="100000"/>
                        </a:lnSpc>
                      </a:pPr>
                      <a:r>
                        <a:rPr sz="1800" b="1" i="1" dirty="0">
                          <a:solidFill>
                            <a:srgbClr val="FF6600"/>
                          </a:solidFill>
                          <a:latin typeface="Times New Roman"/>
                          <a:cs typeface="Times New Roman"/>
                        </a:rPr>
                        <a:t>Parmo</a:t>
                      </a:r>
                      <a:r>
                        <a:rPr sz="1800" b="1" i="1" spc="5" dirty="0">
                          <a:solidFill>
                            <a:srgbClr val="FF6600"/>
                          </a:solidFill>
                          <a:latin typeface="Times New Roman"/>
                          <a:cs typeface="Times New Roman"/>
                        </a:rPr>
                        <a:t>t</a:t>
                      </a:r>
                      <a:r>
                        <a:rPr sz="1800" b="1" i="1" dirty="0">
                          <a:solidFill>
                            <a:srgbClr val="FF6600"/>
                          </a:solidFill>
                          <a:latin typeface="Times New Roman"/>
                          <a:cs typeface="Times New Roman"/>
                        </a:rPr>
                        <a:t>rema</a:t>
                      </a:r>
                      <a:r>
                        <a:rPr sz="1800" b="1" i="1" spc="-25" dirty="0">
                          <a:solidFill>
                            <a:srgbClr val="FF6600"/>
                          </a:solidFill>
                          <a:latin typeface="Times New Roman"/>
                          <a:cs typeface="Times New Roman"/>
                        </a:rPr>
                        <a:t> </a:t>
                      </a:r>
                      <a:r>
                        <a:rPr sz="1800" b="1" i="1" dirty="0">
                          <a:solidFill>
                            <a:srgbClr val="FF6600"/>
                          </a:solidFill>
                          <a:latin typeface="Times New Roman"/>
                          <a:cs typeface="Times New Roman"/>
                        </a:rPr>
                        <a:t>hypotropum</a:t>
                      </a:r>
                      <a:endParaRPr sz="1800">
                        <a:latin typeface="Times New Roman"/>
                        <a:cs typeface="Times New Roman"/>
                      </a:endParaRPr>
                    </a:p>
                  </a:txBody>
                  <a:tcPr marL="0" marR="0" marT="0" marB="0"/>
                </a:tc>
                <a:tc hMerge="1">
                  <a:txBody>
                    <a:bodyPr/>
                    <a:lstStyle/>
                    <a:p>
                      <a:endParaRPr/>
                    </a:p>
                  </a:txBody>
                  <a:tcPr marL="0" marR="0" marT="0" marB="0"/>
                </a:tc>
              </a:tr>
              <a:tr h="518159">
                <a:tc gridSpan="2">
                  <a:txBody>
                    <a:bodyPr/>
                    <a:lstStyle/>
                    <a:p>
                      <a:pPr marL="1323340">
                        <a:lnSpc>
                          <a:spcPct val="100000"/>
                        </a:lnSpc>
                      </a:pPr>
                      <a:r>
                        <a:rPr sz="2800" b="1" dirty="0">
                          <a:latin typeface="Times New Roman"/>
                          <a:cs typeface="Times New Roman"/>
                        </a:rPr>
                        <a:t>Scient</a:t>
                      </a:r>
                      <a:r>
                        <a:rPr sz="2800" b="1" spc="5" dirty="0">
                          <a:latin typeface="Times New Roman"/>
                          <a:cs typeface="Times New Roman"/>
                        </a:rPr>
                        <a:t>i</a:t>
                      </a:r>
                      <a:r>
                        <a:rPr sz="2800" b="1" dirty="0">
                          <a:latin typeface="Times New Roman"/>
                          <a:cs typeface="Times New Roman"/>
                        </a:rPr>
                        <a:t>fic</a:t>
                      </a:r>
                      <a:r>
                        <a:rPr sz="2800" b="1" spc="-10" dirty="0">
                          <a:latin typeface="Times New Roman"/>
                          <a:cs typeface="Times New Roman"/>
                        </a:rPr>
                        <a:t> </a:t>
                      </a:r>
                      <a:r>
                        <a:rPr sz="2800" b="1" dirty="0">
                          <a:latin typeface="Times New Roman"/>
                          <a:cs typeface="Times New Roman"/>
                        </a:rPr>
                        <a:t>clas</a:t>
                      </a:r>
                      <a:r>
                        <a:rPr sz="2800" b="1" spc="5" dirty="0">
                          <a:latin typeface="Times New Roman"/>
                          <a:cs typeface="Times New Roman"/>
                        </a:rPr>
                        <a:t>s</a:t>
                      </a:r>
                      <a:r>
                        <a:rPr sz="2800" b="1" dirty="0">
                          <a:latin typeface="Times New Roman"/>
                          <a:cs typeface="Times New Roman"/>
                        </a:rPr>
                        <a:t>if</a:t>
                      </a:r>
                      <a:r>
                        <a:rPr sz="2800" b="1" spc="5" dirty="0">
                          <a:latin typeface="Times New Roman"/>
                          <a:cs typeface="Times New Roman"/>
                        </a:rPr>
                        <a:t>i</a:t>
                      </a:r>
                      <a:r>
                        <a:rPr sz="2800" b="1" dirty="0">
                          <a:latin typeface="Times New Roman"/>
                          <a:cs typeface="Times New Roman"/>
                        </a:rPr>
                        <a:t>cati</a:t>
                      </a:r>
                      <a:r>
                        <a:rPr sz="2800" b="1" spc="10" dirty="0">
                          <a:latin typeface="Times New Roman"/>
                          <a:cs typeface="Times New Roman"/>
                        </a:rPr>
                        <a:t>o</a:t>
                      </a:r>
                      <a:r>
                        <a:rPr sz="2800" b="1" dirty="0">
                          <a:latin typeface="Times New Roman"/>
                          <a:cs typeface="Times New Roman"/>
                        </a:rPr>
                        <a:t>n</a:t>
                      </a:r>
                      <a:endParaRPr sz="2800">
                        <a:latin typeface="Times New Roman"/>
                        <a:cs typeface="Times New Roman"/>
                      </a:endParaRPr>
                    </a:p>
                  </a:txBody>
                  <a:tcPr marL="0" marR="0" marT="0" marB="0">
                    <a:solidFill>
                      <a:srgbClr val="ACD7E6"/>
                    </a:solidFill>
                  </a:tcPr>
                </a:tc>
                <a:tc hMerge="1">
                  <a:txBody>
                    <a:bodyPr/>
                    <a:lstStyle/>
                    <a:p>
                      <a:endParaRPr/>
                    </a:p>
                  </a:txBody>
                  <a:tcPr marL="0" marR="0" marT="0" marB="0"/>
                </a:tc>
              </a:tr>
              <a:tr h="380947">
                <a:tc>
                  <a:txBody>
                    <a:bodyPr/>
                    <a:lstStyle/>
                    <a:p>
                      <a:pPr marL="91440">
                        <a:lnSpc>
                          <a:spcPct val="100000"/>
                        </a:lnSpc>
                      </a:pPr>
                      <a:r>
                        <a:rPr sz="1800" dirty="0">
                          <a:latin typeface="Times New Roman"/>
                          <a:cs typeface="Times New Roman"/>
                        </a:rPr>
                        <a:t>Kingdo</a:t>
                      </a:r>
                      <a:r>
                        <a:rPr sz="1800" spc="-10" dirty="0">
                          <a:latin typeface="Times New Roman"/>
                          <a:cs typeface="Times New Roman"/>
                        </a:rPr>
                        <a:t>m</a:t>
                      </a:r>
                      <a:r>
                        <a:rPr sz="1800" dirty="0">
                          <a:latin typeface="Times New Roman"/>
                          <a:cs typeface="Times New Roman"/>
                        </a:rPr>
                        <a:t>:</a:t>
                      </a:r>
                      <a:endParaRPr sz="1800">
                        <a:latin typeface="Times New Roman"/>
                        <a:cs typeface="Times New Roman"/>
                      </a:endParaRPr>
                    </a:p>
                  </a:txBody>
                  <a:tcPr marL="0" marR="0" marT="0" marB="0"/>
                </a:tc>
                <a:tc>
                  <a:txBody>
                    <a:bodyPr/>
                    <a:lstStyle/>
                    <a:p>
                      <a:pPr marL="1061085">
                        <a:lnSpc>
                          <a:spcPct val="100000"/>
                        </a:lnSpc>
                      </a:pPr>
                      <a:r>
                        <a:rPr sz="1800" dirty="0">
                          <a:latin typeface="Times New Roman"/>
                          <a:cs typeface="Times New Roman"/>
                        </a:rPr>
                        <a:t>Fungi</a:t>
                      </a:r>
                      <a:endParaRPr sz="1800">
                        <a:latin typeface="Times New Roman"/>
                        <a:cs typeface="Times New Roman"/>
                      </a:endParaRPr>
                    </a:p>
                  </a:txBody>
                  <a:tcPr marL="0" marR="0" marT="0" marB="0"/>
                </a:tc>
              </a:tr>
              <a:tr h="365887">
                <a:tc>
                  <a:txBody>
                    <a:bodyPr/>
                    <a:lstStyle/>
                    <a:p>
                      <a:pPr marL="91440">
                        <a:lnSpc>
                          <a:spcPct val="100000"/>
                        </a:lnSpc>
                      </a:pPr>
                      <a:r>
                        <a:rPr sz="1800" dirty="0">
                          <a:latin typeface="Times New Roman"/>
                          <a:cs typeface="Times New Roman"/>
                        </a:rPr>
                        <a:t>Ph</a:t>
                      </a:r>
                      <a:r>
                        <a:rPr sz="1800" spc="15" dirty="0">
                          <a:latin typeface="Times New Roman"/>
                          <a:cs typeface="Times New Roman"/>
                        </a:rPr>
                        <a:t>y</a:t>
                      </a:r>
                      <a:r>
                        <a:rPr sz="1800" dirty="0">
                          <a:latin typeface="Times New Roman"/>
                          <a:cs typeface="Times New Roman"/>
                        </a:rPr>
                        <a:t>lum:</a:t>
                      </a:r>
                      <a:endParaRPr sz="1800">
                        <a:latin typeface="Times New Roman"/>
                        <a:cs typeface="Times New Roman"/>
                      </a:endParaRPr>
                    </a:p>
                  </a:txBody>
                  <a:tcPr marL="0" marR="0" marT="0" marB="0"/>
                </a:tc>
                <a:tc>
                  <a:txBody>
                    <a:bodyPr/>
                    <a:lstStyle/>
                    <a:p>
                      <a:pPr marL="1061085">
                        <a:lnSpc>
                          <a:spcPct val="100000"/>
                        </a:lnSpc>
                      </a:pPr>
                      <a:r>
                        <a:rPr sz="1800" dirty="0">
                          <a:latin typeface="Times New Roman"/>
                          <a:cs typeface="Times New Roman"/>
                        </a:rPr>
                        <a:t>A</a:t>
                      </a:r>
                      <a:r>
                        <a:rPr sz="1800" spc="-10" dirty="0">
                          <a:latin typeface="Times New Roman"/>
                          <a:cs typeface="Times New Roman"/>
                        </a:rPr>
                        <a:t>s</a:t>
                      </a:r>
                      <a:r>
                        <a:rPr sz="1800" dirty="0">
                          <a:latin typeface="Times New Roman"/>
                          <a:cs typeface="Times New Roman"/>
                        </a:rPr>
                        <a:t>com</a:t>
                      </a:r>
                      <a:r>
                        <a:rPr sz="1800" spc="15" dirty="0">
                          <a:latin typeface="Times New Roman"/>
                          <a:cs typeface="Times New Roman"/>
                        </a:rPr>
                        <a:t>y</a:t>
                      </a:r>
                      <a:r>
                        <a:rPr sz="1800" dirty="0">
                          <a:latin typeface="Times New Roman"/>
                          <a:cs typeface="Times New Roman"/>
                        </a:rPr>
                        <a:t>co</a:t>
                      </a:r>
                      <a:r>
                        <a:rPr sz="1800" spc="5" dirty="0">
                          <a:latin typeface="Times New Roman"/>
                          <a:cs typeface="Times New Roman"/>
                        </a:rPr>
                        <a:t>t</a:t>
                      </a:r>
                      <a:r>
                        <a:rPr sz="1800" dirty="0">
                          <a:latin typeface="Times New Roman"/>
                          <a:cs typeface="Times New Roman"/>
                        </a:rPr>
                        <a:t>a</a:t>
                      </a:r>
                      <a:endParaRPr sz="1800">
                        <a:latin typeface="Times New Roman"/>
                        <a:cs typeface="Times New Roman"/>
                      </a:endParaRPr>
                    </a:p>
                  </a:txBody>
                  <a:tcPr marL="0" marR="0" marT="0" marB="0"/>
                </a:tc>
              </a:tr>
              <a:tr h="365760">
                <a:tc>
                  <a:txBody>
                    <a:bodyPr/>
                    <a:lstStyle/>
                    <a:p>
                      <a:pPr marL="91440">
                        <a:lnSpc>
                          <a:spcPct val="100000"/>
                        </a:lnSpc>
                      </a:pPr>
                      <a:r>
                        <a:rPr sz="1800" dirty="0">
                          <a:latin typeface="Times New Roman"/>
                          <a:cs typeface="Times New Roman"/>
                        </a:rPr>
                        <a:t>Cl</a:t>
                      </a:r>
                      <a:r>
                        <a:rPr sz="1800" spc="5" dirty="0">
                          <a:latin typeface="Times New Roman"/>
                          <a:cs typeface="Times New Roman"/>
                        </a:rPr>
                        <a:t>a</a:t>
                      </a:r>
                      <a:r>
                        <a:rPr sz="1800" dirty="0">
                          <a:latin typeface="Times New Roman"/>
                          <a:cs typeface="Times New Roman"/>
                        </a:rPr>
                        <a:t>s</a:t>
                      </a:r>
                      <a:r>
                        <a:rPr sz="1800" spc="-10" dirty="0">
                          <a:latin typeface="Times New Roman"/>
                          <a:cs typeface="Times New Roman"/>
                        </a:rPr>
                        <a:t>s</a:t>
                      </a:r>
                      <a:r>
                        <a:rPr sz="1800" dirty="0">
                          <a:latin typeface="Times New Roman"/>
                          <a:cs typeface="Times New Roman"/>
                        </a:rPr>
                        <a:t>:</a:t>
                      </a:r>
                      <a:endParaRPr sz="1800">
                        <a:latin typeface="Times New Roman"/>
                        <a:cs typeface="Times New Roman"/>
                      </a:endParaRPr>
                    </a:p>
                  </a:txBody>
                  <a:tcPr marL="0" marR="0" marT="0" marB="0"/>
                </a:tc>
                <a:tc>
                  <a:txBody>
                    <a:bodyPr/>
                    <a:lstStyle/>
                    <a:p>
                      <a:pPr marL="1061085">
                        <a:lnSpc>
                          <a:spcPct val="100000"/>
                        </a:lnSpc>
                      </a:pPr>
                      <a:r>
                        <a:rPr sz="1800" dirty="0">
                          <a:latin typeface="Times New Roman"/>
                          <a:cs typeface="Times New Roman"/>
                        </a:rPr>
                        <a:t>L</a:t>
                      </a:r>
                      <a:r>
                        <a:rPr sz="1800" spc="5" dirty="0">
                          <a:latin typeface="Times New Roman"/>
                          <a:cs typeface="Times New Roman"/>
                        </a:rPr>
                        <a:t>e</a:t>
                      </a:r>
                      <a:r>
                        <a:rPr sz="1800" dirty="0">
                          <a:latin typeface="Times New Roman"/>
                          <a:cs typeface="Times New Roman"/>
                        </a:rPr>
                        <a:t>c</a:t>
                      </a:r>
                      <a:r>
                        <a:rPr sz="1800" spc="5" dirty="0">
                          <a:latin typeface="Times New Roman"/>
                          <a:cs typeface="Times New Roman"/>
                        </a:rPr>
                        <a:t>a</a:t>
                      </a:r>
                      <a:r>
                        <a:rPr sz="1800" dirty="0">
                          <a:latin typeface="Times New Roman"/>
                          <a:cs typeface="Times New Roman"/>
                        </a:rPr>
                        <a:t>noro</a:t>
                      </a:r>
                      <a:r>
                        <a:rPr sz="1800" spc="-10" dirty="0">
                          <a:latin typeface="Times New Roman"/>
                          <a:cs typeface="Times New Roman"/>
                        </a:rPr>
                        <a:t>m</a:t>
                      </a:r>
                      <a:r>
                        <a:rPr sz="1800" spc="20" dirty="0">
                          <a:latin typeface="Times New Roman"/>
                          <a:cs typeface="Times New Roman"/>
                        </a:rPr>
                        <a:t>y</a:t>
                      </a:r>
                      <a:r>
                        <a:rPr sz="1800" dirty="0">
                          <a:latin typeface="Times New Roman"/>
                          <a:cs typeface="Times New Roman"/>
                        </a:rPr>
                        <a:t>c</a:t>
                      </a:r>
                      <a:r>
                        <a:rPr sz="1800" spc="5" dirty="0">
                          <a:latin typeface="Times New Roman"/>
                          <a:cs typeface="Times New Roman"/>
                        </a:rPr>
                        <a:t>e</a:t>
                      </a:r>
                      <a:r>
                        <a:rPr sz="1800" spc="-10" dirty="0">
                          <a:latin typeface="Times New Roman"/>
                          <a:cs typeface="Times New Roman"/>
                        </a:rPr>
                        <a:t>t</a:t>
                      </a:r>
                      <a:r>
                        <a:rPr sz="1800" dirty="0">
                          <a:latin typeface="Times New Roman"/>
                          <a:cs typeface="Times New Roman"/>
                        </a:rPr>
                        <a:t>es</a:t>
                      </a:r>
                      <a:endParaRPr sz="1800">
                        <a:latin typeface="Times New Roman"/>
                        <a:cs typeface="Times New Roman"/>
                      </a:endParaRPr>
                    </a:p>
                  </a:txBody>
                  <a:tcPr marL="0" marR="0" marT="0" marB="0"/>
                </a:tc>
              </a:tr>
              <a:tr h="365887">
                <a:tc>
                  <a:txBody>
                    <a:bodyPr/>
                    <a:lstStyle/>
                    <a:p>
                      <a:pPr marL="91440">
                        <a:lnSpc>
                          <a:spcPct val="100000"/>
                        </a:lnSpc>
                      </a:pPr>
                      <a:r>
                        <a:rPr sz="1800" dirty="0">
                          <a:latin typeface="Times New Roman"/>
                          <a:cs typeface="Times New Roman"/>
                        </a:rPr>
                        <a:t>Order:</a:t>
                      </a:r>
                      <a:endParaRPr sz="1800">
                        <a:latin typeface="Times New Roman"/>
                        <a:cs typeface="Times New Roman"/>
                      </a:endParaRPr>
                    </a:p>
                  </a:txBody>
                  <a:tcPr marL="0" marR="0" marT="0" marB="0"/>
                </a:tc>
                <a:tc>
                  <a:txBody>
                    <a:bodyPr/>
                    <a:lstStyle/>
                    <a:p>
                      <a:pPr marL="1061085">
                        <a:lnSpc>
                          <a:spcPct val="100000"/>
                        </a:lnSpc>
                      </a:pPr>
                      <a:r>
                        <a:rPr sz="1800" dirty="0">
                          <a:latin typeface="Times New Roman"/>
                          <a:cs typeface="Times New Roman"/>
                        </a:rPr>
                        <a:t>L</a:t>
                      </a:r>
                      <a:r>
                        <a:rPr sz="1800" spc="5" dirty="0">
                          <a:latin typeface="Times New Roman"/>
                          <a:cs typeface="Times New Roman"/>
                        </a:rPr>
                        <a:t>e</a:t>
                      </a:r>
                      <a:r>
                        <a:rPr sz="1800" dirty="0">
                          <a:latin typeface="Times New Roman"/>
                          <a:cs typeface="Times New Roman"/>
                        </a:rPr>
                        <a:t>c</a:t>
                      </a:r>
                      <a:r>
                        <a:rPr sz="1800" spc="5" dirty="0">
                          <a:latin typeface="Times New Roman"/>
                          <a:cs typeface="Times New Roman"/>
                        </a:rPr>
                        <a:t>a</a:t>
                      </a:r>
                      <a:r>
                        <a:rPr sz="1800" dirty="0">
                          <a:latin typeface="Times New Roman"/>
                          <a:cs typeface="Times New Roman"/>
                        </a:rPr>
                        <a:t>noral</a:t>
                      </a:r>
                      <a:r>
                        <a:rPr sz="1800" spc="5" dirty="0">
                          <a:latin typeface="Times New Roman"/>
                          <a:cs typeface="Times New Roman"/>
                        </a:rPr>
                        <a:t>e</a:t>
                      </a:r>
                      <a:r>
                        <a:rPr sz="1800" dirty="0">
                          <a:latin typeface="Times New Roman"/>
                          <a:cs typeface="Times New Roman"/>
                        </a:rPr>
                        <a:t>s</a:t>
                      </a:r>
                      <a:endParaRPr sz="1800">
                        <a:latin typeface="Times New Roman"/>
                        <a:cs typeface="Times New Roman"/>
                      </a:endParaRPr>
                    </a:p>
                  </a:txBody>
                  <a:tcPr marL="0" marR="0" marT="0" marB="0"/>
                </a:tc>
              </a:tr>
              <a:tr h="365912">
                <a:tc>
                  <a:txBody>
                    <a:bodyPr/>
                    <a:lstStyle/>
                    <a:p>
                      <a:pPr marL="91440">
                        <a:lnSpc>
                          <a:spcPct val="100000"/>
                        </a:lnSpc>
                      </a:pPr>
                      <a:r>
                        <a:rPr sz="1800" dirty="0">
                          <a:latin typeface="Times New Roman"/>
                          <a:cs typeface="Times New Roman"/>
                        </a:rPr>
                        <a:t>Fa</a:t>
                      </a:r>
                      <a:r>
                        <a:rPr sz="1800" spc="-10" dirty="0">
                          <a:latin typeface="Times New Roman"/>
                          <a:cs typeface="Times New Roman"/>
                        </a:rPr>
                        <a:t>m</a:t>
                      </a:r>
                      <a:r>
                        <a:rPr sz="1800" dirty="0">
                          <a:latin typeface="Times New Roman"/>
                          <a:cs typeface="Times New Roman"/>
                        </a:rPr>
                        <a:t>i</a:t>
                      </a:r>
                      <a:r>
                        <a:rPr sz="1800" spc="5" dirty="0">
                          <a:latin typeface="Times New Roman"/>
                          <a:cs typeface="Times New Roman"/>
                        </a:rPr>
                        <a:t>l</a:t>
                      </a:r>
                      <a:r>
                        <a:rPr sz="1800" spc="20" dirty="0">
                          <a:latin typeface="Times New Roman"/>
                          <a:cs typeface="Times New Roman"/>
                        </a:rPr>
                        <a:t>y</a:t>
                      </a:r>
                      <a:r>
                        <a:rPr sz="1800" dirty="0">
                          <a:latin typeface="Times New Roman"/>
                          <a:cs typeface="Times New Roman"/>
                        </a:rPr>
                        <a:t>:</a:t>
                      </a:r>
                      <a:endParaRPr sz="1800">
                        <a:latin typeface="Times New Roman"/>
                        <a:cs typeface="Times New Roman"/>
                      </a:endParaRPr>
                    </a:p>
                  </a:txBody>
                  <a:tcPr marL="0" marR="0" marT="0" marB="0"/>
                </a:tc>
                <a:tc>
                  <a:txBody>
                    <a:bodyPr/>
                    <a:lstStyle/>
                    <a:p>
                      <a:pPr marL="1061085">
                        <a:lnSpc>
                          <a:spcPct val="100000"/>
                        </a:lnSpc>
                      </a:pPr>
                      <a:r>
                        <a:rPr sz="1800" dirty="0">
                          <a:latin typeface="Times New Roman"/>
                          <a:cs typeface="Times New Roman"/>
                        </a:rPr>
                        <a:t>Par</a:t>
                      </a:r>
                      <a:r>
                        <a:rPr sz="1800" spc="-10" dirty="0">
                          <a:latin typeface="Times New Roman"/>
                          <a:cs typeface="Times New Roman"/>
                        </a:rPr>
                        <a:t>m</a:t>
                      </a:r>
                      <a:r>
                        <a:rPr sz="1800" dirty="0">
                          <a:latin typeface="Times New Roman"/>
                          <a:cs typeface="Times New Roman"/>
                        </a:rPr>
                        <a:t>e</a:t>
                      </a:r>
                      <a:r>
                        <a:rPr sz="1800" spc="5" dirty="0">
                          <a:latin typeface="Times New Roman"/>
                          <a:cs typeface="Times New Roman"/>
                        </a:rPr>
                        <a:t>l</a:t>
                      </a:r>
                      <a:r>
                        <a:rPr sz="1800" dirty="0">
                          <a:latin typeface="Times New Roman"/>
                          <a:cs typeface="Times New Roman"/>
                        </a:rPr>
                        <a:t>i</a:t>
                      </a:r>
                      <a:r>
                        <a:rPr sz="1800" spc="5" dirty="0">
                          <a:latin typeface="Times New Roman"/>
                          <a:cs typeface="Times New Roman"/>
                        </a:rPr>
                        <a:t>a</a:t>
                      </a:r>
                      <a:r>
                        <a:rPr sz="1800" dirty="0">
                          <a:latin typeface="Times New Roman"/>
                          <a:cs typeface="Times New Roman"/>
                        </a:rPr>
                        <a:t>c</a:t>
                      </a:r>
                      <a:r>
                        <a:rPr sz="1800" spc="5" dirty="0">
                          <a:latin typeface="Times New Roman"/>
                          <a:cs typeface="Times New Roman"/>
                        </a:rPr>
                        <a:t>e</a:t>
                      </a:r>
                      <a:r>
                        <a:rPr sz="1800" dirty="0">
                          <a:latin typeface="Times New Roman"/>
                          <a:cs typeface="Times New Roman"/>
                        </a:rPr>
                        <a:t>ae</a:t>
                      </a:r>
                      <a:endParaRPr sz="1800">
                        <a:latin typeface="Times New Roman"/>
                        <a:cs typeface="Times New Roman"/>
                      </a:endParaRPr>
                    </a:p>
                  </a:txBody>
                  <a:tcPr marL="0" marR="0" marT="0" marB="0"/>
                </a:tc>
              </a:tr>
              <a:tr h="609625">
                <a:tc>
                  <a:txBody>
                    <a:bodyPr/>
                    <a:lstStyle/>
                    <a:p>
                      <a:pPr marL="91440">
                        <a:lnSpc>
                          <a:spcPct val="100000"/>
                        </a:lnSpc>
                      </a:pPr>
                      <a:r>
                        <a:rPr sz="1800" dirty="0">
                          <a:latin typeface="Times New Roman"/>
                          <a:cs typeface="Times New Roman"/>
                        </a:rPr>
                        <a:t>Genus:</a:t>
                      </a:r>
                      <a:endParaRPr sz="1800">
                        <a:latin typeface="Times New Roman"/>
                        <a:cs typeface="Times New Roman"/>
                      </a:endParaRPr>
                    </a:p>
                  </a:txBody>
                  <a:tcPr marL="0" marR="0" marT="0" marB="0"/>
                </a:tc>
                <a:tc>
                  <a:txBody>
                    <a:bodyPr/>
                    <a:lstStyle/>
                    <a:p>
                      <a:pPr marL="1061085">
                        <a:lnSpc>
                          <a:spcPct val="100000"/>
                        </a:lnSpc>
                      </a:pPr>
                      <a:r>
                        <a:rPr sz="1800" b="1" i="1" dirty="0">
                          <a:latin typeface="Times New Roman"/>
                          <a:cs typeface="Times New Roman"/>
                        </a:rPr>
                        <a:t>Parmo</a:t>
                      </a:r>
                      <a:r>
                        <a:rPr sz="1800" b="1" i="1" spc="5" dirty="0">
                          <a:latin typeface="Times New Roman"/>
                          <a:cs typeface="Times New Roman"/>
                        </a:rPr>
                        <a:t>t</a:t>
                      </a:r>
                      <a:r>
                        <a:rPr sz="1800" b="1" i="1" dirty="0">
                          <a:latin typeface="Times New Roman"/>
                          <a:cs typeface="Times New Roman"/>
                        </a:rPr>
                        <a:t>rema</a:t>
                      </a:r>
                      <a:endParaRPr sz="1800">
                        <a:latin typeface="Times New Roman"/>
                        <a:cs typeface="Times New Roman"/>
                      </a:endParaRPr>
                    </a:p>
                    <a:p>
                      <a:pPr marL="1061085">
                        <a:lnSpc>
                          <a:spcPct val="100000"/>
                        </a:lnSpc>
                      </a:pPr>
                      <a:r>
                        <a:rPr sz="1800" dirty="0">
                          <a:latin typeface="Times New Roman"/>
                          <a:cs typeface="Times New Roman"/>
                        </a:rPr>
                        <a:t>A.</a:t>
                      </a:r>
                      <a:r>
                        <a:rPr sz="1800" spc="-20" dirty="0">
                          <a:latin typeface="Times New Roman"/>
                          <a:cs typeface="Times New Roman"/>
                        </a:rPr>
                        <a:t> </a:t>
                      </a:r>
                      <a:r>
                        <a:rPr sz="1800" dirty="0">
                          <a:latin typeface="Times New Roman"/>
                          <a:cs typeface="Times New Roman"/>
                        </a:rPr>
                        <a:t>Mas</a:t>
                      </a:r>
                      <a:r>
                        <a:rPr sz="1800" spc="-10" dirty="0">
                          <a:latin typeface="Times New Roman"/>
                          <a:cs typeface="Times New Roman"/>
                        </a:rPr>
                        <a:t>s</a:t>
                      </a:r>
                      <a:r>
                        <a:rPr sz="1800" dirty="0">
                          <a:latin typeface="Times New Roman"/>
                          <a:cs typeface="Times New Roman"/>
                        </a:rPr>
                        <a:t>a</a:t>
                      </a:r>
                      <a:r>
                        <a:rPr sz="1800" spc="5" dirty="0">
                          <a:latin typeface="Times New Roman"/>
                          <a:cs typeface="Times New Roman"/>
                        </a:rPr>
                        <a:t>l</a:t>
                      </a:r>
                      <a:r>
                        <a:rPr sz="1800" dirty="0">
                          <a:latin typeface="Times New Roman"/>
                          <a:cs typeface="Times New Roman"/>
                        </a:rPr>
                        <a:t>.</a:t>
                      </a:r>
                      <a:endParaRPr sz="1800">
                        <a:latin typeface="Times New Roman"/>
                        <a:cs typeface="Times New Roman"/>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235">
              <a:lnSpc>
                <a:spcPct val="100000"/>
              </a:lnSpc>
            </a:pPr>
            <a:fld id="{81D60167-4931-47E6-BA6A-407CBD079E47}" type="slidenum">
              <a:rPr dirty="0"/>
              <a:t>2</a:t>
            </a:fld>
            <a:endParaRPr dirty="0"/>
          </a:p>
        </p:txBody>
      </p:sp>
      <p:sp>
        <p:nvSpPr>
          <p:cNvPr id="2" name="object 2"/>
          <p:cNvSpPr txBox="1"/>
          <p:nvPr/>
        </p:nvSpPr>
        <p:spPr>
          <a:xfrm>
            <a:off x="2339720" y="2925317"/>
            <a:ext cx="4032885" cy="1359346"/>
          </a:xfrm>
          <a:prstGeom prst="rect">
            <a:avLst/>
          </a:prstGeom>
        </p:spPr>
        <p:style>
          <a:lnRef idx="2">
            <a:schemeClr val="accent2"/>
          </a:lnRef>
          <a:fillRef idx="1">
            <a:schemeClr val="lt1"/>
          </a:fillRef>
          <a:effectRef idx="0">
            <a:schemeClr val="accent2"/>
          </a:effectRef>
          <a:fontRef idx="minor">
            <a:schemeClr val="dk1"/>
          </a:fontRef>
        </p:style>
        <p:txBody>
          <a:bodyPr vert="horz" wrap="square" lIns="0" tIns="0" rIns="0" bIns="0" rtlCol="0">
            <a:spAutoFit/>
          </a:bodyPr>
          <a:lstStyle/>
          <a:p>
            <a:pPr marL="635" algn="ctr">
              <a:lnSpc>
                <a:spcPct val="100000"/>
              </a:lnSpc>
            </a:pPr>
            <a:r>
              <a:rPr lang="ar-SA" sz="4000" b="1" spc="-30" dirty="0" smtClean="0">
                <a:latin typeface="Times New Roman"/>
                <a:cs typeface="Times New Roman"/>
              </a:rPr>
              <a:t>العاشرة</a:t>
            </a:r>
            <a:endParaRPr sz="4000" dirty="0">
              <a:latin typeface="Arial"/>
              <a:cs typeface="Arial"/>
            </a:endParaRPr>
          </a:p>
          <a:p>
            <a:pPr algn="ctr">
              <a:lnSpc>
                <a:spcPct val="100000"/>
              </a:lnSpc>
              <a:spcBef>
                <a:spcPts val="960"/>
              </a:spcBef>
            </a:pPr>
            <a:r>
              <a:rPr sz="4000" b="1" spc="-20" dirty="0">
                <a:latin typeface="Times New Roman"/>
                <a:cs typeface="Times New Roman"/>
              </a:rPr>
              <a:t>Lichens</a:t>
            </a:r>
            <a:r>
              <a:rPr sz="4000" b="1" spc="-5" dirty="0">
                <a:latin typeface="Times New Roman"/>
                <a:cs typeface="Times New Roman"/>
              </a:rPr>
              <a:t> </a:t>
            </a:r>
            <a:r>
              <a:rPr lang="ar-SA" sz="4000" b="1" spc="-15" dirty="0" smtClean="0">
                <a:latin typeface="Times New Roman"/>
                <a:cs typeface="Times New Roman"/>
              </a:rPr>
              <a:t>الأشنات</a:t>
            </a:r>
            <a:endParaRPr sz="4000" dirty="0">
              <a:latin typeface="Arial"/>
              <a:cs typeface="Arial"/>
            </a:endParaRPr>
          </a:p>
        </p:txBody>
      </p:sp>
      <p:sp>
        <p:nvSpPr>
          <p:cNvPr id="3" name="object 3"/>
          <p:cNvSpPr txBox="1"/>
          <p:nvPr/>
        </p:nvSpPr>
        <p:spPr>
          <a:xfrm>
            <a:off x="2936875" y="253762"/>
            <a:ext cx="3303904" cy="355600"/>
          </a:xfrm>
          <a:prstGeom prst="rect">
            <a:avLst/>
          </a:prstGeom>
        </p:spPr>
        <p:txBody>
          <a:bodyPr vert="horz" wrap="square" lIns="0" tIns="0" rIns="0" bIns="0" rtlCol="0">
            <a:spAutoFit/>
          </a:bodyPr>
          <a:lstStyle/>
          <a:p>
            <a:pPr marL="12700">
              <a:lnSpc>
                <a:spcPts val="3345"/>
              </a:lnSpc>
            </a:pPr>
            <a:r>
              <a:rPr sz="2800" b="1" spc="-15" dirty="0">
                <a:latin typeface="Times New Roman"/>
                <a:cs typeface="Times New Roman"/>
              </a:rPr>
              <a:t>King</a:t>
            </a:r>
            <a:r>
              <a:rPr sz="2800" b="1" spc="-10" dirty="0">
                <a:latin typeface="Times New Roman"/>
                <a:cs typeface="Times New Roman"/>
              </a:rPr>
              <a:t> </a:t>
            </a:r>
            <a:r>
              <a:rPr sz="2800" b="1" spc="-20" dirty="0">
                <a:latin typeface="Times New Roman"/>
                <a:cs typeface="Times New Roman"/>
              </a:rPr>
              <a:t>S</a:t>
            </a:r>
            <a:r>
              <a:rPr sz="2800" b="1" spc="-10" dirty="0">
                <a:latin typeface="Times New Roman"/>
                <a:cs typeface="Times New Roman"/>
              </a:rPr>
              <a:t>a</a:t>
            </a:r>
            <a:r>
              <a:rPr sz="2800" b="1" spc="-20" dirty="0">
                <a:latin typeface="Times New Roman"/>
                <a:cs typeface="Times New Roman"/>
              </a:rPr>
              <a:t>ud</a:t>
            </a:r>
            <a:r>
              <a:rPr sz="2800" b="1" spc="10" dirty="0">
                <a:latin typeface="Times New Roman"/>
                <a:cs typeface="Times New Roman"/>
              </a:rPr>
              <a:t> </a:t>
            </a:r>
            <a:r>
              <a:rPr sz="2800" b="1" spc="-15" dirty="0">
                <a:latin typeface="Times New Roman"/>
                <a:cs typeface="Times New Roman"/>
              </a:rPr>
              <a:t>Uni</a:t>
            </a:r>
            <a:r>
              <a:rPr sz="2800" b="1" spc="-10" dirty="0">
                <a:latin typeface="Times New Roman"/>
                <a:cs typeface="Times New Roman"/>
              </a:rPr>
              <a:t>v</a:t>
            </a:r>
            <a:r>
              <a:rPr sz="2800" b="1" spc="-15" dirty="0">
                <a:latin typeface="Times New Roman"/>
                <a:cs typeface="Times New Roman"/>
              </a:rPr>
              <a:t>e</a:t>
            </a:r>
            <a:r>
              <a:rPr sz="2800" b="1" spc="-30" dirty="0">
                <a:latin typeface="Times New Roman"/>
                <a:cs typeface="Times New Roman"/>
              </a:rPr>
              <a:t>r</a:t>
            </a:r>
            <a:r>
              <a:rPr sz="2800" b="1" spc="-10" dirty="0">
                <a:latin typeface="Times New Roman"/>
                <a:cs typeface="Times New Roman"/>
              </a:rPr>
              <a:t>si</a:t>
            </a:r>
            <a:r>
              <a:rPr sz="2800" b="1" spc="-5" dirty="0">
                <a:latin typeface="Times New Roman"/>
                <a:cs typeface="Times New Roman"/>
              </a:rPr>
              <a:t>t</a:t>
            </a:r>
            <a:r>
              <a:rPr sz="2800" b="1" spc="-15" dirty="0">
                <a:latin typeface="Times New Roman"/>
                <a:cs typeface="Times New Roman"/>
              </a:rPr>
              <a:t>y</a:t>
            </a:r>
            <a:endParaRPr sz="2800">
              <a:latin typeface="Times New Roman"/>
              <a:cs typeface="Times New Roman"/>
            </a:endParaRPr>
          </a:p>
        </p:txBody>
      </p:sp>
      <p:sp>
        <p:nvSpPr>
          <p:cNvPr id="4" name="object 4"/>
          <p:cNvSpPr txBox="1"/>
          <p:nvPr/>
        </p:nvSpPr>
        <p:spPr>
          <a:xfrm>
            <a:off x="1482597" y="680491"/>
            <a:ext cx="6209030" cy="782320"/>
          </a:xfrm>
          <a:prstGeom prst="rect">
            <a:avLst/>
          </a:prstGeom>
        </p:spPr>
        <p:txBody>
          <a:bodyPr vert="horz" wrap="square" lIns="0" tIns="0" rIns="0" bIns="0" rtlCol="0">
            <a:spAutoFit/>
          </a:bodyPr>
          <a:lstStyle/>
          <a:p>
            <a:pPr marL="6350" algn="ctr">
              <a:lnSpc>
                <a:spcPct val="100000"/>
              </a:lnSpc>
            </a:pPr>
            <a:r>
              <a:rPr sz="2800" b="1" spc="-15" dirty="0">
                <a:latin typeface="Times New Roman"/>
                <a:cs typeface="Times New Roman"/>
              </a:rPr>
              <a:t>College</a:t>
            </a:r>
            <a:r>
              <a:rPr sz="2800" b="1" spc="-20" dirty="0">
                <a:latin typeface="Times New Roman"/>
                <a:cs typeface="Times New Roman"/>
              </a:rPr>
              <a:t> </a:t>
            </a:r>
            <a:r>
              <a:rPr sz="2800" b="1" spc="-15" dirty="0">
                <a:latin typeface="Times New Roman"/>
                <a:cs typeface="Times New Roman"/>
              </a:rPr>
              <a:t>of</a:t>
            </a:r>
            <a:r>
              <a:rPr sz="2800" b="1" spc="5" dirty="0">
                <a:latin typeface="Times New Roman"/>
                <a:cs typeface="Times New Roman"/>
              </a:rPr>
              <a:t> </a:t>
            </a:r>
            <a:r>
              <a:rPr sz="2800" b="1" spc="-15" dirty="0">
                <a:latin typeface="Times New Roman"/>
                <a:cs typeface="Times New Roman"/>
              </a:rPr>
              <a:t>Sci</a:t>
            </a:r>
            <a:r>
              <a:rPr sz="2800" b="1" spc="-30" dirty="0">
                <a:latin typeface="Times New Roman"/>
                <a:cs typeface="Times New Roman"/>
              </a:rPr>
              <a:t>e</a:t>
            </a:r>
            <a:r>
              <a:rPr sz="2800" b="1" spc="-15" dirty="0">
                <a:latin typeface="Times New Roman"/>
                <a:cs typeface="Times New Roman"/>
              </a:rPr>
              <a:t>nce</a:t>
            </a:r>
            <a:endParaRPr sz="2800">
              <a:latin typeface="Times New Roman"/>
              <a:cs typeface="Times New Roman"/>
            </a:endParaRPr>
          </a:p>
          <a:p>
            <a:pPr algn="ctr">
              <a:lnSpc>
                <a:spcPts val="3345"/>
              </a:lnSpc>
            </a:pPr>
            <a:r>
              <a:rPr sz="2800" b="1" spc="-15" dirty="0">
                <a:latin typeface="Times New Roman"/>
                <a:cs typeface="Times New Roman"/>
              </a:rPr>
              <a:t>Department</a:t>
            </a:r>
            <a:r>
              <a:rPr sz="2800" b="1" spc="20" dirty="0">
                <a:latin typeface="Times New Roman"/>
                <a:cs typeface="Times New Roman"/>
              </a:rPr>
              <a:t> </a:t>
            </a:r>
            <a:r>
              <a:rPr sz="2800" b="1" spc="-15" dirty="0">
                <a:latin typeface="Times New Roman"/>
                <a:cs typeface="Times New Roman"/>
              </a:rPr>
              <a:t>of</a:t>
            </a:r>
            <a:r>
              <a:rPr sz="2800" b="1" spc="5" dirty="0">
                <a:latin typeface="Times New Roman"/>
                <a:cs typeface="Times New Roman"/>
              </a:rPr>
              <a:t> </a:t>
            </a:r>
            <a:r>
              <a:rPr sz="2800" b="1" spc="-15" dirty="0">
                <a:latin typeface="Times New Roman"/>
                <a:cs typeface="Times New Roman"/>
              </a:rPr>
              <a:t>Bot</a:t>
            </a:r>
            <a:r>
              <a:rPr sz="2800" b="1" spc="-10" dirty="0">
                <a:latin typeface="Times New Roman"/>
                <a:cs typeface="Times New Roman"/>
              </a:rPr>
              <a:t>a</a:t>
            </a:r>
            <a:r>
              <a:rPr sz="2800" b="1" spc="-15" dirty="0">
                <a:latin typeface="Times New Roman"/>
                <a:cs typeface="Times New Roman"/>
              </a:rPr>
              <a:t>ny</a:t>
            </a:r>
            <a:r>
              <a:rPr sz="2800" b="1" spc="5" dirty="0">
                <a:latin typeface="Times New Roman"/>
                <a:cs typeface="Times New Roman"/>
              </a:rPr>
              <a:t> </a:t>
            </a:r>
            <a:r>
              <a:rPr sz="2800" b="1" spc="-15" dirty="0">
                <a:latin typeface="Times New Roman"/>
                <a:cs typeface="Times New Roman"/>
              </a:rPr>
              <a:t>an</a:t>
            </a:r>
            <a:r>
              <a:rPr sz="2800" b="1" spc="-20" dirty="0">
                <a:latin typeface="Times New Roman"/>
                <a:cs typeface="Times New Roman"/>
              </a:rPr>
              <a:t>d</a:t>
            </a:r>
            <a:r>
              <a:rPr sz="2800" b="1" spc="-5" dirty="0">
                <a:latin typeface="Times New Roman"/>
                <a:cs typeface="Times New Roman"/>
              </a:rPr>
              <a:t> </a:t>
            </a:r>
            <a:r>
              <a:rPr sz="2800" b="1" spc="-15" dirty="0">
                <a:latin typeface="Times New Roman"/>
                <a:cs typeface="Times New Roman"/>
              </a:rPr>
              <a:t>Microb</a:t>
            </a:r>
            <a:r>
              <a:rPr sz="2800" b="1" spc="-5" dirty="0">
                <a:latin typeface="Times New Roman"/>
                <a:cs typeface="Times New Roman"/>
              </a:rPr>
              <a:t>i</a:t>
            </a:r>
            <a:r>
              <a:rPr sz="2800" b="1" spc="-15" dirty="0">
                <a:latin typeface="Times New Roman"/>
                <a:cs typeface="Times New Roman"/>
              </a:rPr>
              <a:t>o</a:t>
            </a:r>
            <a:r>
              <a:rPr sz="2800" b="1" spc="-5" dirty="0">
                <a:latin typeface="Times New Roman"/>
                <a:cs typeface="Times New Roman"/>
              </a:rPr>
              <a:t>l</a:t>
            </a:r>
            <a:r>
              <a:rPr sz="2800" b="1" spc="-15" dirty="0">
                <a:latin typeface="Times New Roman"/>
                <a:cs typeface="Times New Roman"/>
              </a:rPr>
              <a:t>o</a:t>
            </a:r>
            <a:r>
              <a:rPr sz="2800" b="1" spc="-10" dirty="0">
                <a:latin typeface="Times New Roman"/>
                <a:cs typeface="Times New Roman"/>
              </a:rPr>
              <a:t>g</a:t>
            </a:r>
            <a:r>
              <a:rPr sz="2800" b="1" spc="-15" dirty="0">
                <a:latin typeface="Times New Roman"/>
                <a:cs typeface="Times New Roman"/>
              </a:rPr>
              <a:t>y</a:t>
            </a:r>
            <a:endParaRPr sz="2800">
              <a:latin typeface="Times New Roman"/>
              <a:cs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4012" y="164774"/>
            <a:ext cx="1055370" cy="280035"/>
          </a:xfrm>
          <a:prstGeom prst="rect">
            <a:avLst/>
          </a:prstGeom>
        </p:spPr>
        <p:txBody>
          <a:bodyPr vert="horz" wrap="square" lIns="0" tIns="0" rIns="0" bIns="0" rtlCol="0">
            <a:spAutoFit/>
          </a:bodyPr>
          <a:lstStyle/>
          <a:p>
            <a:pPr marL="12700">
              <a:lnSpc>
                <a:spcPct val="100000"/>
              </a:lnSpc>
            </a:pPr>
            <a:r>
              <a:rPr sz="2000" b="1" dirty="0">
                <a:latin typeface="Times New Roman"/>
                <a:cs typeface="Times New Roman"/>
              </a:rPr>
              <a:t>MIC </a:t>
            </a:r>
            <a:r>
              <a:rPr sz="2000" b="1" spc="-25" dirty="0">
                <a:latin typeface="Times New Roman"/>
                <a:cs typeface="Times New Roman"/>
              </a:rPr>
              <a:t> </a:t>
            </a:r>
            <a:r>
              <a:rPr sz="2000" b="1" spc="5" dirty="0">
                <a:latin typeface="Times New Roman"/>
                <a:cs typeface="Times New Roman"/>
              </a:rPr>
              <a:t>3</a:t>
            </a:r>
            <a:r>
              <a:rPr sz="2000" b="1" dirty="0">
                <a:latin typeface="Times New Roman"/>
                <a:cs typeface="Times New Roman"/>
              </a:rPr>
              <a:t>45</a:t>
            </a:r>
            <a:endParaRPr sz="2000" dirty="0">
              <a:latin typeface="Times New Roman"/>
              <a:cs typeface="Times New Roman"/>
            </a:endParaRPr>
          </a:p>
        </p:txBody>
      </p:sp>
      <p:sp>
        <p:nvSpPr>
          <p:cNvPr id="4" name="object 4"/>
          <p:cNvSpPr/>
          <p:nvPr/>
        </p:nvSpPr>
        <p:spPr>
          <a:xfrm>
            <a:off x="216725" y="421766"/>
            <a:ext cx="8612505" cy="0"/>
          </a:xfrm>
          <a:custGeom>
            <a:avLst/>
            <a:gdLst/>
            <a:ahLst/>
            <a:cxnLst/>
            <a:rect l="l" t="t" r="r" b="b"/>
            <a:pathLst>
              <a:path w="8612505">
                <a:moveTo>
                  <a:pt x="0" y="0"/>
                </a:moveTo>
                <a:lnTo>
                  <a:pt x="8612124" y="0"/>
                </a:lnTo>
              </a:path>
            </a:pathLst>
          </a:custGeom>
          <a:ln w="25654">
            <a:solidFill>
              <a:srgbClr val="000000"/>
            </a:solidFill>
          </a:ln>
        </p:spPr>
        <p:txBody>
          <a:bodyPr wrap="square" lIns="0" tIns="0" rIns="0" bIns="0" rtlCol="0"/>
          <a:lstStyle/>
          <a:p>
            <a:endParaRPr/>
          </a:p>
        </p:txBody>
      </p:sp>
      <p:sp>
        <p:nvSpPr>
          <p:cNvPr id="5" name="object 5"/>
          <p:cNvSpPr txBox="1"/>
          <p:nvPr/>
        </p:nvSpPr>
        <p:spPr>
          <a:xfrm>
            <a:off x="2699766" y="908773"/>
            <a:ext cx="3312795" cy="831215"/>
          </a:xfrm>
          <a:prstGeom prst="rect">
            <a:avLst/>
          </a:prstGeom>
          <a:solidFill>
            <a:srgbClr val="FF00FF"/>
          </a:solidFill>
        </p:spPr>
        <p:txBody>
          <a:bodyPr vert="horz" wrap="square" lIns="0" tIns="0" rIns="0" bIns="0" rtlCol="0">
            <a:spAutoFit/>
          </a:bodyPr>
          <a:lstStyle/>
          <a:p>
            <a:pPr marL="638810">
              <a:lnSpc>
                <a:spcPct val="100000"/>
              </a:lnSpc>
            </a:pPr>
            <a:r>
              <a:rPr sz="4800" b="1" dirty="0">
                <a:latin typeface="Times New Roman"/>
                <a:cs typeface="Times New Roman"/>
              </a:rPr>
              <a:t>Lichens</a:t>
            </a:r>
            <a:endParaRPr sz="4800">
              <a:latin typeface="Times New Roman"/>
              <a:cs typeface="Times New Roman"/>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02235">
              <a:lnSpc>
                <a:spcPct val="100000"/>
              </a:lnSpc>
            </a:pPr>
            <a:fld id="{81D60167-4931-47E6-BA6A-407CBD079E47}" type="slidenum">
              <a:rPr dirty="0"/>
              <a:t>3</a:t>
            </a:fld>
            <a:endParaRPr dirty="0"/>
          </a:p>
        </p:txBody>
      </p:sp>
      <p:sp>
        <p:nvSpPr>
          <p:cNvPr id="6" name="object 6"/>
          <p:cNvSpPr txBox="1"/>
          <p:nvPr/>
        </p:nvSpPr>
        <p:spPr>
          <a:xfrm>
            <a:off x="402437" y="2425677"/>
            <a:ext cx="8345805" cy="3447098"/>
          </a:xfrm>
          <a:prstGeom prst="rect">
            <a:avLst/>
          </a:prstGeom>
        </p:spPr>
        <p:txBody>
          <a:bodyPr vert="horz" wrap="square" lIns="0" tIns="0" rIns="0" bIns="0" rtlCol="0">
            <a:spAutoFit/>
          </a:bodyPr>
          <a:lstStyle/>
          <a:p>
            <a:pPr algn="r" rtl="1"/>
            <a:r>
              <a:rPr lang="ar-SA" sz="3200" dirty="0" smtClean="0"/>
              <a:t>تمثل الاشنات احد اشهر الامثلة لعلاقات تبادل المنفعة بين الميكروبات في الطبيعة ، حيث تنشأ هذه العلاقة بين فطر</a:t>
            </a:r>
            <a:r>
              <a:rPr lang="en-GB" sz="3200" dirty="0" smtClean="0"/>
              <a:t>Fungus</a:t>
            </a:r>
            <a:r>
              <a:rPr lang="ar-SA" sz="3200" dirty="0" smtClean="0"/>
              <a:t> (</a:t>
            </a:r>
            <a:r>
              <a:rPr lang="en-GB" sz="3200" b="1" i="1" u="heavy" dirty="0" err="1" smtClean="0">
                <a:latin typeface="Times New Roman"/>
                <a:cs typeface="Times New Roman"/>
              </a:rPr>
              <a:t>my</a:t>
            </a:r>
            <a:r>
              <a:rPr lang="en-GB" sz="3200" b="1" i="1" u="heavy" spc="5" dirty="0" err="1" smtClean="0">
                <a:latin typeface="Times New Roman"/>
                <a:cs typeface="Times New Roman"/>
              </a:rPr>
              <a:t>c</a:t>
            </a:r>
            <a:r>
              <a:rPr lang="en-GB" sz="3200" b="1" i="1" u="heavy" dirty="0" err="1" smtClean="0">
                <a:latin typeface="Times New Roman"/>
                <a:cs typeface="Times New Roman"/>
              </a:rPr>
              <a:t>o</a:t>
            </a:r>
            <a:r>
              <a:rPr lang="en-GB" sz="3200" b="1" i="1" u="heavy" spc="5" dirty="0" err="1" smtClean="0">
                <a:latin typeface="Times New Roman"/>
                <a:cs typeface="Times New Roman"/>
              </a:rPr>
              <a:t>b</a:t>
            </a:r>
            <a:r>
              <a:rPr lang="en-GB" sz="3200" b="1" i="1" u="heavy" dirty="0" err="1" smtClean="0">
                <a:latin typeface="Times New Roman"/>
                <a:cs typeface="Times New Roman"/>
              </a:rPr>
              <a:t>iont</a:t>
            </a:r>
            <a:r>
              <a:rPr lang="ar-SA" sz="3200" dirty="0" smtClean="0"/>
              <a:t>)</a:t>
            </a:r>
            <a:r>
              <a:rPr lang="en-GB" sz="3200" dirty="0" smtClean="0"/>
              <a:t> </a:t>
            </a:r>
            <a:r>
              <a:rPr lang="ar-SA" sz="3200" dirty="0" smtClean="0"/>
              <a:t>وكائن ممثل للضوء (</a:t>
            </a:r>
            <a:r>
              <a:rPr lang="en-GB" sz="3200" b="1" i="1" u="heavy" dirty="0" smtClean="0">
                <a:latin typeface="Times New Roman"/>
                <a:cs typeface="Times New Roman"/>
              </a:rPr>
              <a:t>phot</a:t>
            </a:r>
            <a:r>
              <a:rPr lang="en-GB" sz="3200" b="1" i="1" u="heavy" spc="5" dirty="0" smtClean="0">
                <a:latin typeface="Times New Roman"/>
                <a:cs typeface="Times New Roman"/>
              </a:rPr>
              <a:t>o</a:t>
            </a:r>
            <a:r>
              <a:rPr lang="en-GB" sz="3200" b="1" i="1" u="heavy" dirty="0" smtClean="0">
                <a:latin typeface="Times New Roman"/>
                <a:cs typeface="Times New Roman"/>
              </a:rPr>
              <a:t>biont</a:t>
            </a:r>
            <a:r>
              <a:rPr lang="en-GB" sz="3200" b="1" i="1" spc="260" dirty="0" smtClean="0">
                <a:latin typeface="Times New Roman"/>
                <a:cs typeface="Times New Roman"/>
              </a:rPr>
              <a:t> </a:t>
            </a:r>
            <a:r>
              <a:rPr lang="en-GB" sz="3200" b="1" dirty="0" smtClean="0">
                <a:latin typeface="Times New Roman"/>
                <a:cs typeface="Times New Roman"/>
              </a:rPr>
              <a:t>or</a:t>
            </a:r>
            <a:r>
              <a:rPr lang="en-GB" sz="3200" b="1" spc="204" dirty="0" smtClean="0">
                <a:latin typeface="Times New Roman"/>
                <a:cs typeface="Times New Roman"/>
              </a:rPr>
              <a:t> </a:t>
            </a:r>
            <a:r>
              <a:rPr lang="en-GB" sz="3200" b="1" dirty="0" err="1" smtClean="0">
                <a:latin typeface="Times New Roman"/>
                <a:cs typeface="Times New Roman"/>
              </a:rPr>
              <a:t>p</a:t>
            </a:r>
            <a:r>
              <a:rPr lang="en-GB" sz="3200" b="1" spc="-10" dirty="0" err="1" smtClean="0">
                <a:latin typeface="Times New Roman"/>
                <a:cs typeface="Times New Roman"/>
              </a:rPr>
              <a:t>h</a:t>
            </a:r>
            <a:r>
              <a:rPr lang="en-GB" sz="3200" b="1" dirty="0" err="1" smtClean="0">
                <a:latin typeface="Times New Roman"/>
                <a:cs typeface="Times New Roman"/>
              </a:rPr>
              <a:t>y</a:t>
            </a:r>
            <a:r>
              <a:rPr lang="en-GB" sz="3200" b="1" spc="5" dirty="0" err="1" smtClean="0">
                <a:latin typeface="Times New Roman"/>
                <a:cs typeface="Times New Roman"/>
              </a:rPr>
              <a:t>c</a:t>
            </a:r>
            <a:r>
              <a:rPr lang="en-GB" sz="3200" b="1" dirty="0" err="1" smtClean="0">
                <a:latin typeface="Times New Roman"/>
                <a:cs typeface="Times New Roman"/>
              </a:rPr>
              <a:t>obion</a:t>
            </a:r>
            <a:r>
              <a:rPr lang="en-GB" sz="3200" b="1" spc="5" dirty="0" err="1" smtClean="0">
                <a:latin typeface="Times New Roman"/>
                <a:cs typeface="Times New Roman"/>
              </a:rPr>
              <a:t>t</a:t>
            </a:r>
            <a:r>
              <a:rPr lang="ar-SA" sz="3200" dirty="0" smtClean="0"/>
              <a:t>) فهو طحلب </a:t>
            </a:r>
            <a:r>
              <a:rPr lang="en-GB" sz="3200" dirty="0" smtClean="0"/>
              <a:t>Alga </a:t>
            </a:r>
            <a:r>
              <a:rPr lang="ar-SA" sz="3200" dirty="0" smtClean="0"/>
              <a:t>او بكتيريا زرقاء </a:t>
            </a:r>
            <a:r>
              <a:rPr lang="en-GB" sz="3200" dirty="0" smtClean="0"/>
              <a:t>Cyanobacteria</a:t>
            </a:r>
          </a:p>
          <a:p>
            <a:pPr algn="r" rtl="1"/>
            <a:r>
              <a:rPr lang="en-GB" sz="3200" dirty="0"/>
              <a:t/>
            </a:r>
            <a:br>
              <a:rPr lang="en-GB" sz="3200" dirty="0"/>
            </a:br>
            <a:endParaRPr sz="3200" dirty="0">
              <a:latin typeface="Times New Roman"/>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a:xfrm>
            <a:off x="381000" y="2060829"/>
            <a:ext cx="8352916" cy="3016210"/>
          </a:xfrm>
        </p:spPr>
        <p:txBody>
          <a:bodyPr/>
          <a:lstStyle/>
          <a:p>
            <a:pPr algn="r" rtl="1"/>
            <a:r>
              <a:rPr lang="ar-SA" sz="2800" dirty="0"/>
              <a:t>يمثل الجزء الفطري </a:t>
            </a:r>
            <a:r>
              <a:rPr lang="en-GB" sz="2800" dirty="0" err="1"/>
              <a:t>Mycobiont</a:t>
            </a:r>
            <a:r>
              <a:rPr lang="en-GB" sz="2800" dirty="0"/>
              <a:t> </a:t>
            </a:r>
            <a:r>
              <a:rPr lang="ar-SA" sz="2800" dirty="0"/>
              <a:t>فطرة تابعة لمجموعة الفطريات الزقية </a:t>
            </a:r>
            <a:r>
              <a:rPr lang="en-GB" sz="2800" dirty="0"/>
              <a:t>Ascomycota </a:t>
            </a:r>
            <a:r>
              <a:rPr lang="ar-SA" sz="2800" dirty="0"/>
              <a:t>او الفطريات الناقصة </a:t>
            </a:r>
            <a:r>
              <a:rPr lang="en-GB" sz="2800" dirty="0" err="1"/>
              <a:t>Deuteromycota</a:t>
            </a:r>
            <a:r>
              <a:rPr lang="en-GB" sz="2800" dirty="0"/>
              <a:t> </a:t>
            </a:r>
            <a:r>
              <a:rPr lang="ar-SA" sz="2800" dirty="0"/>
              <a:t>و هناك حالات قليلة جدا يكون الجزء الفطري تابعا لمجموعة الفطريات البازيدية </a:t>
            </a:r>
            <a:r>
              <a:rPr lang="en-GB" sz="2800" dirty="0" err="1"/>
              <a:t>Basidiomycota</a:t>
            </a:r>
            <a:r>
              <a:rPr lang="en-GB" sz="2800" dirty="0"/>
              <a:t> .</a:t>
            </a:r>
          </a:p>
          <a:p>
            <a:pPr algn="r" rtl="1"/>
            <a:r>
              <a:rPr lang="ar-SA" sz="2800" dirty="0" smtClean="0"/>
              <a:t>يمثل الجزء </a:t>
            </a:r>
            <a:r>
              <a:rPr lang="ar-SA" sz="2800" dirty="0"/>
              <a:t>الطحلبي او البكتيريا الزرقاء </a:t>
            </a:r>
            <a:r>
              <a:rPr lang="en-GB" sz="2800" dirty="0" err="1" smtClean="0"/>
              <a:t>Phycobiont</a:t>
            </a:r>
            <a:r>
              <a:rPr lang="en-GB" sz="2800" dirty="0" smtClean="0"/>
              <a:t> </a:t>
            </a:r>
            <a:r>
              <a:rPr lang="ar-SA" sz="2800" dirty="0" smtClean="0"/>
              <a:t>طحلب</a:t>
            </a:r>
            <a:r>
              <a:rPr lang="ar-SA" sz="2800" dirty="0"/>
              <a:t> </a:t>
            </a:r>
            <a:r>
              <a:rPr lang="en-GB" sz="2800" u="sng" dirty="0" err="1"/>
              <a:t>Trebouxia</a:t>
            </a:r>
            <a:r>
              <a:rPr lang="en-GB" sz="2800" dirty="0"/>
              <a:t> </a:t>
            </a:r>
            <a:r>
              <a:rPr lang="ar-SA" sz="2800" dirty="0"/>
              <a:t>او </a:t>
            </a:r>
            <a:r>
              <a:rPr lang="ar-SA" sz="2800" dirty="0" smtClean="0"/>
              <a:t>بكتيريا</a:t>
            </a:r>
            <a:r>
              <a:rPr lang="ar-SA" sz="2800" dirty="0"/>
              <a:t> </a:t>
            </a:r>
            <a:r>
              <a:rPr lang="en-GB" sz="2800" u="sng" dirty="0" err="1"/>
              <a:t>Nostoc</a:t>
            </a:r>
            <a:r>
              <a:rPr lang="en-GB" sz="2800" dirty="0"/>
              <a:t> </a:t>
            </a:r>
          </a:p>
          <a:p>
            <a:pPr algn="r" rtl="1"/>
            <a:endParaRPr lang="en-GB" sz="2800" dirty="0"/>
          </a:p>
        </p:txBody>
      </p:sp>
      <p:sp>
        <p:nvSpPr>
          <p:cNvPr id="4" name="object 5"/>
          <p:cNvSpPr txBox="1"/>
          <p:nvPr/>
        </p:nvSpPr>
        <p:spPr>
          <a:xfrm>
            <a:off x="2699766" y="908773"/>
            <a:ext cx="3312795" cy="831215"/>
          </a:xfrm>
          <a:prstGeom prst="rect">
            <a:avLst/>
          </a:prstGeom>
          <a:solidFill>
            <a:srgbClr val="FF00FF"/>
          </a:solidFill>
        </p:spPr>
        <p:txBody>
          <a:bodyPr vert="horz" wrap="square" lIns="0" tIns="0" rIns="0" bIns="0" rtlCol="0">
            <a:spAutoFit/>
          </a:bodyPr>
          <a:lstStyle/>
          <a:p>
            <a:pPr marL="638810">
              <a:lnSpc>
                <a:spcPct val="100000"/>
              </a:lnSpc>
            </a:pPr>
            <a:r>
              <a:rPr sz="4800" b="1" dirty="0">
                <a:latin typeface="Times New Roman"/>
                <a:cs typeface="Times New Roman"/>
              </a:rPr>
              <a:t>Lichens</a:t>
            </a:r>
            <a:endParaRPr sz="4800">
              <a:latin typeface="Times New Roman"/>
              <a:cs typeface="Times New Roman"/>
            </a:endParaRPr>
          </a:p>
        </p:txBody>
      </p:sp>
      <p:sp>
        <p:nvSpPr>
          <p:cNvPr id="5" name="object 2"/>
          <p:cNvSpPr txBox="1"/>
          <p:nvPr/>
        </p:nvSpPr>
        <p:spPr>
          <a:xfrm>
            <a:off x="204012" y="164774"/>
            <a:ext cx="1055370" cy="280035"/>
          </a:xfrm>
          <a:prstGeom prst="rect">
            <a:avLst/>
          </a:prstGeom>
        </p:spPr>
        <p:txBody>
          <a:bodyPr vert="horz" wrap="square" lIns="0" tIns="0" rIns="0" bIns="0" rtlCol="0">
            <a:spAutoFit/>
          </a:bodyPr>
          <a:lstStyle/>
          <a:p>
            <a:pPr marL="12700">
              <a:lnSpc>
                <a:spcPct val="100000"/>
              </a:lnSpc>
            </a:pPr>
            <a:r>
              <a:rPr sz="2000" b="1" dirty="0">
                <a:latin typeface="Times New Roman"/>
                <a:cs typeface="Times New Roman"/>
              </a:rPr>
              <a:t>MIC </a:t>
            </a:r>
            <a:r>
              <a:rPr sz="2000" b="1" spc="-25" dirty="0">
                <a:latin typeface="Times New Roman"/>
                <a:cs typeface="Times New Roman"/>
              </a:rPr>
              <a:t> </a:t>
            </a:r>
            <a:r>
              <a:rPr sz="2000" b="1" spc="5" dirty="0">
                <a:latin typeface="Times New Roman"/>
                <a:cs typeface="Times New Roman"/>
              </a:rPr>
              <a:t>3</a:t>
            </a:r>
            <a:r>
              <a:rPr sz="2000" b="1" dirty="0">
                <a:latin typeface="Times New Roman"/>
                <a:cs typeface="Times New Roman"/>
              </a:rPr>
              <a:t>45</a:t>
            </a:r>
            <a:endParaRPr sz="2000" dirty="0">
              <a:latin typeface="Times New Roman"/>
              <a:cs typeface="Times New Roman"/>
            </a:endParaRPr>
          </a:p>
        </p:txBody>
      </p:sp>
    </p:spTree>
    <p:extLst>
      <p:ext uri="{BB962C8B-B14F-4D97-AF65-F5344CB8AC3E}">
        <p14:creationId xmlns:p14="http://schemas.microsoft.com/office/powerpoint/2010/main" val="2690143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4012" y="164774"/>
            <a:ext cx="1055370" cy="280035"/>
          </a:xfrm>
          <a:prstGeom prst="rect">
            <a:avLst/>
          </a:prstGeom>
        </p:spPr>
        <p:txBody>
          <a:bodyPr vert="horz" wrap="square" lIns="0" tIns="0" rIns="0" bIns="0" rtlCol="0">
            <a:spAutoFit/>
          </a:bodyPr>
          <a:lstStyle/>
          <a:p>
            <a:pPr marL="12700">
              <a:lnSpc>
                <a:spcPct val="100000"/>
              </a:lnSpc>
            </a:pPr>
            <a:r>
              <a:rPr sz="2000" b="1" dirty="0">
                <a:latin typeface="Times New Roman"/>
                <a:cs typeface="Times New Roman"/>
              </a:rPr>
              <a:t>MIC </a:t>
            </a:r>
            <a:r>
              <a:rPr sz="2000" b="1" spc="-25" dirty="0">
                <a:latin typeface="Times New Roman"/>
                <a:cs typeface="Times New Roman"/>
              </a:rPr>
              <a:t> </a:t>
            </a:r>
            <a:r>
              <a:rPr sz="2000" b="1" spc="5" dirty="0">
                <a:latin typeface="Times New Roman"/>
                <a:cs typeface="Times New Roman"/>
              </a:rPr>
              <a:t>3</a:t>
            </a:r>
            <a:r>
              <a:rPr sz="2000" b="1" dirty="0">
                <a:latin typeface="Times New Roman"/>
                <a:cs typeface="Times New Roman"/>
              </a:rPr>
              <a:t>45</a:t>
            </a:r>
            <a:endParaRPr sz="2000">
              <a:latin typeface="Times New Roman"/>
              <a:cs typeface="Times New Roman"/>
            </a:endParaRPr>
          </a:p>
        </p:txBody>
      </p:sp>
      <p:sp>
        <p:nvSpPr>
          <p:cNvPr id="4" name="object 4"/>
          <p:cNvSpPr/>
          <p:nvPr/>
        </p:nvSpPr>
        <p:spPr>
          <a:xfrm>
            <a:off x="216725" y="421766"/>
            <a:ext cx="8612505" cy="0"/>
          </a:xfrm>
          <a:custGeom>
            <a:avLst/>
            <a:gdLst/>
            <a:ahLst/>
            <a:cxnLst/>
            <a:rect l="l" t="t" r="r" b="b"/>
            <a:pathLst>
              <a:path w="8612505">
                <a:moveTo>
                  <a:pt x="0" y="0"/>
                </a:moveTo>
                <a:lnTo>
                  <a:pt x="8612124" y="0"/>
                </a:lnTo>
              </a:path>
            </a:pathLst>
          </a:custGeom>
          <a:ln w="25654">
            <a:solidFill>
              <a:srgbClr val="000000"/>
            </a:solidFill>
          </a:ln>
        </p:spPr>
        <p:txBody>
          <a:bodyPr wrap="square" lIns="0" tIns="0" rIns="0" bIns="0" rtlCol="0"/>
          <a:lstStyle/>
          <a:p>
            <a:endParaRPr/>
          </a:p>
        </p:txBody>
      </p:sp>
      <p:sp>
        <p:nvSpPr>
          <p:cNvPr id="5" name="object 5"/>
          <p:cNvSpPr txBox="1"/>
          <p:nvPr/>
        </p:nvSpPr>
        <p:spPr>
          <a:xfrm>
            <a:off x="2699766" y="908773"/>
            <a:ext cx="3312795" cy="831215"/>
          </a:xfrm>
          <a:prstGeom prst="rect">
            <a:avLst/>
          </a:prstGeom>
          <a:solidFill>
            <a:srgbClr val="FF00FF"/>
          </a:solidFill>
        </p:spPr>
        <p:txBody>
          <a:bodyPr vert="horz" wrap="square" lIns="0" tIns="0" rIns="0" bIns="0" rtlCol="0">
            <a:spAutoFit/>
          </a:bodyPr>
          <a:lstStyle/>
          <a:p>
            <a:pPr marL="638810">
              <a:lnSpc>
                <a:spcPct val="100000"/>
              </a:lnSpc>
            </a:pPr>
            <a:r>
              <a:rPr sz="4800" b="1" dirty="0">
                <a:latin typeface="Times New Roman"/>
                <a:cs typeface="Times New Roman"/>
              </a:rPr>
              <a:t>Lichens</a:t>
            </a:r>
            <a:endParaRPr sz="4800">
              <a:latin typeface="Times New Roman"/>
              <a:cs typeface="Times New Roman"/>
            </a:endParaRPr>
          </a:p>
        </p:txBody>
      </p:sp>
      <p:sp>
        <p:nvSpPr>
          <p:cNvPr id="6" name="object 6"/>
          <p:cNvSpPr txBox="1"/>
          <p:nvPr/>
        </p:nvSpPr>
        <p:spPr>
          <a:xfrm>
            <a:off x="685260" y="5105399"/>
            <a:ext cx="3334925" cy="430887"/>
          </a:xfrm>
          <a:prstGeom prst="rect">
            <a:avLst/>
          </a:prstGeom>
          <a:ln w="9525">
            <a:solidFill>
              <a:srgbClr val="00CC99"/>
            </a:solidFill>
          </a:ln>
        </p:spPr>
        <p:txBody>
          <a:bodyPr vert="horz" wrap="square" lIns="0" tIns="0" rIns="0" bIns="0" rtlCol="0">
            <a:spAutoFit/>
          </a:bodyPr>
          <a:lstStyle/>
          <a:p>
            <a:pPr marL="86360">
              <a:lnSpc>
                <a:spcPct val="100000"/>
              </a:lnSpc>
            </a:pPr>
            <a:r>
              <a:rPr sz="2800" b="1" dirty="0">
                <a:latin typeface="Times New Roman"/>
                <a:cs typeface="Times New Roman"/>
              </a:rPr>
              <a:t>Fun</a:t>
            </a:r>
            <a:r>
              <a:rPr sz="2800" b="1" spc="5" dirty="0">
                <a:latin typeface="Times New Roman"/>
                <a:cs typeface="Times New Roman"/>
              </a:rPr>
              <a:t>g</a:t>
            </a:r>
            <a:r>
              <a:rPr sz="2800" b="1" dirty="0">
                <a:latin typeface="Times New Roman"/>
                <a:cs typeface="Times New Roman"/>
              </a:rPr>
              <a:t>us</a:t>
            </a:r>
            <a:r>
              <a:rPr sz="2800" b="1" spc="-25" dirty="0">
                <a:latin typeface="Times New Roman"/>
                <a:cs typeface="Times New Roman"/>
              </a:rPr>
              <a:t> </a:t>
            </a:r>
            <a:r>
              <a:rPr sz="2800" b="1" dirty="0">
                <a:latin typeface="Times New Roman"/>
                <a:cs typeface="Times New Roman"/>
              </a:rPr>
              <a:t>= myco</a:t>
            </a:r>
            <a:r>
              <a:rPr sz="2800" b="1" spc="5" dirty="0">
                <a:latin typeface="Times New Roman"/>
                <a:cs typeface="Times New Roman"/>
              </a:rPr>
              <a:t>b</a:t>
            </a:r>
            <a:r>
              <a:rPr sz="2800" b="1" dirty="0">
                <a:latin typeface="Times New Roman"/>
                <a:cs typeface="Times New Roman"/>
              </a:rPr>
              <a:t>iont</a:t>
            </a:r>
            <a:endParaRPr sz="2800" dirty="0">
              <a:latin typeface="Times New Roman"/>
              <a:cs typeface="Times New Roman"/>
            </a:endParaRPr>
          </a:p>
        </p:txBody>
      </p:sp>
      <p:sp>
        <p:nvSpPr>
          <p:cNvPr id="7" name="object 7"/>
          <p:cNvSpPr txBox="1"/>
          <p:nvPr/>
        </p:nvSpPr>
        <p:spPr>
          <a:xfrm>
            <a:off x="5523459" y="5180468"/>
            <a:ext cx="2260831" cy="430887"/>
          </a:xfrm>
          <a:prstGeom prst="rect">
            <a:avLst/>
          </a:prstGeom>
          <a:ln w="9525">
            <a:solidFill>
              <a:srgbClr val="00CC99"/>
            </a:solidFill>
          </a:ln>
        </p:spPr>
        <p:txBody>
          <a:bodyPr vert="horz" wrap="square" lIns="0" tIns="0" rIns="0" bIns="0" rtlCol="0">
            <a:spAutoFit/>
          </a:bodyPr>
          <a:lstStyle/>
          <a:p>
            <a:pPr marL="87630">
              <a:lnSpc>
                <a:spcPct val="100000"/>
              </a:lnSpc>
            </a:pPr>
            <a:r>
              <a:rPr sz="2800" b="1" dirty="0">
                <a:latin typeface="Times New Roman"/>
                <a:cs typeface="Times New Roman"/>
              </a:rPr>
              <a:t>G</a:t>
            </a:r>
            <a:r>
              <a:rPr sz="2800" b="1" spc="-70" dirty="0">
                <a:latin typeface="Times New Roman"/>
                <a:cs typeface="Times New Roman"/>
              </a:rPr>
              <a:t>r</a:t>
            </a:r>
            <a:r>
              <a:rPr sz="2800" b="1" dirty="0">
                <a:latin typeface="Times New Roman"/>
                <a:cs typeface="Times New Roman"/>
              </a:rPr>
              <a:t>een algae</a:t>
            </a:r>
            <a:endParaRPr sz="2800" dirty="0">
              <a:latin typeface="Times New Roman"/>
              <a:cs typeface="Times New Roman"/>
            </a:endParaRPr>
          </a:p>
        </p:txBody>
      </p:sp>
      <p:sp>
        <p:nvSpPr>
          <p:cNvPr id="8" name="object 8"/>
          <p:cNvSpPr txBox="1"/>
          <p:nvPr/>
        </p:nvSpPr>
        <p:spPr>
          <a:xfrm>
            <a:off x="5523459" y="5959601"/>
            <a:ext cx="2837751" cy="430887"/>
          </a:xfrm>
          <a:prstGeom prst="rect">
            <a:avLst/>
          </a:prstGeom>
          <a:ln w="9525">
            <a:solidFill>
              <a:srgbClr val="00CC99"/>
            </a:solidFill>
          </a:ln>
        </p:spPr>
        <p:txBody>
          <a:bodyPr vert="horz" wrap="square" lIns="0" tIns="0" rIns="0" bIns="0" rtlCol="0">
            <a:spAutoFit/>
          </a:bodyPr>
          <a:lstStyle/>
          <a:p>
            <a:pPr marL="86995">
              <a:lnSpc>
                <a:spcPct val="100000"/>
              </a:lnSpc>
            </a:pPr>
            <a:r>
              <a:rPr sz="2800" b="1" dirty="0">
                <a:latin typeface="Times New Roman"/>
                <a:cs typeface="Times New Roman"/>
              </a:rPr>
              <a:t>Cy</a:t>
            </a:r>
            <a:r>
              <a:rPr sz="2800" b="1" spc="10" dirty="0">
                <a:latin typeface="Times New Roman"/>
                <a:cs typeface="Times New Roman"/>
              </a:rPr>
              <a:t>a</a:t>
            </a:r>
            <a:r>
              <a:rPr sz="2800" b="1" dirty="0">
                <a:latin typeface="Times New Roman"/>
                <a:cs typeface="Times New Roman"/>
              </a:rPr>
              <a:t>nobacteri</a:t>
            </a:r>
            <a:r>
              <a:rPr sz="2800" b="1" spc="-15" dirty="0">
                <a:latin typeface="Times New Roman"/>
                <a:cs typeface="Times New Roman"/>
              </a:rPr>
              <a:t>u</a:t>
            </a:r>
            <a:r>
              <a:rPr sz="2800" b="1" dirty="0">
                <a:latin typeface="Times New Roman"/>
                <a:cs typeface="Times New Roman"/>
              </a:rPr>
              <a:t>m</a:t>
            </a:r>
            <a:endParaRPr sz="2800" dirty="0">
              <a:latin typeface="Times New Roman"/>
              <a:cs typeface="Times New Roman"/>
            </a:endParaRPr>
          </a:p>
        </p:txBody>
      </p:sp>
      <p:sp>
        <p:nvSpPr>
          <p:cNvPr id="9" name="object 9"/>
          <p:cNvSpPr/>
          <p:nvPr/>
        </p:nvSpPr>
        <p:spPr>
          <a:xfrm>
            <a:off x="4066840" y="5493446"/>
            <a:ext cx="1440180" cy="103505"/>
          </a:xfrm>
          <a:custGeom>
            <a:avLst/>
            <a:gdLst/>
            <a:ahLst/>
            <a:cxnLst/>
            <a:rect l="l" t="t" r="r" b="b"/>
            <a:pathLst>
              <a:path w="1440179" h="103504">
                <a:moveTo>
                  <a:pt x="1351661" y="0"/>
                </a:moveTo>
                <a:lnTo>
                  <a:pt x="1347724" y="1015"/>
                </a:lnTo>
                <a:lnTo>
                  <a:pt x="1344167" y="7112"/>
                </a:lnTo>
                <a:lnTo>
                  <a:pt x="1345184" y="10922"/>
                </a:lnTo>
                <a:lnTo>
                  <a:pt x="1404193" y="45438"/>
                </a:lnTo>
                <a:lnTo>
                  <a:pt x="1427607" y="45465"/>
                </a:lnTo>
                <a:lnTo>
                  <a:pt x="1427607" y="58165"/>
                </a:lnTo>
                <a:lnTo>
                  <a:pt x="1404096" y="58165"/>
                </a:lnTo>
                <a:lnTo>
                  <a:pt x="1345057" y="92456"/>
                </a:lnTo>
                <a:lnTo>
                  <a:pt x="1344040" y="96266"/>
                </a:lnTo>
                <a:lnTo>
                  <a:pt x="1347597" y="102362"/>
                </a:lnTo>
                <a:lnTo>
                  <a:pt x="1351534" y="103378"/>
                </a:lnTo>
                <a:lnTo>
                  <a:pt x="1429263" y="58165"/>
                </a:lnTo>
                <a:lnTo>
                  <a:pt x="1427607" y="58165"/>
                </a:lnTo>
                <a:lnTo>
                  <a:pt x="1429309" y="58138"/>
                </a:lnTo>
                <a:lnTo>
                  <a:pt x="1440179" y="51815"/>
                </a:lnTo>
                <a:lnTo>
                  <a:pt x="1354582" y="1777"/>
                </a:lnTo>
                <a:lnTo>
                  <a:pt x="1351661" y="0"/>
                </a:lnTo>
                <a:close/>
              </a:path>
              <a:path w="1440179" h="103504">
                <a:moveTo>
                  <a:pt x="1415062" y="51796"/>
                </a:moveTo>
                <a:lnTo>
                  <a:pt x="1404142" y="58138"/>
                </a:lnTo>
                <a:lnTo>
                  <a:pt x="1427607" y="58165"/>
                </a:lnTo>
                <a:lnTo>
                  <a:pt x="1427607" y="57276"/>
                </a:lnTo>
                <a:lnTo>
                  <a:pt x="1424432" y="57276"/>
                </a:lnTo>
                <a:lnTo>
                  <a:pt x="1415062" y="51796"/>
                </a:lnTo>
                <a:close/>
              </a:path>
              <a:path w="1440179" h="103504">
                <a:moveTo>
                  <a:pt x="0" y="43814"/>
                </a:moveTo>
                <a:lnTo>
                  <a:pt x="0" y="56514"/>
                </a:lnTo>
                <a:lnTo>
                  <a:pt x="1404142" y="58138"/>
                </a:lnTo>
                <a:lnTo>
                  <a:pt x="1415062" y="51796"/>
                </a:lnTo>
                <a:lnTo>
                  <a:pt x="1404193" y="45438"/>
                </a:lnTo>
                <a:lnTo>
                  <a:pt x="0" y="43814"/>
                </a:lnTo>
                <a:close/>
              </a:path>
              <a:path w="1440179" h="103504">
                <a:moveTo>
                  <a:pt x="1424432" y="46355"/>
                </a:moveTo>
                <a:lnTo>
                  <a:pt x="1415062" y="51796"/>
                </a:lnTo>
                <a:lnTo>
                  <a:pt x="1424432" y="57276"/>
                </a:lnTo>
                <a:lnTo>
                  <a:pt x="1424432" y="46355"/>
                </a:lnTo>
                <a:close/>
              </a:path>
              <a:path w="1440179" h="103504">
                <a:moveTo>
                  <a:pt x="1427607" y="46355"/>
                </a:moveTo>
                <a:lnTo>
                  <a:pt x="1424432" y="46355"/>
                </a:lnTo>
                <a:lnTo>
                  <a:pt x="1424432" y="57276"/>
                </a:lnTo>
                <a:lnTo>
                  <a:pt x="1427607" y="57276"/>
                </a:lnTo>
                <a:lnTo>
                  <a:pt x="1427607" y="46355"/>
                </a:lnTo>
                <a:close/>
              </a:path>
              <a:path w="1440179" h="103504">
                <a:moveTo>
                  <a:pt x="1404193" y="45438"/>
                </a:moveTo>
                <a:lnTo>
                  <a:pt x="1415062" y="51796"/>
                </a:lnTo>
                <a:lnTo>
                  <a:pt x="1424432" y="46355"/>
                </a:lnTo>
                <a:lnTo>
                  <a:pt x="1427607" y="46355"/>
                </a:lnTo>
                <a:lnTo>
                  <a:pt x="1427607" y="45465"/>
                </a:lnTo>
                <a:lnTo>
                  <a:pt x="1404193" y="45438"/>
                </a:lnTo>
                <a:close/>
              </a:path>
            </a:pathLst>
          </a:custGeom>
          <a:solidFill>
            <a:srgbClr val="000000"/>
          </a:solidFill>
        </p:spPr>
        <p:txBody>
          <a:bodyPr wrap="square" lIns="0" tIns="0" rIns="0" bIns="0" rtlCol="0"/>
          <a:lstStyle/>
          <a:p>
            <a:endParaRPr/>
          </a:p>
        </p:txBody>
      </p:sp>
      <p:sp>
        <p:nvSpPr>
          <p:cNvPr id="10" name="object 10"/>
          <p:cNvSpPr/>
          <p:nvPr/>
        </p:nvSpPr>
        <p:spPr>
          <a:xfrm>
            <a:off x="4424721" y="5559195"/>
            <a:ext cx="963445" cy="477306"/>
          </a:xfrm>
          <a:custGeom>
            <a:avLst/>
            <a:gdLst/>
            <a:ahLst/>
            <a:cxnLst/>
            <a:rect l="l" t="t" r="r" b="b"/>
            <a:pathLst>
              <a:path w="1227454" h="725804">
                <a:moveTo>
                  <a:pt x="1128267" y="712469"/>
                </a:moveTo>
                <a:lnTo>
                  <a:pt x="1124712" y="712469"/>
                </a:lnTo>
                <a:lnTo>
                  <a:pt x="1121917" y="715263"/>
                </a:lnTo>
                <a:lnTo>
                  <a:pt x="1121917" y="722375"/>
                </a:lnTo>
                <a:lnTo>
                  <a:pt x="1124712" y="725169"/>
                </a:lnTo>
                <a:lnTo>
                  <a:pt x="1227327" y="725550"/>
                </a:lnTo>
                <a:lnTo>
                  <a:pt x="1226829" y="724661"/>
                </a:lnTo>
                <a:lnTo>
                  <a:pt x="1213230" y="724661"/>
                </a:lnTo>
                <a:lnTo>
                  <a:pt x="1192981" y="712749"/>
                </a:lnTo>
                <a:lnTo>
                  <a:pt x="1128267" y="712469"/>
                </a:lnTo>
                <a:close/>
              </a:path>
              <a:path w="1227454" h="725804">
                <a:moveTo>
                  <a:pt x="1192981" y="712749"/>
                </a:moveTo>
                <a:lnTo>
                  <a:pt x="1213230" y="724661"/>
                </a:lnTo>
                <a:lnTo>
                  <a:pt x="1214661" y="722248"/>
                </a:lnTo>
                <a:lnTo>
                  <a:pt x="1210944" y="722248"/>
                </a:lnTo>
                <a:lnTo>
                  <a:pt x="1205645" y="712804"/>
                </a:lnTo>
                <a:lnTo>
                  <a:pt x="1192981" y="712749"/>
                </a:lnTo>
                <a:close/>
              </a:path>
              <a:path w="1227454" h="725804">
                <a:moveTo>
                  <a:pt x="1173226" y="634999"/>
                </a:moveTo>
                <a:lnTo>
                  <a:pt x="1170177" y="636650"/>
                </a:lnTo>
                <a:lnTo>
                  <a:pt x="1167129" y="638428"/>
                </a:lnTo>
                <a:lnTo>
                  <a:pt x="1166114" y="642238"/>
                </a:lnTo>
                <a:lnTo>
                  <a:pt x="1167764" y="645286"/>
                </a:lnTo>
                <a:lnTo>
                  <a:pt x="1199502" y="701854"/>
                </a:lnTo>
                <a:lnTo>
                  <a:pt x="1219707" y="713739"/>
                </a:lnTo>
                <a:lnTo>
                  <a:pt x="1213230" y="724661"/>
                </a:lnTo>
                <a:lnTo>
                  <a:pt x="1226829" y="724661"/>
                </a:lnTo>
                <a:lnTo>
                  <a:pt x="1178814" y="639063"/>
                </a:lnTo>
                <a:lnTo>
                  <a:pt x="1177163" y="636015"/>
                </a:lnTo>
                <a:lnTo>
                  <a:pt x="1173226" y="634999"/>
                </a:lnTo>
                <a:close/>
              </a:path>
              <a:path w="1227454" h="725804">
                <a:moveTo>
                  <a:pt x="1205645" y="712804"/>
                </a:moveTo>
                <a:lnTo>
                  <a:pt x="1210944" y="722248"/>
                </a:lnTo>
                <a:lnTo>
                  <a:pt x="1216532" y="712850"/>
                </a:lnTo>
                <a:lnTo>
                  <a:pt x="1205645" y="712804"/>
                </a:lnTo>
                <a:close/>
              </a:path>
              <a:path w="1227454" h="725804">
                <a:moveTo>
                  <a:pt x="1199502" y="701854"/>
                </a:moveTo>
                <a:lnTo>
                  <a:pt x="1205645" y="712804"/>
                </a:lnTo>
                <a:lnTo>
                  <a:pt x="1216532" y="712850"/>
                </a:lnTo>
                <a:lnTo>
                  <a:pt x="1210944" y="722248"/>
                </a:lnTo>
                <a:lnTo>
                  <a:pt x="1214661" y="722248"/>
                </a:lnTo>
                <a:lnTo>
                  <a:pt x="1219707" y="713739"/>
                </a:lnTo>
                <a:lnTo>
                  <a:pt x="1199502" y="701854"/>
                </a:lnTo>
                <a:close/>
              </a:path>
              <a:path w="1227454" h="725804">
                <a:moveTo>
                  <a:pt x="6350" y="0"/>
                </a:moveTo>
                <a:lnTo>
                  <a:pt x="0" y="10921"/>
                </a:lnTo>
                <a:lnTo>
                  <a:pt x="1192981" y="712749"/>
                </a:lnTo>
                <a:lnTo>
                  <a:pt x="1205645" y="712804"/>
                </a:lnTo>
                <a:lnTo>
                  <a:pt x="1199502" y="701854"/>
                </a:lnTo>
                <a:lnTo>
                  <a:pt x="6350" y="0"/>
                </a:lnTo>
                <a:close/>
              </a:path>
            </a:pathLst>
          </a:custGeom>
          <a:solidFill>
            <a:srgbClr val="000000"/>
          </a:solidFill>
        </p:spPr>
        <p:txBody>
          <a:bodyPr wrap="square" lIns="0" tIns="0" rIns="0" bIns="0" rtlCol="0"/>
          <a:lstStyle/>
          <a:p>
            <a:endParaRPr/>
          </a:p>
        </p:txBody>
      </p:sp>
      <p:sp>
        <p:nvSpPr>
          <p:cNvPr id="11" name="object 11"/>
          <p:cNvSpPr txBox="1"/>
          <p:nvPr/>
        </p:nvSpPr>
        <p:spPr>
          <a:xfrm>
            <a:off x="4125487" y="5141548"/>
            <a:ext cx="1330325" cy="330200"/>
          </a:xfrm>
          <a:prstGeom prst="rect">
            <a:avLst/>
          </a:prstGeom>
        </p:spPr>
        <p:txBody>
          <a:bodyPr vert="horz" wrap="square" lIns="0" tIns="0" rIns="0" bIns="0" rtlCol="0">
            <a:spAutoFit/>
          </a:bodyPr>
          <a:lstStyle/>
          <a:p>
            <a:pPr marL="12700">
              <a:lnSpc>
                <a:spcPct val="100000"/>
              </a:lnSpc>
            </a:pPr>
            <a:r>
              <a:rPr sz="2400" b="1" dirty="0">
                <a:solidFill>
                  <a:srgbClr val="FF3300"/>
                </a:solidFill>
                <a:latin typeface="Times New Roman"/>
                <a:cs typeface="Times New Roman"/>
              </a:rPr>
              <a:t>Symbiosis</a:t>
            </a:r>
            <a:endParaRPr sz="2400" dirty="0">
              <a:latin typeface="Times New Roman"/>
              <a:cs typeface="Times New Roman"/>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102235">
              <a:lnSpc>
                <a:spcPct val="100000"/>
              </a:lnSpc>
            </a:pPr>
            <a:fld id="{81D60167-4931-47E6-BA6A-407CBD079E47}" type="slidenum">
              <a:rPr dirty="0"/>
              <a:t>5</a:t>
            </a:fld>
            <a:endParaRPr dirty="0"/>
          </a:p>
        </p:txBody>
      </p:sp>
      <p:sp>
        <p:nvSpPr>
          <p:cNvPr id="13" name="Rectangle 12"/>
          <p:cNvSpPr/>
          <p:nvPr/>
        </p:nvSpPr>
        <p:spPr>
          <a:xfrm>
            <a:off x="433307" y="1711555"/>
            <a:ext cx="8179339" cy="3539430"/>
          </a:xfrm>
          <a:prstGeom prst="rect">
            <a:avLst/>
          </a:prstGeom>
        </p:spPr>
        <p:txBody>
          <a:bodyPr wrap="square">
            <a:spAutoFit/>
          </a:bodyPr>
          <a:lstStyle/>
          <a:p>
            <a:pPr algn="r" rtl="1"/>
            <a:r>
              <a:rPr lang="ar-SA" sz="2800" b="0" i="0" dirty="0" smtClean="0">
                <a:solidFill>
                  <a:srgbClr val="333333"/>
                </a:solidFill>
                <a:effectLst/>
                <a:latin typeface="Tahoma" panose="020B0604030504040204" pitchFamily="34" charset="0"/>
              </a:rPr>
              <a:t>يقوم </a:t>
            </a:r>
            <a:r>
              <a:rPr lang="ar-SA" sz="2800" b="0" i="0" dirty="0" smtClean="0">
                <a:solidFill>
                  <a:srgbClr val="333333"/>
                </a:solidFill>
                <a:effectLst/>
                <a:latin typeface="Tahoma" panose="020B0604030504040204" pitchFamily="34" charset="0"/>
              </a:rPr>
              <a:t>الجزء الطحلبي (البكتيريا الزرقاء) بوظيفة تكوين الغذاء </a:t>
            </a:r>
            <a:r>
              <a:rPr lang="ar-SA" sz="2800" b="0" i="0" dirty="0" smtClean="0">
                <a:solidFill>
                  <a:srgbClr val="333333"/>
                </a:solidFill>
                <a:effectLst/>
                <a:latin typeface="Tahoma" panose="020B0604030504040204" pitchFamily="34" charset="0"/>
              </a:rPr>
              <a:t>حيث </a:t>
            </a:r>
            <a:r>
              <a:rPr lang="ar-SA" sz="2800" b="0" i="0" dirty="0" smtClean="0">
                <a:solidFill>
                  <a:srgbClr val="333333"/>
                </a:solidFill>
                <a:effectLst/>
                <a:latin typeface="Tahoma" panose="020B0604030504040204" pitchFamily="34" charset="0"/>
              </a:rPr>
              <a:t>يقوم </a:t>
            </a:r>
            <a:r>
              <a:rPr lang="ar-SA" sz="2800" b="0" i="0" dirty="0" smtClean="0">
                <a:solidFill>
                  <a:srgbClr val="333333"/>
                </a:solidFill>
                <a:effectLst/>
                <a:latin typeface="Tahoma" panose="020B0604030504040204" pitchFamily="34" charset="0"/>
              </a:rPr>
              <a:t> بتثبيت</a:t>
            </a:r>
            <a:r>
              <a:rPr lang="en-GB" sz="2800" b="0" i="0" dirty="0" smtClean="0">
                <a:solidFill>
                  <a:srgbClr val="333333"/>
                </a:solidFill>
                <a:effectLst/>
                <a:latin typeface="Tahoma" panose="020B0604030504040204" pitchFamily="34" charset="0"/>
              </a:rPr>
              <a:t>CO</a:t>
            </a:r>
            <a:r>
              <a:rPr lang="en-GB" sz="2800" b="0" i="0" baseline="-25000" dirty="0" smtClean="0">
                <a:solidFill>
                  <a:srgbClr val="333333"/>
                </a:solidFill>
                <a:effectLst/>
                <a:latin typeface="Tahoma" panose="020B0604030504040204" pitchFamily="34" charset="0"/>
              </a:rPr>
              <a:t>2</a:t>
            </a:r>
            <a:r>
              <a:rPr lang="en-GB" sz="2800" b="0" i="0" baseline="-25000" dirty="0" smtClean="0">
                <a:solidFill>
                  <a:srgbClr val="333333"/>
                </a:solidFill>
                <a:effectLst/>
                <a:latin typeface="Tahoma" panose="020B0604030504040204" pitchFamily="34" charset="0"/>
              </a:rPr>
              <a:t> </a:t>
            </a:r>
            <a:r>
              <a:rPr lang="ar-SA" sz="2800" b="0" i="0" dirty="0" smtClean="0">
                <a:solidFill>
                  <a:srgbClr val="333333"/>
                </a:solidFill>
                <a:effectLst/>
                <a:latin typeface="Tahoma" panose="020B0604030504040204" pitchFamily="34" charset="0"/>
              </a:rPr>
              <a:t>و تحويله الى سكر (مصدر كربوني للطاقة) ليتم استغلاله بواسطة الجزء الفطري كمصدر غذائي .</a:t>
            </a:r>
          </a:p>
          <a:p>
            <a:pPr algn="r" rtl="1"/>
            <a:r>
              <a:rPr lang="ar-SA" sz="2800" b="0" i="0" dirty="0" smtClean="0">
                <a:solidFill>
                  <a:srgbClr val="333333"/>
                </a:solidFill>
                <a:effectLst/>
                <a:latin typeface="Tahoma" panose="020B0604030504040204" pitchFamily="34" charset="0"/>
              </a:rPr>
              <a:t>اما الجزء </a:t>
            </a:r>
            <a:r>
              <a:rPr lang="ar-SA" sz="2800" b="0" i="0" dirty="0" smtClean="0">
                <a:solidFill>
                  <a:srgbClr val="333333"/>
                </a:solidFill>
                <a:effectLst/>
                <a:latin typeface="Tahoma" panose="020B0604030504040204" pitchFamily="34" charset="0"/>
              </a:rPr>
              <a:t>الفطري</a:t>
            </a:r>
            <a:r>
              <a:rPr lang="en-GB" sz="2800" b="0" i="0" dirty="0" err="1" smtClean="0">
                <a:solidFill>
                  <a:srgbClr val="333333"/>
                </a:solidFill>
                <a:effectLst/>
                <a:latin typeface="Tahoma" panose="020B0604030504040204" pitchFamily="34" charset="0"/>
              </a:rPr>
              <a:t>Phycobiont</a:t>
            </a:r>
            <a:r>
              <a:rPr lang="en-GB" sz="2800" b="0" i="0" dirty="0" smtClean="0">
                <a:solidFill>
                  <a:srgbClr val="333333"/>
                </a:solidFill>
                <a:effectLst/>
                <a:latin typeface="Tahoma" panose="020B0604030504040204" pitchFamily="34" charset="0"/>
              </a:rPr>
              <a:t> </a:t>
            </a:r>
            <a:r>
              <a:rPr lang="ar-SA" sz="2800" b="0" i="0" dirty="0" smtClean="0">
                <a:solidFill>
                  <a:srgbClr val="333333"/>
                </a:solidFill>
                <a:effectLst/>
                <a:latin typeface="Tahoma" panose="020B0604030504040204" pitchFamily="34" charset="0"/>
              </a:rPr>
              <a:t> فيقوم بتثبيت </a:t>
            </a:r>
            <a:r>
              <a:rPr lang="ar-SA" sz="2800" b="0" i="0" dirty="0" smtClean="0">
                <a:solidFill>
                  <a:srgbClr val="333333"/>
                </a:solidFill>
                <a:effectLst/>
                <a:latin typeface="Tahoma" panose="020B0604030504040204" pitchFamily="34" charset="0"/>
              </a:rPr>
              <a:t>الجزء الطحلبي على الاسطح (الصخور و الاشجار) ، و حمايتة من الجفاف بتوفير الرطوبة اللازمة لنمو الجزء </a:t>
            </a:r>
            <a:r>
              <a:rPr lang="ar-SA" sz="2800" b="0" i="0" dirty="0" smtClean="0">
                <a:solidFill>
                  <a:srgbClr val="333333"/>
                </a:solidFill>
                <a:effectLst/>
                <a:latin typeface="Tahoma" panose="020B0604030504040204" pitchFamily="34" charset="0"/>
              </a:rPr>
              <a:t>الطحلبي كما </a:t>
            </a:r>
            <a:r>
              <a:rPr lang="ar-SA" sz="2800" b="0" i="0" dirty="0" smtClean="0">
                <a:solidFill>
                  <a:srgbClr val="333333"/>
                </a:solidFill>
                <a:effectLst/>
                <a:latin typeface="Tahoma" panose="020B0604030504040204" pitchFamily="34" charset="0"/>
              </a:rPr>
              <a:t>يقوم الجزء الفطري بحماية الجزء الطحلبي من الكثافة العالية لضوء الشمس و امداده بالاملاح المعدنية اللازمة </a:t>
            </a:r>
            <a:r>
              <a:rPr lang="ar-SA" sz="2800" dirty="0" smtClean="0">
                <a:solidFill>
                  <a:srgbClr val="333333"/>
                </a:solidFill>
                <a:latin typeface="Tahoma" panose="020B0604030504040204" pitchFamily="34" charset="0"/>
              </a:rPr>
              <a:t>لنموه. </a:t>
            </a:r>
            <a:endParaRPr lang="ar-SA" sz="2800" b="0" i="0" dirty="0">
              <a:solidFill>
                <a:srgbClr val="333333"/>
              </a:solidFill>
              <a:effectLst/>
              <a:latin typeface="Tahoma" panose="020B060403050404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4012" y="164774"/>
            <a:ext cx="1055370" cy="280035"/>
          </a:xfrm>
          <a:prstGeom prst="rect">
            <a:avLst/>
          </a:prstGeom>
        </p:spPr>
        <p:txBody>
          <a:bodyPr vert="horz" wrap="square" lIns="0" tIns="0" rIns="0" bIns="0" rtlCol="0">
            <a:spAutoFit/>
          </a:bodyPr>
          <a:lstStyle/>
          <a:p>
            <a:pPr marL="12700">
              <a:lnSpc>
                <a:spcPct val="100000"/>
              </a:lnSpc>
            </a:pPr>
            <a:r>
              <a:rPr sz="2000" b="1" dirty="0">
                <a:latin typeface="Times New Roman"/>
                <a:cs typeface="Times New Roman"/>
              </a:rPr>
              <a:t>MIC </a:t>
            </a:r>
            <a:r>
              <a:rPr sz="2000" b="1" spc="-25" dirty="0">
                <a:latin typeface="Times New Roman"/>
                <a:cs typeface="Times New Roman"/>
              </a:rPr>
              <a:t> </a:t>
            </a:r>
            <a:r>
              <a:rPr sz="2000" b="1" spc="5" dirty="0">
                <a:latin typeface="Times New Roman"/>
                <a:cs typeface="Times New Roman"/>
              </a:rPr>
              <a:t>3</a:t>
            </a:r>
            <a:r>
              <a:rPr sz="2000" b="1" dirty="0">
                <a:latin typeface="Times New Roman"/>
                <a:cs typeface="Times New Roman"/>
              </a:rPr>
              <a:t>45</a:t>
            </a:r>
            <a:endParaRPr sz="2000">
              <a:latin typeface="Times New Roman"/>
              <a:cs typeface="Times New Roman"/>
            </a:endParaRPr>
          </a:p>
        </p:txBody>
      </p:sp>
      <p:sp>
        <p:nvSpPr>
          <p:cNvPr id="3" name="object 3"/>
          <p:cNvSpPr txBox="1"/>
          <p:nvPr/>
        </p:nvSpPr>
        <p:spPr>
          <a:xfrm>
            <a:off x="7139431" y="164774"/>
            <a:ext cx="1703070" cy="280035"/>
          </a:xfrm>
          <a:prstGeom prst="rect">
            <a:avLst/>
          </a:prstGeom>
        </p:spPr>
        <p:txBody>
          <a:bodyPr vert="horz" wrap="square" lIns="0" tIns="0" rIns="0" bIns="0" rtlCol="0">
            <a:spAutoFit/>
          </a:bodyPr>
          <a:lstStyle/>
          <a:p>
            <a:pPr marL="12700">
              <a:lnSpc>
                <a:spcPct val="100000"/>
              </a:lnSpc>
            </a:pPr>
            <a:r>
              <a:rPr sz="2000" b="1" spc="5" dirty="0">
                <a:latin typeface="Times New Roman"/>
                <a:cs typeface="Times New Roman"/>
              </a:rPr>
              <a:t>D</a:t>
            </a:r>
            <a:r>
              <a:rPr sz="2000" b="1" spc="-185" dirty="0">
                <a:latin typeface="Times New Roman"/>
                <a:cs typeface="Times New Roman"/>
              </a:rPr>
              <a:t>r</a:t>
            </a:r>
            <a:r>
              <a:rPr sz="2000" b="1" dirty="0">
                <a:latin typeface="Times New Roman"/>
                <a:cs typeface="Times New Roman"/>
              </a:rPr>
              <a:t>.</a:t>
            </a:r>
            <a:r>
              <a:rPr sz="2000" b="1" spc="-5" dirty="0">
                <a:latin typeface="Times New Roman"/>
                <a:cs typeface="Times New Roman"/>
              </a:rPr>
              <a:t> </a:t>
            </a:r>
            <a:r>
              <a:rPr sz="2000" b="1" dirty="0">
                <a:latin typeface="Times New Roman"/>
                <a:cs typeface="Times New Roman"/>
              </a:rPr>
              <a:t>Islem</a:t>
            </a:r>
            <a:r>
              <a:rPr sz="2000" b="1" spc="-135" dirty="0">
                <a:latin typeface="Times New Roman"/>
                <a:cs typeface="Times New Roman"/>
              </a:rPr>
              <a:t> </a:t>
            </a:r>
            <a:r>
              <a:rPr sz="2000" b="1" dirty="0">
                <a:latin typeface="Times New Roman"/>
                <a:cs typeface="Times New Roman"/>
              </a:rPr>
              <a:t>ABID</a:t>
            </a:r>
            <a:endParaRPr sz="2000">
              <a:latin typeface="Times New Roman"/>
              <a:cs typeface="Times New Roman"/>
            </a:endParaRPr>
          </a:p>
        </p:txBody>
      </p:sp>
      <p:sp>
        <p:nvSpPr>
          <p:cNvPr id="4" name="object 4"/>
          <p:cNvSpPr/>
          <p:nvPr/>
        </p:nvSpPr>
        <p:spPr>
          <a:xfrm>
            <a:off x="216725" y="421766"/>
            <a:ext cx="8612505" cy="0"/>
          </a:xfrm>
          <a:custGeom>
            <a:avLst/>
            <a:gdLst/>
            <a:ahLst/>
            <a:cxnLst/>
            <a:rect l="l" t="t" r="r" b="b"/>
            <a:pathLst>
              <a:path w="8612505">
                <a:moveTo>
                  <a:pt x="0" y="0"/>
                </a:moveTo>
                <a:lnTo>
                  <a:pt x="8612124" y="0"/>
                </a:lnTo>
              </a:path>
            </a:pathLst>
          </a:custGeom>
          <a:ln w="25654">
            <a:solidFill>
              <a:srgbClr val="000000"/>
            </a:solidFill>
          </a:ln>
        </p:spPr>
        <p:txBody>
          <a:bodyPr wrap="square" lIns="0" tIns="0" rIns="0" bIns="0" rtlCol="0"/>
          <a:lstStyle/>
          <a:p>
            <a:endParaRPr/>
          </a:p>
        </p:txBody>
      </p:sp>
      <p:sp>
        <p:nvSpPr>
          <p:cNvPr id="5" name="object 5"/>
          <p:cNvSpPr/>
          <p:nvPr/>
        </p:nvSpPr>
        <p:spPr>
          <a:xfrm>
            <a:off x="1043609" y="1623618"/>
            <a:ext cx="7200773" cy="4778756"/>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211195" y="990826"/>
            <a:ext cx="2284095" cy="330200"/>
          </a:xfrm>
          <a:prstGeom prst="rect">
            <a:avLst/>
          </a:prstGeom>
        </p:spPr>
        <p:txBody>
          <a:bodyPr vert="horz" wrap="square" lIns="0" tIns="0" rIns="0" bIns="0" rtlCol="0">
            <a:spAutoFit/>
          </a:bodyPr>
          <a:lstStyle/>
          <a:p>
            <a:pPr marL="12700">
              <a:lnSpc>
                <a:spcPct val="100000"/>
              </a:lnSpc>
            </a:pPr>
            <a:r>
              <a:rPr sz="2400" b="1" u="heavy" spc="-225" dirty="0">
                <a:latin typeface="Times New Roman"/>
                <a:cs typeface="Times New Roman"/>
              </a:rPr>
              <a:t>T</a:t>
            </a:r>
            <a:r>
              <a:rPr sz="2400" b="1" u="heavy" dirty="0">
                <a:latin typeface="Times New Roman"/>
                <a:cs typeface="Times New Roman"/>
              </a:rPr>
              <a:t>un</a:t>
            </a:r>
            <a:r>
              <a:rPr sz="2400" b="1" u="heavy" spc="-10" dirty="0">
                <a:latin typeface="Times New Roman"/>
                <a:cs typeface="Times New Roman"/>
              </a:rPr>
              <a:t>d</a:t>
            </a:r>
            <a:r>
              <a:rPr sz="2400" b="1" u="heavy" dirty="0">
                <a:latin typeface="Times New Roman"/>
                <a:cs typeface="Times New Roman"/>
              </a:rPr>
              <a:t>ra in</a:t>
            </a:r>
            <a:r>
              <a:rPr sz="2400" b="1" u="heavy" spc="-145" dirty="0">
                <a:latin typeface="Times New Roman"/>
                <a:cs typeface="Times New Roman"/>
              </a:rPr>
              <a:t> </a:t>
            </a:r>
            <a:r>
              <a:rPr sz="2400" b="1" u="heavy" dirty="0">
                <a:latin typeface="Times New Roman"/>
                <a:cs typeface="Times New Roman"/>
              </a:rPr>
              <a:t>Alas</a:t>
            </a:r>
            <a:r>
              <a:rPr sz="2400" b="1" u="heavy" spc="5" dirty="0">
                <a:latin typeface="Times New Roman"/>
                <a:cs typeface="Times New Roman"/>
              </a:rPr>
              <a:t>k</a:t>
            </a:r>
            <a:r>
              <a:rPr sz="2400" b="1" u="heavy" dirty="0">
                <a:latin typeface="Times New Roman"/>
                <a:cs typeface="Times New Roman"/>
              </a:rPr>
              <a:t>a</a:t>
            </a:r>
            <a:endParaRPr sz="2400">
              <a:latin typeface="Times New Roman"/>
              <a:cs typeface="Times New Roman"/>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02235">
              <a:lnSpc>
                <a:spcPct val="100000"/>
              </a:lnSpc>
            </a:pPr>
            <a:fld id="{81D60167-4931-47E6-BA6A-407CBD079E47}" type="slidenum">
              <a:rPr dirty="0"/>
              <a:t>6</a:t>
            </a:fld>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4012" y="164774"/>
            <a:ext cx="1055370" cy="280035"/>
          </a:xfrm>
          <a:prstGeom prst="rect">
            <a:avLst/>
          </a:prstGeom>
        </p:spPr>
        <p:txBody>
          <a:bodyPr vert="horz" wrap="square" lIns="0" tIns="0" rIns="0" bIns="0" rtlCol="0">
            <a:spAutoFit/>
          </a:bodyPr>
          <a:lstStyle/>
          <a:p>
            <a:pPr marL="12700">
              <a:lnSpc>
                <a:spcPct val="100000"/>
              </a:lnSpc>
            </a:pPr>
            <a:r>
              <a:rPr sz="2000" b="1" dirty="0">
                <a:latin typeface="Times New Roman"/>
                <a:cs typeface="Times New Roman"/>
              </a:rPr>
              <a:t>MIC </a:t>
            </a:r>
            <a:r>
              <a:rPr sz="2000" b="1" spc="-25" dirty="0">
                <a:latin typeface="Times New Roman"/>
                <a:cs typeface="Times New Roman"/>
              </a:rPr>
              <a:t> </a:t>
            </a:r>
            <a:r>
              <a:rPr sz="2000" b="1" spc="5" dirty="0">
                <a:latin typeface="Times New Roman"/>
                <a:cs typeface="Times New Roman"/>
              </a:rPr>
              <a:t>3</a:t>
            </a:r>
            <a:r>
              <a:rPr sz="2000" b="1" dirty="0">
                <a:latin typeface="Times New Roman"/>
                <a:cs typeface="Times New Roman"/>
              </a:rPr>
              <a:t>45</a:t>
            </a:r>
            <a:endParaRPr sz="2000">
              <a:latin typeface="Times New Roman"/>
              <a:cs typeface="Times New Roman"/>
            </a:endParaRPr>
          </a:p>
        </p:txBody>
      </p:sp>
      <p:sp>
        <p:nvSpPr>
          <p:cNvPr id="3" name="object 3"/>
          <p:cNvSpPr txBox="1"/>
          <p:nvPr/>
        </p:nvSpPr>
        <p:spPr>
          <a:xfrm>
            <a:off x="7139431" y="164774"/>
            <a:ext cx="1703070" cy="280035"/>
          </a:xfrm>
          <a:prstGeom prst="rect">
            <a:avLst/>
          </a:prstGeom>
        </p:spPr>
        <p:txBody>
          <a:bodyPr vert="horz" wrap="square" lIns="0" tIns="0" rIns="0" bIns="0" rtlCol="0">
            <a:spAutoFit/>
          </a:bodyPr>
          <a:lstStyle/>
          <a:p>
            <a:pPr marL="12700">
              <a:lnSpc>
                <a:spcPct val="100000"/>
              </a:lnSpc>
            </a:pPr>
            <a:r>
              <a:rPr sz="2000" b="1" spc="5" dirty="0">
                <a:latin typeface="Times New Roman"/>
                <a:cs typeface="Times New Roman"/>
              </a:rPr>
              <a:t>D</a:t>
            </a:r>
            <a:r>
              <a:rPr sz="2000" b="1" spc="-185" dirty="0">
                <a:latin typeface="Times New Roman"/>
                <a:cs typeface="Times New Roman"/>
              </a:rPr>
              <a:t>r</a:t>
            </a:r>
            <a:r>
              <a:rPr sz="2000" b="1" dirty="0">
                <a:latin typeface="Times New Roman"/>
                <a:cs typeface="Times New Roman"/>
              </a:rPr>
              <a:t>.</a:t>
            </a:r>
            <a:r>
              <a:rPr sz="2000" b="1" spc="-5" dirty="0">
                <a:latin typeface="Times New Roman"/>
                <a:cs typeface="Times New Roman"/>
              </a:rPr>
              <a:t> </a:t>
            </a:r>
            <a:r>
              <a:rPr sz="2000" b="1" dirty="0">
                <a:latin typeface="Times New Roman"/>
                <a:cs typeface="Times New Roman"/>
              </a:rPr>
              <a:t>Islem</a:t>
            </a:r>
            <a:r>
              <a:rPr sz="2000" b="1" spc="-135" dirty="0">
                <a:latin typeface="Times New Roman"/>
                <a:cs typeface="Times New Roman"/>
              </a:rPr>
              <a:t> </a:t>
            </a:r>
            <a:r>
              <a:rPr sz="2000" b="1" dirty="0">
                <a:latin typeface="Times New Roman"/>
                <a:cs typeface="Times New Roman"/>
              </a:rPr>
              <a:t>ABID</a:t>
            </a:r>
            <a:endParaRPr sz="2000">
              <a:latin typeface="Times New Roman"/>
              <a:cs typeface="Times New Roman"/>
            </a:endParaRPr>
          </a:p>
        </p:txBody>
      </p:sp>
      <p:sp>
        <p:nvSpPr>
          <p:cNvPr id="4" name="object 4"/>
          <p:cNvSpPr/>
          <p:nvPr/>
        </p:nvSpPr>
        <p:spPr>
          <a:xfrm>
            <a:off x="216725" y="421766"/>
            <a:ext cx="8612505" cy="0"/>
          </a:xfrm>
          <a:custGeom>
            <a:avLst/>
            <a:gdLst/>
            <a:ahLst/>
            <a:cxnLst/>
            <a:rect l="l" t="t" r="r" b="b"/>
            <a:pathLst>
              <a:path w="8612505">
                <a:moveTo>
                  <a:pt x="0" y="0"/>
                </a:moveTo>
                <a:lnTo>
                  <a:pt x="8612124" y="0"/>
                </a:lnTo>
              </a:path>
            </a:pathLst>
          </a:custGeom>
          <a:ln w="25654">
            <a:solidFill>
              <a:srgbClr val="000000"/>
            </a:solidFill>
          </a:ln>
        </p:spPr>
        <p:txBody>
          <a:bodyPr wrap="square" lIns="0" tIns="0" rIns="0" bIns="0" rtlCol="0"/>
          <a:lstStyle/>
          <a:p>
            <a:endParaRPr/>
          </a:p>
        </p:txBody>
      </p:sp>
      <p:sp>
        <p:nvSpPr>
          <p:cNvPr id="5" name="object 5"/>
          <p:cNvSpPr txBox="1"/>
          <p:nvPr/>
        </p:nvSpPr>
        <p:spPr>
          <a:xfrm>
            <a:off x="546303" y="2213753"/>
            <a:ext cx="8218170" cy="3447098"/>
          </a:xfrm>
          <a:prstGeom prst="rect">
            <a:avLst/>
          </a:prstGeom>
        </p:spPr>
        <p:txBody>
          <a:bodyPr vert="horz" wrap="square" lIns="0" tIns="0" rIns="0" bIns="0" rtlCol="0">
            <a:spAutoFit/>
          </a:bodyPr>
          <a:lstStyle/>
          <a:p>
            <a:pPr algn="r"/>
            <a:r>
              <a:rPr lang="ar-SA" sz="2800" dirty="0" smtClean="0"/>
              <a:t>تتخذ </a:t>
            </a:r>
            <a:r>
              <a:rPr lang="ar-SA" sz="2800" dirty="0"/>
              <a:t>الاشنات عدة اشكال ، قد تكون :</a:t>
            </a:r>
          </a:p>
          <a:p>
            <a:pPr algn="r" rtl="1"/>
            <a:r>
              <a:rPr lang="ar-SA" sz="2800" dirty="0" smtClean="0"/>
              <a:t>1- ورقية</a:t>
            </a:r>
            <a:r>
              <a:rPr lang="en-GB" sz="2800" dirty="0" smtClean="0"/>
              <a:t>Foliose</a:t>
            </a:r>
            <a:endParaRPr lang="ar-SA" sz="2800" dirty="0" smtClean="0"/>
          </a:p>
          <a:p>
            <a:pPr algn="r" rtl="1"/>
            <a:r>
              <a:rPr lang="ar-SA" sz="2800" dirty="0" smtClean="0"/>
              <a:t>2- قشرية</a:t>
            </a:r>
            <a:r>
              <a:rPr lang="en-GB" sz="2800" dirty="0" smtClean="0"/>
              <a:t>Crustose</a:t>
            </a:r>
          </a:p>
          <a:p>
            <a:pPr algn="r" rtl="1"/>
            <a:r>
              <a:rPr lang="ar-SA" sz="2800" dirty="0" smtClean="0"/>
              <a:t>3- شجرية متفرعه</a:t>
            </a:r>
            <a:r>
              <a:rPr lang="en-GB" sz="2800" dirty="0" err="1" smtClean="0"/>
              <a:t>Fruticose</a:t>
            </a:r>
            <a:endParaRPr lang="en-GB" sz="2800" dirty="0" smtClean="0"/>
          </a:p>
          <a:p>
            <a:pPr algn="r"/>
            <a:r>
              <a:rPr lang="ar-SA" sz="2800" dirty="0"/>
              <a:t> </a:t>
            </a:r>
          </a:p>
          <a:p>
            <a:pPr algn="r"/>
            <a:r>
              <a:rPr lang="ar-SA" sz="2800" dirty="0"/>
              <a:t>للاشنات اهمية تطبيقية ، فهي تستخدم في الصناعات الغذائية و صناعات تطبيقية اخرى</a:t>
            </a:r>
          </a:p>
          <a:p>
            <a:pPr algn="r"/>
            <a:r>
              <a:rPr lang="ar-SA" sz="2800" dirty="0"/>
              <a:t> </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02235">
              <a:lnSpc>
                <a:spcPct val="100000"/>
              </a:lnSpc>
            </a:pPr>
            <a:fld id="{81D60167-4931-47E6-BA6A-407CBD079E47}" type="slidenum">
              <a:rPr dirty="0"/>
              <a:t>7</a:t>
            </a:fld>
            <a:endParaRPr dirty="0"/>
          </a:p>
        </p:txBody>
      </p:sp>
      <p:sp>
        <p:nvSpPr>
          <p:cNvPr id="6" name="object 6"/>
          <p:cNvSpPr txBox="1"/>
          <p:nvPr/>
        </p:nvSpPr>
        <p:spPr>
          <a:xfrm>
            <a:off x="2699766" y="908773"/>
            <a:ext cx="3312795" cy="831215"/>
          </a:xfrm>
          <a:prstGeom prst="rect">
            <a:avLst/>
          </a:prstGeom>
          <a:solidFill>
            <a:srgbClr val="FF00FF"/>
          </a:solidFill>
        </p:spPr>
        <p:txBody>
          <a:bodyPr vert="horz" wrap="square" lIns="0" tIns="0" rIns="0" bIns="0" rtlCol="0">
            <a:spAutoFit/>
          </a:bodyPr>
          <a:lstStyle/>
          <a:p>
            <a:pPr marL="638810">
              <a:lnSpc>
                <a:spcPct val="100000"/>
              </a:lnSpc>
            </a:pPr>
            <a:r>
              <a:rPr sz="4800" b="1" dirty="0">
                <a:latin typeface="Times New Roman"/>
                <a:cs typeface="Times New Roman"/>
              </a:rPr>
              <a:t>Lichens</a:t>
            </a:r>
            <a:endParaRPr sz="4800">
              <a:latin typeface="Times New Roman"/>
              <a:cs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MIC </a:t>
            </a:r>
            <a:r>
              <a:rPr spc="-25" dirty="0"/>
              <a:t> </a:t>
            </a:r>
            <a:r>
              <a:rPr spc="5" dirty="0"/>
              <a:t>3</a:t>
            </a:r>
            <a:r>
              <a:rPr dirty="0"/>
              <a:t>45</a:t>
            </a:r>
          </a:p>
        </p:txBody>
      </p:sp>
      <p:sp>
        <p:nvSpPr>
          <p:cNvPr id="4" name="object 4"/>
          <p:cNvSpPr/>
          <p:nvPr/>
        </p:nvSpPr>
        <p:spPr>
          <a:xfrm>
            <a:off x="216725" y="421766"/>
            <a:ext cx="8612505" cy="0"/>
          </a:xfrm>
          <a:custGeom>
            <a:avLst/>
            <a:gdLst/>
            <a:ahLst/>
            <a:cxnLst/>
            <a:rect l="l" t="t" r="r" b="b"/>
            <a:pathLst>
              <a:path w="8612505">
                <a:moveTo>
                  <a:pt x="0" y="0"/>
                </a:moveTo>
                <a:lnTo>
                  <a:pt x="8612124" y="0"/>
                </a:lnTo>
              </a:path>
            </a:pathLst>
          </a:custGeom>
          <a:ln w="25654">
            <a:solidFill>
              <a:srgbClr val="000000"/>
            </a:solidFill>
          </a:ln>
        </p:spPr>
        <p:txBody>
          <a:bodyPr wrap="square" lIns="0" tIns="0" rIns="0" bIns="0" rtlCol="0"/>
          <a:lstStyle/>
          <a:p>
            <a:endParaRPr/>
          </a:p>
        </p:txBody>
      </p:sp>
      <p:sp>
        <p:nvSpPr>
          <p:cNvPr id="5" name="object 5"/>
          <p:cNvSpPr txBox="1"/>
          <p:nvPr/>
        </p:nvSpPr>
        <p:spPr>
          <a:xfrm>
            <a:off x="2843783" y="533400"/>
            <a:ext cx="3312795" cy="708025"/>
          </a:xfrm>
          <a:prstGeom prst="rect">
            <a:avLst/>
          </a:prstGeom>
          <a:solidFill>
            <a:srgbClr val="FF00FF"/>
          </a:solidFill>
        </p:spPr>
        <p:txBody>
          <a:bodyPr vert="horz" wrap="square" lIns="0" tIns="0" rIns="0" bIns="0" rtlCol="0">
            <a:spAutoFit/>
          </a:bodyPr>
          <a:lstStyle/>
          <a:p>
            <a:pPr marL="809625">
              <a:lnSpc>
                <a:spcPct val="100000"/>
              </a:lnSpc>
            </a:pPr>
            <a:r>
              <a:rPr sz="4000" b="1" spc="-20" dirty="0">
                <a:latin typeface="Times New Roman"/>
                <a:cs typeface="Times New Roman"/>
              </a:rPr>
              <a:t>Lichens</a:t>
            </a:r>
            <a:endParaRPr sz="4000" dirty="0">
              <a:latin typeface="Times New Roman"/>
              <a:cs typeface="Times New Roman"/>
            </a:endParaRPr>
          </a:p>
        </p:txBody>
      </p:sp>
      <p:sp>
        <p:nvSpPr>
          <p:cNvPr id="6" name="object 6"/>
          <p:cNvSpPr txBox="1"/>
          <p:nvPr/>
        </p:nvSpPr>
        <p:spPr>
          <a:xfrm>
            <a:off x="4312919" y="5804630"/>
            <a:ext cx="3885243" cy="615553"/>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spAutoFit/>
          </a:bodyPr>
          <a:lstStyle/>
          <a:p>
            <a:pPr marL="274955" algn="r" rtl="1">
              <a:lnSpc>
                <a:spcPct val="100000"/>
              </a:lnSpc>
            </a:pPr>
            <a:r>
              <a:rPr lang="ar-SA" sz="2000" b="1" dirty="0" smtClean="0">
                <a:latin typeface="Times New Roman"/>
                <a:cs typeface="Times New Roman"/>
              </a:rPr>
              <a:t>الأشن القشري على سطح الأحجار الكلسية</a:t>
            </a:r>
          </a:p>
          <a:p>
            <a:pPr marL="274955" algn="r" rtl="1">
              <a:lnSpc>
                <a:spcPct val="100000"/>
              </a:lnSpc>
            </a:pPr>
            <a:r>
              <a:rPr sz="2000" b="1" dirty="0" err="1" smtClean="0">
                <a:latin typeface="Times New Roman"/>
                <a:cs typeface="Times New Roman"/>
              </a:rPr>
              <a:t>Crus</a:t>
            </a:r>
            <a:r>
              <a:rPr sz="2000" b="1" spc="5" dirty="0" err="1" smtClean="0">
                <a:latin typeface="Times New Roman"/>
                <a:cs typeface="Times New Roman"/>
              </a:rPr>
              <a:t>t</a:t>
            </a:r>
            <a:r>
              <a:rPr sz="2000" b="1" dirty="0" err="1" smtClean="0">
                <a:latin typeface="Times New Roman"/>
                <a:cs typeface="Times New Roman"/>
              </a:rPr>
              <a:t>ose</a:t>
            </a:r>
            <a:r>
              <a:rPr sz="2000" b="1" spc="-40" dirty="0" smtClean="0">
                <a:latin typeface="Times New Roman"/>
                <a:cs typeface="Times New Roman"/>
              </a:rPr>
              <a:t> </a:t>
            </a:r>
            <a:r>
              <a:rPr sz="2000" b="1" dirty="0">
                <a:latin typeface="Times New Roman"/>
                <a:cs typeface="Times New Roman"/>
              </a:rPr>
              <a:t>l</a:t>
            </a:r>
            <a:r>
              <a:rPr sz="2000" b="1" spc="-10" dirty="0">
                <a:latin typeface="Times New Roman"/>
                <a:cs typeface="Times New Roman"/>
              </a:rPr>
              <a:t>i</a:t>
            </a:r>
            <a:r>
              <a:rPr sz="2000" b="1" dirty="0">
                <a:latin typeface="Times New Roman"/>
                <a:cs typeface="Times New Roman"/>
              </a:rPr>
              <a:t>chens</a:t>
            </a:r>
            <a:r>
              <a:rPr sz="2000" b="1" spc="-20" dirty="0">
                <a:latin typeface="Times New Roman"/>
                <a:cs typeface="Times New Roman"/>
              </a:rPr>
              <a:t> </a:t>
            </a:r>
            <a:r>
              <a:rPr sz="2000" b="1" dirty="0">
                <a:latin typeface="Times New Roman"/>
                <a:cs typeface="Times New Roman"/>
              </a:rPr>
              <a:t>on</a:t>
            </a:r>
            <a:r>
              <a:rPr sz="2000" b="1" spc="-5" dirty="0">
                <a:latin typeface="Times New Roman"/>
                <a:cs typeface="Times New Roman"/>
              </a:rPr>
              <a:t> </a:t>
            </a:r>
            <a:r>
              <a:rPr sz="2000" b="1" dirty="0">
                <a:latin typeface="Times New Roman"/>
                <a:cs typeface="Times New Roman"/>
              </a:rPr>
              <a:t>l</a:t>
            </a:r>
            <a:r>
              <a:rPr sz="2000" b="1" spc="-10" dirty="0">
                <a:latin typeface="Times New Roman"/>
                <a:cs typeface="Times New Roman"/>
              </a:rPr>
              <a:t>i</a:t>
            </a:r>
            <a:r>
              <a:rPr sz="2000" b="1" dirty="0">
                <a:latin typeface="Times New Roman"/>
                <a:cs typeface="Times New Roman"/>
              </a:rPr>
              <a:t>mest</a:t>
            </a:r>
            <a:r>
              <a:rPr sz="2000" b="1" spc="5" dirty="0">
                <a:latin typeface="Times New Roman"/>
                <a:cs typeface="Times New Roman"/>
              </a:rPr>
              <a:t>o</a:t>
            </a:r>
            <a:r>
              <a:rPr sz="2000" b="1" dirty="0">
                <a:latin typeface="Times New Roman"/>
                <a:cs typeface="Times New Roman"/>
              </a:rPr>
              <a:t>ne</a:t>
            </a:r>
            <a:endParaRPr sz="2000" dirty="0">
              <a:latin typeface="Times New Roman"/>
              <a:cs typeface="Times New Roman"/>
            </a:endParaRPr>
          </a:p>
        </p:txBody>
      </p:sp>
      <p:sp>
        <p:nvSpPr>
          <p:cNvPr id="7" name="object 7"/>
          <p:cNvSpPr/>
          <p:nvPr/>
        </p:nvSpPr>
        <p:spPr>
          <a:xfrm>
            <a:off x="4975698" y="3787594"/>
            <a:ext cx="2559683" cy="1745996"/>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8265668" y="6311676"/>
            <a:ext cx="114935" cy="203835"/>
          </a:xfrm>
          <a:prstGeom prst="rect">
            <a:avLst/>
          </a:prstGeom>
        </p:spPr>
        <p:txBody>
          <a:bodyPr vert="horz" wrap="square" lIns="0" tIns="0" rIns="0" bIns="0" rtlCol="0">
            <a:spAutoFit/>
          </a:bodyPr>
          <a:lstStyle/>
          <a:p>
            <a:pPr marL="12700">
              <a:lnSpc>
                <a:spcPct val="100000"/>
              </a:lnSpc>
            </a:pPr>
            <a:r>
              <a:rPr sz="1400" dirty="0">
                <a:latin typeface="Times New Roman"/>
                <a:cs typeface="Times New Roman"/>
              </a:rPr>
              <a:t>9</a:t>
            </a:r>
            <a:endParaRPr sz="1400">
              <a:latin typeface="Times New Roman"/>
              <a:cs typeface="Times New Roman"/>
            </a:endParaRPr>
          </a:p>
        </p:txBody>
      </p:sp>
      <p:sp>
        <p:nvSpPr>
          <p:cNvPr id="9" name="TextBox 8"/>
          <p:cNvSpPr txBox="1"/>
          <p:nvPr/>
        </p:nvSpPr>
        <p:spPr>
          <a:xfrm>
            <a:off x="457200" y="1354131"/>
            <a:ext cx="8372030" cy="2677656"/>
          </a:xfrm>
          <a:prstGeom prst="rect">
            <a:avLst/>
          </a:prstGeom>
          <a:noFill/>
        </p:spPr>
        <p:txBody>
          <a:bodyPr wrap="square" rtlCol="0">
            <a:spAutoFit/>
          </a:bodyPr>
          <a:lstStyle/>
          <a:p>
            <a:pPr algn="r" rtl="1"/>
            <a:r>
              <a:rPr lang="ar-SA" sz="2400" dirty="0" smtClean="0"/>
              <a:t>عبارة عن طبقة قشريه تلتصق بالسطح الذي تنمو عليه مثل لحاء الأشجار الأملس أو الصخورالملساء. حوافها شديدة الالتصاق بالسطح ولا ترتفع عنه كما هو الحال في الأشن الورقية. له قشرة سطحية علوية فقط بينمايلتصق الميسيليوم الفطري في الأسفل.</a:t>
            </a:r>
          </a:p>
          <a:p>
            <a:pPr algn="r" rtl="1"/>
            <a:r>
              <a:rPr lang="ar-SA" sz="2400" dirty="0" smtClean="0"/>
              <a:t>يلاحظ في الأسن الناضج وجود تراكيب تكاثرية في منتصف الأشن القشري. هذه التركايب التكاثرية في صورة انتفاخات صغيره تشبه الخثرة </a:t>
            </a:r>
            <a:r>
              <a:rPr lang="en-US" sz="2400" dirty="0"/>
              <a:t>curdle-like bumps</a:t>
            </a:r>
            <a:r>
              <a:rPr lang="ar-SA" sz="2400" dirty="0" smtClean="0"/>
              <a:t>وهذه تتطور إلى كؤوس صغير تمثل التركيب التاكثري لمنتج للجراثيم الجنسية.</a:t>
            </a:r>
            <a:endParaRPr lang="en-US" sz="24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466187" y="3496682"/>
            <a:ext cx="1671904" cy="2253726"/>
          </a:xfrm>
          <a:prstGeom prst="rect">
            <a:avLst/>
          </a:prstGeom>
        </p:spPr>
      </p:pic>
      <p:sp>
        <p:nvSpPr>
          <p:cNvPr id="12" name="object 6"/>
          <p:cNvSpPr txBox="1"/>
          <p:nvPr/>
        </p:nvSpPr>
        <p:spPr>
          <a:xfrm>
            <a:off x="216725" y="5804630"/>
            <a:ext cx="3885243" cy="615553"/>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spAutoFit/>
          </a:bodyPr>
          <a:lstStyle/>
          <a:p>
            <a:pPr marL="274955" algn="r" rtl="1">
              <a:lnSpc>
                <a:spcPct val="100000"/>
              </a:lnSpc>
            </a:pPr>
            <a:r>
              <a:rPr lang="ar-SA" sz="2000" b="1" dirty="0" smtClean="0">
                <a:latin typeface="Times New Roman"/>
                <a:cs typeface="Times New Roman"/>
              </a:rPr>
              <a:t>الأشن القشري على سطح لحاء الأشجار</a:t>
            </a:r>
          </a:p>
          <a:p>
            <a:pPr marL="274955" algn="r" rtl="1">
              <a:lnSpc>
                <a:spcPct val="100000"/>
              </a:lnSpc>
            </a:pPr>
            <a:r>
              <a:rPr sz="2000" b="1" dirty="0" err="1" smtClean="0">
                <a:latin typeface="Times New Roman"/>
                <a:cs typeface="Times New Roman"/>
              </a:rPr>
              <a:t>Crus</a:t>
            </a:r>
            <a:r>
              <a:rPr sz="2000" b="1" spc="5" dirty="0" err="1" smtClean="0">
                <a:latin typeface="Times New Roman"/>
                <a:cs typeface="Times New Roman"/>
              </a:rPr>
              <a:t>t</a:t>
            </a:r>
            <a:r>
              <a:rPr sz="2000" b="1" dirty="0" err="1" smtClean="0">
                <a:latin typeface="Times New Roman"/>
                <a:cs typeface="Times New Roman"/>
              </a:rPr>
              <a:t>ose</a:t>
            </a:r>
            <a:r>
              <a:rPr sz="2000" b="1" spc="-40" dirty="0" smtClean="0">
                <a:latin typeface="Times New Roman"/>
                <a:cs typeface="Times New Roman"/>
              </a:rPr>
              <a:t> </a:t>
            </a:r>
            <a:r>
              <a:rPr sz="2000" b="1" dirty="0">
                <a:latin typeface="Times New Roman"/>
                <a:cs typeface="Times New Roman"/>
              </a:rPr>
              <a:t>l</a:t>
            </a:r>
            <a:r>
              <a:rPr sz="2000" b="1" spc="-10" dirty="0">
                <a:latin typeface="Times New Roman"/>
                <a:cs typeface="Times New Roman"/>
              </a:rPr>
              <a:t>i</a:t>
            </a:r>
            <a:r>
              <a:rPr sz="2000" b="1" dirty="0">
                <a:latin typeface="Times New Roman"/>
                <a:cs typeface="Times New Roman"/>
              </a:rPr>
              <a:t>chens</a:t>
            </a:r>
            <a:r>
              <a:rPr sz="2000" b="1" spc="-20" dirty="0">
                <a:latin typeface="Times New Roman"/>
                <a:cs typeface="Times New Roman"/>
              </a:rPr>
              <a:t> </a:t>
            </a:r>
            <a:r>
              <a:rPr sz="2000" b="1" dirty="0">
                <a:latin typeface="Times New Roman"/>
                <a:cs typeface="Times New Roman"/>
              </a:rPr>
              <a:t>on</a:t>
            </a:r>
            <a:r>
              <a:rPr sz="2000" b="1" spc="-5" dirty="0">
                <a:latin typeface="Times New Roman"/>
                <a:cs typeface="Times New Roman"/>
              </a:rPr>
              <a:t> </a:t>
            </a:r>
            <a:r>
              <a:rPr lang="en-US" sz="2000" b="1" dirty="0" smtClean="0">
                <a:latin typeface="Times New Roman"/>
                <a:cs typeface="Times New Roman"/>
              </a:rPr>
              <a:t>Tree bark</a:t>
            </a:r>
            <a:endParaRPr sz="2000" dirty="0">
              <a:latin typeface="Times New Roman"/>
              <a:cs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MIC </a:t>
            </a:r>
            <a:r>
              <a:rPr spc="-25" dirty="0"/>
              <a:t> </a:t>
            </a:r>
            <a:r>
              <a:rPr spc="5" dirty="0"/>
              <a:t>3</a:t>
            </a:r>
            <a:r>
              <a:rPr dirty="0"/>
              <a:t>45</a:t>
            </a:r>
          </a:p>
        </p:txBody>
      </p:sp>
      <p:sp>
        <p:nvSpPr>
          <p:cNvPr id="4" name="object 4"/>
          <p:cNvSpPr/>
          <p:nvPr/>
        </p:nvSpPr>
        <p:spPr>
          <a:xfrm>
            <a:off x="216725" y="421766"/>
            <a:ext cx="8612505" cy="0"/>
          </a:xfrm>
          <a:custGeom>
            <a:avLst/>
            <a:gdLst/>
            <a:ahLst/>
            <a:cxnLst/>
            <a:rect l="l" t="t" r="r" b="b"/>
            <a:pathLst>
              <a:path w="8612505">
                <a:moveTo>
                  <a:pt x="0" y="0"/>
                </a:moveTo>
                <a:lnTo>
                  <a:pt x="8612124" y="0"/>
                </a:lnTo>
              </a:path>
            </a:pathLst>
          </a:custGeom>
          <a:ln w="25654">
            <a:solidFill>
              <a:srgbClr val="000000"/>
            </a:solidFill>
          </a:ln>
        </p:spPr>
        <p:txBody>
          <a:bodyPr wrap="square" lIns="0" tIns="0" rIns="0" bIns="0" rtlCol="0"/>
          <a:lstStyle/>
          <a:p>
            <a:endParaRPr/>
          </a:p>
        </p:txBody>
      </p:sp>
      <p:sp>
        <p:nvSpPr>
          <p:cNvPr id="5" name="object 5"/>
          <p:cNvSpPr txBox="1"/>
          <p:nvPr/>
        </p:nvSpPr>
        <p:spPr>
          <a:xfrm>
            <a:off x="2699765" y="489672"/>
            <a:ext cx="3312795" cy="831215"/>
          </a:xfrm>
          <a:prstGeom prst="rect">
            <a:avLst/>
          </a:prstGeom>
          <a:solidFill>
            <a:srgbClr val="FF00FF"/>
          </a:solidFill>
        </p:spPr>
        <p:txBody>
          <a:bodyPr vert="horz" wrap="square" lIns="0" tIns="0" rIns="0" bIns="0" rtlCol="0">
            <a:spAutoFit/>
          </a:bodyPr>
          <a:lstStyle/>
          <a:p>
            <a:pPr marL="638810">
              <a:lnSpc>
                <a:spcPct val="100000"/>
              </a:lnSpc>
            </a:pPr>
            <a:r>
              <a:rPr sz="4800" b="1" dirty="0">
                <a:latin typeface="Times New Roman"/>
                <a:cs typeface="Times New Roman"/>
              </a:rPr>
              <a:t>Lichens</a:t>
            </a:r>
            <a:endParaRPr sz="4800" dirty="0">
              <a:latin typeface="Times New Roman"/>
              <a:cs typeface="Times New Roman"/>
            </a:endParaRPr>
          </a:p>
        </p:txBody>
      </p:sp>
      <p:sp>
        <p:nvSpPr>
          <p:cNvPr id="6" name="object 6"/>
          <p:cNvSpPr/>
          <p:nvPr/>
        </p:nvSpPr>
        <p:spPr>
          <a:xfrm>
            <a:off x="5334000" y="3308363"/>
            <a:ext cx="2452115" cy="24384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293044" y="5867268"/>
            <a:ext cx="2493071" cy="816353"/>
          </a:xfrm>
          <a:custGeom>
            <a:avLst/>
            <a:gdLst/>
            <a:ahLst/>
            <a:cxnLst/>
            <a:rect l="l" t="t" r="r" b="b"/>
            <a:pathLst>
              <a:path w="3600450" h="462279">
                <a:moveTo>
                  <a:pt x="0" y="461670"/>
                </a:moveTo>
                <a:lnTo>
                  <a:pt x="3600450" y="461670"/>
                </a:lnTo>
                <a:lnTo>
                  <a:pt x="3600450" y="0"/>
                </a:lnTo>
                <a:lnTo>
                  <a:pt x="0" y="0"/>
                </a:lnTo>
                <a:lnTo>
                  <a:pt x="0" y="461670"/>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pPr marL="12700" algn="ctr" rtl="1">
              <a:lnSpc>
                <a:spcPct val="100000"/>
              </a:lnSpc>
            </a:pPr>
            <a:r>
              <a:rPr lang="ar-SA" b="1" dirty="0" smtClean="0">
                <a:latin typeface="Times New Roman"/>
                <a:cs typeface="Times New Roman"/>
              </a:rPr>
              <a:t>الأشن </a:t>
            </a:r>
            <a:r>
              <a:rPr lang="ar-SA" b="1" dirty="0">
                <a:latin typeface="Times New Roman"/>
                <a:cs typeface="Times New Roman"/>
              </a:rPr>
              <a:t>الورقي على سطح </a:t>
            </a:r>
            <a:r>
              <a:rPr lang="ar-SA" b="1" dirty="0" smtClean="0">
                <a:latin typeface="Times New Roman"/>
                <a:cs typeface="Times New Roman"/>
              </a:rPr>
              <a:t>البازلت(صخور الحمم البركانية)</a:t>
            </a:r>
            <a:endParaRPr lang="ar-SA" b="1" dirty="0">
              <a:latin typeface="Times New Roman"/>
              <a:cs typeface="Times New Roman"/>
            </a:endParaRPr>
          </a:p>
          <a:p>
            <a:pPr marL="12700" algn="ctr" rtl="1">
              <a:lnSpc>
                <a:spcPct val="100000"/>
              </a:lnSpc>
            </a:pPr>
            <a:r>
              <a:rPr lang="en-US" b="1" dirty="0">
                <a:latin typeface="Times New Roman"/>
                <a:cs typeface="Times New Roman"/>
              </a:rPr>
              <a:t>A</a:t>
            </a:r>
            <a:r>
              <a:rPr lang="en-US" b="1" spc="-135" dirty="0">
                <a:latin typeface="Times New Roman"/>
                <a:cs typeface="Times New Roman"/>
              </a:rPr>
              <a:t> </a:t>
            </a:r>
            <a:r>
              <a:rPr lang="en-US" b="1" dirty="0">
                <a:latin typeface="Times New Roman"/>
                <a:cs typeface="Times New Roman"/>
              </a:rPr>
              <a:t>fol</a:t>
            </a:r>
            <a:r>
              <a:rPr lang="en-US" b="1" spc="5" dirty="0">
                <a:latin typeface="Times New Roman"/>
                <a:cs typeface="Times New Roman"/>
              </a:rPr>
              <a:t>i</a:t>
            </a:r>
            <a:r>
              <a:rPr lang="en-US" b="1" dirty="0">
                <a:latin typeface="Times New Roman"/>
                <a:cs typeface="Times New Roman"/>
              </a:rPr>
              <a:t>ose</a:t>
            </a:r>
            <a:r>
              <a:rPr lang="en-US" b="1" spc="-30" dirty="0">
                <a:latin typeface="Times New Roman"/>
                <a:cs typeface="Times New Roman"/>
              </a:rPr>
              <a:t> </a:t>
            </a:r>
            <a:r>
              <a:rPr lang="en-US" b="1" dirty="0">
                <a:latin typeface="Times New Roman"/>
                <a:cs typeface="Times New Roman"/>
              </a:rPr>
              <a:t>l</a:t>
            </a:r>
            <a:r>
              <a:rPr lang="en-US" b="1" spc="5" dirty="0">
                <a:latin typeface="Times New Roman"/>
                <a:cs typeface="Times New Roman"/>
              </a:rPr>
              <a:t>i</a:t>
            </a:r>
            <a:r>
              <a:rPr lang="en-US" b="1" dirty="0">
                <a:latin typeface="Times New Roman"/>
                <a:cs typeface="Times New Roman"/>
              </a:rPr>
              <a:t>ch</a:t>
            </a:r>
            <a:r>
              <a:rPr lang="en-US" b="1" spc="5" dirty="0">
                <a:latin typeface="Times New Roman"/>
                <a:cs typeface="Times New Roman"/>
              </a:rPr>
              <a:t>e</a:t>
            </a:r>
            <a:r>
              <a:rPr lang="en-US" b="1" dirty="0">
                <a:latin typeface="Times New Roman"/>
                <a:cs typeface="Times New Roman"/>
              </a:rPr>
              <a:t>n,</a:t>
            </a:r>
            <a:r>
              <a:rPr lang="en-US" b="1" spc="-15" dirty="0">
                <a:latin typeface="Times New Roman"/>
                <a:cs typeface="Times New Roman"/>
              </a:rPr>
              <a:t> </a:t>
            </a:r>
            <a:r>
              <a:rPr lang="en-US" b="1" dirty="0">
                <a:latin typeface="Times New Roman"/>
                <a:cs typeface="Times New Roman"/>
              </a:rPr>
              <a:t>on ba</a:t>
            </a:r>
            <a:r>
              <a:rPr lang="en-US" b="1" spc="5" dirty="0">
                <a:latin typeface="Times New Roman"/>
                <a:cs typeface="Times New Roman"/>
              </a:rPr>
              <a:t>s</a:t>
            </a:r>
            <a:r>
              <a:rPr lang="en-US" b="1" dirty="0">
                <a:latin typeface="Times New Roman"/>
                <a:cs typeface="Times New Roman"/>
              </a:rPr>
              <a:t>al</a:t>
            </a:r>
            <a:r>
              <a:rPr lang="en-US" b="1" spc="5" dirty="0">
                <a:latin typeface="Times New Roman"/>
                <a:cs typeface="Times New Roman"/>
              </a:rPr>
              <a:t>t</a:t>
            </a:r>
            <a:endParaRPr dirty="0"/>
          </a:p>
        </p:txBody>
      </p:sp>
      <p:sp>
        <p:nvSpPr>
          <p:cNvPr id="8" name="object 8"/>
          <p:cNvSpPr txBox="1"/>
          <p:nvPr/>
        </p:nvSpPr>
        <p:spPr>
          <a:xfrm>
            <a:off x="8265668" y="6311676"/>
            <a:ext cx="114935" cy="203835"/>
          </a:xfrm>
          <a:prstGeom prst="rect">
            <a:avLst/>
          </a:prstGeom>
        </p:spPr>
        <p:txBody>
          <a:bodyPr vert="horz" wrap="square" lIns="0" tIns="0" rIns="0" bIns="0" rtlCol="0">
            <a:spAutoFit/>
          </a:bodyPr>
          <a:lstStyle/>
          <a:p>
            <a:pPr marL="12700">
              <a:lnSpc>
                <a:spcPct val="100000"/>
              </a:lnSpc>
            </a:pPr>
            <a:r>
              <a:rPr sz="1400" dirty="0">
                <a:latin typeface="Times New Roman"/>
                <a:cs typeface="Times New Roman"/>
              </a:rPr>
              <a:t>7</a:t>
            </a:r>
            <a:endParaRPr sz="1400">
              <a:latin typeface="Times New Roman"/>
              <a:cs typeface="Times New Roman"/>
            </a:endParaRPr>
          </a:p>
        </p:txBody>
      </p:sp>
      <p:sp>
        <p:nvSpPr>
          <p:cNvPr id="10" name="TextBox 9"/>
          <p:cNvSpPr txBox="1"/>
          <p:nvPr/>
        </p:nvSpPr>
        <p:spPr>
          <a:xfrm>
            <a:off x="457200" y="1354131"/>
            <a:ext cx="8372030" cy="1938992"/>
          </a:xfrm>
          <a:prstGeom prst="rect">
            <a:avLst/>
          </a:prstGeom>
          <a:noFill/>
        </p:spPr>
        <p:txBody>
          <a:bodyPr wrap="square" rtlCol="0">
            <a:spAutoFit/>
          </a:bodyPr>
          <a:lstStyle/>
          <a:p>
            <a:pPr algn="r" rtl="1"/>
            <a:r>
              <a:rPr lang="ar-SA" sz="2400" dirty="0" smtClean="0"/>
              <a:t>عبارة عن ثالوس يمتلك أجزاء ورقية لذلك اسمه مشتق من كلمة </a:t>
            </a:r>
            <a:r>
              <a:rPr lang="en-US" sz="2400" dirty="0" smtClean="0"/>
              <a:t>foliage</a:t>
            </a:r>
            <a:r>
              <a:rPr lang="ar-SA" sz="2400" dirty="0"/>
              <a:t> </a:t>
            </a:r>
            <a:r>
              <a:rPr lang="ar-SA" sz="2400" dirty="0" smtClean="0"/>
              <a:t>(أي ورقة) ويحتوي القطاع العرضي فيه على طبقتين قشريتين سميكتين من السطح العلوي والسفلي للأجزاء الورقية. كما يمتلك أشباه جذور لتثبيته على السطح.</a:t>
            </a:r>
          </a:p>
          <a:p>
            <a:pPr algn="r" rtl="1"/>
            <a:r>
              <a:rPr lang="ar-SA" sz="2400" dirty="0" smtClean="0"/>
              <a:t>قد يتكاثر بتكوين الأجسام الثمرية للفطر في صورة حواف متعرجة (أ) أو أجسام ثمرية كأسية الشكل </a:t>
            </a:r>
            <a:r>
              <a:rPr lang="en-US" sz="2400" dirty="0" smtClean="0"/>
              <a:t>Apothecia</a:t>
            </a:r>
            <a:r>
              <a:rPr lang="ar-SA" sz="2400" dirty="0" smtClean="0"/>
              <a:t> (كما في الصورة ب). </a:t>
            </a:r>
            <a:endParaRPr lang="en-US" sz="24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725" y="4327824"/>
            <a:ext cx="2143125" cy="191452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8038" y="3631975"/>
            <a:ext cx="2583561" cy="1400827"/>
          </a:xfrm>
          <a:prstGeom prst="rect">
            <a:avLst/>
          </a:prstGeom>
        </p:spPr>
      </p:pic>
      <p:sp>
        <p:nvSpPr>
          <p:cNvPr id="13" name="TextBox 12"/>
          <p:cNvSpPr txBox="1"/>
          <p:nvPr/>
        </p:nvSpPr>
        <p:spPr>
          <a:xfrm>
            <a:off x="3623118" y="5085031"/>
            <a:ext cx="533400" cy="400110"/>
          </a:xfrm>
          <a:prstGeom prst="rect">
            <a:avLst/>
          </a:prstGeom>
          <a:noFill/>
        </p:spPr>
        <p:txBody>
          <a:bodyPr wrap="square" rtlCol="0">
            <a:spAutoFit/>
          </a:bodyPr>
          <a:lstStyle/>
          <a:p>
            <a:pPr algn="ctr"/>
            <a:r>
              <a:rPr lang="ar-SA" sz="2000" b="1" dirty="0"/>
              <a:t>أ</a:t>
            </a:r>
            <a:endParaRPr lang="en-US" sz="2000" b="1" dirty="0"/>
          </a:p>
        </p:txBody>
      </p:sp>
      <p:sp>
        <p:nvSpPr>
          <p:cNvPr id="14" name="TextBox 13"/>
          <p:cNvSpPr txBox="1"/>
          <p:nvPr/>
        </p:nvSpPr>
        <p:spPr>
          <a:xfrm>
            <a:off x="1021587" y="6283512"/>
            <a:ext cx="533400" cy="400110"/>
          </a:xfrm>
          <a:prstGeom prst="rect">
            <a:avLst/>
          </a:prstGeom>
          <a:noFill/>
        </p:spPr>
        <p:txBody>
          <a:bodyPr wrap="square" rtlCol="0">
            <a:spAutoFit/>
          </a:bodyPr>
          <a:lstStyle/>
          <a:p>
            <a:pPr algn="ctr"/>
            <a:r>
              <a:rPr lang="ar-SA" sz="2000" b="1" dirty="0" smtClean="0"/>
              <a:t>ب</a:t>
            </a:r>
            <a:endParaRPr lang="en-US"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CCC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452</TotalTime>
  <Words>744</Words>
  <Application>Microsoft Office PowerPoint</Application>
  <PresentationFormat>On-screen Show (4:3)</PresentationFormat>
  <Paragraphs>120</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  345</vt:lpstr>
      <vt:lpstr>MIC  345</vt:lpstr>
      <vt:lpstr>MIC  345</vt:lpstr>
      <vt:lpstr>PowerPoint Presentation</vt:lpstr>
      <vt:lpstr>MIC  345</vt:lpstr>
      <vt:lpstr>MIC  345</vt:lpstr>
      <vt:lpstr>PowerPoint Presentation</vt:lpstr>
      <vt:lpstr>PowerPoint Presentation</vt:lpstr>
      <vt:lpstr>PowerPoint Presentation</vt:lpstr>
      <vt:lpstr>MIC  345</vt:lpstr>
      <vt:lpstr>PowerPoint Presentation</vt:lpstr>
      <vt:lpstr>MIC  345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Zn-Methionine  on milk production,  milk somatic cell counts and udder health in dairy goats</dc:title>
  <dc:creator>Mr DOERLER J.Marie</dc:creator>
  <cp:lastModifiedBy>Amal Khalaf Hamdan</cp:lastModifiedBy>
  <cp:revision>26</cp:revision>
  <dcterms:created xsi:type="dcterms:W3CDTF">2015-03-31T23:02:26Z</dcterms:created>
  <dcterms:modified xsi:type="dcterms:W3CDTF">2015-04-29T06:51:17Z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2011-12-11T00:00:00Z</vt:filetime>
  </property>
  <property fmtid="{D5CDD505-2E9C-101B-9397-08002B2CF9AE}" pid="3" name="LastSaved">
    <vt:filetime>2015-03-31T00:00:00Z</vt:filetime>
  </property>
</Properties>
</file>