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257" r:id="rId3"/>
    <p:sldId id="258" r:id="rId4"/>
    <p:sldId id="259" r:id="rId5"/>
    <p:sldId id="260" r:id="rId6"/>
    <p:sldId id="261" r:id="rId7"/>
    <p:sldId id="266" r:id="rId8"/>
    <p:sldId id="262" r:id="rId9"/>
    <p:sldId id="267" r:id="rId10"/>
    <p:sldId id="263" r:id="rId11"/>
    <p:sldId id="264" r:id="rId12"/>
    <p:sldId id="265" r:id="rId13"/>
    <p:sldId id="274" r:id="rId14"/>
    <p:sldId id="275" r:id="rId15"/>
    <p:sldId id="276" r:id="rId16"/>
    <p:sldId id="268" r:id="rId17"/>
    <p:sldId id="269" r:id="rId18"/>
    <p:sldId id="270" r:id="rId19"/>
    <p:sldId id="277" r:id="rId20"/>
    <p:sldId id="282" r:id="rId21"/>
    <p:sldId id="278" r:id="rId22"/>
    <p:sldId id="280" r:id="rId23"/>
    <p:sldId id="283" r:id="rId24"/>
    <p:sldId id="279" r:id="rId25"/>
    <p:sldId id="296" r:id="rId26"/>
    <p:sldId id="284" r:id="rId27"/>
    <p:sldId id="285" r:id="rId28"/>
    <p:sldId id="291" r:id="rId29"/>
    <p:sldId id="286" r:id="rId30"/>
    <p:sldId id="287" r:id="rId31"/>
    <p:sldId id="271" r:id="rId32"/>
    <p:sldId id="295" r:id="rId33"/>
    <p:sldId id="300" r:id="rId34"/>
    <p:sldId id="293" r:id="rId35"/>
    <p:sldId id="299" r:id="rId36"/>
    <p:sldId id="290" r:id="rId37"/>
    <p:sldId id="289" r:id="rId38"/>
    <p:sldId id="29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0033CC"/>
    <a:srgbClr val="CC00CC"/>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516"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445696-1B84-43A2-91CB-F50283B56EB8}" type="datetimeFigureOut">
              <a:rPr lang="en-US" smtClean="0"/>
              <a:pPr/>
              <a:t>4/21/2012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4C8A2C-1D5E-4941-A972-9EC024F0E53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xfrm>
            <a:off x="1150938" y="692150"/>
            <a:ext cx="4556125" cy="3416300"/>
          </a:xfrm>
          <a:ln cap="flat"/>
        </p:spPr>
      </p:sp>
      <p:sp>
        <p:nvSpPr>
          <p:cNvPr id="153603" name="Rectangle 3"/>
          <p:cNvSpPr>
            <a:spLocks noGrp="1" noChangeArrowheads="1"/>
          </p:cNvSpPr>
          <p:nvPr>
            <p:ph type="body" idx="1"/>
          </p:nvPr>
        </p:nvSpPr>
        <p:spPr>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UCOP May 2009 Safety Meeting</a:t>
            </a:r>
          </a:p>
          <a:p>
            <a:r>
              <a:rPr lang="en-US"/>
              <a:t>H1N1 Influenza Virus</a:t>
            </a:r>
          </a:p>
        </p:txBody>
      </p:sp>
      <p:sp>
        <p:nvSpPr>
          <p:cNvPr id="7" name="Rectangle 7"/>
          <p:cNvSpPr>
            <a:spLocks noGrp="1" noChangeArrowheads="1"/>
          </p:cNvSpPr>
          <p:nvPr>
            <p:ph type="sldNum" sz="quarter" idx="5"/>
          </p:nvPr>
        </p:nvSpPr>
        <p:spPr>
          <a:ln/>
        </p:spPr>
        <p:txBody>
          <a:bodyPr/>
          <a:lstStyle/>
          <a:p>
            <a:fld id="{F2F6F79A-35CA-403C-A0C8-F41B3ACD1075}" type="slidenum">
              <a:rPr lang="en-US"/>
              <a:pPr/>
              <a:t>34</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a:lnSpc>
                <a:spcPct val="90000"/>
              </a:lnSpc>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UCOP May 2009 Safety Meeting</a:t>
            </a:r>
          </a:p>
          <a:p>
            <a:r>
              <a:rPr lang="en-US"/>
              <a:t>H1N1 Influenza Virus</a:t>
            </a:r>
          </a:p>
        </p:txBody>
      </p:sp>
      <p:sp>
        <p:nvSpPr>
          <p:cNvPr id="7" name="Rectangle 7"/>
          <p:cNvSpPr>
            <a:spLocks noGrp="1" noChangeArrowheads="1"/>
          </p:cNvSpPr>
          <p:nvPr>
            <p:ph type="sldNum" sz="quarter" idx="5"/>
          </p:nvPr>
        </p:nvSpPr>
        <p:spPr>
          <a:ln/>
        </p:spPr>
        <p:txBody>
          <a:bodyPr/>
          <a:lstStyle/>
          <a:p>
            <a:fld id="{037B2C6B-414B-4485-AC19-7FF0DDFA8D98}" type="slidenum">
              <a:rPr lang="en-US"/>
              <a:pPr/>
              <a:t>38</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sz="16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7BD93C-E641-4EEB-A16F-CCFF522E97F6}" type="datetimeFigureOut">
              <a:rPr lang="en-US" smtClean="0"/>
              <a:pPr/>
              <a:t>4/21/2012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7BD93C-E641-4EEB-A16F-CCFF522E97F6}" type="datetimeFigureOut">
              <a:rPr lang="en-US" smtClean="0"/>
              <a:pPr/>
              <a:t>4/21/2012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7BD93C-E641-4EEB-A16F-CCFF522E97F6}" type="datetimeFigureOut">
              <a:rPr lang="en-US" smtClean="0"/>
              <a:pPr/>
              <a:t>4/21/2012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7BD93C-E641-4EEB-A16F-CCFF522E97F6}" type="datetimeFigureOut">
              <a:rPr lang="en-US" smtClean="0"/>
              <a:pPr/>
              <a:t>4/21/2012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7BD93C-E641-4EEB-A16F-CCFF522E97F6}" type="datetimeFigureOut">
              <a:rPr lang="en-US" smtClean="0"/>
              <a:pPr/>
              <a:t>4/21/2012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7BD93C-E641-4EEB-A16F-CCFF522E97F6}" type="datetimeFigureOut">
              <a:rPr lang="en-US" smtClean="0"/>
              <a:pPr/>
              <a:t>4/21/2012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7BD93C-E641-4EEB-A16F-CCFF522E97F6}" type="datetimeFigureOut">
              <a:rPr lang="en-US" smtClean="0"/>
              <a:pPr/>
              <a:t>4/21/2012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7BD93C-E641-4EEB-A16F-CCFF522E97F6}" type="datetimeFigureOut">
              <a:rPr lang="en-US" smtClean="0"/>
              <a:pPr/>
              <a:t>4/21/2012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7BD93C-E641-4EEB-A16F-CCFF522E97F6}" type="datetimeFigureOut">
              <a:rPr lang="en-US" smtClean="0"/>
              <a:pPr/>
              <a:t>4/21/2012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7BD93C-E641-4EEB-A16F-CCFF522E97F6}" type="datetimeFigureOut">
              <a:rPr lang="en-US" smtClean="0"/>
              <a:pPr/>
              <a:t>4/21/2012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7BD93C-E641-4EEB-A16F-CCFF522E97F6}" type="datetimeFigureOut">
              <a:rPr lang="en-US" smtClean="0"/>
              <a:pPr/>
              <a:t>4/21/2012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7BD93C-E641-4EEB-A16F-CCFF522E97F6}" type="datetimeFigureOut">
              <a:rPr lang="en-US" smtClean="0"/>
              <a:pPr/>
              <a:t>4/21/2012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CA605-7865-4FEE-A9CE-7E63696263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0.wmf"/><Relationship Id="rId4" Type="http://schemas.openxmlformats.org/officeDocument/2006/relationships/image" Target="../media/image19.wmf"/></Relationships>
</file>

<file path=ppt/slides/_rels/slide3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7.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800" b="1" dirty="0" smtClean="0">
                <a:solidFill>
                  <a:srgbClr val="FF0000"/>
                </a:solidFill>
              </a:rPr>
              <a:t>RESPIRATORY TRACT  </a:t>
            </a:r>
            <a:r>
              <a:rPr lang="en-US" sz="4800" b="1" dirty="0">
                <a:solidFill>
                  <a:srgbClr val="FF0000"/>
                </a:solidFill>
              </a:rPr>
              <a:t>I</a:t>
            </a:r>
            <a:r>
              <a:rPr lang="en-US" sz="4800" b="1" dirty="0" smtClean="0">
                <a:solidFill>
                  <a:srgbClr val="FF0000"/>
                </a:solidFill>
              </a:rPr>
              <a:t>NFECTIONS</a:t>
            </a:r>
            <a:endParaRPr lang="en-US" sz="4800" b="1" dirty="0">
              <a:solidFill>
                <a:srgbClr val="FF0000"/>
              </a:solidFill>
            </a:endParaRPr>
          </a:p>
        </p:txBody>
      </p:sp>
      <p:sp>
        <p:nvSpPr>
          <p:cNvPr id="3" name="Subtitle 2"/>
          <p:cNvSpPr>
            <a:spLocks noGrp="1"/>
          </p:cNvSpPr>
          <p:nvPr>
            <p:ph type="subTitle" idx="1"/>
          </p:nvPr>
        </p:nvSpPr>
        <p:spPr/>
        <p:txBody>
          <a:bodyPr/>
          <a:lstStyle/>
          <a:p>
            <a:r>
              <a:rPr lang="en-US" b="1" dirty="0" smtClean="0">
                <a:solidFill>
                  <a:srgbClr val="0070C0"/>
                </a:solidFill>
              </a:rPr>
              <a:t>CLS 212: Medical Microbiology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Pharyngitis</a:t>
            </a:r>
            <a:endParaRPr lang="en-US" b="1" dirty="0">
              <a:solidFill>
                <a:srgbClr val="FF0000"/>
              </a:solidFill>
            </a:endParaRPr>
          </a:p>
        </p:txBody>
      </p:sp>
      <p:sp>
        <p:nvSpPr>
          <p:cNvPr id="3" name="Content Placeholder 2"/>
          <p:cNvSpPr>
            <a:spLocks noGrp="1"/>
          </p:cNvSpPr>
          <p:nvPr>
            <p:ph idx="1"/>
          </p:nvPr>
        </p:nvSpPr>
        <p:spPr>
          <a:xfrm>
            <a:off x="457200" y="1357298"/>
            <a:ext cx="8229600" cy="5214974"/>
          </a:xfrm>
        </p:spPr>
        <p:txBody>
          <a:bodyPr>
            <a:normAutofit fontScale="85000" lnSpcReduction="20000"/>
          </a:bodyPr>
          <a:lstStyle/>
          <a:p>
            <a:r>
              <a:rPr lang="en-US" dirty="0" smtClean="0"/>
              <a:t>Acute bacterial infection of the throat. Also known as: </a:t>
            </a:r>
            <a:r>
              <a:rPr lang="en-US" i="1" dirty="0" err="1" smtClean="0">
                <a:solidFill>
                  <a:srgbClr val="00B050"/>
                </a:solidFill>
              </a:rPr>
              <a:t>Strept</a:t>
            </a:r>
            <a:r>
              <a:rPr lang="en-US" i="1" dirty="0" smtClean="0">
                <a:solidFill>
                  <a:srgbClr val="00B050"/>
                </a:solidFill>
              </a:rPr>
              <a:t> throat.</a:t>
            </a:r>
          </a:p>
          <a:p>
            <a:r>
              <a:rPr lang="en-US" b="1" dirty="0" smtClean="0">
                <a:solidFill>
                  <a:srgbClr val="0070C0"/>
                </a:solidFill>
              </a:rPr>
              <a:t>Symptoms:</a:t>
            </a:r>
            <a:r>
              <a:rPr lang="en-US" dirty="0" smtClean="0"/>
              <a:t> sore throat, chills, fever, headache; beefy red throat; white pus patches on pharynx; enlarged tonsils, enlarged cervical lymph nodes.</a:t>
            </a:r>
          </a:p>
          <a:p>
            <a:r>
              <a:rPr lang="en-US" dirty="0" smtClean="0"/>
              <a:t>The infection might spread to sinuses, middle ear, or hearing organs.</a:t>
            </a:r>
          </a:p>
          <a:p>
            <a:r>
              <a:rPr lang="en-US" b="1" dirty="0" smtClean="0">
                <a:solidFill>
                  <a:srgbClr val="0070C0"/>
                </a:solidFill>
              </a:rPr>
              <a:t>Causative Bacteria:</a:t>
            </a:r>
            <a:r>
              <a:rPr lang="en-US" dirty="0" smtClean="0"/>
              <a:t> </a:t>
            </a:r>
            <a:r>
              <a:rPr lang="en-US" i="1" dirty="0" smtClean="0"/>
              <a:t>Streptococcus </a:t>
            </a:r>
            <a:r>
              <a:rPr lang="en-US" i="1" dirty="0" err="1" smtClean="0"/>
              <a:t>pyogenes</a:t>
            </a:r>
            <a:r>
              <a:rPr lang="en-US" dirty="0" smtClean="0"/>
              <a:t> also known as </a:t>
            </a:r>
            <a:r>
              <a:rPr lang="en-US" dirty="0" err="1" smtClean="0"/>
              <a:t>Strept</a:t>
            </a:r>
            <a:r>
              <a:rPr lang="en-US" dirty="0" smtClean="0"/>
              <a:t> group A.</a:t>
            </a:r>
          </a:p>
          <a:p>
            <a:r>
              <a:rPr lang="en-US" b="1" dirty="0" smtClean="0">
                <a:solidFill>
                  <a:srgbClr val="0070C0"/>
                </a:solidFill>
              </a:rPr>
              <a:t>Transmission:</a:t>
            </a:r>
            <a:r>
              <a:rPr lang="en-US" dirty="0" smtClean="0"/>
              <a:t> (person-to person)</a:t>
            </a:r>
          </a:p>
          <a:p>
            <a:pPr>
              <a:buNone/>
            </a:pPr>
            <a:r>
              <a:rPr lang="en-US" dirty="0" smtClean="0"/>
              <a:t>     Airborne droplet inhalation, direct contact with infected human or his belongings. Also direct contact with nasal carrier of the infection.</a:t>
            </a:r>
          </a:p>
          <a:p>
            <a:r>
              <a:rPr lang="en-US" b="1" dirty="0" smtClean="0">
                <a:solidFill>
                  <a:srgbClr val="0070C0"/>
                </a:solidFill>
              </a:rPr>
              <a:t>Treatment:</a:t>
            </a:r>
            <a:r>
              <a:rPr lang="en-US" dirty="0" smtClean="0"/>
              <a:t> Penicillin G (Erythromycin).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rPr>
              <a:t>Streptococcus </a:t>
            </a:r>
            <a:r>
              <a:rPr lang="en-US" b="1" i="1" dirty="0" err="1" smtClean="0">
                <a:solidFill>
                  <a:srgbClr val="FF0000"/>
                </a:solidFill>
              </a:rPr>
              <a:t>pyogenes</a:t>
            </a:r>
            <a:endParaRPr lang="en-US" b="1" i="1" dirty="0">
              <a:solidFill>
                <a:srgbClr val="FF0000"/>
              </a:solidFill>
            </a:endParaRPr>
          </a:p>
        </p:txBody>
      </p:sp>
      <p:sp>
        <p:nvSpPr>
          <p:cNvPr id="3" name="Content Placeholder 2"/>
          <p:cNvSpPr>
            <a:spLocks noGrp="1"/>
          </p:cNvSpPr>
          <p:nvPr>
            <p:ph idx="1"/>
          </p:nvPr>
        </p:nvSpPr>
        <p:spPr>
          <a:xfrm>
            <a:off x="457200" y="1357298"/>
            <a:ext cx="8229600" cy="5143536"/>
          </a:xfrm>
        </p:spPr>
        <p:txBody>
          <a:bodyPr/>
          <a:lstStyle/>
          <a:p>
            <a:r>
              <a:rPr lang="en-US" b="1" dirty="0" smtClean="0">
                <a:solidFill>
                  <a:srgbClr val="0070C0"/>
                </a:solidFill>
              </a:rPr>
              <a:t>Gram positive</a:t>
            </a:r>
            <a:r>
              <a:rPr lang="en-US" dirty="0" smtClean="0"/>
              <a:t> </a:t>
            </a:r>
            <a:r>
              <a:rPr lang="en-US" dirty="0" err="1" smtClean="0"/>
              <a:t>cocci</a:t>
            </a:r>
            <a:r>
              <a:rPr lang="en-US" dirty="0" smtClean="0"/>
              <a:t> arranged in chains.</a:t>
            </a:r>
          </a:p>
          <a:p>
            <a:r>
              <a:rPr lang="el-GR" dirty="0" smtClean="0"/>
              <a:t>β</a:t>
            </a:r>
            <a:r>
              <a:rPr lang="en-US" dirty="0" smtClean="0"/>
              <a:t>-</a:t>
            </a:r>
            <a:r>
              <a:rPr lang="en-US" dirty="0" err="1" smtClean="0"/>
              <a:t>haemolytic</a:t>
            </a:r>
            <a:r>
              <a:rPr lang="en-US" dirty="0" smtClean="0"/>
              <a:t> on Blood Agar media.</a:t>
            </a:r>
          </a:p>
          <a:p>
            <a:r>
              <a:rPr lang="en-US" dirty="0" smtClean="0"/>
              <a:t>Normal flora of the throat and skin.</a:t>
            </a:r>
            <a:endParaRPr lang="en-US" dirty="0"/>
          </a:p>
        </p:txBody>
      </p:sp>
      <p:pic>
        <p:nvPicPr>
          <p:cNvPr id="4" name="Content Placeholder 3" descr="agalactiae.jpg"/>
          <p:cNvPicPr>
            <a:picLocks noChangeAspect="1"/>
          </p:cNvPicPr>
          <p:nvPr/>
        </p:nvPicPr>
        <p:blipFill>
          <a:blip r:embed="rId2" cstate="print"/>
          <a:stretch>
            <a:fillRect/>
          </a:stretch>
        </p:blipFill>
        <p:spPr>
          <a:xfrm>
            <a:off x="1000099" y="3404793"/>
            <a:ext cx="3500463" cy="3037591"/>
          </a:xfrm>
          <a:prstGeom prst="rect">
            <a:avLst/>
          </a:prstGeom>
        </p:spPr>
      </p:pic>
      <p:pic>
        <p:nvPicPr>
          <p:cNvPr id="5" name="Content Placeholder 5" descr="Betahemolysis.jpg"/>
          <p:cNvPicPr>
            <a:picLocks noChangeAspect="1"/>
          </p:cNvPicPr>
          <p:nvPr/>
        </p:nvPicPr>
        <p:blipFill>
          <a:blip r:embed="rId3" cstate="print"/>
          <a:stretch>
            <a:fillRect/>
          </a:stretch>
        </p:blipFill>
        <p:spPr>
          <a:xfrm>
            <a:off x="5214942" y="3643314"/>
            <a:ext cx="3140942" cy="254416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US" b="1" i="1" dirty="0" smtClean="0">
                <a:solidFill>
                  <a:srgbClr val="FF0000"/>
                </a:solidFill>
              </a:rPr>
              <a:t>Streptococcus </a:t>
            </a:r>
            <a:r>
              <a:rPr lang="en-US" b="1" i="1" dirty="0" err="1" smtClean="0">
                <a:solidFill>
                  <a:srgbClr val="FF0000"/>
                </a:solidFill>
              </a:rPr>
              <a:t>pyogenes</a:t>
            </a:r>
            <a:endParaRPr lang="en-US" i="1" dirty="0">
              <a:solidFill>
                <a:srgbClr val="FF0000"/>
              </a:solidFill>
            </a:endParaRPr>
          </a:p>
        </p:txBody>
      </p:sp>
      <p:sp>
        <p:nvSpPr>
          <p:cNvPr id="3" name="Content Placeholder 2"/>
          <p:cNvSpPr>
            <a:spLocks noGrp="1"/>
          </p:cNvSpPr>
          <p:nvPr>
            <p:ph idx="1"/>
          </p:nvPr>
        </p:nvSpPr>
        <p:spPr>
          <a:xfrm>
            <a:off x="457200" y="1428736"/>
            <a:ext cx="8229600" cy="5143536"/>
          </a:xfrm>
        </p:spPr>
        <p:txBody>
          <a:bodyPr>
            <a:normAutofit fontScale="85000" lnSpcReduction="20000"/>
          </a:bodyPr>
          <a:lstStyle/>
          <a:p>
            <a:r>
              <a:rPr lang="en-US" dirty="0" smtClean="0"/>
              <a:t>Group A strep usually causes relatively mild illnesses, such as streptococcal sore throat (strep throat) and streptococcal skin infections (impetigo). Group A strep can also cause more serious illnesses such as </a:t>
            </a:r>
            <a:r>
              <a:rPr lang="en-US" b="1" dirty="0" smtClean="0">
                <a:solidFill>
                  <a:srgbClr val="00B0F0"/>
                </a:solidFill>
              </a:rPr>
              <a:t>Scarlet Fever, Rheumatic Fever, Postpartum Fever, Wound Infections, and Pneumonia.</a:t>
            </a:r>
          </a:p>
          <a:p>
            <a:endParaRPr lang="en-US" dirty="0" smtClean="0"/>
          </a:p>
          <a:p>
            <a:r>
              <a:rPr lang="en-US" dirty="0" smtClean="0"/>
              <a:t>Occasionally, a deadly type of group A strep bacteria can invade the blood, muscle and fat tissue, or lungs and cause a serious and often life-threatening type of infection called </a:t>
            </a:r>
            <a:r>
              <a:rPr lang="en-US" b="1" dirty="0" smtClean="0">
                <a:solidFill>
                  <a:srgbClr val="00B050"/>
                </a:solidFill>
              </a:rPr>
              <a:t>Invasive group A strep</a:t>
            </a:r>
            <a:r>
              <a:rPr lang="en-US" dirty="0" smtClean="0">
                <a:solidFill>
                  <a:srgbClr val="00B050"/>
                </a:solidFill>
              </a:rPr>
              <a:t>.</a:t>
            </a:r>
            <a:r>
              <a:rPr lang="en-US" dirty="0" smtClean="0"/>
              <a:t> Two rare, but very severe, forms of invasive group A strep infections are </a:t>
            </a:r>
            <a:r>
              <a:rPr lang="en-US" b="1" dirty="0" smtClean="0">
                <a:solidFill>
                  <a:srgbClr val="0070C0"/>
                </a:solidFill>
              </a:rPr>
              <a:t>Necrotizing Fasciitis </a:t>
            </a:r>
            <a:r>
              <a:rPr lang="en-US" b="1" dirty="0" smtClean="0"/>
              <a:t>and</a:t>
            </a:r>
            <a:r>
              <a:rPr lang="en-US" b="1" dirty="0" smtClean="0">
                <a:solidFill>
                  <a:srgbClr val="0070C0"/>
                </a:solidFill>
              </a:rPr>
              <a:t> Streptococcal Toxic Shock Syndrome.</a:t>
            </a:r>
          </a:p>
          <a:p>
            <a:endParaRPr lang="en-US" dirty="0" smtClean="0"/>
          </a:p>
          <a:p>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3214710" cy="1143000"/>
          </a:xfrm>
        </p:spPr>
        <p:txBody>
          <a:bodyPr>
            <a:noAutofit/>
          </a:bodyPr>
          <a:lstStyle/>
          <a:p>
            <a:r>
              <a:rPr lang="en-US" sz="2400" b="1" dirty="0" smtClean="0">
                <a:solidFill>
                  <a:srgbClr val="0070C0"/>
                </a:solidFill>
              </a:rPr>
              <a:t>White pus patches on pharynx; enlarged tonsils</a:t>
            </a:r>
            <a:endParaRPr lang="en-US" sz="2400" b="1" dirty="0">
              <a:solidFill>
                <a:srgbClr val="0070C0"/>
              </a:solidFill>
            </a:endParaRPr>
          </a:p>
        </p:txBody>
      </p:sp>
      <p:pic>
        <p:nvPicPr>
          <p:cNvPr id="4" name="Content Placeholder 3" descr="pharyngitis3.bmp"/>
          <p:cNvPicPr>
            <a:picLocks noGrp="1" noChangeAspect="1"/>
          </p:cNvPicPr>
          <p:nvPr>
            <p:ph idx="1"/>
          </p:nvPr>
        </p:nvPicPr>
        <p:blipFill>
          <a:blip r:embed="rId2" cstate="print"/>
          <a:stretch>
            <a:fillRect/>
          </a:stretch>
        </p:blipFill>
        <p:spPr>
          <a:xfrm>
            <a:off x="285720" y="2357430"/>
            <a:ext cx="3357586" cy="2875352"/>
          </a:xfrm>
        </p:spPr>
      </p:pic>
      <p:pic>
        <p:nvPicPr>
          <p:cNvPr id="5" name="Content Placeholder 3" descr="impetigo.bmp"/>
          <p:cNvPicPr>
            <a:picLocks noChangeAspect="1"/>
          </p:cNvPicPr>
          <p:nvPr/>
        </p:nvPicPr>
        <p:blipFill>
          <a:blip r:embed="rId3" cstate="print"/>
          <a:stretch>
            <a:fillRect/>
          </a:stretch>
        </p:blipFill>
        <p:spPr>
          <a:xfrm>
            <a:off x="5286380" y="285728"/>
            <a:ext cx="3675648" cy="2857520"/>
          </a:xfrm>
          <a:prstGeom prst="rect">
            <a:avLst/>
          </a:prstGeom>
        </p:spPr>
      </p:pic>
      <p:sp>
        <p:nvSpPr>
          <p:cNvPr id="6" name="TextBox 5"/>
          <p:cNvSpPr txBox="1"/>
          <p:nvPr/>
        </p:nvSpPr>
        <p:spPr>
          <a:xfrm>
            <a:off x="5357818" y="3143248"/>
            <a:ext cx="3571900" cy="1200329"/>
          </a:xfrm>
          <a:prstGeom prst="rect">
            <a:avLst/>
          </a:prstGeom>
          <a:noFill/>
        </p:spPr>
        <p:txBody>
          <a:bodyPr wrap="square" rtlCol="0">
            <a:spAutoFit/>
          </a:bodyPr>
          <a:lstStyle/>
          <a:p>
            <a:r>
              <a:rPr lang="en-US" sz="2400" b="1" dirty="0" smtClean="0">
                <a:solidFill>
                  <a:srgbClr val="7030A0"/>
                </a:solidFill>
              </a:rPr>
              <a:t>Impetigo: Skin Infection, more common on the face of children.</a:t>
            </a:r>
            <a:endParaRPr lang="en-US" sz="2400" b="1" dirty="0">
              <a:solidFill>
                <a:srgbClr val="7030A0"/>
              </a:solidFill>
            </a:endParaRPr>
          </a:p>
        </p:txBody>
      </p:sp>
      <p:sp>
        <p:nvSpPr>
          <p:cNvPr id="7" name="TextBox 6"/>
          <p:cNvSpPr txBox="1"/>
          <p:nvPr/>
        </p:nvSpPr>
        <p:spPr>
          <a:xfrm>
            <a:off x="285720" y="285728"/>
            <a:ext cx="4714908" cy="584775"/>
          </a:xfrm>
          <a:prstGeom prst="rect">
            <a:avLst/>
          </a:prstGeom>
          <a:noFill/>
          <a:ln w="57150">
            <a:solidFill>
              <a:srgbClr val="00B050"/>
            </a:solidFill>
          </a:ln>
        </p:spPr>
        <p:txBody>
          <a:bodyPr wrap="square" rtlCol="0">
            <a:spAutoFit/>
          </a:bodyPr>
          <a:lstStyle/>
          <a:p>
            <a:r>
              <a:rPr lang="en-US" sz="3200" b="1" dirty="0" smtClean="0">
                <a:solidFill>
                  <a:srgbClr val="00B050"/>
                </a:solidFill>
              </a:rPr>
              <a:t>Acute Bacterial Pharyngitis</a:t>
            </a:r>
            <a:endParaRPr lang="en-US" sz="3200" b="1" dirty="0">
              <a:solidFill>
                <a:srgbClr val="00B050"/>
              </a:solidFill>
            </a:endParaRPr>
          </a:p>
        </p:txBody>
      </p:sp>
      <p:pic>
        <p:nvPicPr>
          <p:cNvPr id="8" name="Picture 3"/>
          <p:cNvPicPr>
            <a:picLocks noChangeAspect="1" noChangeArrowheads="1"/>
          </p:cNvPicPr>
          <p:nvPr/>
        </p:nvPicPr>
        <p:blipFill>
          <a:blip r:embed="rId4" cstate="print"/>
          <a:srcRect r="8633" b="10698"/>
          <a:stretch>
            <a:fillRect/>
          </a:stretch>
        </p:blipFill>
        <p:spPr bwMode="auto">
          <a:xfrm>
            <a:off x="4786314" y="4714884"/>
            <a:ext cx="3629036" cy="1947868"/>
          </a:xfrm>
          <a:prstGeom prst="rect">
            <a:avLst/>
          </a:prstGeom>
          <a:noFill/>
          <a:ln w="9525">
            <a:noFill/>
            <a:miter lim="800000"/>
            <a:headEnd/>
            <a:tailEnd/>
          </a:ln>
        </p:spPr>
      </p:pic>
      <p:sp>
        <p:nvSpPr>
          <p:cNvPr id="9" name="Rectangle 8"/>
          <p:cNvSpPr/>
          <p:nvPr/>
        </p:nvSpPr>
        <p:spPr>
          <a:xfrm>
            <a:off x="714348" y="5786454"/>
            <a:ext cx="4054700" cy="461665"/>
          </a:xfrm>
          <a:prstGeom prst="rect">
            <a:avLst/>
          </a:prstGeom>
        </p:spPr>
        <p:txBody>
          <a:bodyPr wrap="none">
            <a:spAutoFit/>
          </a:bodyPr>
          <a:lstStyle/>
          <a:p>
            <a:r>
              <a:rPr lang="en-US" sz="2400" b="1" dirty="0" smtClean="0">
                <a:solidFill>
                  <a:srgbClr val="92D050"/>
                </a:solidFill>
              </a:rPr>
              <a:t>enlarged cervical lymph nodes</a:t>
            </a:r>
            <a:endParaRPr lang="en-US" sz="2400" b="1" dirty="0">
              <a:solidFill>
                <a:srgbClr val="92D05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chemeClr val="accent5">
                    <a:lumMod val="75000"/>
                  </a:schemeClr>
                </a:solidFill>
              </a:rPr>
              <a:t>Scarlet Fever</a:t>
            </a:r>
            <a:endParaRPr lang="en-US" sz="4800" b="1" dirty="0">
              <a:solidFill>
                <a:schemeClr val="accent5">
                  <a:lumMod val="75000"/>
                </a:schemeClr>
              </a:solidFill>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rot="5400000">
            <a:off x="5140594" y="2931843"/>
            <a:ext cx="3268933" cy="3263114"/>
          </a:xfrm>
          <a:prstGeom prst="rect">
            <a:avLst/>
          </a:prstGeom>
          <a:noFill/>
          <a:ln w="9525">
            <a:noFill/>
            <a:miter lim="800000"/>
            <a:headEnd/>
            <a:tailEnd/>
          </a:ln>
        </p:spPr>
      </p:pic>
      <p:sp>
        <p:nvSpPr>
          <p:cNvPr id="7" name="TextBox 6"/>
          <p:cNvSpPr txBox="1"/>
          <p:nvPr/>
        </p:nvSpPr>
        <p:spPr>
          <a:xfrm>
            <a:off x="5429256" y="2285992"/>
            <a:ext cx="2714644" cy="461665"/>
          </a:xfrm>
          <a:prstGeom prst="rect">
            <a:avLst/>
          </a:prstGeom>
          <a:noFill/>
        </p:spPr>
        <p:txBody>
          <a:bodyPr wrap="square" rtlCol="0">
            <a:spAutoFit/>
          </a:bodyPr>
          <a:lstStyle/>
          <a:p>
            <a:r>
              <a:rPr lang="en-US" sz="2400" b="1" dirty="0" smtClean="0">
                <a:solidFill>
                  <a:srgbClr val="FF0000"/>
                </a:solidFill>
              </a:rPr>
              <a:t>Strawberry Tongue</a:t>
            </a:r>
            <a:endParaRPr lang="en-US" sz="2400" b="1" dirty="0">
              <a:solidFill>
                <a:srgbClr val="FF0000"/>
              </a:solidFill>
            </a:endParaRPr>
          </a:p>
        </p:txBody>
      </p:sp>
      <p:sp>
        <p:nvSpPr>
          <p:cNvPr id="9" name="TextBox 8"/>
          <p:cNvSpPr txBox="1"/>
          <p:nvPr/>
        </p:nvSpPr>
        <p:spPr>
          <a:xfrm>
            <a:off x="571472" y="1357298"/>
            <a:ext cx="3929090" cy="830997"/>
          </a:xfrm>
          <a:prstGeom prst="rect">
            <a:avLst/>
          </a:prstGeom>
          <a:noFill/>
        </p:spPr>
        <p:txBody>
          <a:bodyPr wrap="square" rtlCol="0">
            <a:spAutoFit/>
          </a:bodyPr>
          <a:lstStyle/>
          <a:p>
            <a:r>
              <a:rPr lang="en-US" sz="2400" b="1" dirty="0" smtClean="0">
                <a:solidFill>
                  <a:schemeClr val="accent5">
                    <a:lumMod val="75000"/>
                  </a:schemeClr>
                </a:solidFill>
              </a:rPr>
              <a:t>Characterized by pharyngitis, fever, and rash. </a:t>
            </a:r>
            <a:endParaRPr lang="en-US" sz="2400" b="1" dirty="0">
              <a:solidFill>
                <a:schemeClr val="accent5">
                  <a:lumMod val="75000"/>
                </a:schemeClr>
              </a:solidFill>
            </a:endParaRPr>
          </a:p>
        </p:txBody>
      </p:sp>
      <p:pic>
        <p:nvPicPr>
          <p:cNvPr id="10" name="Picture 2"/>
          <p:cNvPicPr>
            <a:picLocks noChangeAspect="1" noChangeArrowheads="1"/>
          </p:cNvPicPr>
          <p:nvPr/>
        </p:nvPicPr>
        <p:blipFill>
          <a:blip r:embed="rId3" cstate="print"/>
          <a:srcRect b="3886"/>
          <a:stretch>
            <a:fillRect/>
          </a:stretch>
        </p:blipFill>
        <p:spPr bwMode="auto">
          <a:xfrm>
            <a:off x="928662" y="2285992"/>
            <a:ext cx="3305175" cy="435771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00034" y="785794"/>
            <a:ext cx="4038600" cy="5483245"/>
          </a:xfrm>
        </p:spPr>
        <p:txBody>
          <a:bodyPr>
            <a:normAutofit fontScale="85000" lnSpcReduction="10000"/>
          </a:bodyPr>
          <a:lstStyle/>
          <a:p>
            <a:pPr>
              <a:buNone/>
            </a:pPr>
            <a:r>
              <a:rPr lang="en-US" sz="3300" b="1" dirty="0" smtClean="0">
                <a:solidFill>
                  <a:srgbClr val="FF0000"/>
                </a:solidFill>
              </a:rPr>
              <a:t>        </a:t>
            </a:r>
            <a:r>
              <a:rPr lang="en-US" sz="3300" b="1" u="sng" dirty="0" smtClean="0">
                <a:solidFill>
                  <a:srgbClr val="FF0000"/>
                </a:solidFill>
              </a:rPr>
              <a:t>Rheumatic Fever</a:t>
            </a:r>
          </a:p>
          <a:p>
            <a:pPr>
              <a:buNone/>
            </a:pPr>
            <a:r>
              <a:rPr lang="en-US" dirty="0" smtClean="0"/>
              <a:t>     Is a systemic disease affecting the connective tissue and can occur 2-3 weeks after an untreated Group A β-hemolytic streptococcal pharyngeal infection. It is Believed to be caused by antibody cross-reactivity that can involve the heart, joints, skin, and brain. It commonly appears in children between the ages of 5 and 15 years.</a:t>
            </a:r>
            <a:r>
              <a:rPr lang="en-US" baseline="30000" dirty="0" smtClean="0"/>
              <a:t> </a:t>
            </a:r>
            <a:endParaRPr lang="en-US" dirty="0"/>
          </a:p>
        </p:txBody>
      </p:sp>
      <p:sp>
        <p:nvSpPr>
          <p:cNvPr id="4" name="Content Placeholder 3"/>
          <p:cNvSpPr>
            <a:spLocks noGrp="1"/>
          </p:cNvSpPr>
          <p:nvPr>
            <p:ph sz="half" idx="2"/>
          </p:nvPr>
        </p:nvSpPr>
        <p:spPr>
          <a:xfrm>
            <a:off x="4786314" y="4214818"/>
            <a:ext cx="4038600" cy="1928826"/>
          </a:xfrm>
        </p:spPr>
        <p:txBody>
          <a:bodyPr>
            <a:normAutofit fontScale="85000" lnSpcReduction="10000"/>
          </a:bodyPr>
          <a:lstStyle/>
          <a:p>
            <a:pPr>
              <a:buNone/>
            </a:pPr>
            <a:r>
              <a:rPr lang="en-US" b="1" u="sng" dirty="0" smtClean="0">
                <a:solidFill>
                  <a:srgbClr val="FF0000"/>
                </a:solidFill>
              </a:rPr>
              <a:t>Rheumatic Heart Disease</a:t>
            </a:r>
          </a:p>
          <a:p>
            <a:pPr>
              <a:buNone/>
            </a:pPr>
            <a:r>
              <a:rPr lang="en-US" dirty="0" smtClean="0"/>
              <a:t>     Is a condition in which the heart valves are damaged by rheumatic fever.</a:t>
            </a:r>
            <a:br>
              <a:rPr lang="en-US" dirty="0" smtClean="0"/>
            </a:br>
            <a:endParaRPr lang="en-US" dirty="0" smtClean="0"/>
          </a:p>
          <a:p>
            <a:pPr>
              <a:buNone/>
            </a:pPr>
            <a:endParaRPr lang="en-US" dirty="0"/>
          </a:p>
        </p:txBody>
      </p:sp>
      <p:sp>
        <p:nvSpPr>
          <p:cNvPr id="6" name="Bent Arrow 5"/>
          <p:cNvSpPr/>
          <p:nvPr/>
        </p:nvSpPr>
        <p:spPr>
          <a:xfrm rot="5400000">
            <a:off x="4804172" y="1053686"/>
            <a:ext cx="2035983" cy="264320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Invasive group A strep</a:t>
            </a:r>
            <a:r>
              <a:rPr lang="en-US" dirty="0" smtClean="0">
                <a:solidFill>
                  <a:srgbClr val="FF0000"/>
                </a:solidFill>
              </a:rPr>
              <a:t>.</a:t>
            </a:r>
            <a:endParaRPr lang="en-US" b="1" i="1" dirty="0">
              <a:solidFill>
                <a:srgbClr val="FF0000"/>
              </a:solidFill>
            </a:endParaRPr>
          </a:p>
        </p:txBody>
      </p:sp>
      <p:sp>
        <p:nvSpPr>
          <p:cNvPr id="3" name="Content Placeholder 2"/>
          <p:cNvSpPr>
            <a:spLocks noGrp="1"/>
          </p:cNvSpPr>
          <p:nvPr>
            <p:ph idx="1"/>
          </p:nvPr>
        </p:nvSpPr>
        <p:spPr>
          <a:xfrm>
            <a:off x="457200" y="1600200"/>
            <a:ext cx="8229600" cy="4972072"/>
          </a:xfrm>
        </p:spPr>
        <p:txBody>
          <a:bodyPr>
            <a:normAutofit fontScale="77500" lnSpcReduction="20000"/>
          </a:bodyPr>
          <a:lstStyle/>
          <a:p>
            <a:r>
              <a:rPr lang="en-US" b="1" dirty="0" smtClean="0">
                <a:solidFill>
                  <a:srgbClr val="00B050"/>
                </a:solidFill>
              </a:rPr>
              <a:t>Necrotizing Fasciitis "flesh-eating disease“ </a:t>
            </a:r>
          </a:p>
          <a:p>
            <a:pPr>
              <a:buNone/>
            </a:pPr>
            <a:r>
              <a:rPr lang="en-US" dirty="0" smtClean="0"/>
              <a:t>     Is an infection that attacks the deep layers of tissue. It is usually caused when a deadly strain of group A strep infects an opening in the skin. For unknown reasons, the strain becomes very aggressive and releases a </a:t>
            </a:r>
            <a:r>
              <a:rPr lang="en-US" b="1" dirty="0" smtClean="0">
                <a:solidFill>
                  <a:srgbClr val="CC00CC"/>
                </a:solidFill>
              </a:rPr>
              <a:t>toxin</a:t>
            </a:r>
            <a:r>
              <a:rPr lang="en-US" dirty="0" smtClean="0"/>
              <a:t> (poison) that quickly and irreparably destroys flesh and muscle. Doctors often must remove skin, large groups of muscle, or entire limbs to save a person's life.</a:t>
            </a:r>
          </a:p>
          <a:p>
            <a:endParaRPr lang="en-US" dirty="0" smtClean="0"/>
          </a:p>
          <a:p>
            <a:r>
              <a:rPr lang="en-US" b="1" dirty="0" smtClean="0">
                <a:solidFill>
                  <a:srgbClr val="00B050"/>
                </a:solidFill>
              </a:rPr>
              <a:t>Streptococcal Toxic Shock Syndrome </a:t>
            </a:r>
          </a:p>
          <a:p>
            <a:pPr>
              <a:buNone/>
            </a:pPr>
            <a:r>
              <a:rPr lang="en-US" dirty="0" smtClean="0"/>
              <a:t>     Another type of rapidly progressing strep infection, causes a dangerous drop in blood pressure, shock, and damage to the kidneys, liver, and lungs. As in necrotizing fasciitis, the toxin damages the tissues and organs so quickly that treatment is difficult and often too late.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US" b="1" dirty="0" smtClean="0">
                <a:solidFill>
                  <a:srgbClr val="FF0000"/>
                </a:solidFill>
              </a:rPr>
              <a:t>Infections of the LRT</a:t>
            </a:r>
            <a:endParaRPr lang="en-US" dirty="0"/>
          </a:p>
        </p:txBody>
      </p:sp>
      <p:sp>
        <p:nvSpPr>
          <p:cNvPr id="3" name="Content Placeholder 2"/>
          <p:cNvSpPr>
            <a:spLocks noGrp="1"/>
          </p:cNvSpPr>
          <p:nvPr>
            <p:ph idx="1"/>
          </p:nvPr>
        </p:nvSpPr>
        <p:spPr>
          <a:xfrm>
            <a:off x="457200" y="1142984"/>
            <a:ext cx="8229600" cy="5429288"/>
          </a:xfrm>
        </p:spPr>
        <p:txBody>
          <a:bodyPr/>
          <a:lstStyle/>
          <a:p>
            <a:pPr>
              <a:buNone/>
            </a:pPr>
            <a:endParaRPr lang="en-US" b="1" dirty="0" smtClean="0">
              <a:solidFill>
                <a:srgbClr val="00B050"/>
              </a:solidFill>
            </a:endParaRPr>
          </a:p>
          <a:p>
            <a:pPr>
              <a:buNone/>
            </a:pPr>
            <a:r>
              <a:rPr lang="en-US" b="1" dirty="0" smtClean="0">
                <a:solidFill>
                  <a:srgbClr val="00B050"/>
                </a:solidFill>
              </a:rPr>
              <a:t>Viral Infections of the LRT:</a:t>
            </a:r>
            <a:endParaRPr lang="en-US" dirty="0" smtClean="0"/>
          </a:p>
          <a:p>
            <a:r>
              <a:rPr lang="en-US" dirty="0" smtClean="0"/>
              <a:t>Viral Respiratory disease.</a:t>
            </a:r>
          </a:p>
          <a:p>
            <a:r>
              <a:rPr lang="en-US" dirty="0" smtClean="0"/>
              <a:t>Avian Influenza (Bird Flu).</a:t>
            </a:r>
          </a:p>
          <a:p>
            <a:r>
              <a:rPr lang="en-US" dirty="0" smtClean="0"/>
              <a:t>Influenza (flu).</a:t>
            </a:r>
          </a:p>
          <a:p>
            <a:r>
              <a:rPr lang="en-US" dirty="0" smtClean="0"/>
              <a:t>Severe Acute Respiratory Syndrome (SARS).</a:t>
            </a:r>
          </a:p>
          <a:p>
            <a:r>
              <a:rPr lang="en-US" dirty="0" smtClean="0"/>
              <a:t>Hantavirus Pulmonary Syndrome (HPS).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Infections of the LRT</a:t>
            </a:r>
            <a:endParaRPr lang="en-US" dirty="0"/>
          </a:p>
        </p:txBody>
      </p:sp>
      <p:sp>
        <p:nvSpPr>
          <p:cNvPr id="3" name="Content Placeholder 2"/>
          <p:cNvSpPr>
            <a:spLocks noGrp="1"/>
          </p:cNvSpPr>
          <p:nvPr>
            <p:ph idx="1"/>
          </p:nvPr>
        </p:nvSpPr>
        <p:spPr>
          <a:xfrm>
            <a:off x="457200" y="1214422"/>
            <a:ext cx="8229600" cy="5286412"/>
          </a:xfrm>
        </p:spPr>
        <p:txBody>
          <a:bodyPr/>
          <a:lstStyle/>
          <a:p>
            <a:pPr>
              <a:buNone/>
            </a:pPr>
            <a:r>
              <a:rPr lang="en-US" b="1" dirty="0" smtClean="0">
                <a:solidFill>
                  <a:srgbClr val="00B050"/>
                </a:solidFill>
              </a:rPr>
              <a:t>Bacterial Infections of the LRT:</a:t>
            </a:r>
          </a:p>
          <a:p>
            <a:r>
              <a:rPr lang="en-US" dirty="0" smtClean="0"/>
              <a:t>Legionnaire’s Disease (Pontiac Fever).</a:t>
            </a:r>
          </a:p>
          <a:p>
            <a:r>
              <a:rPr lang="en-US" dirty="0" smtClean="0"/>
              <a:t>Primary Atypical Pneumonia</a:t>
            </a:r>
          </a:p>
          <a:p>
            <a:r>
              <a:rPr lang="en-US" dirty="0" smtClean="0"/>
              <a:t>Tuberculosis (TB).</a:t>
            </a:r>
          </a:p>
          <a:p>
            <a:r>
              <a:rPr lang="en-US" dirty="0" smtClean="0"/>
              <a:t>Whopping Cough.</a:t>
            </a:r>
          </a:p>
          <a:p>
            <a:endParaRPr lang="en-US" dirty="0" smtClean="0"/>
          </a:p>
          <a:p>
            <a:pPr>
              <a:buNone/>
            </a:pPr>
            <a:r>
              <a:rPr lang="en-US" b="1" dirty="0" smtClean="0">
                <a:solidFill>
                  <a:srgbClr val="00B050"/>
                </a:solidFill>
              </a:rPr>
              <a:t>Fungal Infections of the LRT:</a:t>
            </a:r>
          </a:p>
          <a:p>
            <a:r>
              <a:rPr lang="en-US" dirty="0" err="1" smtClean="0"/>
              <a:t>Pneumocystis</a:t>
            </a:r>
            <a:r>
              <a:rPr lang="en-US" dirty="0" smtClean="0"/>
              <a:t> pneumonia (PCP).</a:t>
            </a:r>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Pneumonia</a:t>
            </a:r>
            <a:endParaRPr lang="en-US" b="1" dirty="0">
              <a:solidFill>
                <a:srgbClr val="FF0000"/>
              </a:solidFill>
            </a:endParaRPr>
          </a:p>
        </p:txBody>
      </p:sp>
      <p:sp>
        <p:nvSpPr>
          <p:cNvPr id="3" name="Content Placeholder 2"/>
          <p:cNvSpPr>
            <a:spLocks noGrp="1"/>
          </p:cNvSpPr>
          <p:nvPr>
            <p:ph idx="1"/>
          </p:nvPr>
        </p:nvSpPr>
        <p:spPr>
          <a:xfrm>
            <a:off x="457200" y="1214422"/>
            <a:ext cx="8229600" cy="5286412"/>
          </a:xfrm>
        </p:spPr>
        <p:txBody>
          <a:bodyPr>
            <a:normAutofit fontScale="85000" lnSpcReduction="10000"/>
          </a:bodyPr>
          <a:lstStyle/>
          <a:p>
            <a:pPr>
              <a:buNone/>
            </a:pPr>
            <a:r>
              <a:rPr lang="en-US" dirty="0" smtClean="0"/>
              <a:t>    Acute non-specific infection of the small air sacs (alveoli) and tissues of the lungs.</a:t>
            </a:r>
          </a:p>
          <a:p>
            <a:pPr>
              <a:buFont typeface="Wingdings" pitchFamily="2" charset="2"/>
              <a:buChar char="Ø"/>
            </a:pPr>
            <a:r>
              <a:rPr lang="en-US" dirty="0" smtClean="0">
                <a:solidFill>
                  <a:srgbClr val="CC00CC"/>
                </a:solidFill>
              </a:rPr>
              <a:t>Often secondary to viral respiratory infection. </a:t>
            </a:r>
          </a:p>
          <a:p>
            <a:r>
              <a:rPr lang="en-US" b="1" dirty="0" smtClean="0">
                <a:solidFill>
                  <a:srgbClr val="00B050"/>
                </a:solidFill>
              </a:rPr>
              <a:t>Symptoms:</a:t>
            </a:r>
            <a:r>
              <a:rPr lang="en-US" dirty="0" smtClean="0"/>
              <a:t> fever, productive cough (sputum), acute chest pain, chills, and shortness of breath.</a:t>
            </a:r>
          </a:p>
          <a:p>
            <a:r>
              <a:rPr lang="en-US" b="1" dirty="0" smtClean="0">
                <a:solidFill>
                  <a:srgbClr val="00B050"/>
                </a:solidFill>
              </a:rPr>
              <a:t>Transmission:</a:t>
            </a:r>
            <a:r>
              <a:rPr lang="en-US" dirty="0" smtClean="0"/>
              <a:t> (person-to person or bird-to-person) </a:t>
            </a:r>
          </a:p>
          <a:p>
            <a:pPr>
              <a:buNone/>
            </a:pPr>
            <a:r>
              <a:rPr lang="en-US" dirty="0" smtClean="0"/>
              <a:t>    airborne droplet inhalation, direct oral contact. </a:t>
            </a:r>
          </a:p>
          <a:p>
            <a:r>
              <a:rPr lang="en-US" dirty="0" smtClean="0"/>
              <a:t>Pneumonia can be community acquired or hospital acquired. </a:t>
            </a:r>
          </a:p>
          <a:p>
            <a:r>
              <a:rPr lang="en-US" b="1" dirty="0" smtClean="0">
                <a:solidFill>
                  <a:srgbClr val="00B0F0"/>
                </a:solidFill>
              </a:rPr>
              <a:t>Types of Community Acquired Pneumonia:</a:t>
            </a:r>
          </a:p>
          <a:p>
            <a:pPr marL="514350" indent="-514350">
              <a:buFont typeface="+mj-lt"/>
              <a:buAutoNum type="arabicPeriod"/>
            </a:pPr>
            <a:r>
              <a:rPr lang="en-US" dirty="0" smtClean="0"/>
              <a:t>Typical Pneumonia.</a:t>
            </a:r>
          </a:p>
          <a:p>
            <a:pPr marL="514350" indent="-514350">
              <a:buFont typeface="+mj-lt"/>
              <a:buAutoNum type="arabicPeriod"/>
            </a:pPr>
            <a:r>
              <a:rPr lang="en-US" dirty="0" smtClean="0"/>
              <a:t>Atypical Pneumonia.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fontScale="90000"/>
          </a:bodyPr>
          <a:lstStyle/>
          <a:p>
            <a:r>
              <a:rPr lang="en-US" b="1" dirty="0" smtClean="0">
                <a:solidFill>
                  <a:srgbClr val="FF0000"/>
                </a:solidFill>
              </a:rPr>
              <a:t>Anatomy of the Respiratory System</a:t>
            </a:r>
            <a:endParaRPr lang="en-US" b="1" dirty="0">
              <a:solidFill>
                <a:srgbClr val="FF0000"/>
              </a:solidFill>
            </a:endParaRPr>
          </a:p>
        </p:txBody>
      </p:sp>
      <p:sp>
        <p:nvSpPr>
          <p:cNvPr id="8" name="Rectangle 7"/>
          <p:cNvSpPr/>
          <p:nvPr/>
        </p:nvSpPr>
        <p:spPr>
          <a:xfrm>
            <a:off x="5929322" y="1857364"/>
            <a:ext cx="1143008"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929322" y="2214554"/>
            <a:ext cx="1143008"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 name="Content Placeholder 59" descr="adj-respiratory_system.png"/>
          <p:cNvPicPr>
            <a:picLocks noGrp="1" noChangeAspect="1"/>
          </p:cNvPicPr>
          <p:nvPr>
            <p:ph idx="1"/>
          </p:nvPr>
        </p:nvPicPr>
        <p:blipFill>
          <a:blip r:embed="rId2" cstate="print"/>
          <a:stretch>
            <a:fillRect/>
          </a:stretch>
        </p:blipFill>
        <p:spPr>
          <a:xfrm>
            <a:off x="1500166" y="1000084"/>
            <a:ext cx="5872597" cy="5857916"/>
          </a:xfrm>
        </p:spPr>
      </p:pic>
      <p:sp>
        <p:nvSpPr>
          <p:cNvPr id="62" name="TextBox 61"/>
          <p:cNvSpPr txBox="1"/>
          <p:nvPr/>
        </p:nvSpPr>
        <p:spPr>
          <a:xfrm>
            <a:off x="5715008" y="2428868"/>
            <a:ext cx="1714512" cy="369332"/>
          </a:xfrm>
          <a:prstGeom prst="rect">
            <a:avLst/>
          </a:prstGeom>
          <a:noFill/>
        </p:spPr>
        <p:txBody>
          <a:bodyPr wrap="square" rtlCol="0">
            <a:spAutoFit/>
          </a:bodyPr>
          <a:lstStyle/>
          <a:p>
            <a:r>
              <a:rPr lang="en-US" dirty="0" err="1" smtClean="0">
                <a:solidFill>
                  <a:srgbClr val="003399"/>
                </a:solidFill>
                <a:latin typeface="Arial" pitchFamily="34" charset="0"/>
                <a:cs typeface="Arial" pitchFamily="34" charset="0"/>
              </a:rPr>
              <a:t>Oropharynx</a:t>
            </a:r>
            <a:endParaRPr lang="en-US" dirty="0">
              <a:solidFill>
                <a:srgbClr val="003399"/>
              </a:solidFill>
              <a:latin typeface="Arial" pitchFamily="34" charset="0"/>
              <a:cs typeface="Arial" pitchFamily="34" charset="0"/>
            </a:endParaRPr>
          </a:p>
        </p:txBody>
      </p:sp>
      <p:sp>
        <p:nvSpPr>
          <p:cNvPr id="63" name="TextBox 62"/>
          <p:cNvSpPr txBox="1"/>
          <p:nvPr/>
        </p:nvSpPr>
        <p:spPr>
          <a:xfrm>
            <a:off x="5929322" y="2000240"/>
            <a:ext cx="1714512" cy="369332"/>
          </a:xfrm>
          <a:prstGeom prst="rect">
            <a:avLst/>
          </a:prstGeom>
          <a:noFill/>
        </p:spPr>
        <p:txBody>
          <a:bodyPr wrap="square" rtlCol="0">
            <a:spAutoFit/>
          </a:bodyPr>
          <a:lstStyle/>
          <a:p>
            <a:r>
              <a:rPr lang="en-US" dirty="0" smtClean="0">
                <a:solidFill>
                  <a:srgbClr val="003399"/>
                </a:solidFill>
                <a:latin typeface="Arial" pitchFamily="34" charset="0"/>
                <a:cs typeface="Arial" pitchFamily="34" charset="0"/>
              </a:rPr>
              <a:t>Nasopharynx</a:t>
            </a:r>
            <a:endParaRPr lang="en-US" dirty="0">
              <a:solidFill>
                <a:srgbClr val="003399"/>
              </a:solidFill>
              <a:latin typeface="Arial" pitchFamily="34" charset="0"/>
              <a:cs typeface="Arial" pitchFamily="34" charset="0"/>
            </a:endParaRPr>
          </a:p>
        </p:txBody>
      </p:sp>
      <p:cxnSp>
        <p:nvCxnSpPr>
          <p:cNvPr id="67" name="Straight Connector 66"/>
          <p:cNvCxnSpPr/>
          <p:nvPr/>
        </p:nvCxnSpPr>
        <p:spPr>
          <a:xfrm flipV="1">
            <a:off x="4357686" y="2214554"/>
            <a:ext cx="714380" cy="214314"/>
          </a:xfrm>
          <a:prstGeom prst="line">
            <a:avLst/>
          </a:prstGeom>
          <a:ln w="28575"/>
        </p:spPr>
        <p:style>
          <a:lnRef idx="1">
            <a:schemeClr val="dk1"/>
          </a:lnRef>
          <a:fillRef idx="0">
            <a:schemeClr val="dk1"/>
          </a:fillRef>
          <a:effectRef idx="0">
            <a:schemeClr val="dk1"/>
          </a:effectRef>
          <a:fontRef idx="minor">
            <a:schemeClr val="tx1"/>
          </a:fontRef>
        </p:style>
      </p:cxnSp>
      <p:cxnSp>
        <p:nvCxnSpPr>
          <p:cNvPr id="69" name="Straight Connector 68"/>
          <p:cNvCxnSpPr/>
          <p:nvPr/>
        </p:nvCxnSpPr>
        <p:spPr>
          <a:xfrm>
            <a:off x="5072066" y="2214554"/>
            <a:ext cx="857256" cy="0"/>
          </a:xfrm>
          <a:prstGeom prst="line">
            <a:avLst/>
          </a:prstGeom>
          <a:ln w="28575"/>
        </p:spPr>
        <p:style>
          <a:lnRef idx="1">
            <a:schemeClr val="dk1"/>
          </a:lnRef>
          <a:fillRef idx="0">
            <a:schemeClr val="dk1"/>
          </a:fillRef>
          <a:effectRef idx="0">
            <a:schemeClr val="dk1"/>
          </a:effectRef>
          <a:fontRef idx="minor">
            <a:schemeClr val="tx1"/>
          </a:fontRef>
        </p:style>
      </p:cxnSp>
      <p:sp>
        <p:nvSpPr>
          <p:cNvPr id="70" name="TextBox 69"/>
          <p:cNvSpPr txBox="1"/>
          <p:nvPr/>
        </p:nvSpPr>
        <p:spPr>
          <a:xfrm>
            <a:off x="285720" y="1000108"/>
            <a:ext cx="461665" cy="2428892"/>
          </a:xfrm>
          <a:prstGeom prst="rect">
            <a:avLst/>
          </a:prstGeom>
          <a:noFill/>
        </p:spPr>
        <p:txBody>
          <a:bodyPr vert="vert270" wrap="square" rtlCol="0">
            <a:spAutoFit/>
          </a:bodyPr>
          <a:lstStyle/>
          <a:p>
            <a:r>
              <a:rPr lang="en-US" b="1" dirty="0" smtClean="0">
                <a:solidFill>
                  <a:srgbClr val="CC00CC"/>
                </a:solidFill>
              </a:rPr>
              <a:t>Upper Respiratory Tract </a:t>
            </a:r>
            <a:endParaRPr lang="en-US" b="1" dirty="0">
              <a:solidFill>
                <a:srgbClr val="CC00CC"/>
              </a:solidFill>
            </a:endParaRPr>
          </a:p>
        </p:txBody>
      </p:sp>
      <p:sp>
        <p:nvSpPr>
          <p:cNvPr id="71" name="TextBox 70"/>
          <p:cNvSpPr txBox="1"/>
          <p:nvPr/>
        </p:nvSpPr>
        <p:spPr>
          <a:xfrm>
            <a:off x="285720" y="3643314"/>
            <a:ext cx="461665" cy="2428892"/>
          </a:xfrm>
          <a:prstGeom prst="rect">
            <a:avLst/>
          </a:prstGeom>
          <a:noFill/>
        </p:spPr>
        <p:txBody>
          <a:bodyPr vert="vert270" wrap="square" rtlCol="0">
            <a:spAutoFit/>
          </a:bodyPr>
          <a:lstStyle/>
          <a:p>
            <a:r>
              <a:rPr lang="en-US" b="1" dirty="0" smtClean="0">
                <a:solidFill>
                  <a:srgbClr val="CC00CC"/>
                </a:solidFill>
              </a:rPr>
              <a:t>Lower Respiratory Tract </a:t>
            </a:r>
            <a:endParaRPr lang="en-US" b="1" dirty="0">
              <a:solidFill>
                <a:srgbClr val="CC00CC"/>
              </a:solidFill>
            </a:endParaRPr>
          </a:p>
        </p:txBody>
      </p:sp>
      <p:sp>
        <p:nvSpPr>
          <p:cNvPr id="72" name="Left Brace 71"/>
          <p:cNvSpPr/>
          <p:nvPr/>
        </p:nvSpPr>
        <p:spPr>
          <a:xfrm>
            <a:off x="785786" y="1142984"/>
            <a:ext cx="214314" cy="2214578"/>
          </a:xfrm>
          <a:prstGeom prst="leftBrace">
            <a:avLst/>
          </a:prstGeom>
          <a:noFill/>
          <a:ln w="28575">
            <a:solidFill>
              <a:srgbClr val="CC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Left Brace 72"/>
          <p:cNvSpPr/>
          <p:nvPr/>
        </p:nvSpPr>
        <p:spPr>
          <a:xfrm>
            <a:off x="785786" y="3500438"/>
            <a:ext cx="214314" cy="2857520"/>
          </a:xfrm>
          <a:prstGeom prst="leftBrace">
            <a:avLst/>
          </a:prstGeom>
          <a:noFill/>
          <a:ln w="28575">
            <a:solidFill>
              <a:srgbClr val="CC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5" name="Content Placeholder 8" descr="respiratory-.jpg"/>
          <p:cNvPicPr>
            <a:picLocks noChangeAspect="1"/>
          </p:cNvPicPr>
          <p:nvPr/>
        </p:nvPicPr>
        <p:blipFill>
          <a:blip r:embed="rId3" cstate="print"/>
          <a:srcRect l="48813" t="13574" r="6098" b="42231"/>
          <a:stretch>
            <a:fillRect/>
          </a:stretch>
        </p:blipFill>
        <p:spPr>
          <a:xfrm>
            <a:off x="5556825" y="4214819"/>
            <a:ext cx="3587175" cy="264318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142844" y="285728"/>
            <a:ext cx="8737600" cy="1143000"/>
          </a:xfrm>
          <a:noFill/>
          <a:ln/>
        </p:spPr>
        <p:txBody>
          <a:bodyPr>
            <a:normAutofit fontScale="90000"/>
          </a:bodyPr>
          <a:lstStyle/>
          <a:p>
            <a:r>
              <a:rPr lang="en-US" b="1" dirty="0">
                <a:solidFill>
                  <a:srgbClr val="FF0000"/>
                </a:solidFill>
              </a:rPr>
              <a:t>“Typical” versus </a:t>
            </a:r>
            <a:r>
              <a:rPr lang="en-US" b="1" dirty="0" smtClean="0">
                <a:solidFill>
                  <a:srgbClr val="FF0000"/>
                </a:solidFill>
              </a:rPr>
              <a:t>“Atypical</a:t>
            </a:r>
            <a:r>
              <a:rPr lang="en-US" b="1" dirty="0">
                <a:solidFill>
                  <a:srgbClr val="FF0000"/>
                </a:solidFill>
              </a:rPr>
              <a:t>” pneumonia</a:t>
            </a:r>
          </a:p>
        </p:txBody>
      </p:sp>
      <p:sp>
        <p:nvSpPr>
          <p:cNvPr id="152579" name="Rectangle 3"/>
          <p:cNvSpPr>
            <a:spLocks noGrp="1" noChangeArrowheads="1"/>
          </p:cNvSpPr>
          <p:nvPr>
            <p:ph type="body" idx="1"/>
          </p:nvPr>
        </p:nvSpPr>
        <p:spPr>
          <a:xfrm>
            <a:off x="711200" y="1428736"/>
            <a:ext cx="7857067" cy="5072098"/>
          </a:xfrm>
          <a:noFill/>
          <a:ln/>
        </p:spPr>
        <p:txBody>
          <a:bodyPr>
            <a:normAutofit fontScale="85000" lnSpcReduction="20000"/>
          </a:bodyPr>
          <a:lstStyle/>
          <a:p>
            <a:pPr>
              <a:buNone/>
            </a:pPr>
            <a:r>
              <a:rPr lang="en-US" b="1" dirty="0" smtClean="0">
                <a:solidFill>
                  <a:srgbClr val="0070C0"/>
                </a:solidFill>
              </a:rPr>
              <a:t>Typical Pneumonia:</a:t>
            </a:r>
            <a:r>
              <a:rPr lang="en-US" dirty="0" smtClean="0"/>
              <a:t> </a:t>
            </a:r>
            <a:r>
              <a:rPr lang="en-US" sz="2600" dirty="0"/>
              <a:t>(virulent bacteria</a:t>
            </a:r>
            <a:r>
              <a:rPr lang="en-US" sz="2600" dirty="0" smtClean="0"/>
              <a:t>)</a:t>
            </a:r>
            <a:r>
              <a:rPr lang="en-US" dirty="0" smtClean="0"/>
              <a:t> </a:t>
            </a:r>
          </a:p>
          <a:p>
            <a:r>
              <a:rPr lang="en-US" sz="3000" dirty="0" smtClean="0"/>
              <a:t>Sudden onset. </a:t>
            </a:r>
          </a:p>
          <a:p>
            <a:r>
              <a:rPr lang="en-US" sz="3000" dirty="0" smtClean="0"/>
              <a:t>Productive </a:t>
            </a:r>
            <a:r>
              <a:rPr lang="en-US" sz="3000" dirty="0"/>
              <a:t>cough with purulent </a:t>
            </a:r>
            <a:r>
              <a:rPr lang="en-US" sz="3000" dirty="0" smtClean="0"/>
              <a:t>sputum.</a:t>
            </a:r>
          </a:p>
          <a:p>
            <a:r>
              <a:rPr lang="en-US" sz="3000" dirty="0" err="1" smtClean="0"/>
              <a:t>Pleuritic</a:t>
            </a:r>
            <a:r>
              <a:rPr lang="en-US" sz="3000" dirty="0" smtClean="0"/>
              <a:t> </a:t>
            </a:r>
            <a:r>
              <a:rPr lang="en-US" sz="3000" dirty="0"/>
              <a:t>chest </a:t>
            </a:r>
            <a:r>
              <a:rPr lang="en-US" sz="3000" dirty="0" smtClean="0"/>
              <a:t>pain. </a:t>
            </a:r>
          </a:p>
          <a:p>
            <a:r>
              <a:rPr lang="en-US" sz="3000" dirty="0" err="1" smtClean="0"/>
              <a:t>leukocytosis</a:t>
            </a:r>
            <a:r>
              <a:rPr lang="en-US" sz="3000" dirty="0" smtClean="0"/>
              <a:t> (high no. of WBC) or </a:t>
            </a:r>
            <a:r>
              <a:rPr lang="en-US" sz="3000" dirty="0" err="1" smtClean="0"/>
              <a:t>leukopenia</a:t>
            </a:r>
            <a:r>
              <a:rPr lang="en-US" sz="3000" dirty="0" smtClean="0"/>
              <a:t> (low no. of WBC). </a:t>
            </a:r>
            <a:endParaRPr lang="en-US" sz="3000" dirty="0"/>
          </a:p>
          <a:p>
            <a:pPr>
              <a:buNone/>
            </a:pPr>
            <a:endParaRPr lang="en-US" dirty="0" smtClean="0"/>
          </a:p>
          <a:p>
            <a:pPr>
              <a:buNone/>
            </a:pPr>
            <a:r>
              <a:rPr lang="en-US" b="1" dirty="0" smtClean="0">
                <a:solidFill>
                  <a:srgbClr val="00B050"/>
                </a:solidFill>
              </a:rPr>
              <a:t>Atypical Pneumonia:</a:t>
            </a:r>
            <a:r>
              <a:rPr lang="en-US" dirty="0" smtClean="0"/>
              <a:t> </a:t>
            </a:r>
            <a:r>
              <a:rPr lang="en-US" sz="2600" dirty="0"/>
              <a:t>(viral, </a:t>
            </a:r>
            <a:r>
              <a:rPr lang="en-US" sz="2600" i="1" dirty="0" smtClean="0"/>
              <a:t>M. </a:t>
            </a:r>
            <a:r>
              <a:rPr lang="en-US" sz="2600" i="1" dirty="0" err="1"/>
              <a:t>pneumoniae</a:t>
            </a:r>
            <a:r>
              <a:rPr lang="en-US" sz="2600" dirty="0"/>
              <a:t>, </a:t>
            </a:r>
            <a:r>
              <a:rPr lang="en-US" sz="2600" dirty="0" smtClean="0"/>
              <a:t>others)</a:t>
            </a:r>
            <a:endParaRPr lang="en-US" dirty="0" smtClean="0"/>
          </a:p>
          <a:p>
            <a:r>
              <a:rPr lang="en-US" sz="3000" dirty="0" smtClean="0"/>
              <a:t>Gradual onset. </a:t>
            </a:r>
          </a:p>
          <a:p>
            <a:r>
              <a:rPr lang="en-US" sz="3000" dirty="0" smtClean="0"/>
              <a:t>Nonproductive cough.</a:t>
            </a:r>
          </a:p>
          <a:p>
            <a:r>
              <a:rPr lang="en-US" sz="3000" dirty="0" err="1" smtClean="0"/>
              <a:t>Substernal</a:t>
            </a:r>
            <a:r>
              <a:rPr lang="en-US" sz="3000" dirty="0" smtClean="0"/>
              <a:t> </a:t>
            </a:r>
            <a:r>
              <a:rPr lang="en-US" sz="3000" dirty="0"/>
              <a:t>chest </a:t>
            </a:r>
            <a:r>
              <a:rPr lang="en-US" sz="3000" dirty="0" smtClean="0"/>
              <a:t>pain. </a:t>
            </a:r>
          </a:p>
          <a:p>
            <a:r>
              <a:rPr lang="en-US" sz="3000" dirty="0" smtClean="0"/>
              <a:t>White </a:t>
            </a:r>
            <a:r>
              <a:rPr lang="en-US" sz="3000" dirty="0"/>
              <a:t>blood count </a:t>
            </a:r>
            <a:r>
              <a:rPr lang="en-US" sz="3000" dirty="0" smtClean="0"/>
              <a:t>normal.</a:t>
            </a:r>
            <a:endParaRPr lang="en-US" sz="30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a:bodyPr>
          <a:lstStyle/>
          <a:p>
            <a:r>
              <a:rPr lang="en-US" sz="3600" b="1" dirty="0" smtClean="0">
                <a:solidFill>
                  <a:srgbClr val="0070C0"/>
                </a:solidFill>
              </a:rPr>
              <a:t>Typical Community Acquired Pneumonia</a:t>
            </a:r>
            <a:endParaRPr lang="en-US" sz="3600" b="1" dirty="0">
              <a:solidFill>
                <a:srgbClr val="0070C0"/>
              </a:solidFill>
            </a:endParaRPr>
          </a:p>
        </p:txBody>
      </p:sp>
      <p:sp>
        <p:nvSpPr>
          <p:cNvPr id="3" name="Content Placeholder 2"/>
          <p:cNvSpPr>
            <a:spLocks noGrp="1"/>
          </p:cNvSpPr>
          <p:nvPr>
            <p:ph idx="1"/>
          </p:nvPr>
        </p:nvSpPr>
        <p:spPr>
          <a:xfrm>
            <a:off x="457200" y="1285860"/>
            <a:ext cx="8229600" cy="5214974"/>
          </a:xfrm>
        </p:spPr>
        <p:txBody>
          <a:bodyPr>
            <a:normAutofit fontScale="92500" lnSpcReduction="10000"/>
          </a:bodyPr>
          <a:lstStyle/>
          <a:p>
            <a:r>
              <a:rPr lang="en-US" dirty="0" smtClean="0"/>
              <a:t>Community acquired bacterial pneumonia is most frequently caused by </a:t>
            </a:r>
            <a:r>
              <a:rPr lang="en-US" i="1" dirty="0" smtClean="0">
                <a:solidFill>
                  <a:srgbClr val="FF0000"/>
                </a:solidFill>
              </a:rPr>
              <a:t>Streptococcus </a:t>
            </a:r>
            <a:r>
              <a:rPr lang="en-US" i="1" dirty="0" err="1" smtClean="0">
                <a:solidFill>
                  <a:srgbClr val="FF0000"/>
                </a:solidFill>
              </a:rPr>
              <a:t>pneumoniae</a:t>
            </a:r>
            <a:r>
              <a:rPr lang="en-US" dirty="0" smtClean="0">
                <a:solidFill>
                  <a:srgbClr val="FF0000"/>
                </a:solidFill>
              </a:rPr>
              <a:t>.</a:t>
            </a:r>
          </a:p>
          <a:p>
            <a:r>
              <a:rPr lang="en-US" i="1" dirty="0" err="1" smtClean="0"/>
              <a:t>Strept</a:t>
            </a:r>
            <a:r>
              <a:rPr lang="en-US" i="1" dirty="0" smtClean="0"/>
              <a:t>. </a:t>
            </a:r>
            <a:r>
              <a:rPr lang="en-US" i="1" dirty="0" err="1" smtClean="0"/>
              <a:t>pneumoniae</a:t>
            </a:r>
            <a:r>
              <a:rPr lang="en-US" dirty="0" smtClean="0"/>
              <a:t> is the most common cause of pneumonia in the world.</a:t>
            </a:r>
          </a:p>
          <a:p>
            <a:pPr>
              <a:buNone/>
            </a:pPr>
            <a:r>
              <a:rPr lang="en-US" b="1" dirty="0" smtClean="0">
                <a:solidFill>
                  <a:srgbClr val="92D050"/>
                </a:solidFill>
              </a:rPr>
              <a:t>Other bacteria causing typical pneumonia:</a:t>
            </a:r>
          </a:p>
          <a:p>
            <a:pPr marL="514350" indent="-514350">
              <a:buFont typeface="+mj-lt"/>
              <a:buAutoNum type="arabicPeriod"/>
            </a:pPr>
            <a:r>
              <a:rPr lang="en-US" sz="3000" i="1" dirty="0" err="1" smtClean="0"/>
              <a:t>Haemophilus</a:t>
            </a:r>
            <a:r>
              <a:rPr lang="en-US" sz="3000" i="1" dirty="0" smtClean="0"/>
              <a:t> </a:t>
            </a:r>
            <a:r>
              <a:rPr lang="en-US" sz="3000" i="1" dirty="0" err="1" smtClean="0"/>
              <a:t>influenzae</a:t>
            </a:r>
            <a:r>
              <a:rPr lang="en-US" sz="3000" i="1" dirty="0" smtClean="0"/>
              <a:t>.</a:t>
            </a:r>
          </a:p>
          <a:p>
            <a:pPr marL="514350" indent="-514350">
              <a:buFont typeface="+mj-lt"/>
              <a:buAutoNum type="arabicPeriod"/>
            </a:pPr>
            <a:r>
              <a:rPr lang="en-US" sz="3000" i="1" dirty="0" smtClean="0"/>
              <a:t>Staphylococcus </a:t>
            </a:r>
            <a:r>
              <a:rPr lang="en-US" sz="3000" i="1" dirty="0" err="1" smtClean="0"/>
              <a:t>aureus</a:t>
            </a:r>
            <a:r>
              <a:rPr lang="en-US" sz="3000" i="1" dirty="0" smtClean="0"/>
              <a:t>.</a:t>
            </a:r>
          </a:p>
          <a:p>
            <a:pPr marL="514350" indent="-514350">
              <a:buFont typeface="+mj-lt"/>
              <a:buAutoNum type="arabicPeriod"/>
            </a:pPr>
            <a:r>
              <a:rPr lang="en-US" sz="3000" i="1" dirty="0" err="1" smtClean="0"/>
              <a:t>Klebsiella</a:t>
            </a:r>
            <a:r>
              <a:rPr lang="en-US" sz="3000" i="1" dirty="0" smtClean="0"/>
              <a:t> </a:t>
            </a:r>
            <a:r>
              <a:rPr lang="en-US" sz="3000" i="1" dirty="0" err="1" smtClean="0"/>
              <a:t>pneumoniae</a:t>
            </a:r>
            <a:r>
              <a:rPr lang="en-US" sz="3000" i="1" dirty="0" smtClean="0"/>
              <a:t>.</a:t>
            </a:r>
          </a:p>
          <a:p>
            <a:pPr marL="514350" indent="-514350">
              <a:buFont typeface="+mj-lt"/>
              <a:buAutoNum type="arabicPeriod"/>
            </a:pPr>
            <a:r>
              <a:rPr lang="en-US" sz="3000" i="1" dirty="0" err="1" smtClean="0"/>
              <a:t>Maroxilla</a:t>
            </a:r>
            <a:r>
              <a:rPr lang="en-US" sz="3000" i="1" dirty="0" smtClean="0"/>
              <a:t> </a:t>
            </a:r>
            <a:r>
              <a:rPr lang="en-US" sz="3000" i="1" dirty="0" err="1" smtClean="0"/>
              <a:t>catarrhalis</a:t>
            </a:r>
            <a:r>
              <a:rPr lang="en-US" sz="3000" i="1" dirty="0" smtClean="0"/>
              <a:t>.</a:t>
            </a:r>
          </a:p>
          <a:p>
            <a:pPr marL="514350" indent="-514350">
              <a:buFont typeface="+mj-lt"/>
              <a:buAutoNum type="arabicPeriod"/>
            </a:pPr>
            <a:r>
              <a:rPr lang="en-US" sz="3000" dirty="0" smtClean="0"/>
              <a:t>Less common Gram negative bacilli &amp; anaerobes.</a:t>
            </a:r>
            <a:endParaRPr lang="en-US" sz="3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a:bodyPr>
          <a:lstStyle/>
          <a:p>
            <a:r>
              <a:rPr lang="en-US" sz="3600" b="1" dirty="0" smtClean="0">
                <a:solidFill>
                  <a:srgbClr val="00B050"/>
                </a:solidFill>
              </a:rPr>
              <a:t>Atypical Community Acquired Pneumonia</a:t>
            </a:r>
            <a:endParaRPr lang="en-US" sz="3600" b="1" dirty="0">
              <a:solidFill>
                <a:srgbClr val="00B050"/>
              </a:solidFill>
            </a:endParaRPr>
          </a:p>
        </p:txBody>
      </p:sp>
      <p:sp>
        <p:nvSpPr>
          <p:cNvPr id="3" name="Content Placeholder 2"/>
          <p:cNvSpPr>
            <a:spLocks noGrp="1"/>
          </p:cNvSpPr>
          <p:nvPr>
            <p:ph idx="1"/>
          </p:nvPr>
        </p:nvSpPr>
        <p:spPr>
          <a:xfrm>
            <a:off x="457200" y="1285860"/>
            <a:ext cx="8229600" cy="5286412"/>
          </a:xfrm>
        </p:spPr>
        <p:txBody>
          <a:bodyPr>
            <a:normAutofit fontScale="92500"/>
          </a:bodyPr>
          <a:lstStyle/>
          <a:p>
            <a:pPr>
              <a:buNone/>
            </a:pPr>
            <a:r>
              <a:rPr lang="en-US" sz="3300" b="1" dirty="0" smtClean="0"/>
              <a:t>    </a:t>
            </a:r>
            <a:r>
              <a:rPr lang="en-US" sz="3300" b="1" dirty="0" smtClean="0">
                <a:solidFill>
                  <a:srgbClr val="CC00CC"/>
                </a:solidFill>
              </a:rPr>
              <a:t>Pneumonia not due to </a:t>
            </a:r>
            <a:r>
              <a:rPr lang="en-US" sz="3300" b="1" i="1" dirty="0" smtClean="0">
                <a:solidFill>
                  <a:srgbClr val="CC00CC"/>
                </a:solidFill>
              </a:rPr>
              <a:t>Streptococcus </a:t>
            </a:r>
            <a:r>
              <a:rPr lang="en-US" sz="3300" b="1" i="1" dirty="0" err="1" smtClean="0">
                <a:solidFill>
                  <a:srgbClr val="CC00CC"/>
                </a:solidFill>
              </a:rPr>
              <a:t>pneumoniae</a:t>
            </a:r>
            <a:r>
              <a:rPr lang="en-US" sz="3300" b="1" i="1" dirty="0" smtClean="0">
                <a:solidFill>
                  <a:srgbClr val="CC00CC"/>
                </a:solidFill>
              </a:rPr>
              <a:t>.</a:t>
            </a:r>
          </a:p>
          <a:p>
            <a:pPr>
              <a:buNone/>
            </a:pPr>
            <a:endParaRPr lang="en-US" dirty="0" smtClean="0"/>
          </a:p>
          <a:p>
            <a:r>
              <a:rPr lang="en-US" sz="3300" b="1" dirty="0" err="1" smtClean="0">
                <a:solidFill>
                  <a:srgbClr val="00B0F0"/>
                </a:solidFill>
              </a:rPr>
              <a:t>Baceteria</a:t>
            </a:r>
            <a:r>
              <a:rPr lang="en-US" sz="3300" b="1" dirty="0" smtClean="0">
                <a:solidFill>
                  <a:srgbClr val="00B0F0"/>
                </a:solidFill>
              </a:rPr>
              <a:t> </a:t>
            </a:r>
            <a:r>
              <a:rPr lang="en-US" sz="4000" b="1" dirty="0" smtClean="0">
                <a:solidFill>
                  <a:srgbClr val="00B0F0"/>
                </a:solidFill>
              </a:rPr>
              <a:t>causing atypical pneumonia:</a:t>
            </a:r>
            <a:endParaRPr lang="en-US" sz="3800" b="1" dirty="0" smtClean="0">
              <a:solidFill>
                <a:srgbClr val="00B0F0"/>
              </a:solidFill>
            </a:endParaRPr>
          </a:p>
          <a:p>
            <a:pPr marL="514350" indent="-514350">
              <a:buFont typeface="+mj-lt"/>
              <a:buAutoNum type="arabicPeriod"/>
            </a:pPr>
            <a:r>
              <a:rPr lang="en-US" i="1" dirty="0" err="1" smtClean="0"/>
              <a:t>Legionella</a:t>
            </a:r>
            <a:r>
              <a:rPr lang="en-US" i="1" dirty="0" smtClean="0"/>
              <a:t> </a:t>
            </a:r>
            <a:r>
              <a:rPr lang="en-US" i="1" dirty="0" err="1" smtClean="0"/>
              <a:t>pneumophilia</a:t>
            </a:r>
            <a:r>
              <a:rPr lang="en-US" i="1" dirty="0" smtClean="0"/>
              <a:t>.</a:t>
            </a:r>
          </a:p>
          <a:p>
            <a:pPr marL="514350" indent="-514350">
              <a:buFont typeface="+mj-lt"/>
              <a:buAutoNum type="arabicPeriod"/>
            </a:pPr>
            <a:r>
              <a:rPr lang="en-US" i="1" dirty="0" err="1" smtClean="0"/>
              <a:t>Mycoplasma</a:t>
            </a:r>
            <a:r>
              <a:rPr lang="en-US" i="1" dirty="0" smtClean="0"/>
              <a:t> </a:t>
            </a:r>
            <a:r>
              <a:rPr lang="en-US" i="1" dirty="0" err="1" smtClean="0"/>
              <a:t>pneumoniae</a:t>
            </a:r>
            <a:r>
              <a:rPr lang="en-US" i="1" dirty="0" smtClean="0"/>
              <a:t>.</a:t>
            </a:r>
          </a:p>
          <a:p>
            <a:pPr marL="514350" indent="-514350">
              <a:buFont typeface="+mj-lt"/>
              <a:buAutoNum type="arabicPeriod"/>
            </a:pPr>
            <a:r>
              <a:rPr lang="en-US" i="1" dirty="0" err="1" smtClean="0"/>
              <a:t>Chlamydophila</a:t>
            </a:r>
            <a:r>
              <a:rPr lang="en-US" i="1" dirty="0" smtClean="0"/>
              <a:t> </a:t>
            </a:r>
            <a:r>
              <a:rPr lang="en-US" i="1" dirty="0" err="1" smtClean="0"/>
              <a:t>pneumoniae</a:t>
            </a:r>
            <a:r>
              <a:rPr lang="en-US" i="1" dirty="0" smtClean="0"/>
              <a:t>.</a:t>
            </a:r>
          </a:p>
          <a:p>
            <a:pPr marL="514350" indent="-514350">
              <a:buFont typeface="+mj-lt"/>
              <a:buAutoNum type="arabicPeriod"/>
            </a:pPr>
            <a:r>
              <a:rPr lang="en-US" i="1" dirty="0" err="1" smtClean="0"/>
              <a:t>Chlamydophila</a:t>
            </a:r>
            <a:r>
              <a:rPr lang="en-US" i="1" dirty="0" smtClean="0"/>
              <a:t> </a:t>
            </a:r>
            <a:r>
              <a:rPr lang="en-US" i="1" dirty="0" err="1" smtClean="0"/>
              <a:t>psittaci</a:t>
            </a:r>
            <a:r>
              <a:rPr lang="en-US" i="1" dirty="0" smtClean="0"/>
              <a:t>.</a:t>
            </a:r>
          </a:p>
          <a:p>
            <a:pPr marL="514350" indent="-514350">
              <a:buFont typeface="+mj-lt"/>
              <a:buAutoNum type="arabicPeriod"/>
            </a:pPr>
            <a:r>
              <a:rPr lang="en-US" i="1" dirty="0" smtClean="0"/>
              <a:t>Mycobacterium </a:t>
            </a:r>
            <a:r>
              <a:rPr lang="en-US" i="1" dirty="0" err="1" smtClean="0"/>
              <a:t>tb</a:t>
            </a:r>
            <a:r>
              <a:rPr lang="en-US" i="1" dirty="0" smtClean="0"/>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a:bodyPr>
          <a:lstStyle/>
          <a:p>
            <a:r>
              <a:rPr lang="en-US" sz="3600" b="1" dirty="0" smtClean="0">
                <a:solidFill>
                  <a:srgbClr val="00B050"/>
                </a:solidFill>
              </a:rPr>
              <a:t>Atypical Community Acquired Pneumonia</a:t>
            </a:r>
            <a:endParaRPr lang="en-US" sz="3600" dirty="0">
              <a:solidFill>
                <a:srgbClr val="00B050"/>
              </a:solidFill>
            </a:endParaRPr>
          </a:p>
        </p:txBody>
      </p:sp>
      <p:sp>
        <p:nvSpPr>
          <p:cNvPr id="3" name="Content Placeholder 2"/>
          <p:cNvSpPr>
            <a:spLocks noGrp="1"/>
          </p:cNvSpPr>
          <p:nvPr>
            <p:ph idx="1"/>
          </p:nvPr>
        </p:nvSpPr>
        <p:spPr>
          <a:xfrm>
            <a:off x="457200" y="1142984"/>
            <a:ext cx="8229600" cy="5286412"/>
          </a:xfrm>
        </p:spPr>
        <p:txBody>
          <a:bodyPr/>
          <a:lstStyle/>
          <a:p>
            <a:pPr>
              <a:buNone/>
            </a:pPr>
            <a:r>
              <a:rPr lang="en-US" sz="2800" b="1" dirty="0" smtClean="0">
                <a:solidFill>
                  <a:srgbClr val="00B0F0"/>
                </a:solidFill>
              </a:rPr>
              <a:t>Viruses causing atypical pneumonia:</a:t>
            </a:r>
          </a:p>
          <a:p>
            <a:pPr marL="514350" indent="-514350">
              <a:buFont typeface="+mj-lt"/>
              <a:buAutoNum type="arabicPeriod"/>
            </a:pPr>
            <a:r>
              <a:rPr lang="en-US" sz="2400" dirty="0" smtClean="0"/>
              <a:t>Adenovirus.</a:t>
            </a:r>
          </a:p>
          <a:p>
            <a:pPr marL="514350" indent="-514350">
              <a:buFont typeface="+mj-lt"/>
              <a:buAutoNum type="arabicPeriod"/>
            </a:pPr>
            <a:r>
              <a:rPr lang="en-US" sz="2400" dirty="0" smtClean="0"/>
              <a:t>Respiratory </a:t>
            </a:r>
            <a:r>
              <a:rPr lang="en-US" sz="2400" dirty="0" err="1" smtClean="0"/>
              <a:t>syncytial</a:t>
            </a:r>
            <a:r>
              <a:rPr lang="en-US" sz="2400" dirty="0" smtClean="0"/>
              <a:t> virus (RSV).</a:t>
            </a:r>
          </a:p>
          <a:p>
            <a:pPr marL="514350" indent="-514350">
              <a:buFont typeface="+mj-lt"/>
              <a:buAutoNum type="arabicPeriod"/>
            </a:pPr>
            <a:r>
              <a:rPr lang="en-US" sz="2400" dirty="0" err="1" smtClean="0"/>
              <a:t>Parainfluenza</a:t>
            </a:r>
            <a:r>
              <a:rPr lang="en-US" sz="2400" dirty="0" smtClean="0"/>
              <a:t> viruses.</a:t>
            </a:r>
          </a:p>
          <a:p>
            <a:pPr marL="514350" indent="-514350">
              <a:buFont typeface="+mj-lt"/>
              <a:buAutoNum type="arabicPeriod"/>
            </a:pPr>
            <a:r>
              <a:rPr lang="en-US" sz="2400" dirty="0" smtClean="0"/>
              <a:t>CMV (Cytomegalovirus).</a:t>
            </a:r>
          </a:p>
          <a:p>
            <a:pPr marL="514350" indent="-514350">
              <a:buFont typeface="+mj-lt"/>
              <a:buAutoNum type="arabicPeriod"/>
            </a:pPr>
            <a:r>
              <a:rPr lang="en-US" sz="2400" dirty="0" smtClean="0"/>
              <a:t>Measles virus.</a:t>
            </a:r>
          </a:p>
          <a:p>
            <a:pPr marL="514350" indent="-514350">
              <a:buFont typeface="+mj-lt"/>
              <a:buAutoNum type="arabicPeriod"/>
            </a:pPr>
            <a:r>
              <a:rPr lang="en-US" sz="2400" dirty="0" smtClean="0"/>
              <a:t>Chickenpox virus.</a:t>
            </a:r>
          </a:p>
          <a:p>
            <a:pPr marL="514350" indent="-514350">
              <a:buNone/>
            </a:pPr>
            <a:endParaRPr lang="en-US" sz="2800" dirty="0" smtClean="0"/>
          </a:p>
          <a:p>
            <a:pPr marL="514350" indent="-514350">
              <a:buNone/>
            </a:pPr>
            <a:r>
              <a:rPr lang="en-US" sz="2800" b="1" dirty="0" smtClean="0">
                <a:solidFill>
                  <a:srgbClr val="00B0F0"/>
                </a:solidFill>
              </a:rPr>
              <a:t>Fungi causing atypical pneumonia:</a:t>
            </a:r>
            <a:endParaRPr lang="en-US" sz="2800" b="1" i="1" dirty="0" smtClean="0">
              <a:solidFill>
                <a:srgbClr val="00B0F0"/>
              </a:solidFill>
            </a:endParaRPr>
          </a:p>
          <a:p>
            <a:pPr marL="514350" indent="-514350">
              <a:buNone/>
            </a:pPr>
            <a:r>
              <a:rPr lang="en-US" sz="2800" i="1" dirty="0" smtClean="0"/>
              <a:t>       </a:t>
            </a:r>
            <a:r>
              <a:rPr lang="en-US" sz="2800" i="1" dirty="0" err="1" smtClean="0"/>
              <a:t>Histoplasma</a:t>
            </a:r>
            <a:r>
              <a:rPr lang="en-US" sz="2800" i="1" dirty="0" smtClean="0"/>
              <a:t>, Candida </a:t>
            </a:r>
            <a:r>
              <a:rPr lang="en-US" sz="2800" i="1" dirty="0" err="1" smtClean="0"/>
              <a:t>albicans</a:t>
            </a:r>
            <a:r>
              <a:rPr lang="en-US" sz="2800" i="1" dirty="0" smtClean="0"/>
              <a:t>, Cryptococcus </a:t>
            </a:r>
            <a:r>
              <a:rPr lang="en-US" sz="2800" i="1" dirty="0" err="1" smtClean="0"/>
              <a:t>neoformans</a:t>
            </a:r>
            <a:r>
              <a:rPr lang="en-US" sz="2800" i="1" dirty="0" smtClean="0"/>
              <a:t>, </a:t>
            </a:r>
            <a:r>
              <a:rPr lang="en-US" sz="2800" i="1" dirty="0" err="1" smtClean="0"/>
              <a:t>Aspargillus</a:t>
            </a:r>
            <a:r>
              <a:rPr lang="en-US" sz="2800" i="1" dirty="0" smtClean="0"/>
              <a:t>.</a:t>
            </a:r>
            <a:endParaRPr lang="en-US" sz="2400" i="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FF0000"/>
                </a:solidFill>
              </a:rPr>
              <a:t>Hospital Acquired Pneumonia</a:t>
            </a:r>
            <a:endParaRPr lang="en-US" sz="4000" b="1"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Account for 15% of hospital acquired infections.</a:t>
            </a:r>
          </a:p>
          <a:p>
            <a:r>
              <a:rPr lang="en-US" dirty="0" smtClean="0"/>
              <a:t>The most common fatal hospital acquired infection with a mortality rate of: 20-50%.</a:t>
            </a:r>
          </a:p>
          <a:p>
            <a:r>
              <a:rPr lang="en-US" b="1" dirty="0" smtClean="0">
                <a:solidFill>
                  <a:srgbClr val="00B050"/>
                </a:solidFill>
              </a:rPr>
              <a:t>People at risk:</a:t>
            </a:r>
            <a:r>
              <a:rPr lang="en-US" dirty="0" smtClean="0"/>
              <a:t> </a:t>
            </a:r>
            <a:r>
              <a:rPr lang="en-US" dirty="0" err="1" smtClean="0"/>
              <a:t>Immunocompromised</a:t>
            </a:r>
            <a:r>
              <a:rPr lang="en-US" dirty="0" smtClean="0"/>
              <a:t> patients.</a:t>
            </a:r>
          </a:p>
          <a:p>
            <a:r>
              <a:rPr lang="en-US" dirty="0" smtClean="0"/>
              <a:t>Most often caused by </a:t>
            </a:r>
            <a:r>
              <a:rPr lang="en-US" b="1" dirty="0" smtClean="0">
                <a:solidFill>
                  <a:srgbClr val="00B0F0"/>
                </a:solidFill>
              </a:rPr>
              <a:t>Gram-negatives</a:t>
            </a:r>
            <a:r>
              <a:rPr lang="en-US" dirty="0" smtClean="0"/>
              <a:t> and more resistant organisms </a:t>
            </a:r>
            <a:r>
              <a:rPr lang="en-US" b="1" dirty="0" smtClean="0">
                <a:solidFill>
                  <a:srgbClr val="00B0F0"/>
                </a:solidFill>
              </a:rPr>
              <a:t>e.g.</a:t>
            </a:r>
            <a:r>
              <a:rPr lang="en-US" dirty="0" smtClean="0"/>
              <a:t> </a:t>
            </a:r>
            <a:r>
              <a:rPr lang="en-US" i="1" dirty="0" smtClean="0"/>
              <a:t>Pseudomonas </a:t>
            </a:r>
            <a:r>
              <a:rPr lang="en-US" i="1" dirty="0" err="1" smtClean="0"/>
              <a:t>aeruginosa</a:t>
            </a:r>
            <a:r>
              <a:rPr lang="en-US" i="1" dirty="0" smtClean="0"/>
              <a:t>, </a:t>
            </a:r>
            <a:r>
              <a:rPr lang="en-US" i="1" dirty="0" err="1" smtClean="0"/>
              <a:t>Enterobacter</a:t>
            </a:r>
            <a:r>
              <a:rPr lang="en-US" i="1" dirty="0" smtClean="0"/>
              <a:t>, </a:t>
            </a:r>
            <a:r>
              <a:rPr lang="en-US" i="1" dirty="0" err="1" smtClean="0"/>
              <a:t>Klebsiella</a:t>
            </a:r>
            <a:r>
              <a:rPr lang="en-US" i="1" dirty="0" smtClean="0"/>
              <a:t>,..</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lu logo.jpg"/>
          <p:cNvPicPr>
            <a:picLocks noGrp="1" noChangeAspect="1"/>
          </p:cNvPicPr>
          <p:nvPr>
            <p:ph idx="1"/>
          </p:nvPr>
        </p:nvPicPr>
        <p:blipFill>
          <a:blip r:embed="rId2" cstate="print"/>
          <a:stretch>
            <a:fillRect/>
          </a:stretch>
        </p:blipFill>
        <p:spPr>
          <a:xfrm>
            <a:off x="1857356" y="571480"/>
            <a:ext cx="5699546" cy="5984523"/>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Influenza (Flu)</a:t>
            </a:r>
            <a:endParaRPr lang="en-US" b="1" dirty="0">
              <a:solidFill>
                <a:srgbClr val="FF0000"/>
              </a:solidFill>
            </a:endParaRPr>
          </a:p>
        </p:txBody>
      </p:sp>
      <p:sp>
        <p:nvSpPr>
          <p:cNvPr id="3" name="Content Placeholder 2"/>
          <p:cNvSpPr>
            <a:spLocks noGrp="1"/>
          </p:cNvSpPr>
          <p:nvPr>
            <p:ph idx="1"/>
          </p:nvPr>
        </p:nvSpPr>
        <p:spPr>
          <a:xfrm>
            <a:off x="457200" y="1214422"/>
            <a:ext cx="8229600" cy="5286412"/>
          </a:xfrm>
        </p:spPr>
        <p:txBody>
          <a:bodyPr>
            <a:normAutofit fontScale="85000" lnSpcReduction="10000"/>
          </a:bodyPr>
          <a:lstStyle/>
          <a:p>
            <a:pPr>
              <a:buNone/>
            </a:pPr>
            <a:r>
              <a:rPr lang="en-US" dirty="0" smtClean="0"/>
              <a:t>Influenza is an acute viral respiratory infection.</a:t>
            </a:r>
          </a:p>
          <a:p>
            <a:pPr>
              <a:buNone/>
            </a:pPr>
            <a:r>
              <a:rPr lang="en-US" b="1" dirty="0" smtClean="0">
                <a:solidFill>
                  <a:srgbClr val="00B050"/>
                </a:solidFill>
              </a:rPr>
              <a:t>    Symptoms:</a:t>
            </a:r>
            <a:r>
              <a:rPr lang="en-US" dirty="0" smtClean="0"/>
              <a:t> fever, chills, headache, body aches and pain, sore throat, cough, nasal drainage, sometimes nausea, vomiting, and diarrhea especially in children.</a:t>
            </a:r>
          </a:p>
          <a:p>
            <a:pPr>
              <a:buNone/>
            </a:pPr>
            <a:r>
              <a:rPr lang="en-US" b="1" dirty="0" smtClean="0">
                <a:solidFill>
                  <a:srgbClr val="00B050"/>
                </a:solidFill>
              </a:rPr>
              <a:t>    </a:t>
            </a:r>
          </a:p>
          <a:p>
            <a:pPr>
              <a:buNone/>
            </a:pPr>
            <a:r>
              <a:rPr lang="en-US" b="1" dirty="0" smtClean="0">
                <a:solidFill>
                  <a:srgbClr val="00B050"/>
                </a:solidFill>
              </a:rPr>
              <a:t>    Causative Agent:</a:t>
            </a:r>
            <a:r>
              <a:rPr lang="en-US" dirty="0" smtClean="0"/>
              <a:t> Influenza virus A, B, and C.</a:t>
            </a:r>
          </a:p>
          <a:p>
            <a:r>
              <a:rPr lang="en-US" dirty="0" smtClean="0"/>
              <a:t>Influenza A viruses causes severe symptoms and are associated with pandemics and epidemics.</a:t>
            </a:r>
          </a:p>
          <a:p>
            <a:r>
              <a:rPr lang="en-US" dirty="0" smtClean="0"/>
              <a:t>Influenza B viruses causes less severe disease and more localized epidemics.</a:t>
            </a:r>
          </a:p>
          <a:p>
            <a:r>
              <a:rPr lang="en-US" dirty="0" smtClean="0"/>
              <a:t>Influenza C viruses usually do not cause significant disease or epidemics.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US" b="1" dirty="0" smtClean="0">
                <a:solidFill>
                  <a:srgbClr val="FF0000"/>
                </a:solidFill>
              </a:rPr>
              <a:t>Influenza (Flu)</a:t>
            </a:r>
            <a:endParaRPr lang="en-US" dirty="0"/>
          </a:p>
        </p:txBody>
      </p:sp>
      <p:sp>
        <p:nvSpPr>
          <p:cNvPr id="3" name="Content Placeholder 2"/>
          <p:cNvSpPr>
            <a:spLocks noGrp="1"/>
          </p:cNvSpPr>
          <p:nvPr>
            <p:ph idx="1"/>
          </p:nvPr>
        </p:nvSpPr>
        <p:spPr>
          <a:xfrm>
            <a:off x="457200" y="1142984"/>
            <a:ext cx="8229600" cy="5286412"/>
          </a:xfrm>
        </p:spPr>
        <p:txBody>
          <a:bodyPr/>
          <a:lstStyle/>
          <a:p>
            <a:r>
              <a:rPr lang="en-US" b="1" dirty="0" smtClean="0">
                <a:solidFill>
                  <a:srgbClr val="00B050"/>
                </a:solidFill>
              </a:rPr>
              <a:t>Carriers:</a:t>
            </a:r>
          </a:p>
          <a:p>
            <a:pPr>
              <a:buNone/>
            </a:pPr>
            <a:r>
              <a:rPr lang="en-US" dirty="0" smtClean="0"/>
              <a:t>    human is the main carrier of virus but it also might be carried by birds and pigs.</a:t>
            </a:r>
          </a:p>
          <a:p>
            <a:pPr>
              <a:buFont typeface="Wingdings" pitchFamily="2" charset="2"/>
              <a:buChar char="Ø"/>
            </a:pPr>
            <a:r>
              <a:rPr lang="en-US" dirty="0" smtClean="0">
                <a:solidFill>
                  <a:srgbClr val="00B0F0"/>
                </a:solidFill>
              </a:rPr>
              <a:t>Pigs serve as “mixing bowls” for both avian and human strains resulting in new strains.</a:t>
            </a:r>
          </a:p>
          <a:p>
            <a:pPr>
              <a:buNone/>
            </a:pPr>
            <a:endParaRPr lang="en-US" dirty="0" smtClean="0"/>
          </a:p>
          <a:p>
            <a:r>
              <a:rPr lang="en-US" b="1" dirty="0" smtClean="0">
                <a:solidFill>
                  <a:srgbClr val="00B050"/>
                </a:solidFill>
              </a:rPr>
              <a:t>Transmission:</a:t>
            </a:r>
          </a:p>
          <a:p>
            <a:pPr>
              <a:buNone/>
            </a:pPr>
            <a:r>
              <a:rPr lang="en-US" dirty="0" smtClean="0"/>
              <a:t>    Airborne spread or direct contact. </a:t>
            </a:r>
          </a:p>
          <a:p>
            <a:pPr>
              <a:buNone/>
            </a:pPr>
            <a:endParaRPr lang="en-US" dirty="0" smtClean="0"/>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Flu Vaccine</a:t>
            </a:r>
            <a:endParaRPr lang="en-US"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r>
              <a:rPr lang="en-US" dirty="0" smtClean="0"/>
              <a:t>Travelers.</a:t>
            </a:r>
          </a:p>
          <a:p>
            <a:r>
              <a:rPr lang="en-US" dirty="0" smtClean="0"/>
              <a:t>Children 6 months – 5 years.</a:t>
            </a:r>
          </a:p>
          <a:p>
            <a:r>
              <a:rPr lang="en-US" dirty="0" smtClean="0"/>
              <a:t>Elderly &gt; 65.</a:t>
            </a:r>
          </a:p>
          <a:p>
            <a:r>
              <a:rPr lang="en-US" dirty="0" smtClean="0"/>
              <a:t>Residents of nursing homes.</a:t>
            </a:r>
          </a:p>
          <a:p>
            <a:r>
              <a:rPr lang="en-US" dirty="0" smtClean="0"/>
              <a:t>People with long term-illnesses (e.g. heart/lung).</a:t>
            </a:r>
          </a:p>
          <a:p>
            <a:r>
              <a:rPr lang="en-US" dirty="0" smtClean="0"/>
              <a:t>People with depressed immunity.</a:t>
            </a:r>
          </a:p>
          <a:p>
            <a:r>
              <a:rPr lang="en-US" dirty="0" smtClean="0"/>
              <a:t>Pregnant women in 2nd-3rd trimester.</a:t>
            </a:r>
          </a:p>
          <a:p>
            <a:r>
              <a:rPr lang="en-US" dirty="0" smtClean="0"/>
              <a:t>Healthcare workers.</a:t>
            </a:r>
          </a:p>
          <a:p>
            <a:r>
              <a:rPr lang="en-US" dirty="0" smtClean="0"/>
              <a:t>EVERYONE in the face of a Pandemic-threat.</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Structure of Influenza A Virus</a:t>
            </a:r>
            <a:endParaRPr lang="en-US" b="1" dirty="0">
              <a:solidFill>
                <a:srgbClr val="FF0000"/>
              </a:solidFill>
            </a:endParaRPr>
          </a:p>
        </p:txBody>
      </p:sp>
      <p:pic>
        <p:nvPicPr>
          <p:cNvPr id="4" name="Picture 2"/>
          <p:cNvPicPr>
            <a:picLocks noGrp="1" noChangeAspect="1" noChangeArrowheads="1"/>
          </p:cNvPicPr>
          <p:nvPr>
            <p:ph idx="1"/>
          </p:nvPr>
        </p:nvPicPr>
        <p:blipFill>
          <a:blip r:embed="rId2" cstate="print"/>
          <a:srcRect/>
          <a:stretch>
            <a:fillRect/>
          </a:stretch>
        </p:blipFill>
        <p:spPr bwMode="auto">
          <a:xfrm>
            <a:off x="1928794" y="1285860"/>
            <a:ext cx="4429155" cy="4139668"/>
          </a:xfrm>
          <a:prstGeom prst="rect">
            <a:avLst/>
          </a:prstGeom>
          <a:noFill/>
          <a:ln w="9525">
            <a:noFill/>
            <a:miter lim="800000"/>
            <a:headEnd/>
            <a:tailEnd/>
          </a:ln>
        </p:spPr>
      </p:pic>
      <p:sp>
        <p:nvSpPr>
          <p:cNvPr id="5" name="Rectangle 4"/>
          <p:cNvSpPr/>
          <p:nvPr/>
        </p:nvSpPr>
        <p:spPr>
          <a:xfrm>
            <a:off x="7072330" y="2428868"/>
            <a:ext cx="1931939" cy="369332"/>
          </a:xfrm>
          <a:prstGeom prst="rect">
            <a:avLst/>
          </a:prstGeom>
        </p:spPr>
        <p:txBody>
          <a:bodyPr wrap="none">
            <a:spAutoFit/>
          </a:bodyPr>
          <a:lstStyle/>
          <a:p>
            <a:r>
              <a:rPr lang="en-US" b="1" dirty="0" err="1" smtClean="0"/>
              <a:t>Haemaglutinin</a:t>
            </a:r>
            <a:r>
              <a:rPr lang="en-US" b="1" dirty="0" smtClean="0"/>
              <a:t> (H)</a:t>
            </a:r>
            <a:endParaRPr lang="en-US" b="1" dirty="0"/>
          </a:p>
        </p:txBody>
      </p:sp>
      <p:sp>
        <p:nvSpPr>
          <p:cNvPr id="6" name="Rectangle 5"/>
          <p:cNvSpPr/>
          <p:nvPr/>
        </p:nvSpPr>
        <p:spPr>
          <a:xfrm>
            <a:off x="7000892" y="3643314"/>
            <a:ext cx="1982979" cy="369332"/>
          </a:xfrm>
          <a:prstGeom prst="rect">
            <a:avLst/>
          </a:prstGeom>
        </p:spPr>
        <p:txBody>
          <a:bodyPr wrap="none">
            <a:spAutoFit/>
          </a:bodyPr>
          <a:lstStyle/>
          <a:p>
            <a:r>
              <a:rPr lang="en-US" b="1" dirty="0" smtClean="0"/>
              <a:t>Neuraminidase (N)</a:t>
            </a:r>
            <a:endParaRPr lang="en-US" b="1" dirty="0"/>
          </a:p>
        </p:txBody>
      </p:sp>
      <p:cxnSp>
        <p:nvCxnSpPr>
          <p:cNvPr id="8" name="Straight Arrow Connector 7"/>
          <p:cNvCxnSpPr>
            <a:stCxn id="5" idx="1"/>
          </p:cNvCxnSpPr>
          <p:nvPr/>
        </p:nvCxnSpPr>
        <p:spPr>
          <a:xfrm rot="10800000" flipV="1">
            <a:off x="6215074" y="2613534"/>
            <a:ext cx="857256" cy="10108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p:cNvCxnSpPr>
            <a:stCxn id="6" idx="1"/>
          </p:cNvCxnSpPr>
          <p:nvPr/>
        </p:nvCxnSpPr>
        <p:spPr>
          <a:xfrm rot="10800000">
            <a:off x="6286512" y="3643314"/>
            <a:ext cx="714380" cy="18466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Rectangle 10"/>
          <p:cNvSpPr/>
          <p:nvPr/>
        </p:nvSpPr>
        <p:spPr>
          <a:xfrm>
            <a:off x="6429388" y="5000636"/>
            <a:ext cx="1098121" cy="369332"/>
          </a:xfrm>
          <a:prstGeom prst="rect">
            <a:avLst/>
          </a:prstGeom>
        </p:spPr>
        <p:txBody>
          <a:bodyPr wrap="none">
            <a:spAutoFit/>
          </a:bodyPr>
          <a:lstStyle/>
          <a:p>
            <a:r>
              <a:rPr lang="en-US" b="1" dirty="0" smtClean="0"/>
              <a:t>Viral RNA</a:t>
            </a:r>
            <a:endParaRPr lang="en-US" b="1" dirty="0"/>
          </a:p>
        </p:txBody>
      </p:sp>
      <p:cxnSp>
        <p:nvCxnSpPr>
          <p:cNvPr id="13" name="Straight Arrow Connector 12"/>
          <p:cNvCxnSpPr/>
          <p:nvPr/>
        </p:nvCxnSpPr>
        <p:spPr>
          <a:xfrm rot="16200000" flipV="1">
            <a:off x="5336923" y="4092837"/>
            <a:ext cx="1327674" cy="8572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Rectangle 13"/>
          <p:cNvSpPr/>
          <p:nvPr/>
        </p:nvSpPr>
        <p:spPr>
          <a:xfrm>
            <a:off x="285720" y="5715016"/>
            <a:ext cx="8501122" cy="830997"/>
          </a:xfrm>
          <a:prstGeom prst="rect">
            <a:avLst/>
          </a:prstGeom>
        </p:spPr>
        <p:txBody>
          <a:bodyPr wrap="square">
            <a:spAutoFit/>
          </a:bodyPr>
          <a:lstStyle/>
          <a:p>
            <a:r>
              <a:rPr lang="en-US" sz="2400" dirty="0" smtClean="0"/>
              <a:t>Antigenic </a:t>
            </a:r>
            <a:r>
              <a:rPr lang="en-US" sz="2400" b="1" dirty="0" smtClean="0">
                <a:solidFill>
                  <a:srgbClr val="0070C0"/>
                </a:solidFill>
              </a:rPr>
              <a:t>DRIFT</a:t>
            </a:r>
            <a:r>
              <a:rPr lang="en-US" sz="2400" dirty="0" smtClean="0"/>
              <a:t> causes yearly epidemics.</a:t>
            </a:r>
          </a:p>
          <a:p>
            <a:r>
              <a:rPr lang="en-US" sz="2400" dirty="0" smtClean="0"/>
              <a:t>Antigenic </a:t>
            </a:r>
            <a:r>
              <a:rPr lang="en-US" sz="2400" b="1" dirty="0" smtClean="0">
                <a:solidFill>
                  <a:srgbClr val="FF0000"/>
                </a:solidFill>
              </a:rPr>
              <a:t>SHIFT</a:t>
            </a:r>
            <a:r>
              <a:rPr lang="en-US" sz="2400" dirty="0" smtClean="0"/>
              <a:t> causes influenza pandemic (every 10-40 years).</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Respiratory Tract Infections</a:t>
            </a:r>
            <a:endParaRPr lang="en-US" b="1" dirty="0">
              <a:solidFill>
                <a:srgbClr val="FF0000"/>
              </a:solidFill>
            </a:endParaRPr>
          </a:p>
        </p:txBody>
      </p:sp>
      <p:sp>
        <p:nvSpPr>
          <p:cNvPr id="10" name="Content Placeholder 9"/>
          <p:cNvSpPr>
            <a:spLocks noGrp="1"/>
          </p:cNvSpPr>
          <p:nvPr>
            <p:ph idx="1"/>
          </p:nvPr>
        </p:nvSpPr>
        <p:spPr>
          <a:xfrm>
            <a:off x="457200" y="1571612"/>
            <a:ext cx="8229600" cy="5000660"/>
          </a:xfrm>
        </p:spPr>
        <p:txBody>
          <a:bodyPr/>
          <a:lstStyle/>
          <a:p>
            <a:r>
              <a:rPr lang="en-US" dirty="0" smtClean="0"/>
              <a:t>Normal flora of the </a:t>
            </a:r>
            <a:r>
              <a:rPr lang="en-US" b="1" dirty="0" smtClean="0">
                <a:solidFill>
                  <a:srgbClr val="0070C0"/>
                </a:solidFill>
              </a:rPr>
              <a:t>upper respiratory tract </a:t>
            </a:r>
            <a:r>
              <a:rPr lang="en-US" dirty="0" smtClean="0"/>
              <a:t>(</a:t>
            </a:r>
            <a:r>
              <a:rPr lang="en-US" b="1" dirty="0" smtClean="0">
                <a:solidFill>
                  <a:srgbClr val="D60093"/>
                </a:solidFill>
              </a:rPr>
              <a:t>URT</a:t>
            </a:r>
            <a:r>
              <a:rPr lang="en-US" dirty="0" smtClean="0"/>
              <a:t>) might cause opportunistic infections of the respiratory system.</a:t>
            </a:r>
          </a:p>
          <a:p>
            <a:endParaRPr lang="en-US" dirty="0" smtClean="0"/>
          </a:p>
          <a:p>
            <a:r>
              <a:rPr lang="en-US" dirty="0" smtClean="0"/>
              <a:t>Infectious diseases of the </a:t>
            </a:r>
            <a:r>
              <a:rPr lang="en-US" b="1" dirty="0" smtClean="0">
                <a:solidFill>
                  <a:srgbClr val="D60093"/>
                </a:solidFill>
              </a:rPr>
              <a:t>URT</a:t>
            </a:r>
            <a:r>
              <a:rPr lang="en-US" dirty="0" smtClean="0"/>
              <a:t> are more common than infectious diseases of the </a:t>
            </a:r>
            <a:r>
              <a:rPr lang="en-US" b="1" dirty="0" smtClean="0">
                <a:solidFill>
                  <a:srgbClr val="00B050"/>
                </a:solidFill>
              </a:rPr>
              <a:t>LRT</a:t>
            </a:r>
            <a:r>
              <a:rPr lang="en-US" dirty="0" smtClean="0"/>
              <a:t> because they put the patient at risk of more serious infection. </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Flu Pandemics</a:t>
            </a:r>
            <a:endParaRPr lang="en-US" b="1" dirty="0">
              <a:solidFill>
                <a:srgbClr val="FF0000"/>
              </a:solidFill>
            </a:endParaRPr>
          </a:p>
        </p:txBody>
      </p:sp>
      <p:sp>
        <p:nvSpPr>
          <p:cNvPr id="7" name="Content Placeholder 6"/>
          <p:cNvSpPr>
            <a:spLocks noGrp="1"/>
          </p:cNvSpPr>
          <p:nvPr>
            <p:ph idx="1"/>
          </p:nvPr>
        </p:nvSpPr>
        <p:spPr/>
        <p:txBody>
          <a:bodyPr/>
          <a:lstStyle/>
          <a:p>
            <a:r>
              <a:rPr lang="en-US" b="1" dirty="0" smtClean="0">
                <a:solidFill>
                  <a:srgbClr val="92D050"/>
                </a:solidFill>
              </a:rPr>
              <a:t>1918-1919 Spanish flu:</a:t>
            </a:r>
            <a:r>
              <a:rPr lang="en-US" dirty="0" smtClean="0"/>
              <a:t> also known as the swine flu epidemic which killed 20-50 million people worldwide.</a:t>
            </a:r>
          </a:p>
          <a:p>
            <a:r>
              <a:rPr lang="en-US" b="1" dirty="0" smtClean="0">
                <a:solidFill>
                  <a:srgbClr val="92D050"/>
                </a:solidFill>
              </a:rPr>
              <a:t>1957-1958 Asian flu</a:t>
            </a:r>
            <a:r>
              <a:rPr lang="en-US" dirty="0" smtClean="0"/>
              <a:t> killed about 1 million people.</a:t>
            </a:r>
          </a:p>
          <a:p>
            <a:r>
              <a:rPr lang="en-US" b="1" dirty="0" smtClean="0">
                <a:solidFill>
                  <a:srgbClr val="92D050"/>
                </a:solidFill>
              </a:rPr>
              <a:t>1968-1969 Hong Kong flu</a:t>
            </a:r>
            <a:r>
              <a:rPr lang="en-US" dirty="0" smtClean="0"/>
              <a:t> killed about 0.7 million people.</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Swine Flu H1N1 Outbreak- 2009</a:t>
            </a:r>
            <a:endParaRPr lang="en-US" dirty="0"/>
          </a:p>
        </p:txBody>
      </p:sp>
      <p:sp>
        <p:nvSpPr>
          <p:cNvPr id="9" name="Content Placeholder 8"/>
          <p:cNvSpPr>
            <a:spLocks noGrp="1"/>
          </p:cNvSpPr>
          <p:nvPr>
            <p:ph idx="1"/>
          </p:nvPr>
        </p:nvSpPr>
        <p:spPr>
          <a:xfrm>
            <a:off x="457200" y="1285860"/>
            <a:ext cx="8229600" cy="5286412"/>
          </a:xfrm>
        </p:spPr>
        <p:txBody>
          <a:bodyPr>
            <a:normAutofit fontScale="92500" lnSpcReduction="20000"/>
          </a:bodyPr>
          <a:lstStyle/>
          <a:p>
            <a:pPr>
              <a:buNone/>
            </a:pPr>
            <a:r>
              <a:rPr lang="en-US" dirty="0" smtClean="0"/>
              <a:t>• April 4: 1st case in Mexico.</a:t>
            </a:r>
          </a:p>
          <a:p>
            <a:pPr>
              <a:buNone/>
            </a:pPr>
            <a:r>
              <a:rPr lang="en-US" dirty="0" smtClean="0"/>
              <a:t>• April 12: First death.</a:t>
            </a:r>
          </a:p>
          <a:p>
            <a:pPr>
              <a:buNone/>
            </a:pPr>
            <a:r>
              <a:rPr lang="en-US" dirty="0" smtClean="0"/>
              <a:t>• April 21-23: US confirms first 4 cases.</a:t>
            </a:r>
          </a:p>
          <a:p>
            <a:pPr>
              <a:buNone/>
            </a:pPr>
            <a:r>
              <a:rPr lang="en-US" dirty="0" smtClean="0"/>
              <a:t>• April 26: Canada confirms first cases.</a:t>
            </a:r>
          </a:p>
          <a:p>
            <a:pPr>
              <a:buNone/>
            </a:pPr>
            <a:r>
              <a:rPr lang="en-US" dirty="0" smtClean="0"/>
              <a:t>• April 27: Europe, Spain &amp; Britain. WHO raises</a:t>
            </a:r>
          </a:p>
          <a:p>
            <a:pPr>
              <a:buNone/>
            </a:pPr>
            <a:r>
              <a:rPr lang="en-US" dirty="0" smtClean="0"/>
              <a:t>   pandemic alert status to phase 4.</a:t>
            </a:r>
          </a:p>
          <a:p>
            <a:pPr>
              <a:buNone/>
            </a:pPr>
            <a:r>
              <a:rPr lang="en-US" dirty="0" smtClean="0"/>
              <a:t>• April 28: New Zealand &amp; Israel.</a:t>
            </a:r>
          </a:p>
          <a:p>
            <a:pPr>
              <a:buNone/>
            </a:pPr>
            <a:r>
              <a:rPr lang="en-US" dirty="0" smtClean="0"/>
              <a:t>• April 29-30: Germany, Austria, Switzerland,</a:t>
            </a:r>
          </a:p>
          <a:p>
            <a:pPr>
              <a:buNone/>
            </a:pPr>
            <a:r>
              <a:rPr lang="en-US" dirty="0" smtClean="0"/>
              <a:t>   Netherlands.</a:t>
            </a:r>
          </a:p>
          <a:p>
            <a:pPr>
              <a:buNone/>
            </a:pPr>
            <a:r>
              <a:rPr lang="en-US" dirty="0" smtClean="0"/>
              <a:t>• May 1: Hong Kong, Denmark, France.</a:t>
            </a:r>
          </a:p>
          <a:p>
            <a:pPr>
              <a:buNone/>
            </a:pPr>
            <a:r>
              <a:rPr lang="en-US" dirty="0" smtClean="0"/>
              <a:t>• May 2: South Korea, Italy.</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cidence of H1N1.jpg"/>
          <p:cNvPicPr>
            <a:picLocks noGrp="1" noChangeAspect="1"/>
          </p:cNvPicPr>
          <p:nvPr>
            <p:ph idx="1"/>
          </p:nvPr>
        </p:nvPicPr>
        <p:blipFill>
          <a:blip r:embed="rId2" cstate="print"/>
          <a:srcRect b="4762"/>
          <a:stretch>
            <a:fillRect/>
          </a:stretch>
        </p:blipFill>
        <p:spPr>
          <a:xfrm>
            <a:off x="146817" y="214290"/>
            <a:ext cx="8956997" cy="6357982"/>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hatish1n1.jpg"/>
          <p:cNvPicPr>
            <a:picLocks noGrp="1" noChangeAspect="1"/>
          </p:cNvPicPr>
          <p:nvPr>
            <p:ph idx="1"/>
          </p:nvPr>
        </p:nvPicPr>
        <p:blipFill>
          <a:blip r:embed="rId2" cstate="print"/>
          <a:stretch>
            <a:fillRect/>
          </a:stretch>
        </p:blipFill>
        <p:spPr>
          <a:xfrm>
            <a:off x="1214414" y="242573"/>
            <a:ext cx="6876400" cy="6480771"/>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r>
              <a:rPr lang="en-US" sz="4000" b="1" dirty="0">
                <a:solidFill>
                  <a:srgbClr val="FF0000"/>
                </a:solidFill>
              </a:rPr>
              <a:t>Routes of Exposure to Spread the  Infection</a:t>
            </a:r>
          </a:p>
        </p:txBody>
      </p:sp>
      <p:sp>
        <p:nvSpPr>
          <p:cNvPr id="35843" name="Rectangle 3"/>
          <p:cNvSpPr>
            <a:spLocks noGrp="1" noChangeArrowheads="1"/>
          </p:cNvSpPr>
          <p:nvPr>
            <p:ph type="body" idx="1"/>
          </p:nvPr>
        </p:nvSpPr>
        <p:spPr>
          <a:xfrm>
            <a:off x="500034" y="1785926"/>
            <a:ext cx="7620000" cy="4648200"/>
          </a:xfrm>
        </p:spPr>
        <p:txBody>
          <a:bodyPr>
            <a:normAutofit fontScale="92500" lnSpcReduction="10000"/>
          </a:bodyPr>
          <a:lstStyle/>
          <a:p>
            <a:r>
              <a:rPr lang="en-US" b="1" dirty="0">
                <a:solidFill>
                  <a:srgbClr val="00B050"/>
                </a:solidFill>
              </a:rPr>
              <a:t>Primary Exposure </a:t>
            </a:r>
            <a:r>
              <a:rPr lang="en-US" b="1" dirty="0" smtClean="0">
                <a:solidFill>
                  <a:srgbClr val="00B050"/>
                </a:solidFill>
              </a:rPr>
              <a:t>Route:</a:t>
            </a:r>
            <a:r>
              <a:rPr lang="en-US" dirty="0" smtClean="0"/>
              <a:t> </a:t>
            </a:r>
          </a:p>
          <a:p>
            <a:pPr>
              <a:buNone/>
            </a:pPr>
            <a:r>
              <a:rPr lang="en-US" dirty="0" smtClean="0"/>
              <a:t>          Person </a:t>
            </a:r>
            <a:r>
              <a:rPr lang="en-US" dirty="0"/>
              <a:t>to Person</a:t>
            </a:r>
          </a:p>
          <a:p>
            <a:pPr lvl="1"/>
            <a:r>
              <a:rPr lang="en-US" dirty="0"/>
              <a:t>Inhalation of Airborne Droplets from Infected Person Coughing or </a:t>
            </a:r>
            <a:r>
              <a:rPr lang="en-US" dirty="0" smtClean="0"/>
              <a:t>Sneezing.</a:t>
            </a:r>
          </a:p>
          <a:p>
            <a:r>
              <a:rPr lang="en-US" b="1" dirty="0" smtClean="0">
                <a:solidFill>
                  <a:srgbClr val="00B050"/>
                </a:solidFill>
              </a:rPr>
              <a:t>Secondary Route of Exposure:</a:t>
            </a:r>
            <a:r>
              <a:rPr lang="en-US" dirty="0" smtClean="0"/>
              <a:t> </a:t>
            </a:r>
          </a:p>
          <a:p>
            <a:pPr>
              <a:buNone/>
            </a:pPr>
            <a:r>
              <a:rPr lang="en-US" dirty="0" smtClean="0"/>
              <a:t>          Viruses on Surfaces</a:t>
            </a:r>
          </a:p>
          <a:p>
            <a:pPr lvl="1"/>
            <a:r>
              <a:rPr lang="en-US" dirty="0" smtClean="0"/>
              <a:t>Can </a:t>
            </a:r>
            <a:r>
              <a:rPr lang="en-US" dirty="0"/>
              <a:t>Live on Surfaces for 2 Hours or </a:t>
            </a:r>
            <a:r>
              <a:rPr lang="en-US" dirty="0" smtClean="0"/>
              <a:t>More.</a:t>
            </a:r>
            <a:endParaRPr lang="en-US" dirty="0"/>
          </a:p>
          <a:p>
            <a:pPr lvl="1"/>
            <a:r>
              <a:rPr lang="en-US" dirty="0"/>
              <a:t>Person Touching Contaminated Tables, Doorknobs, Desks, Then Touching Face, </a:t>
            </a:r>
            <a:endParaRPr lang="en-US" dirty="0" smtClean="0"/>
          </a:p>
          <a:p>
            <a:pPr lvl="1">
              <a:buNone/>
            </a:pPr>
            <a:r>
              <a:rPr lang="en-US" dirty="0" smtClean="0"/>
              <a:t>    Eyes</a:t>
            </a:r>
            <a:r>
              <a:rPr lang="en-US" dirty="0"/>
              <a:t>, Nose, or </a:t>
            </a:r>
            <a:r>
              <a:rPr lang="en-US" dirty="0" smtClean="0"/>
              <a:t>Mouth.</a:t>
            </a:r>
            <a:endParaRPr lang="en-US" dirty="0"/>
          </a:p>
          <a:p>
            <a:endParaRPr lang="en-US" dirty="0"/>
          </a:p>
        </p:txBody>
      </p:sp>
      <p:pic>
        <p:nvPicPr>
          <p:cNvPr id="35844" name="Picture 4" descr="j0085300[1]"/>
          <p:cNvPicPr>
            <a:picLocks noChangeAspect="1" noChangeArrowheads="1"/>
          </p:cNvPicPr>
          <p:nvPr/>
        </p:nvPicPr>
        <p:blipFill>
          <a:blip r:embed="rId3" cstate="print"/>
          <a:srcRect/>
          <a:stretch>
            <a:fillRect/>
          </a:stretch>
        </p:blipFill>
        <p:spPr bwMode="auto">
          <a:xfrm>
            <a:off x="7143768" y="5000636"/>
            <a:ext cx="1600200" cy="1408112"/>
          </a:xfrm>
          <a:prstGeom prst="rect">
            <a:avLst/>
          </a:prstGeom>
          <a:noFill/>
        </p:spPr>
      </p:pic>
      <p:pic>
        <p:nvPicPr>
          <p:cNvPr id="35845" name="Picture 5" descr="j0432423[1]"/>
          <p:cNvPicPr>
            <a:picLocks noChangeAspect="1" noChangeArrowheads="1"/>
          </p:cNvPicPr>
          <p:nvPr/>
        </p:nvPicPr>
        <p:blipFill>
          <a:blip r:embed="rId4" cstate="print"/>
          <a:srcRect/>
          <a:stretch>
            <a:fillRect/>
          </a:stretch>
        </p:blipFill>
        <p:spPr bwMode="auto">
          <a:xfrm>
            <a:off x="8534400" y="5638800"/>
            <a:ext cx="381000" cy="350838"/>
          </a:xfrm>
          <a:prstGeom prst="rect">
            <a:avLst/>
          </a:prstGeom>
          <a:noFill/>
        </p:spPr>
      </p:pic>
      <p:pic>
        <p:nvPicPr>
          <p:cNvPr id="35846" name="Picture 6" descr="j0432423[1]"/>
          <p:cNvPicPr>
            <a:picLocks noChangeAspect="1" noChangeArrowheads="1"/>
          </p:cNvPicPr>
          <p:nvPr/>
        </p:nvPicPr>
        <p:blipFill>
          <a:blip r:embed="rId4" cstate="print"/>
          <a:srcRect/>
          <a:stretch>
            <a:fillRect/>
          </a:stretch>
        </p:blipFill>
        <p:spPr bwMode="auto">
          <a:xfrm>
            <a:off x="8153400" y="5562600"/>
            <a:ext cx="304800" cy="280988"/>
          </a:xfrm>
          <a:prstGeom prst="rect">
            <a:avLst/>
          </a:prstGeom>
          <a:noFill/>
        </p:spPr>
      </p:pic>
      <p:pic>
        <p:nvPicPr>
          <p:cNvPr id="35847" name="Picture 7" descr="j0432423[1]"/>
          <p:cNvPicPr>
            <a:picLocks noChangeAspect="1" noChangeArrowheads="1"/>
          </p:cNvPicPr>
          <p:nvPr/>
        </p:nvPicPr>
        <p:blipFill>
          <a:blip r:embed="rId4" cstate="print"/>
          <a:srcRect/>
          <a:stretch>
            <a:fillRect/>
          </a:stretch>
        </p:blipFill>
        <p:spPr bwMode="auto">
          <a:xfrm flipH="1">
            <a:off x="7924800" y="5715000"/>
            <a:ext cx="282575" cy="260350"/>
          </a:xfrm>
          <a:prstGeom prst="rect">
            <a:avLst/>
          </a:prstGeom>
          <a:noFill/>
        </p:spPr>
      </p:pic>
      <p:pic>
        <p:nvPicPr>
          <p:cNvPr id="35848" name="Picture 8" descr="j0232730[1]"/>
          <p:cNvPicPr>
            <a:picLocks noChangeAspect="1" noChangeArrowheads="1"/>
          </p:cNvPicPr>
          <p:nvPr/>
        </p:nvPicPr>
        <p:blipFill>
          <a:blip r:embed="rId5" cstate="print"/>
          <a:srcRect/>
          <a:stretch>
            <a:fillRect/>
          </a:stretch>
        </p:blipFill>
        <p:spPr bwMode="auto">
          <a:xfrm>
            <a:off x="7921625" y="1447800"/>
            <a:ext cx="1222375" cy="15240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1n1symptoms.jpg"/>
          <p:cNvPicPr>
            <a:picLocks noGrp="1" noChangeAspect="1"/>
          </p:cNvPicPr>
          <p:nvPr>
            <p:ph idx="1"/>
          </p:nvPr>
        </p:nvPicPr>
        <p:blipFill>
          <a:blip r:embed="rId2" cstate="print"/>
          <a:srcRect t="5305" b="13616"/>
          <a:stretch>
            <a:fillRect/>
          </a:stretch>
        </p:blipFill>
        <p:spPr>
          <a:xfrm>
            <a:off x="2000232" y="0"/>
            <a:ext cx="5214974" cy="6603054"/>
          </a:xfr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FF0000"/>
                </a:solidFill>
              </a:rPr>
              <a:t>Does Influenza Vaccine Protect from H1N1??</a:t>
            </a:r>
            <a:endParaRPr lang="en-US" sz="3600" b="1" dirty="0">
              <a:solidFill>
                <a:srgbClr val="FF0000"/>
              </a:solidFill>
            </a:endParaRPr>
          </a:p>
        </p:txBody>
      </p:sp>
      <p:sp>
        <p:nvSpPr>
          <p:cNvPr id="3" name="Content Placeholder 2"/>
          <p:cNvSpPr>
            <a:spLocks noGrp="1"/>
          </p:cNvSpPr>
          <p:nvPr>
            <p:ph idx="1"/>
          </p:nvPr>
        </p:nvSpPr>
        <p:spPr>
          <a:xfrm>
            <a:off x="457200" y="1600200"/>
            <a:ext cx="8229600" cy="5069160"/>
          </a:xfrm>
        </p:spPr>
        <p:txBody>
          <a:bodyPr>
            <a:normAutofit lnSpcReduction="10000"/>
          </a:bodyPr>
          <a:lstStyle/>
          <a:p>
            <a:pPr>
              <a:buNone/>
            </a:pPr>
            <a:r>
              <a:rPr lang="en-US" b="1" dirty="0" smtClean="0">
                <a:solidFill>
                  <a:srgbClr val="0070C0"/>
                </a:solidFill>
              </a:rPr>
              <a:t> </a:t>
            </a:r>
            <a:r>
              <a:rPr lang="en-US" b="1" u="sng" dirty="0" smtClean="0">
                <a:solidFill>
                  <a:srgbClr val="0070C0"/>
                </a:solidFill>
              </a:rPr>
              <a:t>In the PAST: </a:t>
            </a:r>
            <a:r>
              <a:rPr lang="en-US" sz="2800" b="1" dirty="0" smtClean="0">
                <a:solidFill>
                  <a:srgbClr val="0070C0"/>
                </a:solidFill>
              </a:rPr>
              <a:t>It does NOT protect against H1N1. </a:t>
            </a:r>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pPr algn="r">
              <a:buNone/>
            </a:pPr>
            <a:r>
              <a:rPr lang="en-US" b="1" u="sng" dirty="0" smtClean="0">
                <a:solidFill>
                  <a:srgbClr val="00B050"/>
                </a:solidFill>
              </a:rPr>
              <a:t>NOW:</a:t>
            </a:r>
            <a:r>
              <a:rPr lang="en-US" b="1" dirty="0" smtClean="0">
                <a:solidFill>
                  <a:srgbClr val="00B050"/>
                </a:solidFill>
              </a:rPr>
              <a:t> It protect against H1N1 as they integrated it in the Influenza vaccine.</a:t>
            </a:r>
            <a:endParaRPr lang="en-US" b="1" dirty="0">
              <a:solidFill>
                <a:srgbClr val="00B050"/>
              </a:solidFill>
            </a:endParaRPr>
          </a:p>
        </p:txBody>
      </p:sp>
      <p:pic>
        <p:nvPicPr>
          <p:cNvPr id="4" name="Picture 5"/>
          <p:cNvPicPr>
            <a:picLocks noChangeAspect="1" noChangeArrowheads="1"/>
          </p:cNvPicPr>
          <p:nvPr/>
        </p:nvPicPr>
        <p:blipFill>
          <a:blip r:embed="rId2" cstate="print"/>
          <a:srcRect/>
          <a:stretch>
            <a:fillRect/>
          </a:stretch>
        </p:blipFill>
        <p:spPr bwMode="auto">
          <a:xfrm rot="5400000">
            <a:off x="885422" y="2507066"/>
            <a:ext cx="2180475" cy="3160248"/>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r="4663"/>
          <a:stretch>
            <a:fillRect/>
          </a:stretch>
        </p:blipFill>
        <p:spPr bwMode="auto">
          <a:xfrm rot="5400000">
            <a:off x="5383617" y="1897303"/>
            <a:ext cx="2331428" cy="3090566"/>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Treatment for Influenza H1N1</a:t>
            </a:r>
            <a:endParaRPr lang="en-US" b="1" dirty="0">
              <a:solidFill>
                <a:srgbClr val="FF0000"/>
              </a:solidFill>
            </a:endParaRPr>
          </a:p>
        </p:txBody>
      </p:sp>
      <p:pic>
        <p:nvPicPr>
          <p:cNvPr id="6150" name="Picture 6"/>
          <p:cNvPicPr>
            <a:picLocks noGrp="1" noChangeAspect="1" noChangeArrowheads="1"/>
          </p:cNvPicPr>
          <p:nvPr>
            <p:ph idx="1"/>
          </p:nvPr>
        </p:nvPicPr>
        <p:blipFill>
          <a:blip r:embed="rId2" cstate="print"/>
          <a:srcRect/>
          <a:stretch>
            <a:fillRect/>
          </a:stretch>
        </p:blipFill>
        <p:spPr bwMode="auto">
          <a:xfrm rot="5400000">
            <a:off x="869215" y="1773936"/>
            <a:ext cx="3047851" cy="3786214"/>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l="18987" t="9282" r="19831" b="8439"/>
          <a:stretch>
            <a:fillRect/>
          </a:stretch>
        </p:blipFill>
        <p:spPr bwMode="auto">
          <a:xfrm rot="5400000">
            <a:off x="5471195" y="1958301"/>
            <a:ext cx="2729301" cy="3670436"/>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868362"/>
          </a:xfrm>
        </p:spPr>
        <p:txBody>
          <a:bodyPr/>
          <a:lstStyle/>
          <a:p>
            <a:r>
              <a:rPr lang="en-US" b="1" smtClean="0">
                <a:solidFill>
                  <a:srgbClr val="FF0000"/>
                </a:solidFill>
              </a:rPr>
              <a:t>Prevention</a:t>
            </a:r>
            <a:endParaRPr lang="en-US" b="1" dirty="0">
              <a:solidFill>
                <a:srgbClr val="FF0000"/>
              </a:solidFill>
            </a:endParaRPr>
          </a:p>
        </p:txBody>
      </p:sp>
      <p:sp>
        <p:nvSpPr>
          <p:cNvPr id="14339" name="Rectangle 3"/>
          <p:cNvSpPr>
            <a:spLocks noGrp="1" noChangeArrowheads="1"/>
          </p:cNvSpPr>
          <p:nvPr>
            <p:ph type="body" idx="1"/>
          </p:nvPr>
        </p:nvSpPr>
        <p:spPr>
          <a:xfrm>
            <a:off x="357158" y="1357290"/>
            <a:ext cx="8382000" cy="5143544"/>
          </a:xfrm>
        </p:spPr>
        <p:txBody>
          <a:bodyPr/>
          <a:lstStyle/>
          <a:p>
            <a:r>
              <a:rPr lang="en-US" dirty="0"/>
              <a:t>Cough/Sneeze - Cover Nose/Mouth with Tissue or Sneeze into the </a:t>
            </a:r>
            <a:r>
              <a:rPr lang="en-US" dirty="0" smtClean="0"/>
              <a:t>Sleeve.</a:t>
            </a:r>
            <a:endParaRPr lang="en-US" dirty="0"/>
          </a:p>
          <a:p>
            <a:pPr lvl="1">
              <a:buNone/>
            </a:pPr>
            <a:r>
              <a:rPr lang="en-US" dirty="0" smtClean="0"/>
              <a:t>      </a:t>
            </a:r>
            <a:r>
              <a:rPr lang="en-US" b="1" dirty="0" smtClean="0">
                <a:solidFill>
                  <a:srgbClr val="00B050"/>
                </a:solidFill>
              </a:rPr>
              <a:t>“Dispose </a:t>
            </a:r>
            <a:r>
              <a:rPr lang="en-US" b="1" dirty="0">
                <a:solidFill>
                  <a:srgbClr val="00B050"/>
                </a:solidFill>
              </a:rPr>
              <a:t>Used Tissues in the </a:t>
            </a:r>
            <a:r>
              <a:rPr lang="en-US" b="1" dirty="0" smtClean="0">
                <a:solidFill>
                  <a:srgbClr val="00B050"/>
                </a:solidFill>
              </a:rPr>
              <a:t>Trash”.</a:t>
            </a:r>
            <a:r>
              <a:rPr lang="en-US" dirty="0" smtClean="0"/>
              <a:t> </a:t>
            </a:r>
            <a:endParaRPr lang="en-US" dirty="0"/>
          </a:p>
          <a:p>
            <a:r>
              <a:rPr lang="en-US" dirty="0"/>
              <a:t>Wash Hand with Soap &amp; Water (At Least 20 Seconds) or Use Alcohol-Based Hand </a:t>
            </a:r>
            <a:r>
              <a:rPr lang="en-US" dirty="0" smtClean="0"/>
              <a:t>Sanitizers.</a:t>
            </a:r>
            <a:endParaRPr lang="en-US" dirty="0"/>
          </a:p>
          <a:p>
            <a:r>
              <a:rPr lang="en-US" dirty="0"/>
              <a:t>Avoid Touching Eyes, Nose, or </a:t>
            </a:r>
            <a:r>
              <a:rPr lang="en-US" dirty="0" smtClean="0"/>
              <a:t>Mouth.</a:t>
            </a:r>
            <a:endParaRPr lang="en-US" dirty="0"/>
          </a:p>
          <a:p>
            <a:r>
              <a:rPr lang="en-US" dirty="0"/>
              <a:t>Avoid Contact with Sick </a:t>
            </a:r>
            <a:r>
              <a:rPr lang="en-US" dirty="0" smtClean="0"/>
              <a:t>People. </a:t>
            </a:r>
            <a:endParaRPr lang="en-US" dirty="0"/>
          </a:p>
          <a:p>
            <a:pPr lvl="1">
              <a:buNone/>
            </a:pPr>
            <a:r>
              <a:rPr lang="en-US" b="1" dirty="0" smtClean="0">
                <a:solidFill>
                  <a:srgbClr val="0033CC"/>
                </a:solidFill>
              </a:rPr>
              <a:t>  “If </a:t>
            </a:r>
            <a:r>
              <a:rPr lang="en-US" b="1" dirty="0">
                <a:solidFill>
                  <a:srgbClr val="0033CC"/>
                </a:solidFill>
              </a:rPr>
              <a:t>Sick, Stay at Home Away from Work or School </a:t>
            </a:r>
            <a:r>
              <a:rPr lang="en-US" b="1" dirty="0" smtClean="0">
                <a:solidFill>
                  <a:srgbClr val="0033CC"/>
                </a:solidFill>
              </a:rPr>
              <a:t> </a:t>
            </a:r>
          </a:p>
          <a:p>
            <a:pPr lvl="1">
              <a:buNone/>
            </a:pPr>
            <a:r>
              <a:rPr lang="en-US" b="1" dirty="0" smtClean="0">
                <a:solidFill>
                  <a:srgbClr val="0033CC"/>
                </a:solidFill>
              </a:rPr>
              <a:t>                and </a:t>
            </a:r>
            <a:r>
              <a:rPr lang="en-US" b="1" dirty="0">
                <a:solidFill>
                  <a:srgbClr val="0033CC"/>
                </a:solidFill>
              </a:rPr>
              <a:t>Limit Contact with </a:t>
            </a:r>
            <a:r>
              <a:rPr lang="en-US" b="1" dirty="0" smtClean="0">
                <a:solidFill>
                  <a:srgbClr val="0033CC"/>
                </a:solidFill>
              </a:rPr>
              <a:t>Others”.</a:t>
            </a:r>
            <a:endParaRPr lang="en-US" b="1" dirty="0">
              <a:solidFill>
                <a:srgbClr val="0033CC"/>
              </a:solidFill>
            </a:endParaRPr>
          </a:p>
        </p:txBody>
      </p:sp>
      <p:pic>
        <p:nvPicPr>
          <p:cNvPr id="14340" name="Picture 4" descr="j0250740[1]"/>
          <p:cNvPicPr>
            <a:picLocks noChangeAspect="1" noChangeArrowheads="1"/>
          </p:cNvPicPr>
          <p:nvPr/>
        </p:nvPicPr>
        <p:blipFill>
          <a:blip r:embed="rId3" cstate="print"/>
          <a:srcRect/>
          <a:stretch>
            <a:fillRect/>
          </a:stretch>
        </p:blipFill>
        <p:spPr bwMode="auto">
          <a:xfrm>
            <a:off x="8001000" y="2133600"/>
            <a:ext cx="1143000" cy="1101725"/>
          </a:xfrm>
          <a:prstGeom prst="rect">
            <a:avLst/>
          </a:prstGeom>
          <a:noFill/>
        </p:spPr>
      </p:pic>
      <p:pic>
        <p:nvPicPr>
          <p:cNvPr id="14341" name="Picture 5" descr="j0411490[1]"/>
          <p:cNvPicPr>
            <a:picLocks noChangeAspect="1" noChangeArrowheads="1"/>
          </p:cNvPicPr>
          <p:nvPr/>
        </p:nvPicPr>
        <p:blipFill>
          <a:blip r:embed="rId4" cstate="print"/>
          <a:srcRect/>
          <a:stretch>
            <a:fillRect/>
          </a:stretch>
        </p:blipFill>
        <p:spPr bwMode="auto">
          <a:xfrm>
            <a:off x="7696200" y="5638800"/>
            <a:ext cx="769938" cy="990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Terms to be Known</a:t>
            </a:r>
            <a:endParaRPr lang="en-US" dirty="0"/>
          </a:p>
        </p:txBody>
      </p:sp>
      <p:sp>
        <p:nvSpPr>
          <p:cNvPr id="3" name="Content Placeholder 2"/>
          <p:cNvSpPr>
            <a:spLocks noGrp="1"/>
          </p:cNvSpPr>
          <p:nvPr>
            <p:ph idx="1"/>
          </p:nvPr>
        </p:nvSpPr>
        <p:spPr>
          <a:xfrm>
            <a:off x="457200" y="1357298"/>
            <a:ext cx="8229600" cy="5214974"/>
          </a:xfrm>
        </p:spPr>
        <p:txBody>
          <a:bodyPr>
            <a:normAutofit fontScale="92500" lnSpcReduction="20000"/>
          </a:bodyPr>
          <a:lstStyle/>
          <a:p>
            <a:pPr>
              <a:buNone/>
            </a:pPr>
            <a:r>
              <a:rPr lang="en-US" b="1" dirty="0" smtClean="0">
                <a:solidFill>
                  <a:srgbClr val="00B050"/>
                </a:solidFill>
              </a:rPr>
              <a:t>Sinusitis</a:t>
            </a:r>
          </a:p>
          <a:p>
            <a:pPr>
              <a:buNone/>
            </a:pPr>
            <a:r>
              <a:rPr lang="en-US" dirty="0" smtClean="0"/>
              <a:t>    Inflammation of the lining of one or more of the </a:t>
            </a:r>
            <a:r>
              <a:rPr lang="en-US" dirty="0" err="1" smtClean="0"/>
              <a:t>paranasal</a:t>
            </a:r>
            <a:r>
              <a:rPr lang="en-US" dirty="0" smtClean="0"/>
              <a:t> sinuses.</a:t>
            </a:r>
          </a:p>
          <a:p>
            <a:pPr>
              <a:buNone/>
            </a:pPr>
            <a:r>
              <a:rPr lang="en-US" b="1" dirty="0" smtClean="0">
                <a:solidFill>
                  <a:srgbClr val="00B050"/>
                </a:solidFill>
              </a:rPr>
              <a:t>Pharyngitis</a:t>
            </a:r>
          </a:p>
          <a:p>
            <a:pPr>
              <a:buNone/>
            </a:pPr>
            <a:r>
              <a:rPr lang="en-US" dirty="0" smtClean="0"/>
              <a:t>    Inflammation of the mucous membrane and the underlying tissue of the pharynx.</a:t>
            </a:r>
          </a:p>
          <a:p>
            <a:pPr>
              <a:buNone/>
            </a:pPr>
            <a:r>
              <a:rPr lang="en-US" b="1" dirty="0" smtClean="0">
                <a:solidFill>
                  <a:srgbClr val="00B050"/>
                </a:solidFill>
              </a:rPr>
              <a:t>Laryngitis</a:t>
            </a:r>
          </a:p>
          <a:p>
            <a:pPr>
              <a:buNone/>
            </a:pPr>
            <a:r>
              <a:rPr lang="en-US" dirty="0" smtClean="0"/>
              <a:t>    Inflammation of the mucous membrane of the larynx.</a:t>
            </a:r>
          </a:p>
          <a:p>
            <a:pPr>
              <a:buNone/>
            </a:pPr>
            <a:r>
              <a:rPr lang="en-US" b="1" dirty="0" err="1" smtClean="0">
                <a:solidFill>
                  <a:srgbClr val="00B050"/>
                </a:solidFill>
              </a:rPr>
              <a:t>Epiglottitis</a:t>
            </a:r>
            <a:endParaRPr lang="en-US" b="1" dirty="0" smtClean="0">
              <a:solidFill>
                <a:srgbClr val="00B050"/>
              </a:solidFill>
            </a:endParaRPr>
          </a:p>
          <a:p>
            <a:pPr>
              <a:buNone/>
            </a:pPr>
            <a:r>
              <a:rPr lang="en-US" dirty="0" smtClean="0"/>
              <a:t>    Inflammation of the epiglottis. It may cause respiratory obstruction especially in children.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Terms to be Known</a:t>
            </a:r>
            <a:endParaRPr lang="en-US" dirty="0"/>
          </a:p>
        </p:txBody>
      </p:sp>
      <p:sp>
        <p:nvSpPr>
          <p:cNvPr id="3" name="Content Placeholder 2"/>
          <p:cNvSpPr>
            <a:spLocks noGrp="1"/>
          </p:cNvSpPr>
          <p:nvPr>
            <p:ph idx="1"/>
          </p:nvPr>
        </p:nvSpPr>
        <p:spPr>
          <a:xfrm>
            <a:off x="457200" y="1428736"/>
            <a:ext cx="8229600" cy="5143536"/>
          </a:xfrm>
        </p:spPr>
        <p:txBody>
          <a:bodyPr>
            <a:normAutofit/>
          </a:bodyPr>
          <a:lstStyle/>
          <a:p>
            <a:pPr>
              <a:buNone/>
            </a:pPr>
            <a:r>
              <a:rPr lang="en-US" b="1" dirty="0" smtClean="0">
                <a:solidFill>
                  <a:srgbClr val="00B0F0"/>
                </a:solidFill>
              </a:rPr>
              <a:t>Bronchitis</a:t>
            </a:r>
          </a:p>
          <a:p>
            <a:pPr>
              <a:buNone/>
            </a:pPr>
            <a:r>
              <a:rPr lang="en-US" dirty="0" smtClean="0"/>
              <a:t>    Inflammation of the mucous membrane lining the bronchial tubes.</a:t>
            </a:r>
          </a:p>
          <a:p>
            <a:pPr>
              <a:buNone/>
            </a:pPr>
            <a:r>
              <a:rPr lang="en-US" b="1" dirty="0" smtClean="0">
                <a:solidFill>
                  <a:srgbClr val="00B0F0"/>
                </a:solidFill>
              </a:rPr>
              <a:t>Pneumonia</a:t>
            </a:r>
          </a:p>
          <a:p>
            <a:pPr>
              <a:buNone/>
            </a:pPr>
            <a:r>
              <a:rPr lang="en-US" dirty="0" smtClean="0"/>
              <a:t>    Inflammation of one or both lungs. The alveolar sacs will be filled with inflammatory cells, fibrin, and exudates.</a:t>
            </a:r>
          </a:p>
          <a:p>
            <a:pPr>
              <a:buNone/>
            </a:pPr>
            <a:r>
              <a:rPr lang="en-US" b="1" dirty="0" smtClean="0">
                <a:solidFill>
                  <a:srgbClr val="00B0F0"/>
                </a:solidFill>
              </a:rPr>
              <a:t>Bronchopneumonia</a:t>
            </a:r>
          </a:p>
          <a:p>
            <a:pPr>
              <a:buNone/>
            </a:pPr>
            <a:r>
              <a:rPr lang="en-US" dirty="0" smtClean="0"/>
              <a:t>    Combination of bronchitis and pneumonia. </a:t>
            </a:r>
          </a:p>
          <a:p>
            <a:pPr>
              <a:buNone/>
            </a:pPr>
            <a:endParaRPr lang="en-US" dirty="0" smtClean="0"/>
          </a:p>
          <a:p>
            <a:pPr>
              <a:buNone/>
            </a:pP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Infections of the URT</a:t>
            </a:r>
            <a:endParaRPr lang="en-US" b="1" dirty="0">
              <a:solidFill>
                <a:srgbClr val="FF0000"/>
              </a:solidFill>
            </a:endParaRPr>
          </a:p>
        </p:txBody>
      </p:sp>
      <p:sp>
        <p:nvSpPr>
          <p:cNvPr id="3" name="Content Placeholder 2"/>
          <p:cNvSpPr>
            <a:spLocks noGrp="1"/>
          </p:cNvSpPr>
          <p:nvPr>
            <p:ph idx="1"/>
          </p:nvPr>
        </p:nvSpPr>
        <p:spPr>
          <a:xfrm>
            <a:off x="457200" y="1785926"/>
            <a:ext cx="8229600" cy="4340237"/>
          </a:xfrm>
        </p:spPr>
        <p:txBody>
          <a:bodyPr/>
          <a:lstStyle/>
          <a:p>
            <a:pPr>
              <a:buNone/>
            </a:pPr>
            <a:r>
              <a:rPr lang="en-US" b="1" dirty="0" smtClean="0">
                <a:solidFill>
                  <a:srgbClr val="0070C0"/>
                </a:solidFill>
              </a:rPr>
              <a:t>Viral Infection of the URT:</a:t>
            </a:r>
          </a:p>
          <a:p>
            <a:r>
              <a:rPr lang="en-US" dirty="0" smtClean="0"/>
              <a:t>Common Cold.</a:t>
            </a:r>
          </a:p>
          <a:p>
            <a:pPr>
              <a:buNone/>
            </a:pPr>
            <a:endParaRPr lang="en-US" dirty="0" smtClean="0"/>
          </a:p>
          <a:p>
            <a:pPr>
              <a:buNone/>
            </a:pPr>
            <a:r>
              <a:rPr lang="en-US" b="1" dirty="0" smtClean="0">
                <a:solidFill>
                  <a:srgbClr val="0070C0"/>
                </a:solidFill>
              </a:rPr>
              <a:t>Bacterial infections of the URT:</a:t>
            </a:r>
          </a:p>
          <a:p>
            <a:r>
              <a:rPr lang="en-US" dirty="0" smtClean="0"/>
              <a:t>Pharyngitis (Sore throat).</a:t>
            </a:r>
          </a:p>
          <a:p>
            <a:r>
              <a:rPr lang="en-US" dirty="0" smtClean="0"/>
              <a:t>Diphtheria.</a:t>
            </a:r>
          </a:p>
          <a:p>
            <a:endParaRPr lang="en-US" dirty="0" smtClean="0"/>
          </a:p>
        </p:txBody>
      </p:sp>
      <p:pic>
        <p:nvPicPr>
          <p:cNvPr id="4" name="Content Placeholder 3" descr="common-cold.gif"/>
          <p:cNvPicPr>
            <a:picLocks noChangeAspect="1"/>
          </p:cNvPicPr>
          <p:nvPr/>
        </p:nvPicPr>
        <p:blipFill>
          <a:blip r:embed="rId2" cstate="print"/>
          <a:stretch>
            <a:fillRect/>
          </a:stretch>
        </p:blipFill>
        <p:spPr>
          <a:xfrm>
            <a:off x="5643570" y="2643182"/>
            <a:ext cx="2990850" cy="36004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mmoncold.jpg"/>
          <p:cNvPicPr>
            <a:picLocks noGrp="1" noChangeAspect="1"/>
          </p:cNvPicPr>
          <p:nvPr>
            <p:ph idx="1"/>
          </p:nvPr>
        </p:nvPicPr>
        <p:blipFill>
          <a:blip r:embed="rId2" cstate="print"/>
          <a:stretch>
            <a:fillRect/>
          </a:stretch>
        </p:blipFill>
        <p:spPr>
          <a:xfrm>
            <a:off x="1714480" y="714356"/>
            <a:ext cx="6215106" cy="5773143"/>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US" b="1" dirty="0" smtClean="0">
                <a:solidFill>
                  <a:srgbClr val="FF0000"/>
                </a:solidFill>
              </a:rPr>
              <a:t>Common Cold </a:t>
            </a:r>
            <a:endParaRPr lang="en-US" b="1" dirty="0">
              <a:solidFill>
                <a:srgbClr val="FF0000"/>
              </a:solidFill>
            </a:endParaRPr>
          </a:p>
        </p:txBody>
      </p:sp>
      <p:sp>
        <p:nvSpPr>
          <p:cNvPr id="3" name="Content Placeholder 2"/>
          <p:cNvSpPr>
            <a:spLocks noGrp="1"/>
          </p:cNvSpPr>
          <p:nvPr>
            <p:ph idx="1"/>
          </p:nvPr>
        </p:nvSpPr>
        <p:spPr>
          <a:xfrm>
            <a:off x="500034" y="1142984"/>
            <a:ext cx="8429684" cy="5500726"/>
          </a:xfrm>
        </p:spPr>
        <p:txBody>
          <a:bodyPr>
            <a:normAutofit fontScale="92500" lnSpcReduction="20000"/>
          </a:bodyPr>
          <a:lstStyle/>
          <a:p>
            <a:r>
              <a:rPr lang="en-US" dirty="0" smtClean="0"/>
              <a:t>Viral infection of the lining of the nose, throat, and sinuses. Also known as: </a:t>
            </a:r>
            <a:r>
              <a:rPr lang="en-US" i="1" dirty="0" smtClean="0">
                <a:solidFill>
                  <a:srgbClr val="00B0F0"/>
                </a:solidFill>
              </a:rPr>
              <a:t>Acute Viral Rhinitis.</a:t>
            </a:r>
          </a:p>
          <a:p>
            <a:r>
              <a:rPr lang="en-US" b="1" dirty="0" smtClean="0">
                <a:solidFill>
                  <a:srgbClr val="00B050"/>
                </a:solidFill>
              </a:rPr>
              <a:t>Symptoms:</a:t>
            </a:r>
            <a:r>
              <a:rPr lang="en-US" dirty="0" smtClean="0"/>
              <a:t> coughing, sneezing, runny nose, sore throat, fever, chills, and malaise.</a:t>
            </a:r>
          </a:p>
          <a:p>
            <a:r>
              <a:rPr lang="en-US" dirty="0" smtClean="0"/>
              <a:t>Secondary bacterial infection (otitis media, sinusitis) may follow.</a:t>
            </a:r>
          </a:p>
          <a:p>
            <a:r>
              <a:rPr lang="en-US" b="1" dirty="0" smtClean="0">
                <a:solidFill>
                  <a:srgbClr val="00B050"/>
                </a:solidFill>
              </a:rPr>
              <a:t>Causative viruses:</a:t>
            </a:r>
            <a:r>
              <a:rPr lang="en-US" dirty="0" smtClean="0"/>
              <a:t> Rhinovirus, Influenza virus, </a:t>
            </a:r>
            <a:r>
              <a:rPr lang="en-US" dirty="0" err="1" smtClean="0"/>
              <a:t>Parainfluenza</a:t>
            </a:r>
            <a:r>
              <a:rPr lang="en-US" dirty="0" smtClean="0"/>
              <a:t> virus, Corona virus,…</a:t>
            </a:r>
          </a:p>
          <a:p>
            <a:pPr>
              <a:buFont typeface="Wingdings" pitchFamily="2" charset="2"/>
              <a:buChar char="Ø"/>
            </a:pPr>
            <a:r>
              <a:rPr lang="en-US" dirty="0" smtClean="0">
                <a:solidFill>
                  <a:srgbClr val="CC00CC"/>
                </a:solidFill>
              </a:rPr>
              <a:t>Rhinoviruses is the major cause of cold in adults (more than 100 types). </a:t>
            </a:r>
          </a:p>
          <a:p>
            <a:r>
              <a:rPr lang="en-US" b="1" dirty="0" smtClean="0">
                <a:solidFill>
                  <a:srgbClr val="00B050"/>
                </a:solidFill>
              </a:rPr>
              <a:t>Transmission:</a:t>
            </a:r>
            <a:r>
              <a:rPr lang="en-US" dirty="0" smtClean="0"/>
              <a:t> (person-to person) </a:t>
            </a:r>
          </a:p>
          <a:p>
            <a:pPr>
              <a:buNone/>
            </a:pPr>
            <a:r>
              <a:rPr lang="en-US" dirty="0" smtClean="0"/>
              <a:t>    airborne droplet inhalation, direct contact with infected human or his belongings.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Pharyngitis</a:t>
            </a:r>
            <a:endParaRPr lang="en-US" b="1" dirty="0">
              <a:solidFill>
                <a:srgbClr val="FF0000"/>
              </a:solidFill>
            </a:endParaRPr>
          </a:p>
        </p:txBody>
      </p:sp>
      <p:pic>
        <p:nvPicPr>
          <p:cNvPr id="8" name="Content Placeholder 7" descr="pharyngitis.png"/>
          <p:cNvPicPr>
            <a:picLocks noGrp="1" noChangeAspect="1"/>
          </p:cNvPicPr>
          <p:nvPr>
            <p:ph idx="1"/>
          </p:nvPr>
        </p:nvPicPr>
        <p:blipFill>
          <a:blip r:embed="rId2" cstate="print"/>
          <a:stretch>
            <a:fillRect/>
          </a:stretch>
        </p:blipFill>
        <p:spPr>
          <a:xfrm>
            <a:off x="5000628" y="3357562"/>
            <a:ext cx="3466667" cy="2961905"/>
          </a:xfrm>
        </p:spPr>
      </p:pic>
      <p:pic>
        <p:nvPicPr>
          <p:cNvPr id="9" name="Content Placeholder 3" descr="pharyngitis2.png"/>
          <p:cNvPicPr>
            <a:picLocks noChangeAspect="1"/>
          </p:cNvPicPr>
          <p:nvPr/>
        </p:nvPicPr>
        <p:blipFill>
          <a:blip r:embed="rId3" cstate="print"/>
          <a:stretch>
            <a:fillRect/>
          </a:stretch>
        </p:blipFill>
        <p:spPr>
          <a:xfrm>
            <a:off x="642910" y="1643050"/>
            <a:ext cx="3331294" cy="4037932"/>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1522</TotalTime>
  <Words>1805</Words>
  <Application>Microsoft Office PowerPoint</Application>
  <PresentationFormat>On-screen Show (4:3)</PresentationFormat>
  <Paragraphs>231</Paragraphs>
  <Slides>38</Slides>
  <Notes>3</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RESPIRATORY TRACT  INFECTIONS</vt:lpstr>
      <vt:lpstr>Anatomy of the Respiratory System</vt:lpstr>
      <vt:lpstr>Respiratory Tract Infections</vt:lpstr>
      <vt:lpstr>Terms to be Known</vt:lpstr>
      <vt:lpstr>Terms to be Known</vt:lpstr>
      <vt:lpstr>Infections of the URT</vt:lpstr>
      <vt:lpstr>Slide 7</vt:lpstr>
      <vt:lpstr>Common Cold </vt:lpstr>
      <vt:lpstr>Pharyngitis</vt:lpstr>
      <vt:lpstr>Pharyngitis</vt:lpstr>
      <vt:lpstr>Streptococcus pyogenes</vt:lpstr>
      <vt:lpstr>Streptococcus pyogenes</vt:lpstr>
      <vt:lpstr>White pus patches on pharynx; enlarged tonsils</vt:lpstr>
      <vt:lpstr>Scarlet Fever</vt:lpstr>
      <vt:lpstr>Slide 15</vt:lpstr>
      <vt:lpstr>Invasive group A strep.</vt:lpstr>
      <vt:lpstr>Infections of the LRT</vt:lpstr>
      <vt:lpstr>Infections of the LRT</vt:lpstr>
      <vt:lpstr>Pneumonia</vt:lpstr>
      <vt:lpstr>“Typical” versus “Atypical” pneumonia</vt:lpstr>
      <vt:lpstr>Typical Community Acquired Pneumonia</vt:lpstr>
      <vt:lpstr>Atypical Community Acquired Pneumonia</vt:lpstr>
      <vt:lpstr>Atypical Community Acquired Pneumonia</vt:lpstr>
      <vt:lpstr>Hospital Acquired Pneumonia</vt:lpstr>
      <vt:lpstr>Slide 25</vt:lpstr>
      <vt:lpstr>Influenza (Flu)</vt:lpstr>
      <vt:lpstr>Influenza (Flu)</vt:lpstr>
      <vt:lpstr>Flu Vaccine</vt:lpstr>
      <vt:lpstr>Structure of Influenza A Virus</vt:lpstr>
      <vt:lpstr>Flu Pandemics</vt:lpstr>
      <vt:lpstr>Swine Flu H1N1 Outbreak- 2009</vt:lpstr>
      <vt:lpstr>Slide 32</vt:lpstr>
      <vt:lpstr>Slide 33</vt:lpstr>
      <vt:lpstr>Routes of Exposure to Spread the  Infection</vt:lpstr>
      <vt:lpstr>Slide 35</vt:lpstr>
      <vt:lpstr>Does Influenza Vaccine Protect from H1N1??</vt:lpstr>
      <vt:lpstr>Treatment for Influenza H1N1</vt:lpstr>
      <vt:lpstr>Prevention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RESPIRATORY INFECTIONS</dc:title>
  <dc:creator>Zeina Alkudmani</dc:creator>
  <cp:lastModifiedBy>ksu</cp:lastModifiedBy>
  <cp:revision>215</cp:revision>
  <dcterms:created xsi:type="dcterms:W3CDTF">2010-05-13T09:52:33Z</dcterms:created>
  <dcterms:modified xsi:type="dcterms:W3CDTF">2012-04-21T06:58:42Z</dcterms:modified>
</cp:coreProperties>
</file>