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C46C914-9A2E-45AF-8C7A-14278B636F37}" type="datetimeFigureOut">
              <a:rPr lang="en-US" smtClean="0"/>
              <a:pPr/>
              <a:t>12/15/2016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F87E432-E165-448C-8FC2-FF23D1169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C914-9A2E-45AF-8C7A-14278B636F37}" type="datetimeFigureOut">
              <a:rPr lang="en-US" smtClean="0"/>
              <a:pPr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7E432-E165-448C-8FC2-FF23D1169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C914-9A2E-45AF-8C7A-14278B636F37}" type="datetimeFigureOut">
              <a:rPr lang="en-US" smtClean="0"/>
              <a:pPr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7E432-E165-448C-8FC2-FF23D1169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C46C914-9A2E-45AF-8C7A-14278B636F37}" type="datetimeFigureOut">
              <a:rPr lang="en-US" smtClean="0"/>
              <a:pPr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7E432-E165-448C-8FC2-FF23D1169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C46C914-9A2E-45AF-8C7A-14278B636F37}" type="datetimeFigureOut">
              <a:rPr lang="en-US" smtClean="0"/>
              <a:pPr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F87E432-E165-448C-8FC2-FF23D116904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C46C914-9A2E-45AF-8C7A-14278B636F37}" type="datetimeFigureOut">
              <a:rPr lang="en-US" smtClean="0"/>
              <a:pPr/>
              <a:t>12/15/2016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F87E432-E165-448C-8FC2-FF23D1169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C46C914-9A2E-45AF-8C7A-14278B636F37}" type="datetimeFigureOut">
              <a:rPr lang="en-US" smtClean="0"/>
              <a:pPr/>
              <a:t>12/15/2016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F87E432-E165-448C-8FC2-FF23D1169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C914-9A2E-45AF-8C7A-14278B636F37}" type="datetimeFigureOut">
              <a:rPr lang="en-US" smtClean="0"/>
              <a:pPr/>
              <a:t>12/15/2016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7E432-E165-448C-8FC2-FF23D1169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C46C914-9A2E-45AF-8C7A-14278B636F37}" type="datetimeFigureOut">
              <a:rPr lang="en-US" smtClean="0"/>
              <a:pPr/>
              <a:t>12/15/2016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F87E432-E165-448C-8FC2-FF23D1169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C46C914-9A2E-45AF-8C7A-14278B636F37}" type="datetimeFigureOut">
              <a:rPr lang="en-US" smtClean="0"/>
              <a:pPr/>
              <a:t>12/15/2016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F87E432-E165-448C-8FC2-FF23D1169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C46C914-9A2E-45AF-8C7A-14278B636F37}" type="datetimeFigureOut">
              <a:rPr lang="en-US" smtClean="0"/>
              <a:pPr/>
              <a:t>12/15/2016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F87E432-E165-448C-8FC2-FF23D1169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C46C914-9A2E-45AF-8C7A-14278B636F37}" type="datetimeFigureOut">
              <a:rPr lang="en-US" smtClean="0"/>
              <a:pPr/>
              <a:t>12/15/2016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F87E432-E165-448C-8FC2-FF23D1169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Processing of clinical specimen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Done by:</a:t>
            </a:r>
          </a:p>
          <a:p>
            <a:r>
              <a:rPr lang="en-US" dirty="0" smtClean="0"/>
              <a:t>Mrs. </a:t>
            </a:r>
            <a:r>
              <a:rPr lang="en-US" dirty="0" err="1" smtClean="0"/>
              <a:t>Areej</a:t>
            </a:r>
            <a:r>
              <a:rPr lang="en-US" dirty="0" smtClean="0"/>
              <a:t> </a:t>
            </a:r>
            <a:r>
              <a:rPr lang="en-US" dirty="0" err="1" smtClean="0"/>
              <a:t>Alshayea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the sample includes: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>
              <a:buFont typeface="+mj-lt"/>
              <a:buAutoNum type="arabicPeriod"/>
            </a:pPr>
            <a:r>
              <a:rPr lang="en-US" dirty="0" smtClean="0"/>
              <a:t>Collection.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Transportation.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Processing.</a:t>
            </a:r>
          </a:p>
          <a:p>
            <a:pPr marL="578358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>
              <a:buFont typeface="+mj-lt"/>
              <a:buAutoNum type="arabicPeriod"/>
            </a:pPr>
            <a:r>
              <a:rPr lang="en-US" dirty="0" smtClean="0"/>
              <a:t>Universal container: urine, sputum.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Bijou bottle: CSF.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Container with wide neck: Stool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Blood culture bottle: blood.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Swabs: throat, wound and skin swab at the site of infection( eye, ear.. ).</a:t>
            </a:r>
          </a:p>
          <a:p>
            <a:pPr marL="578358" indent="-514350">
              <a:buNone/>
            </a:pPr>
            <a:endParaRPr lang="en-US" dirty="0" smtClean="0"/>
          </a:p>
          <a:p>
            <a:pPr marL="578358" indent="-514350"/>
            <a:r>
              <a:rPr lang="en-US" dirty="0" smtClean="0"/>
              <a:t>All the containers should be sterile.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Sample should be labeled (patient name, medical record number, age).</a:t>
            </a:r>
          </a:p>
          <a:p>
            <a:r>
              <a:rPr lang="en-US" dirty="0" smtClean="0"/>
              <a:t>Sample should be send to the lab as soon as possible to be processed.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Why?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To survive the pathogenic organism in the sample.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To prevent contaminants to grow. To prevent false positive results.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From the sample we do:</a:t>
            </a:r>
          </a:p>
          <a:p>
            <a:pPr marL="578358" indent="-514350">
              <a:buFont typeface="+mj-lt"/>
              <a:buAutoNum type="alphaLcParenR"/>
            </a:pPr>
            <a:r>
              <a:rPr lang="en-US" dirty="0" smtClean="0">
                <a:solidFill>
                  <a:schemeClr val="accent1"/>
                </a:solidFill>
              </a:rPr>
              <a:t>Culturing on media: </a:t>
            </a:r>
            <a:r>
              <a:rPr lang="en-US" dirty="0" smtClean="0"/>
              <a:t>NA, BA, EMB, Mac, CLED.</a:t>
            </a:r>
          </a:p>
          <a:p>
            <a:pPr marL="578358" indent="-514350">
              <a:buFont typeface="+mj-lt"/>
              <a:buAutoNum type="alphaLcParenR"/>
            </a:pPr>
            <a:r>
              <a:rPr lang="en-US" dirty="0" smtClean="0">
                <a:solidFill>
                  <a:schemeClr val="accent1"/>
                </a:solidFill>
              </a:rPr>
              <a:t>Staining:</a:t>
            </a:r>
            <a:r>
              <a:rPr lang="en-US" dirty="0" smtClean="0"/>
              <a:t> gram stain, spore, capsule stain.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c)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/>
                </a:solidFill>
              </a:rPr>
              <a:t>Antibiotic sensitivity: </a:t>
            </a:r>
            <a:r>
              <a:rPr lang="en-US" dirty="0" smtClean="0"/>
              <a:t>use it for identification of organism. </a:t>
            </a:r>
          </a:p>
          <a:p>
            <a:pPr marL="578358" indent="-514350">
              <a:buNone/>
            </a:pPr>
            <a:r>
              <a:rPr lang="en-US" dirty="0" smtClean="0"/>
              <a:t>Ex. </a:t>
            </a:r>
            <a:r>
              <a:rPr lang="en-US" u="sng" dirty="0" smtClean="0">
                <a:solidFill>
                  <a:schemeClr val="tx2">
                    <a:lumMod val="25000"/>
                  </a:schemeClr>
                </a:solidFill>
              </a:rPr>
              <a:t>Novobiocin</a:t>
            </a:r>
            <a:r>
              <a:rPr lang="en-US" dirty="0" smtClean="0"/>
              <a:t> differentiate between </a:t>
            </a:r>
            <a:r>
              <a:rPr lang="en-US" i="1" dirty="0" smtClean="0"/>
              <a:t>Staph </a:t>
            </a:r>
            <a:r>
              <a:rPr lang="en-US" i="1" dirty="0" err="1" smtClean="0"/>
              <a:t>e</a:t>
            </a:r>
            <a:r>
              <a:rPr lang="en-US" i="1" dirty="0" err="1" smtClean="0"/>
              <a:t>pidermidis</a:t>
            </a:r>
            <a:r>
              <a:rPr lang="en-US" i="1" dirty="0" smtClean="0"/>
              <a:t> </a:t>
            </a:r>
            <a:r>
              <a:rPr lang="en-US" dirty="0" smtClean="0"/>
              <a:t>(sensitive) and </a:t>
            </a:r>
            <a:r>
              <a:rPr lang="en-US" i="1" dirty="0" smtClean="0"/>
              <a:t>Staph </a:t>
            </a:r>
            <a:r>
              <a:rPr lang="en-US" i="1" dirty="0" err="1" smtClean="0"/>
              <a:t>saprophyticus</a:t>
            </a:r>
            <a:r>
              <a:rPr lang="en-US" dirty="0" smtClean="0"/>
              <a:t>(resistant</a:t>
            </a:r>
            <a:r>
              <a:rPr lang="en-US" dirty="0" smtClean="0"/>
              <a:t>).</a:t>
            </a:r>
          </a:p>
          <a:p>
            <a:pPr marL="578358" indent="-514350">
              <a:buNone/>
            </a:pPr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     </a:t>
            </a:r>
            <a:r>
              <a:rPr lang="en-US" u="sng" dirty="0" smtClean="0">
                <a:solidFill>
                  <a:schemeClr val="tx2">
                    <a:lumMod val="25000"/>
                  </a:schemeClr>
                </a:solidFill>
              </a:rPr>
              <a:t>Bacitracin</a:t>
            </a:r>
            <a:r>
              <a:rPr lang="en-US" dirty="0" smtClean="0"/>
              <a:t> differentiate between </a:t>
            </a:r>
            <a:r>
              <a:rPr lang="en-US" dirty="0" smtClean="0"/>
              <a:t>Streptococcus </a:t>
            </a:r>
            <a:r>
              <a:rPr lang="en-US" dirty="0" err="1" smtClean="0"/>
              <a:t>gp</a:t>
            </a:r>
            <a:r>
              <a:rPr lang="en-US" dirty="0" smtClean="0"/>
              <a:t> A (sensitive) from other </a:t>
            </a:r>
            <a:r>
              <a:rPr lang="en-US" dirty="0" smtClean="0"/>
              <a:t>Streptococcus groups(resistant</a:t>
            </a:r>
            <a:r>
              <a:rPr lang="en-US" dirty="0" smtClean="0"/>
              <a:t>).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34210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61660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9600" dirty="0" smtClean="0">
                <a:solidFill>
                  <a:schemeClr val="accent1"/>
                </a:solidFill>
              </a:rPr>
              <a:t>d)</a:t>
            </a:r>
            <a:r>
              <a:rPr lang="en-US" sz="8000" dirty="0" smtClean="0">
                <a:solidFill>
                  <a:schemeClr val="accent1"/>
                </a:solidFill>
              </a:rPr>
              <a:t> 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12000" dirty="0" smtClean="0">
                <a:solidFill>
                  <a:schemeClr val="accent1"/>
                </a:solidFill>
              </a:rPr>
              <a:t>Biochemical reaction</a:t>
            </a:r>
            <a:r>
              <a:rPr lang="en-US" sz="9600" dirty="0" smtClean="0">
                <a:solidFill>
                  <a:schemeClr val="accent1"/>
                </a:solidFill>
              </a:rPr>
              <a:t>:</a:t>
            </a:r>
          </a:p>
          <a:p>
            <a:pPr>
              <a:buNone/>
            </a:pPr>
            <a:r>
              <a:rPr lang="en-US" sz="12000" dirty="0" smtClean="0"/>
              <a:t>(</a:t>
            </a:r>
            <a:r>
              <a:rPr lang="en-US" sz="12000" dirty="0" smtClean="0"/>
              <a:t>API 20E</a:t>
            </a:r>
            <a:r>
              <a:rPr lang="en-US" sz="12000" dirty="0" smtClean="0"/>
              <a:t>): it’s a strip contains 20 tests in one strip, each one in tubules. </a:t>
            </a:r>
          </a:p>
          <a:p>
            <a:pPr>
              <a:buNone/>
            </a:pPr>
            <a:r>
              <a:rPr lang="en-US" sz="12000" dirty="0" smtClean="0"/>
              <a:t>We use it for identification of organism.</a:t>
            </a:r>
          </a:p>
          <a:p>
            <a:pPr>
              <a:buNone/>
            </a:pPr>
            <a:endParaRPr lang="en-US" sz="9600" dirty="0" smtClean="0"/>
          </a:p>
          <a:p>
            <a:pPr>
              <a:buNone/>
            </a:pPr>
            <a:r>
              <a:rPr lang="en-US" sz="12000" dirty="0" smtClean="0"/>
              <a:t>Ex.  </a:t>
            </a:r>
            <a:r>
              <a:rPr lang="en-US" sz="12000" u="sng" dirty="0" smtClean="0">
                <a:solidFill>
                  <a:schemeClr val="tx2">
                    <a:lumMod val="25000"/>
                  </a:schemeClr>
                </a:solidFill>
              </a:rPr>
              <a:t>Catalase test:</a:t>
            </a:r>
          </a:p>
          <a:p>
            <a:pPr>
              <a:buNone/>
            </a:pPr>
            <a:r>
              <a:rPr lang="en-US" sz="12000" dirty="0" smtClean="0"/>
              <a:t>Catalase is an enzyme produced by some organism it break down H2O2.</a:t>
            </a:r>
          </a:p>
          <a:p>
            <a:pPr algn="ctr">
              <a:buNone/>
            </a:pPr>
            <a:endParaRPr lang="en-US" sz="9600" dirty="0" smtClean="0"/>
          </a:p>
          <a:p>
            <a:pPr algn="ctr">
              <a:buNone/>
            </a:pPr>
            <a:r>
              <a:rPr lang="en-US" sz="9600" dirty="0" smtClean="0"/>
              <a:t>H2O2 + org. produce catalase ----</a:t>
            </a:r>
            <a:r>
              <a:rPr lang="en-US" sz="9600" dirty="0" smtClean="0">
                <a:sym typeface="Wingdings" pitchFamily="2" charset="2"/>
              </a:rPr>
              <a:t> H2 + O2 (bubbles)- </a:t>
            </a:r>
            <a:r>
              <a:rPr lang="en-US" sz="9600" dirty="0" err="1" smtClean="0">
                <a:sym typeface="Wingdings" pitchFamily="2" charset="2"/>
              </a:rPr>
              <a:t>catalase</a:t>
            </a:r>
            <a:r>
              <a:rPr lang="en-US" sz="9600" dirty="0" smtClean="0">
                <a:sym typeface="Wingdings" pitchFamily="2" charset="2"/>
              </a:rPr>
              <a:t> +</a:t>
            </a:r>
            <a:r>
              <a:rPr lang="en-US" sz="9600" dirty="0" err="1" smtClean="0">
                <a:sym typeface="Wingdings" pitchFamily="2" charset="2"/>
              </a:rPr>
              <a:t>ve</a:t>
            </a:r>
            <a:r>
              <a:rPr lang="en-US" sz="9600" dirty="0" smtClean="0">
                <a:sym typeface="Wingdings" pitchFamily="2" charset="2"/>
              </a:rPr>
              <a:t> </a:t>
            </a:r>
          </a:p>
          <a:p>
            <a:pPr algn="ctr">
              <a:buNone/>
            </a:pPr>
            <a:r>
              <a:rPr lang="en-US" sz="9600" dirty="0" smtClean="0"/>
              <a:t>H2O2 + org. not produce catalase ----</a:t>
            </a:r>
            <a:r>
              <a:rPr lang="en-US" sz="9600" dirty="0" smtClean="0">
                <a:sym typeface="Wingdings" pitchFamily="2" charset="2"/>
              </a:rPr>
              <a:t> no bubbles - </a:t>
            </a:r>
            <a:r>
              <a:rPr lang="en-US" sz="9600" dirty="0" err="1" smtClean="0">
                <a:sym typeface="Wingdings" pitchFamily="2" charset="2"/>
              </a:rPr>
              <a:t>catalase</a:t>
            </a:r>
            <a:r>
              <a:rPr lang="en-US" sz="9600" dirty="0" smtClean="0">
                <a:sym typeface="Wingdings" pitchFamily="2" charset="2"/>
              </a:rPr>
              <a:t> -</a:t>
            </a:r>
            <a:r>
              <a:rPr lang="en-US" sz="9600" dirty="0" err="1" smtClean="0">
                <a:sym typeface="Wingdings" pitchFamily="2" charset="2"/>
              </a:rPr>
              <a:t>ve</a:t>
            </a:r>
            <a:r>
              <a:rPr lang="en-US" sz="9600" dirty="0" smtClean="0">
                <a:sym typeface="Wingdings" pitchFamily="2" charset="2"/>
              </a:rPr>
              <a:t> </a:t>
            </a:r>
          </a:p>
          <a:p>
            <a:pPr algn="ctr">
              <a:buNone/>
            </a:pPr>
            <a:endParaRPr lang="en-US" sz="9600" dirty="0" smtClean="0">
              <a:sym typeface="Wingdings" pitchFamily="2" charset="2"/>
            </a:endParaRPr>
          </a:p>
          <a:p>
            <a:pPr algn="ctr">
              <a:buNone/>
            </a:pPr>
            <a:endParaRPr lang="en-US" sz="96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23106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API20E</a:t>
            </a:r>
            <a:endParaRPr lang="ar-SA" sz="2800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Stool container</a:t>
            </a:r>
            <a:endParaRPr lang="ar-SA" sz="2800" dirty="0"/>
          </a:p>
        </p:txBody>
      </p:sp>
      <p:pic>
        <p:nvPicPr>
          <p:cNvPr id="1026" name="Picture 2" descr="http://www-zope.ac-strasbourg.fr/sections/enseignements/secondaire/pedagogie/les_disciplines/biotechnologies/ressources/documents_communs/phototheque/microbiologie/galeries_miniaturise3256/galeries_miniaturise/galerie_api_20_e_ens/downloadFile/preview/Galerie-API-20E-ensemencee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667000"/>
            <a:ext cx="3556000" cy="2667000"/>
          </a:xfrm>
          <a:prstGeom prst="rect">
            <a:avLst/>
          </a:prstGeom>
          <a:noFill/>
        </p:spPr>
      </p:pic>
      <p:pic>
        <p:nvPicPr>
          <p:cNvPr id="1028" name="Picture 4" descr="http://image.made-in-china.com/2f0j00jvrQOqiInLok/Stool-Container-60ml-Red-Cap-Without-Stick-Gongdong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667000"/>
            <a:ext cx="3775982" cy="2476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99306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Blood culture bottle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swab</a:t>
            </a:r>
            <a:endParaRPr lang="ar-SA" dirty="0"/>
          </a:p>
        </p:txBody>
      </p:sp>
      <p:pic>
        <p:nvPicPr>
          <p:cNvPr id="21506" name="Picture 2" descr="http://www.dmdp.org/data/pages/templates_img/40_photo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514600"/>
            <a:ext cx="2667000" cy="3453455"/>
          </a:xfrm>
          <a:prstGeom prst="rect">
            <a:avLst/>
          </a:prstGeom>
          <a:noFill/>
        </p:spPr>
      </p:pic>
      <p:pic>
        <p:nvPicPr>
          <p:cNvPr id="21508" name="Picture 4" descr="http://www.doctorv.ca/info/preparing-for-common-tests/images/PlainSwab_00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895600"/>
            <a:ext cx="3841750" cy="2305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136</TotalTime>
  <Words>294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Processing of clinical specimen</vt:lpstr>
      <vt:lpstr>Processing the sample includes:</vt:lpstr>
      <vt:lpstr>Collection:</vt:lpstr>
      <vt:lpstr>Transportation:</vt:lpstr>
      <vt:lpstr>Processing: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Processing of clinical specimen</dc:title>
  <dc:creator>win7</dc:creator>
  <cp:lastModifiedBy>dewdrops.22@hotmail.com</cp:lastModifiedBy>
  <cp:revision>19</cp:revision>
  <dcterms:created xsi:type="dcterms:W3CDTF">2011-05-08T20:01:12Z</dcterms:created>
  <dcterms:modified xsi:type="dcterms:W3CDTF">2016-12-15T05:03:59Z</dcterms:modified>
</cp:coreProperties>
</file>