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76"/>
  </p:notesMasterIdLst>
  <p:handoutMasterIdLst>
    <p:handoutMasterId r:id="rId77"/>
  </p:handoutMasterIdLst>
  <p:sldIdLst>
    <p:sldId id="348" r:id="rId2"/>
    <p:sldId id="257" r:id="rId3"/>
    <p:sldId id="258" r:id="rId4"/>
    <p:sldId id="292" r:id="rId5"/>
    <p:sldId id="345" r:id="rId6"/>
    <p:sldId id="293" r:id="rId7"/>
    <p:sldId id="259" r:id="rId8"/>
    <p:sldId id="263" r:id="rId9"/>
    <p:sldId id="346" r:id="rId10"/>
    <p:sldId id="271" r:id="rId11"/>
    <p:sldId id="294" r:id="rId12"/>
    <p:sldId id="265" r:id="rId13"/>
    <p:sldId id="295" r:id="rId14"/>
    <p:sldId id="266" r:id="rId15"/>
    <p:sldId id="296" r:id="rId16"/>
    <p:sldId id="267" r:id="rId17"/>
    <p:sldId id="297" r:id="rId18"/>
    <p:sldId id="268" r:id="rId19"/>
    <p:sldId id="298" r:id="rId20"/>
    <p:sldId id="269" r:id="rId21"/>
    <p:sldId id="299" r:id="rId22"/>
    <p:sldId id="270" r:id="rId23"/>
    <p:sldId id="301" r:id="rId24"/>
    <p:sldId id="300" r:id="rId25"/>
    <p:sldId id="303" r:id="rId26"/>
    <p:sldId id="302" r:id="rId27"/>
    <p:sldId id="304" r:id="rId28"/>
    <p:sldId id="305" r:id="rId29"/>
    <p:sldId id="347" r:id="rId30"/>
    <p:sldId id="272" r:id="rId31"/>
    <p:sldId id="273" r:id="rId32"/>
    <p:sldId id="274" r:id="rId33"/>
    <p:sldId id="306" r:id="rId34"/>
    <p:sldId id="275" r:id="rId35"/>
    <p:sldId id="307" r:id="rId36"/>
    <p:sldId id="276" r:id="rId37"/>
    <p:sldId id="308" r:id="rId38"/>
    <p:sldId id="277" r:id="rId39"/>
    <p:sldId id="309" r:id="rId40"/>
    <p:sldId id="278" r:id="rId41"/>
    <p:sldId id="279" r:id="rId42"/>
    <p:sldId id="311" r:id="rId43"/>
    <p:sldId id="310" r:id="rId44"/>
    <p:sldId id="312" r:id="rId45"/>
    <p:sldId id="313" r:id="rId46"/>
    <p:sldId id="314" r:id="rId47"/>
    <p:sldId id="315" r:id="rId48"/>
    <p:sldId id="317" r:id="rId49"/>
    <p:sldId id="320" r:id="rId50"/>
    <p:sldId id="321" r:id="rId51"/>
    <p:sldId id="322" r:id="rId52"/>
    <p:sldId id="323" r:id="rId53"/>
    <p:sldId id="324" r:id="rId54"/>
    <p:sldId id="319" r:id="rId55"/>
    <p:sldId id="325" r:id="rId56"/>
    <p:sldId id="326" r:id="rId57"/>
    <p:sldId id="329" r:id="rId58"/>
    <p:sldId id="327" r:id="rId59"/>
    <p:sldId id="328" r:id="rId60"/>
    <p:sldId id="330" r:id="rId61"/>
    <p:sldId id="331" r:id="rId62"/>
    <p:sldId id="333" r:id="rId63"/>
    <p:sldId id="335" r:id="rId64"/>
    <p:sldId id="334" r:id="rId65"/>
    <p:sldId id="336" r:id="rId66"/>
    <p:sldId id="337" r:id="rId67"/>
    <p:sldId id="318" r:id="rId68"/>
    <p:sldId id="338" r:id="rId69"/>
    <p:sldId id="339" r:id="rId70"/>
    <p:sldId id="340" r:id="rId71"/>
    <p:sldId id="341" r:id="rId72"/>
    <p:sldId id="342" r:id="rId73"/>
    <p:sldId id="343" r:id="rId74"/>
    <p:sldId id="344" r:id="rId75"/>
  </p:sldIdLst>
  <p:sldSz cx="9144000" cy="6858000" type="screen4x3"/>
  <p:notesSz cx="6430963" cy="9813925"/>
  <p:defaultTextStyle>
    <a:defPPr>
      <a:defRPr lang="ar-EG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0000CC"/>
    <a:srgbClr val="FFFF00"/>
    <a:srgbClr val="FF6600"/>
    <a:srgbClr val="990033"/>
    <a:srgbClr val="0000FF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668" autoAdjust="0"/>
    <p:restoredTop sz="94575" autoAdjust="0"/>
  </p:normalViewPr>
  <p:slideViewPr>
    <p:cSldViewPr>
      <p:cViewPr varScale="1">
        <p:scale>
          <a:sx n="80" d="100"/>
          <a:sy n="80" d="100"/>
        </p:scale>
        <p:origin x="102" y="5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644900" y="0"/>
            <a:ext cx="2786063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588" y="0"/>
            <a:ext cx="2786062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644900" y="9321800"/>
            <a:ext cx="2786063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1588" y="9321800"/>
            <a:ext cx="2786062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092D709-1368-440D-9B16-FAA3524F9F7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5897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786063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643313" y="0"/>
            <a:ext cx="2786062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DF51B7-BB31-4D40-80EF-597EDE763E61}" type="datetimeFigureOut">
              <a:rPr lang="en-US" smtClean="0"/>
              <a:t>1/12/2014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08063" y="1227138"/>
            <a:ext cx="4414837" cy="3311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42938" y="4722813"/>
            <a:ext cx="5145087" cy="38639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21800"/>
            <a:ext cx="2786063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643313" y="9321800"/>
            <a:ext cx="2786062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EB9311-A3DC-47CF-AD49-7ADA4F35A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386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045CD14B-10F0-4E23-A515-8F8AEADB8227}" type="slidenum">
              <a:rPr lang="ar-SA">
                <a:latin typeface="Calibri" panose="020F0502020204030204" pitchFamily="34" charset="0"/>
              </a:rPr>
              <a:pPr/>
              <a:t>1</a:t>
            </a:fld>
            <a:endParaRPr lang="ar-SA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95473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602D55-F76F-4640-A0A3-B20455C557F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D165EC-AA32-4445-A353-B3223CA3159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1CF90-7823-40F1-87DE-0B2772F173D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02DCB5-B13E-458E-AC6B-C738DDA5A85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FC6140-866B-419F-B211-ACAED654902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37685C-90F8-4860-9CD5-EF0953875BE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B15C23-9D07-41A6-8205-B5496766ECA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E4521-3F00-4882-859B-59A13C70B2F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91B8A5-9119-4BD0-9FA2-FADD5A02E78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CD572-8D63-4B19-AED1-025D2989EEC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55C1A-A345-4CE2-BEA5-DC6F8F7E5EE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D4D3E9-FA67-4A2F-A4E3-92DE6015133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5394A3-67C9-4E5F-9FF8-E33490C46E9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C5EFE-FB5F-4D88-90B3-AE2886B8374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45B86-40A0-4E3F-A52D-306176C813B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139E910-C904-4182-B101-1760BE7F6F8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3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4.png"/><Relationship Id="rId4" Type="http://schemas.openxmlformats.org/officeDocument/2006/relationships/oleObject" Target="../embeddings/oleObject2.bin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5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9"/>
          <p:cNvSpPr>
            <a:spLocks noGrp="1"/>
          </p:cNvSpPr>
          <p:nvPr>
            <p:ph type="ctrTitle"/>
          </p:nvPr>
        </p:nvSpPr>
        <p:spPr>
          <a:xfrm>
            <a:off x="3511550" y="1009650"/>
            <a:ext cx="2171700" cy="1384300"/>
          </a:xfrm>
        </p:spPr>
        <p:txBody>
          <a:bodyPr/>
          <a:lstStyle/>
          <a:p>
            <a:pPr eaLnBrk="1" hangingPunct="1"/>
            <a:r>
              <a:rPr lang="en-US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9600" y="4094163"/>
            <a:ext cx="5572125" cy="17113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100" b="1" dirty="0" smtClean="0">
                <a:solidFill>
                  <a:srgbClr val="FFFF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BCH 101 (General Biochemistry)</a:t>
            </a:r>
            <a:endParaRPr lang="ar-SA" sz="2100" b="1" dirty="0">
              <a:solidFill>
                <a:srgbClr val="FFFF00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100" b="1" dirty="0">
                <a:solidFill>
                  <a:srgbClr val="FFFF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Chapter </a:t>
            </a:r>
            <a:r>
              <a:rPr lang="en-US" sz="2100" b="1" dirty="0" smtClean="0">
                <a:solidFill>
                  <a:srgbClr val="FFFF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11: </a:t>
            </a:r>
            <a:endParaRPr lang="en-US" sz="2100" b="1" dirty="0" smtClean="0">
              <a:solidFill>
                <a:srgbClr val="FFFF00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ar-SA" sz="2400" b="1" dirty="0">
                <a:solidFill>
                  <a:srgbClr val="FFFF00"/>
                </a:solidFill>
                <a:latin typeface="Times New Roman" pitchFamily="18" charset="0"/>
                <a:cs typeface="PT Bold Heading" pitchFamily="2" charset="-78"/>
              </a:rPr>
              <a:t>أيض </a:t>
            </a:r>
            <a:r>
              <a:rPr lang="ar-KW" sz="2400" b="1" dirty="0" smtClean="0">
                <a:solidFill>
                  <a:srgbClr val="FFFF00"/>
                </a:solidFill>
                <a:latin typeface="Times New Roman" pitchFamily="18" charset="0"/>
                <a:cs typeface="PT Bold Heading" pitchFamily="2" charset="-78"/>
              </a:rPr>
              <a:t>الكربوهيدرات</a:t>
            </a:r>
            <a:r>
              <a:rPr lang="ar-SA" sz="2400" b="1" dirty="0" smtClean="0">
                <a:solidFill>
                  <a:srgbClr val="FFFF00"/>
                </a:solidFill>
                <a:latin typeface="Times New Roman" pitchFamily="18" charset="0"/>
                <a:cs typeface="PT Bold Heading" pitchFamily="2" charset="-78"/>
              </a:rPr>
              <a:t>-1</a:t>
            </a:r>
            <a:r>
              <a:rPr lang="ar-SA" sz="2400" b="1" dirty="0">
                <a:solidFill>
                  <a:srgbClr val="FFFF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/>
            </a:r>
            <a:br>
              <a:rPr lang="ar-SA" sz="2400" b="1" dirty="0">
                <a:solidFill>
                  <a:srgbClr val="FFFF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KW" sz="2400" b="1" dirty="0">
                <a:solidFill>
                  <a:srgbClr val="FFFF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CARBOHYDRATE </a:t>
            </a:r>
            <a: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METABOLISM-2</a:t>
            </a:r>
            <a:endParaRPr lang="ar-SA" sz="2100" b="1" dirty="0">
              <a:solidFill>
                <a:schemeClr val="accent6">
                  <a:lumMod val="60000"/>
                  <a:lumOff val="40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8" name="Moon 7"/>
          <p:cNvSpPr/>
          <p:nvPr/>
        </p:nvSpPr>
        <p:spPr>
          <a:xfrm rot="5400000">
            <a:off x="2709068" y="-1851818"/>
            <a:ext cx="3725863" cy="9144000"/>
          </a:xfrm>
          <a:prstGeom prst="moon">
            <a:avLst>
              <a:gd name="adj" fmla="val 43366"/>
            </a:avLst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3077" name="Picture 4" descr="C:\Users\Admin\AppData\Local\Temp\SNAGHTMLb486764.PNG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38" y="2454275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 descr="C:\Users\Admin\AppData\Local\Temp\SNAGHTMLb49d034.PNG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025525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8" descr="C:\Users\Admin\AppData\Local\Temp\SNAGHTMLb4b1b57.PNG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4438" y="2457450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Oval 13"/>
          <p:cNvSpPr/>
          <p:nvPr/>
        </p:nvSpPr>
        <p:spPr>
          <a:xfrm>
            <a:off x="2179638" y="2519363"/>
            <a:ext cx="4524375" cy="12461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King  Saud University</a:t>
            </a:r>
            <a:r>
              <a:rPr lang="en-US" sz="1500" b="1" i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1500" b="1" i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5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College of  Science</a:t>
            </a:r>
            <a:r>
              <a:rPr lang="en-US" sz="1500" b="1" i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1500" b="1" i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5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Department of Biochemistry</a:t>
            </a:r>
            <a:endParaRPr lang="en-US" sz="15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81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4113" y="1985963"/>
            <a:ext cx="1757362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250825" y="6294438"/>
            <a:ext cx="8748713" cy="374650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0" indent="0" algn="l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000" b="0" i="0" kern="1200" cap="all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2pPr>
            <a:lvl3pPr marL="9144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3pPr>
            <a:lvl4pPr marL="13716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4pPr>
            <a:lvl5pPr marL="18288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5pPr>
            <a:lvl6pPr marL="22860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6pPr>
            <a:lvl7pPr marL="27432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7pPr>
            <a:lvl8pPr marL="32004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8pPr>
            <a:lvl9pPr marL="36576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9pPr>
          </a:lstStyle>
          <a:p>
            <a:pPr rtl="0" fontAlgn="auto">
              <a:spcBef>
                <a:spcPts val="0"/>
              </a:spcBef>
              <a:defRPr/>
            </a:pPr>
            <a:r>
              <a:rPr lang="en-US" sz="2800" b="1" i="1" cap="none" dirty="0" smtClean="0">
                <a:solidFill>
                  <a:srgbClr val="00FF00"/>
                </a:solidFill>
                <a:latin typeface="Monotype Corsiva" panose="03010101010201010101" pitchFamily="66" charset="0"/>
              </a:rPr>
              <a:t>Prepared by  Dr. </a:t>
            </a:r>
            <a:r>
              <a:rPr lang="en-US" sz="2800" b="1" i="1" cap="none" dirty="0" err="1" smtClean="0">
                <a:solidFill>
                  <a:srgbClr val="00FF00"/>
                </a:solidFill>
                <a:latin typeface="Monotype Corsiva" panose="03010101010201010101" pitchFamily="66" charset="0"/>
              </a:rPr>
              <a:t>Farid</a:t>
            </a:r>
            <a:r>
              <a:rPr lang="en-US" sz="2800" b="1" i="1" cap="none" dirty="0" smtClean="0">
                <a:solidFill>
                  <a:srgbClr val="00FF00"/>
                </a:solidFill>
                <a:latin typeface="Monotype Corsiva" panose="03010101010201010101" pitchFamily="66" charset="0"/>
              </a:rPr>
              <a:t> </a:t>
            </a:r>
            <a:r>
              <a:rPr lang="en-US" sz="2800" b="1" i="1" cap="none" dirty="0" err="1" smtClean="0">
                <a:solidFill>
                  <a:srgbClr val="00FF00"/>
                </a:solidFill>
                <a:latin typeface="Monotype Corsiva" panose="03010101010201010101" pitchFamily="66" charset="0"/>
              </a:rPr>
              <a:t>Ataya</a:t>
            </a:r>
            <a:r>
              <a:rPr lang="en-US" sz="2800" b="1" i="1" cap="none" dirty="0" smtClean="0">
                <a:solidFill>
                  <a:srgbClr val="00FF00"/>
                </a:solidFill>
                <a:latin typeface="Monotype Corsiva" panose="03010101010201010101" pitchFamily="66" charset="0"/>
              </a:rPr>
              <a:t>			                 http://faculty.ksu.edu.sa/75112</a:t>
            </a:r>
            <a:endParaRPr lang="ar-SA" sz="2800" b="1" i="1" dirty="0">
              <a:solidFill>
                <a:srgbClr val="00FF00"/>
              </a:solidFill>
              <a:latin typeface="Monotype Corsiva" panose="03010101010201010101" pitchFamily="66" charset="0"/>
            </a:endParaRPr>
          </a:p>
          <a:p>
            <a:pPr rtl="0" fontAlgn="auto">
              <a:spcBef>
                <a:spcPts val="0"/>
              </a:spcBef>
              <a:defRPr/>
            </a:pPr>
            <a:endParaRPr lang="ar-SA" sz="1350" b="1" dirty="0">
              <a:solidFill>
                <a:srgbClr val="00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03121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eaLnBrk="1" hangingPunct="1"/>
            <a:r>
              <a:rPr lang="ar-SA" sz="4000"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مصير البيروفيت الناتج من تحلل الجلوكوز</a:t>
            </a:r>
            <a:r>
              <a:rPr lang="en-US" sz="4000"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Fate of pyruvate produced from glycolysis</a:t>
            </a:r>
          </a:p>
        </p:txBody>
      </p:sp>
      <p:grpSp>
        <p:nvGrpSpPr>
          <p:cNvPr id="13315" name="Group 3"/>
          <p:cNvGrpSpPr>
            <a:grpSpLocks noChangeAspect="1"/>
          </p:cNvGrpSpPr>
          <p:nvPr/>
        </p:nvGrpSpPr>
        <p:grpSpPr bwMode="auto">
          <a:xfrm>
            <a:off x="1692275" y="1711325"/>
            <a:ext cx="5586413" cy="5173663"/>
            <a:chOff x="1418" y="4298"/>
            <a:chExt cx="7190" cy="6660"/>
          </a:xfrm>
        </p:grpSpPr>
        <p:pic>
          <p:nvPicPr>
            <p:cNvPr id="13316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29" y="4298"/>
              <a:ext cx="6809" cy="57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17" name="Text Box 5"/>
            <p:cNvSpPr txBox="1">
              <a:spLocks noChangeAspect="1" noChangeArrowheads="1"/>
            </p:cNvSpPr>
            <p:nvPr/>
          </p:nvSpPr>
          <p:spPr bwMode="auto">
            <a:xfrm>
              <a:off x="1418" y="10238"/>
              <a:ext cx="719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lvl="1" algn="ctr" rtl="0"/>
              <a:r>
                <a:rPr lang="ar-SA" sz="1200" b="1">
                  <a:latin typeface="Times New Roman" pitchFamily="18" charset="0"/>
                  <a:cs typeface="Akhbar MT" pitchFamily="2" charset="-78"/>
                </a:rPr>
                <a:t>شكل (1- 21): مسارات أيض البيروفيت الناتج من تحلل الجلوكوز في كائنات مختلفة</a:t>
              </a:r>
              <a:r>
                <a:rPr lang="en-US" sz="1200" b="1">
                  <a:latin typeface="Times New Roman" pitchFamily="18" charset="0"/>
                  <a:cs typeface="Akhbar MT" pitchFamily="2" charset="-78"/>
                </a:rPr>
                <a:t>.</a:t>
              </a:r>
              <a:endParaRPr lang="en-US" sz="1000" b="1" i="1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5"/>
          <p:cNvSpPr txBox="1">
            <a:spLocks noChangeArrowheads="1"/>
          </p:cNvSpPr>
          <p:nvPr/>
        </p:nvSpPr>
        <p:spPr bwMode="auto">
          <a:xfrm>
            <a:off x="179388" y="549275"/>
            <a:ext cx="896461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rtl="0"/>
            <a:r>
              <a:rPr lang="en-US" altLang="zh-CN" sz="2400" b="1">
                <a:latin typeface="Times New Roman" pitchFamily="18" charset="0"/>
                <a:ea typeface="SimSun" pitchFamily="2" charset="-122"/>
              </a:rPr>
              <a:t>Glucose + 2 Pi + 2 ADP</a:t>
            </a:r>
            <a:r>
              <a:rPr lang="ar-SA" altLang="zh-CN" sz="2400" b="1">
                <a:latin typeface="Times New Roman" pitchFamily="18" charset="0"/>
                <a:ea typeface="SimSun" pitchFamily="2" charset="-122"/>
              </a:rPr>
              <a:t>                      </a:t>
            </a:r>
            <a:r>
              <a:rPr lang="en-US" altLang="zh-CN" sz="2400" b="1">
                <a:latin typeface="Times New Roman" pitchFamily="18" charset="0"/>
                <a:ea typeface="SimSun" pitchFamily="2" charset="-122"/>
              </a:rPr>
              <a:t>2 Pyruvate + 2 ATP</a:t>
            </a:r>
            <a:endParaRPr lang="en-US" sz="2400"/>
          </a:p>
        </p:txBody>
      </p:sp>
      <p:sp>
        <p:nvSpPr>
          <p:cNvPr id="14339" name="Line 6"/>
          <p:cNvSpPr>
            <a:spLocks noChangeShapeType="1"/>
          </p:cNvSpPr>
          <p:nvPr/>
        </p:nvSpPr>
        <p:spPr bwMode="auto">
          <a:xfrm>
            <a:off x="3635375" y="765175"/>
            <a:ext cx="131445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14340" name="Text Box 7"/>
          <p:cNvSpPr txBox="1">
            <a:spLocks noChangeArrowheads="1"/>
          </p:cNvSpPr>
          <p:nvPr/>
        </p:nvSpPr>
        <p:spPr bwMode="auto">
          <a:xfrm>
            <a:off x="755650" y="2025650"/>
            <a:ext cx="7221538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SA" sz="2400" b="1"/>
              <a:t>يتم التحلل الجلايكولي في مرحلتين:</a:t>
            </a:r>
          </a:p>
          <a:p>
            <a:r>
              <a:rPr lang="ar-SA" sz="2400" u="sng"/>
              <a:t>المرحلة الأولي :</a:t>
            </a:r>
            <a:r>
              <a:rPr lang="ar-SA" sz="2400"/>
              <a:t> تتكون من خمسة تفاعلات (1-5) تبدأ بالجلوكوز وتنتهي بالجليسيرالدهايد 3- فوسفات ويتم فيها استهلاك طاقة</a:t>
            </a:r>
          </a:p>
          <a:p>
            <a:r>
              <a:rPr lang="ar-SA" sz="2400" u="sng"/>
              <a:t>المرحلة الثانية :</a:t>
            </a:r>
            <a:r>
              <a:rPr lang="ar-SA" sz="2400"/>
              <a:t> تتكون من خمسة تفاعلات (6-10) تبدأ بتحول بالجليسيرالدهايد 3- فوسفات وتنتهي بتكوين البيروفيت ويتم فيها إنتاج طاقة</a:t>
            </a: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1893888"/>
            <a:ext cx="8424862" cy="2687637"/>
          </a:xfrm>
          <a:noFill/>
        </p:spPr>
      </p:pic>
      <p:sp>
        <p:nvSpPr>
          <p:cNvPr id="15363" name="Rectangle 6"/>
          <p:cNvSpPr>
            <a:spLocks noChangeArrowheads="1"/>
          </p:cNvSpPr>
          <p:nvPr/>
        </p:nvSpPr>
        <p:spPr bwMode="auto">
          <a:xfrm>
            <a:off x="250825" y="293688"/>
            <a:ext cx="84963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ar-SA" sz="2400" b="1"/>
              <a:t>1- تحول الجلوكوز إلى جلوكوز 6- فوسفات. داخل سيتوزول الخلية بواسطة إنزيم الهكسوكينيز </a:t>
            </a:r>
            <a:r>
              <a:rPr lang="en-US" sz="2400" b="1"/>
              <a:t>Hexokinase</a:t>
            </a:r>
            <a:r>
              <a:rPr lang="ar-SA" sz="2400" b="1"/>
              <a:t> في وجود أيون الماغنسيوم</a:t>
            </a:r>
            <a:r>
              <a:rPr lang="en-US" sz="2400" b="1"/>
              <a:t>Mg</a:t>
            </a:r>
            <a:r>
              <a:rPr lang="en-US" sz="2400" b="1" baseline="30000"/>
              <a:t>2+</a:t>
            </a:r>
            <a:r>
              <a:rPr lang="ar-SA" sz="2400" b="1"/>
              <a:t> أو المنجنيز</a:t>
            </a:r>
            <a:r>
              <a:rPr lang="en-US" sz="2400" b="1"/>
              <a:t>Mn</a:t>
            </a:r>
            <a:r>
              <a:rPr lang="en-US" sz="2400" b="1" baseline="30000"/>
              <a:t>2+</a:t>
            </a:r>
            <a:r>
              <a:rPr lang="en-US" sz="2400" b="1"/>
              <a:t> </a:t>
            </a:r>
            <a:endParaRPr lang="ar-SA" b="1"/>
          </a:p>
          <a:p>
            <a:r>
              <a:rPr lang="ar-SA" sz="2400" b="1"/>
              <a:t>. </a:t>
            </a:r>
            <a:r>
              <a:rPr lang="ar-SA" sz="2400" b="1">
                <a:solidFill>
                  <a:srgbClr val="0000FF"/>
                </a:solidFill>
              </a:rPr>
              <a:t>ويتم استهلاك جزئ </a:t>
            </a:r>
            <a:r>
              <a:rPr lang="en-US" sz="2400" b="1">
                <a:solidFill>
                  <a:srgbClr val="0000FF"/>
                </a:solidFill>
              </a:rPr>
              <a:t>ATP</a:t>
            </a:r>
            <a:endParaRPr lang="ar-SA" sz="2400" b="1">
              <a:solidFill>
                <a:srgbClr val="0000FF"/>
              </a:solidFill>
            </a:endParaRPr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250825" y="5199063"/>
            <a:ext cx="84963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ar-SA" sz="2400" b="1"/>
              <a:t>إذا زاد تركيز جلوكوز 6- فوسفات المنتج فإنه يثبط انزيم الهكسوكينيز . لذلك فهو يمثل أحد نقاط التحكم في التحلل الجلايكولي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 noChangeAspect="1"/>
          </p:cNvGrpSpPr>
          <p:nvPr/>
        </p:nvGrpSpPr>
        <p:grpSpPr bwMode="auto">
          <a:xfrm>
            <a:off x="725488" y="1916113"/>
            <a:ext cx="7807325" cy="2986087"/>
            <a:chOff x="1792" y="9237"/>
            <a:chExt cx="5984" cy="2288"/>
          </a:xfrm>
        </p:grpSpPr>
        <p:graphicFrame>
          <p:nvGraphicFramePr>
            <p:cNvPr id="1026" name="Object 4"/>
            <p:cNvGraphicFramePr>
              <a:graphicFrameLocks noChangeAspect="1"/>
            </p:cNvGraphicFramePr>
            <p:nvPr/>
          </p:nvGraphicFramePr>
          <p:xfrm>
            <a:off x="2339" y="9237"/>
            <a:ext cx="5379" cy="17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8" name="ISIS/Draw Sketch" r:id="rId3" imgW="3628800" imgH="1161720" progId="ISISServer">
                    <p:embed/>
                  </p:oleObj>
                </mc:Choice>
                <mc:Fallback>
                  <p:oleObj name="ISIS/Draw Sketch" r:id="rId3" imgW="3628800" imgH="1161720" progId="ISISServer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39" y="9237"/>
                          <a:ext cx="5379" cy="172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30" name="Text Box 5"/>
            <p:cNvSpPr txBox="1">
              <a:spLocks noChangeAspect="1" noChangeArrowheads="1"/>
            </p:cNvSpPr>
            <p:nvPr/>
          </p:nvSpPr>
          <p:spPr bwMode="auto">
            <a:xfrm>
              <a:off x="1792" y="11165"/>
              <a:ext cx="5984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r>
                <a:rPr lang="en-US" sz="1600" b="1">
                  <a:latin typeface="Times New Roman" pitchFamily="18" charset="0"/>
                </a:rPr>
                <a:t>Glucose 6- Phosphate			           Fructose 6- Phosphate</a:t>
              </a:r>
              <a:endParaRPr lang="en-US" sz="1600" b="1" i="1"/>
            </a:p>
          </p:txBody>
        </p:sp>
      </p:grpSp>
      <p:sp>
        <p:nvSpPr>
          <p:cNvPr id="1028" name="Text Box 7"/>
          <p:cNvSpPr txBox="1">
            <a:spLocks noChangeArrowheads="1"/>
          </p:cNvSpPr>
          <p:nvPr/>
        </p:nvSpPr>
        <p:spPr bwMode="auto">
          <a:xfrm>
            <a:off x="684213" y="404813"/>
            <a:ext cx="820896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ar-SA" sz="2400" b="1"/>
              <a:t>2- تحول الجلوكوز 6-  فوسفات إلى فركتوز 6- فوسفات بواسطة  إنزيم فوسفو جلوكوز أيزوميريز </a:t>
            </a:r>
            <a:r>
              <a:rPr lang="en-US" sz="2400" b="1"/>
              <a:t>Phosphoglucose Isomerase</a:t>
            </a:r>
            <a:r>
              <a:rPr lang="ar-SA" sz="2400" b="1"/>
              <a:t>. </a:t>
            </a:r>
            <a:endParaRPr lang="en-US" sz="2400" b="1"/>
          </a:p>
        </p:txBody>
      </p:sp>
      <p:sp>
        <p:nvSpPr>
          <p:cNvPr id="41992" name="Rectangle 8"/>
          <p:cNvSpPr>
            <a:spLocks noChangeArrowheads="1"/>
          </p:cNvSpPr>
          <p:nvPr/>
        </p:nvSpPr>
        <p:spPr bwMode="auto">
          <a:xfrm>
            <a:off x="250825" y="5337175"/>
            <a:ext cx="84963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ar-SA" sz="2400"/>
              <a:t>يعتبر الجلوكوز 6-  فوسفات والفركتوز 6- فوسفات من المركبات التي تصل العديد من مسارات الأيض ولكن بعد تحول الفركتوز 6- فوسفات في الخطوة القادمة إلى فركتوز 6،1 ثنائي الفوسفات فإنه ليس له طريق إلا أن يكمل التحلل الجلايكولي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2324100"/>
            <a:ext cx="8496300" cy="2689225"/>
          </a:xfrm>
          <a:noFill/>
        </p:spPr>
      </p:pic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179388" y="333375"/>
            <a:ext cx="85693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ar-SA" sz="2400" b="1"/>
              <a:t>3- تحول فركتوز 6- فوسفات إلى فركتوز 6.1- ثنائي الفوسفات بواسطة إنزيم فوسفو فركتو كينيز </a:t>
            </a:r>
            <a:r>
              <a:rPr lang="en-US" sz="2400" b="1"/>
              <a:t>Phosphofructo Kinase</a:t>
            </a:r>
            <a:r>
              <a:rPr lang="ar-SA" sz="2400" b="1"/>
              <a:t>  ويتم استهلاك جزيء آخر من </a:t>
            </a:r>
            <a:r>
              <a:rPr lang="en-US" sz="2400" b="1"/>
              <a:t>ATP</a:t>
            </a:r>
            <a:r>
              <a:rPr lang="ar-SA" sz="2400" b="1"/>
              <a:t>.</a:t>
            </a:r>
            <a:endParaRPr lang="en-US" sz="24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2875" y="2306638"/>
            <a:ext cx="8750300" cy="3713162"/>
          </a:xfrm>
          <a:noFill/>
        </p:spPr>
      </p:pic>
      <p:sp>
        <p:nvSpPr>
          <p:cNvPr id="17411" name="Rectangle 5"/>
          <p:cNvSpPr>
            <a:spLocks noChangeArrowheads="1"/>
          </p:cNvSpPr>
          <p:nvPr/>
        </p:nvSpPr>
        <p:spPr bwMode="auto">
          <a:xfrm>
            <a:off x="323850" y="220663"/>
            <a:ext cx="8494713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lvl="1" algn="just">
              <a:tabLst>
                <a:tab pos="15875" algn="r"/>
              </a:tabLst>
            </a:pPr>
            <a:r>
              <a:rPr lang="ar-SA" sz="2400" b="1"/>
              <a:t>4- إنشطار الفركتوز 6.1- ثنائي الفوسفات (مركب يحتوي على 6 ذرات كربون) إلى ثنائي هيدروكسي أسيتون فوسفات (مركب يحتوي على 3 ذرات كربون) و جليسرالدهايد 3- فوسفات (مركب يحتوي على 3 ذرات كربون) بواسطة إنزيم الألدوليز </a:t>
            </a:r>
            <a:r>
              <a:rPr lang="en-US" sz="2400" b="1"/>
              <a:t>Aldolase</a:t>
            </a:r>
            <a:r>
              <a:rPr lang="ar-SA" sz="2400" b="1"/>
              <a:t>.</a:t>
            </a:r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2233613" y="6086475"/>
            <a:ext cx="61547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b="1"/>
              <a:t>في البكتريا والفطريات يحتاج الألدوليز إلى أيون الزنك بينما الحيوانات لا تحتاج له</a:t>
            </a:r>
            <a:endParaRPr lang="en-US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7950" y="2852738"/>
            <a:ext cx="9036050" cy="2216150"/>
          </a:xfrm>
          <a:noFill/>
        </p:spPr>
      </p:pic>
      <p:sp>
        <p:nvSpPr>
          <p:cNvPr id="18435" name="Rectangle 4"/>
          <p:cNvSpPr>
            <a:spLocks noChangeArrowheads="1"/>
          </p:cNvSpPr>
          <p:nvPr/>
        </p:nvSpPr>
        <p:spPr bwMode="auto">
          <a:xfrm>
            <a:off x="323850" y="425450"/>
            <a:ext cx="8569325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lvl="1" algn="just">
              <a:tabLst>
                <a:tab pos="15875" algn="r"/>
              </a:tabLst>
            </a:pPr>
            <a:r>
              <a:rPr lang="ar-SA" sz="2400" b="1"/>
              <a:t>5- تحول ثنائي هيدروكسي أسيتون فوسفات إلى جليسرالدهايد 3- فوسفات </a:t>
            </a:r>
          </a:p>
          <a:p>
            <a:pPr lvl="1" algn="just">
              <a:tabLst>
                <a:tab pos="15875" algn="r"/>
              </a:tabLst>
            </a:pPr>
            <a:r>
              <a:rPr lang="ar-SA" sz="2400" b="1"/>
              <a:t> بواسطة إنزيم ترايوز فوسفات أيزوميريز </a:t>
            </a:r>
            <a:r>
              <a:rPr lang="en-US" sz="2400" b="1"/>
              <a:t>Triose Phosphate Isomerase</a:t>
            </a:r>
            <a:r>
              <a:rPr lang="ar-SA" sz="2400" b="1"/>
              <a:t> الذي يعيد تشكيل أحد المركبين إلى الآخر. </a:t>
            </a:r>
          </a:p>
          <a:p>
            <a:pPr lvl="1" algn="just">
              <a:tabLst>
                <a:tab pos="15875" algn="r"/>
              </a:tabLst>
            </a:pPr>
            <a:r>
              <a:rPr lang="ar-SA" sz="2400" b="1"/>
              <a:t>وبهذا يكون حصيلة التفاعلات الخمسة هي تحلل جزيء واحد من الجلوكوز والحصول على جزيئين من جليسرالدهايد 3 فوسفات واستهلاك جزئيئين من </a:t>
            </a:r>
            <a:r>
              <a:rPr lang="en-US" sz="2400" b="1"/>
              <a:t>ATP</a:t>
            </a:r>
            <a:r>
              <a:rPr lang="ar-SA" sz="2400" b="1"/>
              <a:t>.</a:t>
            </a: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1116013" y="5229225"/>
            <a:ext cx="758666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b="1"/>
              <a:t>التفاعلات من 1-5 تفاعلات استهلاك طاقة</a:t>
            </a:r>
          </a:p>
          <a:p>
            <a:r>
              <a:rPr lang="ar-SA" b="1"/>
              <a:t>يتكون جزيئين من جليسيرالدهايد 3- فوسفات</a:t>
            </a:r>
          </a:p>
          <a:p>
            <a:r>
              <a:rPr lang="ar-SA" b="1"/>
              <a:t>يؤثر تركيز الجليسيرالدهايد على اتجاه التفاعل فلو كان التركيز منخفضاً يكون التفاعل في اتجاه اليمين</a:t>
            </a:r>
            <a:endParaRPr lang="en-US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3460750"/>
            <a:ext cx="9144000" cy="2652713"/>
          </a:xfrm>
          <a:noFill/>
        </p:spPr>
      </p:pic>
      <p:sp>
        <p:nvSpPr>
          <p:cNvPr id="19459" name="Rectangle 6"/>
          <p:cNvSpPr>
            <a:spLocks noChangeArrowheads="1"/>
          </p:cNvSpPr>
          <p:nvPr/>
        </p:nvSpPr>
        <p:spPr bwMode="auto">
          <a:xfrm>
            <a:off x="179388" y="392113"/>
            <a:ext cx="87122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ar-SA" sz="2400" b="1"/>
              <a:t>6- تحول جزيئان من جليسرالدهايد 3- فوسفات إلى  جزيئين من 3.1 – ثنائي فوسفو جليسرات (مركب عالي الطاقة) بواسطة إنزيم </a:t>
            </a:r>
            <a:r>
              <a:rPr lang="ar-SA" sz="2400" b="1">
                <a:solidFill>
                  <a:srgbClr val="0000FF"/>
                </a:solidFill>
              </a:rPr>
              <a:t>جليسرالدهايد 3- فوسفات دي هيدروجينيز</a:t>
            </a:r>
            <a:r>
              <a:rPr lang="ar-SA" sz="2400" b="1"/>
              <a:t> في وجود المرافق الإنزيمي نيكوتين أميد أدنين ثنائي النيوكليوتيد.</a:t>
            </a:r>
          </a:p>
          <a:p>
            <a:r>
              <a:rPr lang="ar-SA" sz="2400" b="1"/>
              <a:t>ويتم كذلك انتقال الكترون من جليسيرالدهايد 3- فوسفات إلى </a:t>
            </a:r>
            <a:r>
              <a:rPr lang="en-US" sz="2400" b="1"/>
              <a:t>NAD</a:t>
            </a:r>
            <a:r>
              <a:rPr lang="en-US" sz="2400" b="1" baseline="30000"/>
              <a:t>+</a:t>
            </a:r>
            <a:r>
              <a:rPr lang="ar-SA" sz="2400" b="1" baseline="30000"/>
              <a:t> </a:t>
            </a:r>
            <a:r>
              <a:rPr lang="ar-SA" sz="2400" b="1"/>
              <a:t>وهذا التفاعل ماص للطاقة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1700213"/>
            <a:ext cx="8496300" cy="2974975"/>
          </a:xfrm>
          <a:noFill/>
        </p:spPr>
      </p:pic>
      <p:sp>
        <p:nvSpPr>
          <p:cNvPr id="20483" name="Rectangle 5"/>
          <p:cNvSpPr>
            <a:spLocks noChangeArrowheads="1"/>
          </p:cNvSpPr>
          <p:nvPr/>
        </p:nvSpPr>
        <p:spPr bwMode="auto">
          <a:xfrm>
            <a:off x="395288" y="404813"/>
            <a:ext cx="83169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ar-SA" sz="2400" b="1"/>
              <a:t>7- تحول جزيئان من 3.1– ثنائي فوسفو جليسرات إلى جزيئين 3 - فوسفو جليسرات وتكوين </a:t>
            </a:r>
            <a:r>
              <a:rPr lang="en-US" sz="2400" b="1"/>
              <a:t>2ATP</a:t>
            </a:r>
            <a:r>
              <a:rPr lang="ar-SA" sz="2400" b="1"/>
              <a:t> من </a:t>
            </a:r>
            <a:r>
              <a:rPr lang="en-US" sz="2400" b="1"/>
              <a:t>2ADP</a:t>
            </a:r>
            <a:r>
              <a:rPr lang="ar-SA" sz="2400" b="1"/>
              <a:t> بمساعدة إنزيم فوسفو جليسرات كينيز </a:t>
            </a: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323850" y="5199063"/>
            <a:ext cx="8712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ar-SA" sz="2400"/>
              <a:t>تسمى هذا النوع من الفسفرة أنه على مستوى مادة التفاعل أي تنتقل الفوسفات إلى </a:t>
            </a:r>
            <a:r>
              <a:rPr lang="en-US" sz="2400"/>
              <a:t>ADP</a:t>
            </a:r>
            <a:r>
              <a:rPr lang="ar-SA" sz="2400"/>
              <a:t> دون نقل الكترونات (على خلاف الفسفرة التأكسدية </a:t>
            </a:r>
            <a:r>
              <a:rPr lang="en-US" sz="2400"/>
              <a:t>oxidative phosphorylation</a:t>
            </a:r>
            <a:r>
              <a:rPr lang="ar-SA" sz="2400"/>
              <a:t>) </a:t>
            </a:r>
          </a:p>
        </p:txBody>
      </p:sp>
      <p:sp>
        <p:nvSpPr>
          <p:cNvPr id="14343" name="Oval 7"/>
          <p:cNvSpPr>
            <a:spLocks noChangeArrowheads="1"/>
          </p:cNvSpPr>
          <p:nvPr/>
        </p:nvSpPr>
        <p:spPr bwMode="auto">
          <a:xfrm>
            <a:off x="7885113" y="2276475"/>
            <a:ext cx="863600" cy="1008063"/>
          </a:xfrm>
          <a:prstGeom prst="ellipse">
            <a:avLst/>
          </a:prstGeom>
          <a:solidFill>
            <a:srgbClr val="00FF00">
              <a:alpha val="18039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/>
      <p:bldP spid="1434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5"/>
          <p:cNvSpPr>
            <a:spLocks noChangeArrowheads="1"/>
          </p:cNvSpPr>
          <p:nvPr/>
        </p:nvSpPr>
        <p:spPr bwMode="auto">
          <a:xfrm>
            <a:off x="323850" y="301625"/>
            <a:ext cx="8351838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lvl="1" algn="just">
              <a:tabLst>
                <a:tab pos="15875" algn="r"/>
              </a:tabLst>
            </a:pPr>
            <a:r>
              <a:rPr lang="ar-SA" sz="2400" b="1"/>
              <a:t>8- تحول جزيئان من 3- فوسفو جليسرات إلى جزيئين من 2- فوسفو جليسرات عن طريق نقل مجموعة الفوسفات من الموقع 3 إلى 2 بمساعدة إنزيم فوسفو جليسرو ميوتيز </a:t>
            </a:r>
            <a:r>
              <a:rPr lang="en-US" sz="2400" b="1"/>
              <a:t>Phospho glycero mutase</a:t>
            </a:r>
            <a:r>
              <a:rPr lang="ar-SA" sz="2400" b="1"/>
              <a:t> ووجود أيون الماغنسيوم</a:t>
            </a:r>
            <a:r>
              <a:rPr lang="en-US" sz="2400" b="1"/>
              <a:t>Mg</a:t>
            </a:r>
            <a:r>
              <a:rPr lang="en-US" sz="2400" b="1" baseline="30000"/>
              <a:t>2+ </a:t>
            </a:r>
            <a:r>
              <a:rPr lang="ar-SA" sz="2400" b="1" baseline="30000"/>
              <a:t>.</a:t>
            </a:r>
            <a:r>
              <a:rPr lang="ar-SA" sz="2400" b="1"/>
              <a:t> </a:t>
            </a:r>
          </a:p>
        </p:txBody>
      </p:sp>
      <p:grpSp>
        <p:nvGrpSpPr>
          <p:cNvPr id="21507" name="Group 7"/>
          <p:cNvGrpSpPr>
            <a:grpSpLocks/>
          </p:cNvGrpSpPr>
          <p:nvPr/>
        </p:nvGrpSpPr>
        <p:grpSpPr bwMode="auto">
          <a:xfrm>
            <a:off x="1008063" y="2852738"/>
            <a:ext cx="7164387" cy="2806700"/>
            <a:chOff x="635" y="1797"/>
            <a:chExt cx="4513" cy="1768"/>
          </a:xfrm>
        </p:grpSpPr>
        <p:pic>
          <p:nvPicPr>
            <p:cNvPr id="21508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35" y="1797"/>
              <a:ext cx="4513" cy="1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09" name="Rectangle 6"/>
            <p:cNvSpPr>
              <a:spLocks noChangeArrowheads="1"/>
            </p:cNvSpPr>
            <p:nvPr/>
          </p:nvSpPr>
          <p:spPr bwMode="auto">
            <a:xfrm>
              <a:off x="2562" y="2745"/>
              <a:ext cx="43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/>
                <a:t>Mg</a:t>
              </a:r>
              <a:r>
                <a:rPr lang="en-US" b="1" baseline="30000"/>
                <a:t>2+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 descr="Purple mesh"/>
          <p:cNvSpPr>
            <a:spLocks noGrp="1" noChangeArrowheads="1"/>
          </p:cNvSpPr>
          <p:nvPr>
            <p:ph type="body" idx="1"/>
          </p:nvPr>
        </p:nvSpPr>
        <p:spPr>
          <a:xfrm>
            <a:off x="5076825" y="4508500"/>
            <a:ext cx="3632200" cy="1873250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/>
          <a:lstStyle/>
          <a:p>
            <a:pPr marL="609600" indent="-609600" algn="ctr" eaLnBrk="1" hangingPunct="1">
              <a:buFontTx/>
              <a:buNone/>
            </a:pPr>
            <a:r>
              <a:rPr lang="ar-SA" sz="5400" b="1" i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بناء</a:t>
            </a:r>
          </a:p>
          <a:p>
            <a:pPr marL="609600" indent="-609600" algn="ctr" eaLnBrk="1" hangingPunct="1">
              <a:buFontTx/>
              <a:buNone/>
            </a:pPr>
            <a:r>
              <a:rPr lang="en-US" sz="5400" b="1" i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Anabolism</a:t>
            </a:r>
            <a:endParaRPr lang="ar-SA" sz="5400" b="1" i="1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 algn="ctr" eaLnBrk="1" hangingPunct="1">
              <a:buFontTx/>
              <a:buNone/>
            </a:pPr>
            <a:endParaRPr lang="ar-KW" sz="5400" b="1" i="1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 algn="ctr" eaLnBrk="1" hangingPunct="1">
              <a:buFontTx/>
              <a:buNone/>
            </a:pPr>
            <a:endParaRPr lang="ar-SA" sz="5400" b="1" i="1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123" name="Group 3"/>
          <p:cNvGrpSpPr>
            <a:grpSpLocks/>
          </p:cNvGrpSpPr>
          <p:nvPr/>
        </p:nvGrpSpPr>
        <p:grpSpPr bwMode="auto">
          <a:xfrm>
            <a:off x="900113" y="188913"/>
            <a:ext cx="7200900" cy="3455987"/>
            <a:chOff x="567" y="119"/>
            <a:chExt cx="4536" cy="2177"/>
          </a:xfrm>
        </p:grpSpPr>
        <p:sp>
          <p:nvSpPr>
            <p:cNvPr id="3076" name="AutoShape 4" descr="Green marble"/>
            <p:cNvSpPr>
              <a:spLocks noChangeArrowheads="1"/>
            </p:cNvSpPr>
            <p:nvPr/>
          </p:nvSpPr>
          <p:spPr bwMode="auto">
            <a:xfrm>
              <a:off x="839" y="144"/>
              <a:ext cx="4185" cy="2061"/>
            </a:xfrm>
            <a:prstGeom prst="flowChartAlternateProcess">
              <a:avLst/>
            </a:pr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FF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CC66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 rtl="0">
                <a:defRPr/>
              </a:pPr>
              <a:endParaRPr lang="en-US" b="1">
                <a:solidFill>
                  <a:srgbClr val="FFFF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5127" name="Rectangle 5"/>
            <p:cNvSpPr>
              <a:spLocks noChangeArrowheads="1"/>
            </p:cNvSpPr>
            <p:nvPr/>
          </p:nvSpPr>
          <p:spPr bwMode="auto">
            <a:xfrm>
              <a:off x="567" y="119"/>
              <a:ext cx="4536" cy="2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ar-SA" sz="6600" b="1">
                  <a:solidFill>
                    <a:srgbClr val="FFFF00"/>
                  </a:solidFill>
                  <a:cs typeface="PT Bold Heading" pitchFamily="2" charset="-78"/>
                </a:rPr>
                <a:t>التمثيل الغذائي</a:t>
              </a:r>
              <a:br>
                <a:rPr lang="ar-SA" sz="6600" b="1">
                  <a:solidFill>
                    <a:srgbClr val="FFFF00"/>
                  </a:solidFill>
                  <a:cs typeface="PT Bold Heading" pitchFamily="2" charset="-78"/>
                </a:rPr>
              </a:br>
              <a:r>
                <a:rPr lang="ar-SA" sz="6600" b="1">
                  <a:solidFill>
                    <a:srgbClr val="FFFF00"/>
                  </a:solidFill>
                  <a:cs typeface="PT Bold Heading" pitchFamily="2" charset="-78"/>
                </a:rPr>
                <a:t>(الميتابوليزم)</a:t>
              </a:r>
              <a:br>
                <a:rPr lang="ar-SA" sz="6600" b="1">
                  <a:solidFill>
                    <a:srgbClr val="FFFF00"/>
                  </a:solidFill>
                  <a:cs typeface="PT Bold Heading" pitchFamily="2" charset="-78"/>
                </a:rPr>
              </a:br>
              <a:r>
                <a:rPr lang="ar-SA" sz="6600" b="1">
                  <a:solidFill>
                    <a:srgbClr val="FFFF00"/>
                  </a:solidFill>
                  <a:cs typeface="PT Bold Heading" pitchFamily="2" charset="-78"/>
                </a:rPr>
                <a:t>(الأيض)</a:t>
              </a:r>
              <a:endParaRPr lang="en-US" sz="6600" b="1">
                <a:solidFill>
                  <a:srgbClr val="FFFF00"/>
                </a:solidFill>
                <a:cs typeface="PT Bold Heading" pitchFamily="2" charset="-78"/>
              </a:endParaRPr>
            </a:p>
          </p:txBody>
        </p:sp>
      </p:grpSp>
      <p:sp>
        <p:nvSpPr>
          <p:cNvPr id="5124" name="Rectangle 6" descr="Purple mesh"/>
          <p:cNvSpPr>
            <a:spLocks noChangeArrowheads="1"/>
          </p:cNvSpPr>
          <p:nvPr/>
        </p:nvSpPr>
        <p:spPr bwMode="auto">
          <a:xfrm>
            <a:off x="468313" y="4508500"/>
            <a:ext cx="3632200" cy="1873250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algn="ctr">
              <a:spcBef>
                <a:spcPct val="20000"/>
              </a:spcBef>
            </a:pPr>
            <a:r>
              <a:rPr lang="ar-SA" sz="5400" b="1" i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هدم</a:t>
            </a:r>
          </a:p>
          <a:p>
            <a:pPr marL="609600" indent="-609600" algn="ctr">
              <a:spcBef>
                <a:spcPct val="20000"/>
              </a:spcBef>
            </a:pPr>
            <a:r>
              <a:rPr lang="en-US" sz="5400" b="1" i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Catabolism</a:t>
            </a:r>
            <a:endParaRPr lang="ar-SA" sz="5400" b="1" i="1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5" name="AutoShape 7"/>
          <p:cNvSpPr>
            <a:spLocks/>
          </p:cNvSpPr>
          <p:nvPr/>
        </p:nvSpPr>
        <p:spPr bwMode="auto">
          <a:xfrm rot="5400000">
            <a:off x="4067969" y="1412081"/>
            <a:ext cx="647700" cy="5113338"/>
          </a:xfrm>
          <a:prstGeom prst="leftBrace">
            <a:avLst>
              <a:gd name="adj1" fmla="val 65788"/>
              <a:gd name="adj2" fmla="val 50000"/>
            </a:avLst>
          </a:prstGeom>
          <a:noFill/>
          <a:ln w="57150">
            <a:solidFill>
              <a:srgbClr val="0000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ChangeArrowheads="1"/>
          </p:cNvSpPr>
          <p:nvPr/>
        </p:nvSpPr>
        <p:spPr bwMode="auto">
          <a:xfrm>
            <a:off x="179388" y="508000"/>
            <a:ext cx="85693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ar-SA" sz="2400" b="1"/>
              <a:t>9- تكوين جزيئان من فوسفو إينول بيروفيت </a:t>
            </a:r>
            <a:r>
              <a:rPr lang="ar-SA" sz="2400" b="1">
                <a:solidFill>
                  <a:srgbClr val="0000FF"/>
                </a:solidFill>
              </a:rPr>
              <a:t>(مركب غنى بالطاقة)</a:t>
            </a:r>
            <a:r>
              <a:rPr lang="ar-SA" sz="2400" b="1"/>
              <a:t> من جزيئين 2- فوسفو جليسرات بمساعدة إنزيم إينوليز  </a:t>
            </a:r>
            <a:r>
              <a:rPr lang="en-US" sz="2400" b="1"/>
              <a:t>Enolase</a:t>
            </a:r>
            <a:r>
              <a:rPr lang="ar-SA" sz="2400" b="1"/>
              <a:t> ووجود أيون الماغنسيوم أو المنجنيز. </a:t>
            </a:r>
          </a:p>
        </p:txBody>
      </p:sp>
      <p:sp>
        <p:nvSpPr>
          <p:cNvPr id="22531" name="Rectangle 6"/>
          <p:cNvSpPr>
            <a:spLocks noChangeArrowheads="1"/>
          </p:cNvSpPr>
          <p:nvPr/>
        </p:nvSpPr>
        <p:spPr bwMode="auto">
          <a:xfrm>
            <a:off x="3146425" y="3854450"/>
            <a:ext cx="6873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Mg</a:t>
            </a:r>
            <a:r>
              <a:rPr lang="en-US" b="1" baseline="30000"/>
              <a:t>2+</a:t>
            </a:r>
          </a:p>
        </p:txBody>
      </p:sp>
      <p:pic>
        <p:nvPicPr>
          <p:cNvPr id="22532" name="Picture 7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2868613"/>
            <a:ext cx="7924800" cy="257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6"/>
          <p:cNvSpPr>
            <a:spLocks noChangeArrowheads="1"/>
          </p:cNvSpPr>
          <p:nvPr/>
        </p:nvSpPr>
        <p:spPr bwMode="auto">
          <a:xfrm>
            <a:off x="539750" y="687388"/>
            <a:ext cx="83534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ar-SA" sz="2400" b="1"/>
              <a:t>10- تكوين جزيئان من البيروفيت و </a:t>
            </a:r>
            <a:r>
              <a:rPr lang="en-US" sz="2400" b="1"/>
              <a:t>ATP</a:t>
            </a:r>
            <a:r>
              <a:rPr lang="ar-SA" sz="2400" b="1"/>
              <a:t> من جزيئين فوسفو إينول بيروفيت و </a:t>
            </a:r>
            <a:r>
              <a:rPr lang="en-US" sz="2400" b="1"/>
              <a:t>ADP</a:t>
            </a:r>
            <a:r>
              <a:rPr lang="ar-SA" sz="2400" b="1"/>
              <a:t> بواسطة إنزيم فوسفو إينول بيروفيت كينيز </a:t>
            </a:r>
            <a:r>
              <a:rPr lang="en-US" sz="2400" b="1"/>
              <a:t>Phospho enol pyruvate Kinase</a:t>
            </a:r>
            <a:r>
              <a:rPr lang="ar-SA" sz="2400" b="1"/>
              <a:t> في وجود أيونات البوتاسيوم </a:t>
            </a:r>
            <a:r>
              <a:rPr lang="en-US" sz="2400" b="1"/>
              <a:t>K</a:t>
            </a:r>
            <a:r>
              <a:rPr lang="en-US" sz="2400" b="1" baseline="30000"/>
              <a:t>+</a:t>
            </a:r>
            <a:r>
              <a:rPr lang="ar-SA" sz="2400" b="1"/>
              <a:t>. </a:t>
            </a:r>
          </a:p>
        </p:txBody>
      </p:sp>
      <p:sp>
        <p:nvSpPr>
          <p:cNvPr id="23555" name="Rectangle 7"/>
          <p:cNvSpPr>
            <a:spLocks noChangeArrowheads="1"/>
          </p:cNvSpPr>
          <p:nvPr/>
        </p:nvSpPr>
        <p:spPr bwMode="auto">
          <a:xfrm>
            <a:off x="4660900" y="5870575"/>
            <a:ext cx="29352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b="1"/>
              <a:t>التركيز العالي من </a:t>
            </a:r>
            <a:r>
              <a:rPr lang="en-US" b="1"/>
              <a:t>ATP</a:t>
            </a:r>
            <a:r>
              <a:rPr lang="ar-SA" b="1"/>
              <a:t> يثبط التفاعل</a:t>
            </a:r>
            <a:endParaRPr lang="en-US" b="1"/>
          </a:p>
        </p:txBody>
      </p:sp>
      <p:pic>
        <p:nvPicPr>
          <p:cNvPr id="23556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2487613"/>
            <a:ext cx="7272338" cy="288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Oval 10"/>
          <p:cNvSpPr>
            <a:spLocks noChangeArrowheads="1"/>
          </p:cNvSpPr>
          <p:nvPr/>
        </p:nvSpPr>
        <p:spPr bwMode="auto">
          <a:xfrm>
            <a:off x="7308850" y="2924175"/>
            <a:ext cx="863600" cy="1008063"/>
          </a:xfrm>
          <a:prstGeom prst="ellipse">
            <a:avLst/>
          </a:prstGeom>
          <a:solidFill>
            <a:srgbClr val="00FF00">
              <a:alpha val="18039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07950" y="476250"/>
            <a:ext cx="882015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15875" algn="r"/>
                <a:tab pos="114300" algn="r"/>
                <a:tab pos="228600" algn="r"/>
                <a:tab pos="3802063" algn="l"/>
              </a:tabLst>
            </a:pPr>
            <a:r>
              <a:rPr lang="ar-SA" sz="2400" b="1" u="sng">
                <a:latin typeface="Times New Roman" pitchFamily="18" charset="0"/>
                <a:cs typeface="Times New Roman" pitchFamily="18" charset="0"/>
              </a:rPr>
              <a:t>حصيلة الطاقة الممثلة في </a:t>
            </a:r>
            <a:r>
              <a:rPr lang="en-US" sz="2400" b="1" u="sng">
                <a:latin typeface="Times New Roman" pitchFamily="18" charset="0"/>
                <a:cs typeface="Times New Roman" pitchFamily="18" charset="0"/>
              </a:rPr>
              <a:t>ATP</a:t>
            </a:r>
            <a:r>
              <a:rPr lang="ar-SA" sz="2400" b="1" u="sng">
                <a:latin typeface="Times New Roman" pitchFamily="18" charset="0"/>
                <a:cs typeface="Times New Roman" pitchFamily="18" charset="0"/>
              </a:rPr>
              <a:t> من الجلوكوز إلى البيروفيت هي كالتالي: </a:t>
            </a:r>
            <a:endParaRPr lang="en-US" sz="2400" b="1" u="sng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  <a:tabLst>
                <a:tab pos="15875" algn="r"/>
                <a:tab pos="114300" algn="r"/>
                <a:tab pos="228600" algn="r"/>
                <a:tab pos="3802063" algn="l"/>
              </a:tabLst>
            </a:pPr>
            <a:r>
              <a:rPr lang="ar-SA" sz="2400">
                <a:latin typeface="Times New Roman" pitchFamily="18" charset="0"/>
                <a:cs typeface="Times New Roman" pitchFamily="18" charset="0"/>
              </a:rPr>
              <a:t>استهلاك </a:t>
            </a:r>
            <a:r>
              <a:rPr lang="es-ES" sz="2400">
                <a:latin typeface="Times New Roman" pitchFamily="18" charset="0"/>
                <a:cs typeface="Times New Roman" pitchFamily="18" charset="0"/>
              </a:rPr>
              <a:t>1ATP</a:t>
            </a:r>
            <a:r>
              <a:rPr lang="ar-SA" sz="2400">
                <a:latin typeface="Times New Roman" pitchFamily="18" charset="0"/>
                <a:cs typeface="Times New Roman" pitchFamily="18" charset="0"/>
              </a:rPr>
              <a:t> في الخطوة 1</a:t>
            </a:r>
            <a:endParaRPr lang="en-US" sz="240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  <a:tabLst>
                <a:tab pos="15875" algn="r"/>
                <a:tab pos="114300" algn="r"/>
                <a:tab pos="228600" algn="r"/>
                <a:tab pos="3802063" algn="l"/>
              </a:tabLst>
            </a:pPr>
            <a:r>
              <a:rPr lang="ar-SA" sz="2400">
                <a:latin typeface="Times New Roman" pitchFamily="18" charset="0"/>
                <a:cs typeface="Times New Roman" pitchFamily="18" charset="0"/>
              </a:rPr>
              <a:t>استهلاك </a:t>
            </a:r>
            <a:r>
              <a:rPr lang="es-ES" sz="2400">
                <a:latin typeface="Times New Roman" pitchFamily="18" charset="0"/>
                <a:cs typeface="Times New Roman" pitchFamily="18" charset="0"/>
              </a:rPr>
              <a:t>1ATP</a:t>
            </a:r>
            <a:r>
              <a:rPr lang="ar-SA" sz="2400">
                <a:latin typeface="Times New Roman" pitchFamily="18" charset="0"/>
                <a:cs typeface="Times New Roman" pitchFamily="18" charset="0"/>
              </a:rPr>
              <a:t> في الخطوة 3</a:t>
            </a:r>
            <a:endParaRPr lang="en-US" sz="240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  <a:tabLst>
                <a:tab pos="15875" algn="r"/>
                <a:tab pos="114300" algn="r"/>
                <a:tab pos="228600" algn="r"/>
                <a:tab pos="3802063" algn="l"/>
              </a:tabLst>
            </a:pPr>
            <a:r>
              <a:rPr lang="ar-SA" sz="2400">
                <a:latin typeface="Times New Roman" pitchFamily="18" charset="0"/>
              </a:rPr>
              <a:t>إنتاج </a:t>
            </a:r>
            <a:r>
              <a:rPr lang="es-ES" sz="2400">
                <a:latin typeface="Times New Roman" pitchFamily="18" charset="0"/>
              </a:rPr>
              <a:t>2NADH</a:t>
            </a:r>
            <a:r>
              <a:rPr lang="ar-SA" sz="2400">
                <a:latin typeface="Times New Roman" pitchFamily="18" charset="0"/>
              </a:rPr>
              <a:t> في الخطوة 6 </a:t>
            </a:r>
            <a:r>
              <a:rPr lang="ar-SA" sz="2400"/>
              <a:t>(باعتبار أن الجلوكوز انشطر إلى جزيئين)</a:t>
            </a:r>
            <a:r>
              <a:rPr lang="ar-SA" sz="2400">
                <a:latin typeface="Times New Roman" pitchFamily="18" charset="0"/>
              </a:rPr>
              <a:t>عند أكسدة جليسرالدهيد 3- فوسفات حيث يعطي كل جزيء  </a:t>
            </a:r>
            <a:r>
              <a:rPr lang="es-ES" sz="2400">
                <a:latin typeface="Times New Roman" pitchFamily="18" charset="0"/>
              </a:rPr>
              <a:t> </a:t>
            </a:r>
            <a:r>
              <a:rPr lang="es-ES" sz="2400">
                <a:latin typeface="Times New Roman" pitchFamily="18" charset="0"/>
                <a:cs typeface="Times New Roman" pitchFamily="18" charset="0"/>
              </a:rPr>
              <a:t>NADH</a:t>
            </a:r>
            <a:r>
              <a:rPr lang="en-US" sz="2400">
                <a:latin typeface="Times New Roman" pitchFamily="18" charset="0"/>
              </a:rPr>
              <a:t> </a:t>
            </a:r>
            <a:r>
              <a:rPr lang="ar-SA" sz="2400">
                <a:latin typeface="Times New Roman" pitchFamily="18" charset="0"/>
              </a:rPr>
              <a:t> 3 جزيئات </a:t>
            </a:r>
            <a:r>
              <a:rPr lang="en-US" sz="2400">
                <a:latin typeface="Times New Roman" pitchFamily="18" charset="0"/>
              </a:rPr>
              <a:t>ATP</a:t>
            </a:r>
            <a:r>
              <a:rPr lang="ar-SA" sz="2400">
                <a:latin typeface="Times New Roman" pitchFamily="18" charset="0"/>
              </a:rPr>
              <a:t>.</a:t>
            </a:r>
          </a:p>
          <a:p>
            <a:pPr>
              <a:buFontTx/>
              <a:buChar char="•"/>
              <a:tabLst>
                <a:tab pos="15875" algn="r"/>
                <a:tab pos="114300" algn="r"/>
                <a:tab pos="228600" algn="r"/>
                <a:tab pos="3802063" algn="l"/>
              </a:tabLst>
            </a:pPr>
            <a:r>
              <a:rPr lang="ar-SA" sz="2400">
                <a:latin typeface="Times New Roman" pitchFamily="18" charset="0"/>
                <a:cs typeface="Times New Roman" pitchFamily="18" charset="0"/>
              </a:rPr>
              <a:t>إنتاج </a:t>
            </a:r>
            <a:r>
              <a:rPr lang="es-ES" sz="2400">
                <a:latin typeface="Times New Roman" pitchFamily="18" charset="0"/>
                <a:cs typeface="Times New Roman" pitchFamily="18" charset="0"/>
              </a:rPr>
              <a:t>2ATP</a:t>
            </a:r>
            <a:r>
              <a:rPr lang="ar-SA" sz="2400">
                <a:latin typeface="Times New Roman" pitchFamily="18" charset="0"/>
                <a:cs typeface="Times New Roman" pitchFamily="18" charset="0"/>
              </a:rPr>
              <a:t> في الخطوة 7 (باعتبار أن الجلوكوز انشطر إلى جزيئين من جليسرالدهايد 3 فوسفات وكل جزيء جليسرالدهايد يعطي 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s-ES" sz="2400">
                <a:latin typeface="Times New Roman" pitchFamily="18" charset="0"/>
                <a:cs typeface="Times New Roman" pitchFamily="18" charset="0"/>
              </a:rPr>
              <a:t>ATP</a:t>
            </a:r>
            <a:r>
              <a:rPr lang="ar-SA" sz="240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40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  <a:tabLst>
                <a:tab pos="15875" algn="r"/>
                <a:tab pos="114300" algn="r"/>
                <a:tab pos="228600" algn="r"/>
                <a:tab pos="3802063" algn="l"/>
              </a:tabLst>
            </a:pPr>
            <a:r>
              <a:rPr lang="ar-SA" sz="2400">
                <a:latin typeface="Times New Roman" pitchFamily="18" charset="0"/>
                <a:cs typeface="Times New Roman" pitchFamily="18" charset="0"/>
              </a:rPr>
              <a:t>إنتاج </a:t>
            </a:r>
            <a:r>
              <a:rPr lang="es-ES" sz="2400">
                <a:latin typeface="Times New Roman" pitchFamily="18" charset="0"/>
                <a:cs typeface="Times New Roman" pitchFamily="18" charset="0"/>
              </a:rPr>
              <a:t>2ATP</a:t>
            </a:r>
            <a:r>
              <a:rPr lang="ar-SA" sz="2400">
                <a:latin typeface="Times New Roman" pitchFamily="18" charset="0"/>
                <a:cs typeface="Times New Roman" pitchFamily="18" charset="0"/>
              </a:rPr>
              <a:t> في الخطوة 10 (باعتبار وجود جزيئان من 3 فوسفو إينول بيروفيت يعطي كل منهما 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s-ES" sz="2400">
                <a:latin typeface="Times New Roman" pitchFamily="18" charset="0"/>
                <a:cs typeface="Times New Roman" pitchFamily="18" charset="0"/>
              </a:rPr>
              <a:t>ATP</a:t>
            </a:r>
            <a:r>
              <a:rPr lang="ar-SA" sz="240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40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  <a:tabLst>
                <a:tab pos="15875" algn="r"/>
                <a:tab pos="114300" algn="r"/>
                <a:tab pos="228600" algn="r"/>
                <a:tab pos="3802063" algn="l"/>
              </a:tabLst>
            </a:pPr>
            <a:r>
              <a:rPr lang="ar-SA" sz="2400">
                <a:latin typeface="Times New Roman" pitchFamily="18" charset="0"/>
                <a:cs typeface="Times New Roman" pitchFamily="18" charset="0"/>
              </a:rPr>
              <a:t>وبالتالي يكون الناتج  -1-1+6+2+2 = 8</a:t>
            </a:r>
            <a:r>
              <a:rPr lang="ar-SA" sz="2400" i="1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4525962"/>
          </a:xfrm>
        </p:spPr>
        <p:txBody>
          <a:bodyPr/>
          <a:lstStyle/>
          <a:p>
            <a:pPr eaLnBrk="1" hangingPunct="1"/>
            <a:r>
              <a:rPr lang="ar-SA" smtClean="0"/>
              <a:t>يلاحظ أن جميع المركبات الوسطية التسعة بين الجلوكوز والبيروفيت مفسفرة (لماذا؟)</a:t>
            </a:r>
          </a:p>
          <a:p>
            <a:pPr eaLnBrk="1" hangingPunct="1"/>
            <a:r>
              <a:rPr lang="ar-SA" smtClean="0"/>
              <a:t>أي أنها متأينة عند </a:t>
            </a:r>
            <a:r>
              <a:rPr lang="en-US" smtClean="0"/>
              <a:t>pH</a:t>
            </a:r>
            <a:r>
              <a:rPr lang="ar-SA" smtClean="0"/>
              <a:t> الفسيولوجية وتحمل شحنة سالبة تمنعها من المرور خلال الأغشية الخلوية لتظل في السيتوسول</a:t>
            </a:r>
          </a:p>
          <a:p>
            <a:pPr eaLnBrk="1" hangingPunct="1"/>
            <a:r>
              <a:rPr lang="ar-SA" smtClean="0"/>
              <a:t>اما البيروفيت أو اللاكتات يمكن أن يمرا فمثلاً ينتقل البيروفيت من السيتوسول إلى الميتوكوندريا نظراً لأنه غير مفسفر ليبدأ الأكسدة الهوائية (دورة كربس)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SA" b="1" smtClean="0">
                <a:solidFill>
                  <a:schemeClr val="accent2"/>
                </a:solidFill>
                <a:cs typeface="PT Bold Heading" pitchFamily="2" charset="-78"/>
              </a:rPr>
              <a:t>نقاط التحكم في مسار التحلل الجلايكولي</a:t>
            </a:r>
            <a:endParaRPr lang="en-US" b="1" smtClean="0">
              <a:solidFill>
                <a:schemeClr val="accent2"/>
              </a:solidFill>
              <a:cs typeface="PT Bold Heading" pitchFamily="2" charset="-78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960563"/>
            <a:ext cx="8642350" cy="3268662"/>
          </a:xfrm>
        </p:spPr>
        <p:txBody>
          <a:bodyPr/>
          <a:lstStyle/>
          <a:p>
            <a:pPr eaLnBrk="1" hangingPunct="1"/>
            <a:r>
              <a:rPr lang="ar-SA" b="1" smtClean="0">
                <a:solidFill>
                  <a:srgbClr val="990033"/>
                </a:solidFill>
              </a:rPr>
              <a:t>توجد ثلاثة نقاط يتم التحكم من خلالهم بمسار التحلل الجلايكولي حسب احتياج الخلية للطاقة:</a:t>
            </a:r>
          </a:p>
          <a:p>
            <a:pPr lvl="1" eaLnBrk="1" hangingPunct="1"/>
            <a:r>
              <a:rPr lang="ar-SA" smtClean="0"/>
              <a:t> تحول الجلوكوز إلى جلوكوز 6- فوسفات (الخطوة 1)</a:t>
            </a:r>
          </a:p>
          <a:p>
            <a:pPr lvl="1" eaLnBrk="1" hangingPunct="1"/>
            <a:r>
              <a:rPr lang="ar-SA" smtClean="0"/>
              <a:t> تحول الفركتوز 6- فوسفات إلى فركتوز 1-6 ثنائي الفوسفات (الخطوة 3)</a:t>
            </a:r>
          </a:p>
          <a:p>
            <a:pPr lvl="1" eaLnBrk="1" hangingPunct="1"/>
            <a:r>
              <a:rPr lang="ar-SA" smtClean="0"/>
              <a:t> تحول الفوسفو إينول بيروفيت إلى بيروفيت (الخطوة 10)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8" y="274638"/>
            <a:ext cx="8964612" cy="1143000"/>
          </a:xfrm>
        </p:spPr>
        <p:txBody>
          <a:bodyPr/>
          <a:lstStyle/>
          <a:p>
            <a:pPr eaLnBrk="1" hangingPunct="1"/>
            <a:r>
              <a:rPr lang="ar-SA" sz="4000"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مصير البيروفيت الناتج من تحلل الجلوكوز</a:t>
            </a:r>
            <a:r>
              <a:rPr lang="en-US" sz="4000"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Fate of pyruvate produced from glycolysis</a:t>
            </a:r>
          </a:p>
        </p:txBody>
      </p:sp>
      <p:grpSp>
        <p:nvGrpSpPr>
          <p:cNvPr id="27651" name="Group 3"/>
          <p:cNvGrpSpPr>
            <a:grpSpLocks noChangeAspect="1"/>
          </p:cNvGrpSpPr>
          <p:nvPr/>
        </p:nvGrpSpPr>
        <p:grpSpPr bwMode="auto">
          <a:xfrm>
            <a:off x="1692275" y="1711325"/>
            <a:ext cx="5586413" cy="5013325"/>
            <a:chOff x="1418" y="4298"/>
            <a:chExt cx="7190" cy="6454"/>
          </a:xfrm>
        </p:grpSpPr>
        <p:pic>
          <p:nvPicPr>
            <p:cNvPr id="27652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29" y="4298"/>
              <a:ext cx="6809" cy="57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653" name="Text Box 5"/>
            <p:cNvSpPr txBox="1">
              <a:spLocks noChangeAspect="1" noChangeArrowheads="1"/>
            </p:cNvSpPr>
            <p:nvPr/>
          </p:nvSpPr>
          <p:spPr bwMode="auto">
            <a:xfrm>
              <a:off x="1418" y="10032"/>
              <a:ext cx="719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lvl="1" algn="ctr" rtl="0"/>
              <a:r>
                <a:rPr lang="ar-SA" sz="2000" b="1">
                  <a:latin typeface="Times New Roman" pitchFamily="18" charset="0"/>
                  <a:cs typeface="Akhbar MT" pitchFamily="2" charset="-78"/>
                </a:rPr>
                <a:t> مسارات أيض البيروفيت الناتج من تحلل الجلوكوز في كائنات مختلفة</a:t>
              </a:r>
              <a:endParaRPr lang="en-US" sz="2000" b="1" i="1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84313"/>
            <a:ext cx="8507412" cy="1152525"/>
          </a:xfrm>
        </p:spPr>
        <p:txBody>
          <a:bodyPr/>
          <a:lstStyle/>
          <a:p>
            <a:pPr eaLnBrk="1" hangingPunct="1"/>
            <a:r>
              <a:rPr lang="ar-SA" sz="2800" smtClean="0"/>
              <a:t>في غياب الأكسجين في العضلات أو في بكتريا حمض اللاكتيك يتحول البيروفيت إلى لاكتات بواسطة إنزيم لاكتات ديهيدروجينيز </a:t>
            </a:r>
            <a:r>
              <a:rPr lang="en-US" sz="2800" smtClean="0"/>
              <a:t>LDH</a:t>
            </a:r>
            <a:r>
              <a:rPr lang="ar-SA" sz="2800" smtClean="0"/>
              <a:t> </a:t>
            </a:r>
          </a:p>
          <a:p>
            <a:pPr eaLnBrk="1" hangingPunct="1"/>
            <a:endParaRPr lang="en-US" sz="2800" smtClean="0"/>
          </a:p>
        </p:txBody>
      </p:sp>
      <p:sp>
        <p:nvSpPr>
          <p:cNvPr id="28675" name="Rectangle 4"/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642350" cy="1143000"/>
          </a:xfrm>
          <a:noFill/>
        </p:spPr>
        <p:txBody>
          <a:bodyPr/>
          <a:lstStyle/>
          <a:p>
            <a:pPr eaLnBrk="1" hangingPunct="1"/>
            <a:r>
              <a:rPr lang="ar-SA" sz="3200" b="1" smtClean="0">
                <a:solidFill>
                  <a:srgbClr val="000066"/>
                </a:solidFill>
                <a:latin typeface="Times New Roman" pitchFamily="18" charset="0"/>
                <a:cs typeface="PT Bold Heading" pitchFamily="2" charset="-78"/>
              </a:rPr>
              <a:t>التفاعلات اللاهوائية للبيروفيت </a:t>
            </a:r>
            <a:br>
              <a:rPr lang="ar-SA" sz="3200" b="1" smtClean="0">
                <a:solidFill>
                  <a:srgbClr val="000066"/>
                </a:solidFill>
                <a:latin typeface="Times New Roman" pitchFamily="18" charset="0"/>
                <a:cs typeface="PT Bold Heading" pitchFamily="2" charset="-78"/>
              </a:rPr>
            </a:br>
            <a:r>
              <a:rPr lang="ar-SA" sz="3200" b="1" smtClean="0">
                <a:solidFill>
                  <a:srgbClr val="000066"/>
                </a:solidFill>
                <a:latin typeface="Times New Roman" pitchFamily="18" charset="0"/>
                <a:cs typeface="PT Bold Heading" pitchFamily="2" charset="-78"/>
              </a:rPr>
              <a:t>1- تحويله إلى لاكتات في العضلات</a:t>
            </a:r>
            <a:endParaRPr lang="en-US" sz="3600" b="1" smtClean="0">
              <a:solidFill>
                <a:srgbClr val="000066"/>
              </a:solidFill>
              <a:latin typeface="Times New Roman" pitchFamily="18" charset="0"/>
              <a:cs typeface="PT Bold Heading" pitchFamily="2" charset="-78"/>
            </a:endParaRPr>
          </a:p>
        </p:txBody>
      </p:sp>
      <p:grpSp>
        <p:nvGrpSpPr>
          <p:cNvPr id="28676" name="Group 104"/>
          <p:cNvGrpSpPr>
            <a:grpSpLocks/>
          </p:cNvGrpSpPr>
          <p:nvPr/>
        </p:nvGrpSpPr>
        <p:grpSpPr bwMode="auto">
          <a:xfrm>
            <a:off x="1770063" y="2708275"/>
            <a:ext cx="5394325" cy="1893888"/>
            <a:chOff x="933" y="2298"/>
            <a:chExt cx="3398" cy="1193"/>
          </a:xfrm>
        </p:grpSpPr>
        <p:sp>
          <p:nvSpPr>
            <p:cNvPr id="28691" name="Text Box 8"/>
            <p:cNvSpPr txBox="1">
              <a:spLocks noChangeAspect="1" noChangeArrowheads="1"/>
            </p:cNvSpPr>
            <p:nvPr/>
          </p:nvSpPr>
          <p:spPr bwMode="auto">
            <a:xfrm>
              <a:off x="1111" y="3203"/>
              <a:ext cx="117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ko-KR" sz="2400" b="1">
                  <a:latin typeface="Times New Roman" pitchFamily="18" charset="0"/>
                  <a:ea typeface="굴림" charset="-127"/>
                </a:rPr>
                <a:t> Pyruvate</a:t>
              </a:r>
              <a:endParaRPr lang="en-US" sz="2400"/>
            </a:p>
          </p:txBody>
        </p:sp>
        <p:sp>
          <p:nvSpPr>
            <p:cNvPr id="28692" name="Text Box 9"/>
            <p:cNvSpPr txBox="1">
              <a:spLocks noChangeAspect="1" noChangeArrowheads="1"/>
            </p:cNvSpPr>
            <p:nvPr/>
          </p:nvSpPr>
          <p:spPr bwMode="auto">
            <a:xfrm>
              <a:off x="3152" y="3157"/>
              <a:ext cx="1179" cy="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ko-KR" sz="2400" b="1">
                  <a:latin typeface="Times New Roman" pitchFamily="18" charset="0"/>
                  <a:ea typeface="굴림" charset="-127"/>
                </a:rPr>
                <a:t>Lactate</a:t>
              </a:r>
              <a:endParaRPr lang="en-US" sz="2400"/>
            </a:p>
          </p:txBody>
        </p:sp>
        <p:sp>
          <p:nvSpPr>
            <p:cNvPr id="28693" name="Oval 11"/>
            <p:cNvSpPr>
              <a:spLocks noChangeArrowheads="1"/>
            </p:cNvSpPr>
            <p:nvPr/>
          </p:nvSpPr>
          <p:spPr bwMode="auto">
            <a:xfrm>
              <a:off x="933" y="2364"/>
              <a:ext cx="108" cy="21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694" name="Oval 12"/>
            <p:cNvSpPr>
              <a:spLocks noChangeArrowheads="1"/>
            </p:cNvSpPr>
            <p:nvPr/>
          </p:nvSpPr>
          <p:spPr bwMode="auto">
            <a:xfrm>
              <a:off x="2469" y="2310"/>
              <a:ext cx="108" cy="21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695" name="Oval 13"/>
            <p:cNvSpPr>
              <a:spLocks noChangeArrowheads="1"/>
            </p:cNvSpPr>
            <p:nvPr/>
          </p:nvSpPr>
          <p:spPr bwMode="auto">
            <a:xfrm>
              <a:off x="2805" y="2298"/>
              <a:ext cx="108" cy="21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696" name="Rectangle 16"/>
            <p:cNvSpPr>
              <a:spLocks noChangeArrowheads="1"/>
            </p:cNvSpPr>
            <p:nvPr/>
          </p:nvSpPr>
          <p:spPr bwMode="auto">
            <a:xfrm>
              <a:off x="3602" y="2959"/>
              <a:ext cx="81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  <a:latin typeface="Times New Roman" pitchFamily="18" charset="0"/>
                </a:rPr>
                <a:t>C</a:t>
              </a:r>
              <a:endParaRPr lang="en-US" sz="1400"/>
            </a:p>
          </p:txBody>
        </p:sp>
        <p:sp>
          <p:nvSpPr>
            <p:cNvPr id="28697" name="Rectangle 17"/>
            <p:cNvSpPr>
              <a:spLocks noChangeArrowheads="1"/>
            </p:cNvSpPr>
            <p:nvPr/>
          </p:nvSpPr>
          <p:spPr bwMode="auto">
            <a:xfrm>
              <a:off x="3672" y="2959"/>
              <a:ext cx="8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  <a:latin typeface="Times New Roman" pitchFamily="18" charset="0"/>
                </a:rPr>
                <a:t>H</a:t>
              </a:r>
              <a:endParaRPr lang="en-US" sz="1400"/>
            </a:p>
          </p:txBody>
        </p:sp>
        <p:sp>
          <p:nvSpPr>
            <p:cNvPr id="28698" name="Rectangle 18"/>
            <p:cNvSpPr>
              <a:spLocks noChangeArrowheads="1"/>
            </p:cNvSpPr>
            <p:nvPr/>
          </p:nvSpPr>
          <p:spPr bwMode="auto">
            <a:xfrm>
              <a:off x="3775" y="3024"/>
              <a:ext cx="4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>
                  <a:solidFill>
                    <a:srgbClr val="000000"/>
                  </a:solidFill>
                  <a:latin typeface="Times New Roman" pitchFamily="18" charset="0"/>
                </a:rPr>
                <a:t>3</a:t>
              </a:r>
              <a:endParaRPr lang="en-US" sz="1000"/>
            </a:p>
          </p:txBody>
        </p:sp>
        <p:sp>
          <p:nvSpPr>
            <p:cNvPr id="28699" name="Rectangle 19"/>
            <p:cNvSpPr>
              <a:spLocks noChangeArrowheads="1"/>
            </p:cNvSpPr>
            <p:nvPr/>
          </p:nvSpPr>
          <p:spPr bwMode="auto">
            <a:xfrm>
              <a:off x="3496" y="2751"/>
              <a:ext cx="8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  <a:latin typeface="Times New Roman" pitchFamily="18" charset="0"/>
                </a:rPr>
                <a:t>H</a:t>
              </a:r>
              <a:endParaRPr lang="en-US" sz="1400"/>
            </a:p>
          </p:txBody>
        </p:sp>
        <p:sp>
          <p:nvSpPr>
            <p:cNvPr id="28700" name="Rectangle 20"/>
            <p:cNvSpPr>
              <a:spLocks noChangeArrowheads="1"/>
            </p:cNvSpPr>
            <p:nvPr/>
          </p:nvSpPr>
          <p:spPr bwMode="auto">
            <a:xfrm>
              <a:off x="3577" y="2751"/>
              <a:ext cx="37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  <a:latin typeface="Times New Roman" pitchFamily="18" charset="0"/>
                </a:rPr>
                <a:t>-</a:t>
              </a:r>
              <a:endParaRPr lang="en-US" sz="1400"/>
            </a:p>
          </p:txBody>
        </p:sp>
        <p:sp>
          <p:nvSpPr>
            <p:cNvPr id="28701" name="Rectangle 21"/>
            <p:cNvSpPr>
              <a:spLocks noChangeArrowheads="1"/>
            </p:cNvSpPr>
            <p:nvPr/>
          </p:nvSpPr>
          <p:spPr bwMode="auto">
            <a:xfrm>
              <a:off x="3604" y="2751"/>
              <a:ext cx="81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  <a:latin typeface="Times New Roman" pitchFamily="18" charset="0"/>
                </a:rPr>
                <a:t>C</a:t>
              </a:r>
              <a:endParaRPr lang="en-US" sz="1400"/>
            </a:p>
          </p:txBody>
        </p:sp>
        <p:sp>
          <p:nvSpPr>
            <p:cNvPr id="28702" name="Rectangle 22"/>
            <p:cNvSpPr>
              <a:spLocks noChangeArrowheads="1"/>
            </p:cNvSpPr>
            <p:nvPr/>
          </p:nvSpPr>
          <p:spPr bwMode="auto">
            <a:xfrm>
              <a:off x="3678" y="2751"/>
              <a:ext cx="36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  <a:latin typeface="Times New Roman" pitchFamily="18" charset="0"/>
                </a:rPr>
                <a:t>-</a:t>
              </a:r>
              <a:endParaRPr lang="en-US" sz="1400"/>
            </a:p>
          </p:txBody>
        </p:sp>
        <p:sp>
          <p:nvSpPr>
            <p:cNvPr id="28703" name="Rectangle 23"/>
            <p:cNvSpPr>
              <a:spLocks noChangeArrowheads="1"/>
            </p:cNvSpPr>
            <p:nvPr/>
          </p:nvSpPr>
          <p:spPr bwMode="auto">
            <a:xfrm>
              <a:off x="3726" y="2751"/>
              <a:ext cx="174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  <a:latin typeface="Times New Roman" pitchFamily="18" charset="0"/>
                </a:rPr>
                <a:t>OH</a:t>
              </a:r>
              <a:endParaRPr lang="en-US" sz="1400"/>
            </a:p>
          </p:txBody>
        </p:sp>
        <p:sp>
          <p:nvSpPr>
            <p:cNvPr id="28704" name="Line 27"/>
            <p:cNvSpPr>
              <a:spLocks noChangeShapeType="1"/>
            </p:cNvSpPr>
            <p:nvPr/>
          </p:nvSpPr>
          <p:spPr bwMode="auto">
            <a:xfrm>
              <a:off x="3640" y="2698"/>
              <a:ext cx="1" cy="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8705" name="Rectangle 31"/>
            <p:cNvSpPr>
              <a:spLocks noChangeArrowheads="1"/>
            </p:cNvSpPr>
            <p:nvPr/>
          </p:nvSpPr>
          <p:spPr bwMode="auto">
            <a:xfrm>
              <a:off x="3597" y="2555"/>
              <a:ext cx="81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  <a:latin typeface="Times New Roman" pitchFamily="18" charset="0"/>
                </a:rPr>
                <a:t>C</a:t>
              </a:r>
              <a:endParaRPr lang="en-US" sz="1400"/>
            </a:p>
          </p:txBody>
        </p:sp>
        <p:sp>
          <p:nvSpPr>
            <p:cNvPr id="28706" name="Rectangle 32"/>
            <p:cNvSpPr>
              <a:spLocks noChangeArrowheads="1"/>
            </p:cNvSpPr>
            <p:nvPr/>
          </p:nvSpPr>
          <p:spPr bwMode="auto">
            <a:xfrm>
              <a:off x="3698" y="2419"/>
              <a:ext cx="87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  <a:latin typeface="Times New Roman" pitchFamily="18" charset="0"/>
                </a:rPr>
                <a:t>O</a:t>
              </a:r>
              <a:endParaRPr lang="en-US" sz="1400"/>
            </a:p>
          </p:txBody>
        </p:sp>
        <p:sp>
          <p:nvSpPr>
            <p:cNvPr id="28707" name="Line 33"/>
            <p:cNvSpPr>
              <a:spLocks noChangeShapeType="1"/>
            </p:cNvSpPr>
            <p:nvPr/>
          </p:nvSpPr>
          <p:spPr bwMode="auto">
            <a:xfrm>
              <a:off x="3769" y="2416"/>
              <a:ext cx="36" cy="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8708" name="Line 34"/>
            <p:cNvSpPr>
              <a:spLocks noChangeShapeType="1"/>
            </p:cNvSpPr>
            <p:nvPr/>
          </p:nvSpPr>
          <p:spPr bwMode="auto">
            <a:xfrm>
              <a:off x="3769" y="2416"/>
              <a:ext cx="36" cy="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8709" name="Line 35"/>
            <p:cNvSpPr>
              <a:spLocks noChangeShapeType="1"/>
            </p:cNvSpPr>
            <p:nvPr/>
          </p:nvSpPr>
          <p:spPr bwMode="auto">
            <a:xfrm>
              <a:off x="3769" y="2418"/>
              <a:ext cx="3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8710" name="Line 36"/>
            <p:cNvSpPr>
              <a:spLocks noChangeShapeType="1"/>
            </p:cNvSpPr>
            <p:nvPr/>
          </p:nvSpPr>
          <p:spPr bwMode="auto">
            <a:xfrm>
              <a:off x="3769" y="2419"/>
              <a:ext cx="36" cy="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8711" name="Line 37"/>
            <p:cNvSpPr>
              <a:spLocks noChangeShapeType="1"/>
            </p:cNvSpPr>
            <p:nvPr/>
          </p:nvSpPr>
          <p:spPr bwMode="auto">
            <a:xfrm>
              <a:off x="3769" y="2421"/>
              <a:ext cx="3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8712" name="Line 38"/>
            <p:cNvSpPr>
              <a:spLocks noChangeShapeType="1"/>
            </p:cNvSpPr>
            <p:nvPr/>
          </p:nvSpPr>
          <p:spPr bwMode="auto">
            <a:xfrm>
              <a:off x="3769" y="2422"/>
              <a:ext cx="36" cy="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8713" name="Line 39"/>
            <p:cNvSpPr>
              <a:spLocks noChangeShapeType="1"/>
            </p:cNvSpPr>
            <p:nvPr/>
          </p:nvSpPr>
          <p:spPr bwMode="auto">
            <a:xfrm>
              <a:off x="3810" y="2424"/>
              <a:ext cx="37" cy="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8714" name="Rectangle 40"/>
            <p:cNvSpPr>
              <a:spLocks noChangeArrowheads="1"/>
            </p:cNvSpPr>
            <p:nvPr/>
          </p:nvSpPr>
          <p:spPr bwMode="auto">
            <a:xfrm>
              <a:off x="3437" y="2427"/>
              <a:ext cx="87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  <a:latin typeface="Times New Roman" pitchFamily="18" charset="0"/>
                </a:rPr>
                <a:t>O</a:t>
              </a:r>
              <a:endParaRPr lang="en-US" sz="1400"/>
            </a:p>
          </p:txBody>
        </p:sp>
        <p:sp>
          <p:nvSpPr>
            <p:cNvPr id="28715" name="Line 41"/>
            <p:cNvSpPr>
              <a:spLocks noChangeShapeType="1"/>
            </p:cNvSpPr>
            <p:nvPr/>
          </p:nvSpPr>
          <p:spPr bwMode="auto">
            <a:xfrm flipH="1" flipV="1">
              <a:off x="3540" y="2544"/>
              <a:ext cx="41" cy="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8716" name="Line 42"/>
            <p:cNvSpPr>
              <a:spLocks noChangeShapeType="1"/>
            </p:cNvSpPr>
            <p:nvPr/>
          </p:nvSpPr>
          <p:spPr bwMode="auto">
            <a:xfrm flipH="1">
              <a:off x="3659" y="2528"/>
              <a:ext cx="45" cy="6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8717" name="Line 43"/>
            <p:cNvSpPr>
              <a:spLocks noChangeShapeType="1"/>
            </p:cNvSpPr>
            <p:nvPr/>
          </p:nvSpPr>
          <p:spPr bwMode="auto">
            <a:xfrm flipH="1" flipV="1">
              <a:off x="3552" y="2505"/>
              <a:ext cx="42" cy="5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8718" name="Line 44"/>
            <p:cNvSpPr>
              <a:spLocks noChangeShapeType="1"/>
            </p:cNvSpPr>
            <p:nvPr/>
          </p:nvSpPr>
          <p:spPr bwMode="auto">
            <a:xfrm>
              <a:off x="3641" y="2887"/>
              <a:ext cx="1" cy="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8719" name="Rectangle 62"/>
            <p:cNvSpPr>
              <a:spLocks noChangeArrowheads="1"/>
            </p:cNvSpPr>
            <p:nvPr/>
          </p:nvSpPr>
          <p:spPr bwMode="auto">
            <a:xfrm>
              <a:off x="2448" y="2672"/>
              <a:ext cx="8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  <a:latin typeface="Times New Roman" pitchFamily="18" charset="0"/>
                </a:rPr>
                <a:t>H</a:t>
              </a:r>
              <a:endParaRPr lang="en-US" sz="1400"/>
            </a:p>
          </p:txBody>
        </p:sp>
        <p:sp>
          <p:nvSpPr>
            <p:cNvPr id="28720" name="Rectangle 63"/>
            <p:cNvSpPr>
              <a:spLocks noChangeArrowheads="1"/>
            </p:cNvSpPr>
            <p:nvPr/>
          </p:nvSpPr>
          <p:spPr bwMode="auto">
            <a:xfrm>
              <a:off x="2535" y="2614"/>
              <a:ext cx="4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>
                  <a:solidFill>
                    <a:srgbClr val="000000"/>
                  </a:solidFill>
                  <a:latin typeface="Times New Roman" pitchFamily="18" charset="0"/>
                </a:rPr>
                <a:t>+</a:t>
              </a:r>
              <a:endParaRPr lang="en-US" sz="1000"/>
            </a:p>
          </p:txBody>
        </p:sp>
        <p:sp>
          <p:nvSpPr>
            <p:cNvPr id="28721" name="Line 64"/>
            <p:cNvSpPr>
              <a:spLocks noChangeShapeType="1"/>
            </p:cNvSpPr>
            <p:nvPr/>
          </p:nvSpPr>
          <p:spPr bwMode="auto">
            <a:xfrm flipH="1" flipV="1">
              <a:off x="2843" y="2790"/>
              <a:ext cx="471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8722" name="Freeform 65"/>
            <p:cNvSpPr>
              <a:spLocks/>
            </p:cNvSpPr>
            <p:nvPr/>
          </p:nvSpPr>
          <p:spPr bwMode="auto">
            <a:xfrm>
              <a:off x="2772" y="2790"/>
              <a:ext cx="71" cy="41"/>
            </a:xfrm>
            <a:custGeom>
              <a:avLst/>
              <a:gdLst>
                <a:gd name="T0" fmla="*/ 25 w 121"/>
                <a:gd name="T1" fmla="*/ 0 h 50"/>
                <a:gd name="T2" fmla="*/ 25 w 121"/>
                <a:gd name="T3" fmla="*/ 28 h 50"/>
                <a:gd name="T4" fmla="*/ 0 w 121"/>
                <a:gd name="T5" fmla="*/ 0 h 50"/>
                <a:gd name="T6" fmla="*/ 25 w 121"/>
                <a:gd name="T7" fmla="*/ 0 h 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1"/>
                <a:gd name="T13" fmla="*/ 0 h 50"/>
                <a:gd name="T14" fmla="*/ 121 w 121"/>
                <a:gd name="T15" fmla="*/ 50 h 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1" h="50">
                  <a:moveTo>
                    <a:pt x="121" y="0"/>
                  </a:moveTo>
                  <a:lnTo>
                    <a:pt x="121" y="50"/>
                  </a:lnTo>
                  <a:lnTo>
                    <a:pt x="0" y="0"/>
                  </a:lnTo>
                  <a:lnTo>
                    <a:pt x="12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8723" name="Line 66"/>
            <p:cNvSpPr>
              <a:spLocks noChangeShapeType="1"/>
            </p:cNvSpPr>
            <p:nvPr/>
          </p:nvSpPr>
          <p:spPr bwMode="auto">
            <a:xfrm flipH="1" flipV="1">
              <a:off x="2778" y="2743"/>
              <a:ext cx="470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8724" name="Freeform 67"/>
            <p:cNvSpPr>
              <a:spLocks/>
            </p:cNvSpPr>
            <p:nvPr/>
          </p:nvSpPr>
          <p:spPr bwMode="auto">
            <a:xfrm>
              <a:off x="3248" y="2704"/>
              <a:ext cx="71" cy="41"/>
            </a:xfrm>
            <a:custGeom>
              <a:avLst/>
              <a:gdLst>
                <a:gd name="T0" fmla="*/ 0 w 120"/>
                <a:gd name="T1" fmla="*/ 28 h 50"/>
                <a:gd name="T2" fmla="*/ 0 w 120"/>
                <a:gd name="T3" fmla="*/ 0 h 50"/>
                <a:gd name="T4" fmla="*/ 25 w 120"/>
                <a:gd name="T5" fmla="*/ 28 h 50"/>
                <a:gd name="T6" fmla="*/ 0 w 120"/>
                <a:gd name="T7" fmla="*/ 28 h 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0"/>
                <a:gd name="T13" fmla="*/ 0 h 50"/>
                <a:gd name="T14" fmla="*/ 120 w 120"/>
                <a:gd name="T15" fmla="*/ 50 h 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0" h="50">
                  <a:moveTo>
                    <a:pt x="0" y="50"/>
                  </a:moveTo>
                  <a:lnTo>
                    <a:pt x="0" y="0"/>
                  </a:lnTo>
                  <a:lnTo>
                    <a:pt x="120" y="5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8725" name="Rectangle 68"/>
            <p:cNvSpPr>
              <a:spLocks noChangeArrowheads="1"/>
            </p:cNvSpPr>
            <p:nvPr/>
          </p:nvSpPr>
          <p:spPr bwMode="auto">
            <a:xfrm>
              <a:off x="1364" y="2899"/>
              <a:ext cx="81" cy="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  <a:latin typeface="Times New Roman" pitchFamily="18" charset="0"/>
                </a:rPr>
                <a:t>C</a:t>
              </a:r>
              <a:endParaRPr lang="en-US" sz="1400"/>
            </a:p>
          </p:txBody>
        </p:sp>
        <p:sp>
          <p:nvSpPr>
            <p:cNvPr id="28726" name="Rectangle 69"/>
            <p:cNvSpPr>
              <a:spLocks noChangeArrowheads="1"/>
            </p:cNvSpPr>
            <p:nvPr/>
          </p:nvSpPr>
          <p:spPr bwMode="auto">
            <a:xfrm>
              <a:off x="1433" y="2899"/>
              <a:ext cx="87" cy="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  <a:latin typeface="Times New Roman" pitchFamily="18" charset="0"/>
                </a:rPr>
                <a:t>H</a:t>
              </a:r>
              <a:endParaRPr lang="en-US" sz="1400"/>
            </a:p>
          </p:txBody>
        </p:sp>
        <p:sp>
          <p:nvSpPr>
            <p:cNvPr id="28727" name="Rectangle 70"/>
            <p:cNvSpPr>
              <a:spLocks noChangeArrowheads="1"/>
            </p:cNvSpPr>
            <p:nvPr/>
          </p:nvSpPr>
          <p:spPr bwMode="auto">
            <a:xfrm>
              <a:off x="1525" y="2971"/>
              <a:ext cx="4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>
                  <a:solidFill>
                    <a:srgbClr val="000000"/>
                  </a:solidFill>
                  <a:latin typeface="Times New Roman" pitchFamily="18" charset="0"/>
                </a:rPr>
                <a:t>3</a:t>
              </a:r>
              <a:endParaRPr lang="en-US" sz="1000"/>
            </a:p>
          </p:txBody>
        </p:sp>
        <p:sp>
          <p:nvSpPr>
            <p:cNvPr id="28728" name="Rectangle 73"/>
            <p:cNvSpPr>
              <a:spLocks noChangeArrowheads="1"/>
            </p:cNvSpPr>
            <p:nvPr/>
          </p:nvSpPr>
          <p:spPr bwMode="auto">
            <a:xfrm>
              <a:off x="1365" y="2691"/>
              <a:ext cx="81" cy="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  <a:latin typeface="Times New Roman" pitchFamily="18" charset="0"/>
                </a:rPr>
                <a:t>C</a:t>
              </a:r>
              <a:endParaRPr lang="en-US" sz="1400"/>
            </a:p>
          </p:txBody>
        </p:sp>
        <p:sp>
          <p:nvSpPr>
            <p:cNvPr id="28729" name="Rectangle 74"/>
            <p:cNvSpPr>
              <a:spLocks noChangeArrowheads="1"/>
            </p:cNvSpPr>
            <p:nvPr/>
          </p:nvSpPr>
          <p:spPr bwMode="auto">
            <a:xfrm>
              <a:off x="1435" y="2691"/>
              <a:ext cx="64" cy="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  <a:latin typeface="Times New Roman" pitchFamily="18" charset="0"/>
                </a:rPr>
                <a:t>=</a:t>
              </a:r>
              <a:endParaRPr lang="en-US" sz="1400"/>
            </a:p>
          </p:txBody>
        </p:sp>
        <p:sp>
          <p:nvSpPr>
            <p:cNvPr id="28730" name="Rectangle 75"/>
            <p:cNvSpPr>
              <a:spLocks noChangeArrowheads="1"/>
            </p:cNvSpPr>
            <p:nvPr/>
          </p:nvSpPr>
          <p:spPr bwMode="auto">
            <a:xfrm>
              <a:off x="1490" y="2691"/>
              <a:ext cx="86" cy="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  <a:latin typeface="Times New Roman" pitchFamily="18" charset="0"/>
                </a:rPr>
                <a:t>O</a:t>
              </a:r>
              <a:endParaRPr lang="en-US" sz="1400"/>
            </a:p>
          </p:txBody>
        </p:sp>
        <p:sp>
          <p:nvSpPr>
            <p:cNvPr id="28731" name="Line 76"/>
            <p:cNvSpPr>
              <a:spLocks noChangeShapeType="1"/>
            </p:cNvSpPr>
            <p:nvPr/>
          </p:nvSpPr>
          <p:spPr bwMode="auto">
            <a:xfrm>
              <a:off x="1402" y="2638"/>
              <a:ext cx="1" cy="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8732" name="Line 77"/>
            <p:cNvSpPr>
              <a:spLocks noChangeShapeType="1"/>
            </p:cNvSpPr>
            <p:nvPr/>
          </p:nvSpPr>
          <p:spPr bwMode="auto">
            <a:xfrm>
              <a:off x="1407" y="2829"/>
              <a:ext cx="1" cy="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8733" name="Rectangle 80"/>
            <p:cNvSpPr>
              <a:spLocks noChangeArrowheads="1"/>
            </p:cNvSpPr>
            <p:nvPr/>
          </p:nvSpPr>
          <p:spPr bwMode="auto">
            <a:xfrm>
              <a:off x="1358" y="2495"/>
              <a:ext cx="81" cy="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  <a:latin typeface="Times New Roman" pitchFamily="18" charset="0"/>
                </a:rPr>
                <a:t>C</a:t>
              </a:r>
              <a:endParaRPr lang="en-US" sz="1400"/>
            </a:p>
          </p:txBody>
        </p:sp>
        <p:sp>
          <p:nvSpPr>
            <p:cNvPr id="28734" name="Rectangle 81"/>
            <p:cNvSpPr>
              <a:spLocks noChangeArrowheads="1"/>
            </p:cNvSpPr>
            <p:nvPr/>
          </p:nvSpPr>
          <p:spPr bwMode="auto">
            <a:xfrm>
              <a:off x="1458" y="2359"/>
              <a:ext cx="87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  <a:latin typeface="Times New Roman" pitchFamily="18" charset="0"/>
                </a:rPr>
                <a:t>O</a:t>
              </a:r>
              <a:endParaRPr lang="en-US" sz="1400"/>
            </a:p>
          </p:txBody>
        </p:sp>
        <p:sp>
          <p:nvSpPr>
            <p:cNvPr id="28735" name="Line 82"/>
            <p:cNvSpPr>
              <a:spLocks noChangeShapeType="1"/>
            </p:cNvSpPr>
            <p:nvPr/>
          </p:nvSpPr>
          <p:spPr bwMode="auto">
            <a:xfrm>
              <a:off x="1530" y="2356"/>
              <a:ext cx="36" cy="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8736" name="Line 83"/>
            <p:cNvSpPr>
              <a:spLocks noChangeShapeType="1"/>
            </p:cNvSpPr>
            <p:nvPr/>
          </p:nvSpPr>
          <p:spPr bwMode="auto">
            <a:xfrm>
              <a:off x="1530" y="2358"/>
              <a:ext cx="3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8737" name="Line 84"/>
            <p:cNvSpPr>
              <a:spLocks noChangeShapeType="1"/>
            </p:cNvSpPr>
            <p:nvPr/>
          </p:nvSpPr>
          <p:spPr bwMode="auto">
            <a:xfrm>
              <a:off x="1530" y="2358"/>
              <a:ext cx="3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8738" name="Line 85"/>
            <p:cNvSpPr>
              <a:spLocks noChangeShapeType="1"/>
            </p:cNvSpPr>
            <p:nvPr/>
          </p:nvSpPr>
          <p:spPr bwMode="auto">
            <a:xfrm>
              <a:off x="1530" y="2359"/>
              <a:ext cx="36" cy="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8739" name="Line 86"/>
            <p:cNvSpPr>
              <a:spLocks noChangeShapeType="1"/>
            </p:cNvSpPr>
            <p:nvPr/>
          </p:nvSpPr>
          <p:spPr bwMode="auto">
            <a:xfrm>
              <a:off x="1530" y="2361"/>
              <a:ext cx="3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8740" name="Line 87"/>
            <p:cNvSpPr>
              <a:spLocks noChangeShapeType="1"/>
            </p:cNvSpPr>
            <p:nvPr/>
          </p:nvSpPr>
          <p:spPr bwMode="auto">
            <a:xfrm>
              <a:off x="1530" y="2362"/>
              <a:ext cx="36" cy="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8741" name="Line 88"/>
            <p:cNvSpPr>
              <a:spLocks noChangeShapeType="1"/>
            </p:cNvSpPr>
            <p:nvPr/>
          </p:nvSpPr>
          <p:spPr bwMode="auto">
            <a:xfrm>
              <a:off x="1555" y="2364"/>
              <a:ext cx="36" cy="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8742" name="Rectangle 89"/>
            <p:cNvSpPr>
              <a:spLocks noChangeArrowheads="1"/>
            </p:cNvSpPr>
            <p:nvPr/>
          </p:nvSpPr>
          <p:spPr bwMode="auto">
            <a:xfrm>
              <a:off x="1202" y="2366"/>
              <a:ext cx="8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  <a:latin typeface="Times New Roman" pitchFamily="18" charset="0"/>
                </a:rPr>
                <a:t>O</a:t>
              </a:r>
              <a:endParaRPr lang="en-US" sz="1400"/>
            </a:p>
          </p:txBody>
        </p:sp>
        <p:sp>
          <p:nvSpPr>
            <p:cNvPr id="28743" name="Line 90"/>
            <p:cNvSpPr>
              <a:spLocks noChangeShapeType="1"/>
            </p:cNvSpPr>
            <p:nvPr/>
          </p:nvSpPr>
          <p:spPr bwMode="auto">
            <a:xfrm flipH="1" flipV="1">
              <a:off x="1300" y="2484"/>
              <a:ext cx="42" cy="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8744" name="Line 91"/>
            <p:cNvSpPr>
              <a:spLocks noChangeShapeType="1"/>
            </p:cNvSpPr>
            <p:nvPr/>
          </p:nvSpPr>
          <p:spPr bwMode="auto">
            <a:xfrm flipH="1">
              <a:off x="1423" y="2479"/>
              <a:ext cx="44" cy="6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8745" name="Line 92"/>
            <p:cNvSpPr>
              <a:spLocks noChangeShapeType="1"/>
            </p:cNvSpPr>
            <p:nvPr/>
          </p:nvSpPr>
          <p:spPr bwMode="auto">
            <a:xfrm flipH="1" flipV="1">
              <a:off x="1313" y="2445"/>
              <a:ext cx="40" cy="5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8746" name="Rectangle 93"/>
            <p:cNvSpPr>
              <a:spLocks noChangeArrowheads="1"/>
            </p:cNvSpPr>
            <p:nvPr/>
          </p:nvSpPr>
          <p:spPr bwMode="auto">
            <a:xfrm>
              <a:off x="1881" y="2690"/>
              <a:ext cx="330" cy="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  <a:latin typeface="Times New Roman" pitchFamily="18" charset="0"/>
                </a:rPr>
                <a:t>NADH</a:t>
              </a:r>
              <a:endParaRPr lang="en-US" sz="1400"/>
            </a:p>
          </p:txBody>
        </p:sp>
        <p:sp>
          <p:nvSpPr>
            <p:cNvPr id="28747" name="Rectangle 99"/>
            <p:cNvSpPr>
              <a:spLocks noChangeArrowheads="1"/>
            </p:cNvSpPr>
            <p:nvPr/>
          </p:nvSpPr>
          <p:spPr bwMode="auto">
            <a:xfrm>
              <a:off x="2290" y="2704"/>
              <a:ext cx="6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  <a:latin typeface="Times New Roman" pitchFamily="18" charset="0"/>
                </a:rPr>
                <a:t>+</a:t>
              </a:r>
              <a:endParaRPr lang="en-US" sz="1400"/>
            </a:p>
          </p:txBody>
        </p:sp>
        <p:sp>
          <p:nvSpPr>
            <p:cNvPr id="28748" name="Rectangle 101"/>
            <p:cNvSpPr>
              <a:spLocks noChangeArrowheads="1"/>
            </p:cNvSpPr>
            <p:nvPr/>
          </p:nvSpPr>
          <p:spPr bwMode="auto">
            <a:xfrm>
              <a:off x="1701" y="2706"/>
              <a:ext cx="63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  <a:latin typeface="Times New Roman" pitchFamily="18" charset="0"/>
                </a:rPr>
                <a:t>+</a:t>
              </a:r>
              <a:endParaRPr lang="en-US" sz="1400"/>
            </a:p>
          </p:txBody>
        </p:sp>
        <p:sp>
          <p:nvSpPr>
            <p:cNvPr id="28749" name="Text Box 103"/>
            <p:cNvSpPr txBox="1">
              <a:spLocks noChangeArrowheads="1"/>
            </p:cNvSpPr>
            <p:nvPr/>
          </p:nvSpPr>
          <p:spPr bwMode="auto">
            <a:xfrm>
              <a:off x="2695" y="2568"/>
              <a:ext cx="729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200" b="1">
                  <a:latin typeface="Times New Roman" pitchFamily="18" charset="0"/>
                  <a:cs typeface="Times New Roman" pitchFamily="18" charset="0"/>
                </a:rPr>
                <a:t>Lactate</a:t>
              </a:r>
            </a:p>
            <a:p>
              <a:pPr algn="ctr"/>
              <a:r>
                <a:rPr lang="en-US" sz="1200" b="1">
                  <a:latin typeface="Times New Roman" pitchFamily="18" charset="0"/>
                  <a:cs typeface="Times New Roman" pitchFamily="18" charset="0"/>
                </a:rPr>
                <a:t> </a:t>
              </a:r>
            </a:p>
            <a:p>
              <a:pPr algn="ctr"/>
              <a:r>
                <a:rPr lang="en-US" sz="1200" b="1">
                  <a:latin typeface="Times New Roman" pitchFamily="18" charset="0"/>
                  <a:cs typeface="Times New Roman" pitchFamily="18" charset="0"/>
                </a:rPr>
                <a:t>dehydrogenase</a:t>
              </a:r>
            </a:p>
          </p:txBody>
        </p:sp>
      </p:grpSp>
      <p:grpSp>
        <p:nvGrpSpPr>
          <p:cNvPr id="3" name="Group 115"/>
          <p:cNvGrpSpPr>
            <a:grpSpLocks/>
          </p:cNvGrpSpPr>
          <p:nvPr/>
        </p:nvGrpSpPr>
        <p:grpSpPr bwMode="auto">
          <a:xfrm>
            <a:off x="3276600" y="5257800"/>
            <a:ext cx="1223963" cy="863600"/>
            <a:chOff x="2064" y="3312"/>
            <a:chExt cx="771" cy="544"/>
          </a:xfrm>
        </p:grpSpPr>
        <p:sp>
          <p:nvSpPr>
            <p:cNvPr id="28689" name="AutoShape 105"/>
            <p:cNvSpPr>
              <a:spLocks noChangeArrowheads="1"/>
            </p:cNvSpPr>
            <p:nvPr/>
          </p:nvSpPr>
          <p:spPr bwMode="auto">
            <a:xfrm>
              <a:off x="2064" y="3312"/>
              <a:ext cx="363" cy="54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54 w 21600"/>
                <a:gd name="T19" fmla="*/ 3176 h 21600"/>
                <a:gd name="T20" fmla="*/ 18446 w 21600"/>
                <a:gd name="T21" fmla="*/ 18424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0888" y="21531"/>
                  </a:moveTo>
                  <a:cubicBezTo>
                    <a:pt x="16781" y="21482"/>
                    <a:pt x="21532" y="16692"/>
                    <a:pt x="21532" y="10800"/>
                  </a:cubicBezTo>
                  <a:cubicBezTo>
                    <a:pt x="21532" y="4872"/>
                    <a:pt x="16727" y="68"/>
                    <a:pt x="10800" y="68"/>
                  </a:cubicBezTo>
                  <a:cubicBezTo>
                    <a:pt x="10258" y="67"/>
                    <a:pt x="9717" y="109"/>
                    <a:pt x="9181" y="190"/>
                  </a:cubicBezTo>
                  <a:lnTo>
                    <a:pt x="9171" y="123"/>
                  </a:lnTo>
                  <a:cubicBezTo>
                    <a:pt x="9710" y="41"/>
                    <a:pt x="10254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6729"/>
                    <a:pt x="16819" y="21550"/>
                    <a:pt x="10889" y="21599"/>
                  </a:cubicBezTo>
                  <a:lnTo>
                    <a:pt x="10911" y="24299"/>
                  </a:lnTo>
                  <a:lnTo>
                    <a:pt x="8155" y="21588"/>
                  </a:lnTo>
                  <a:lnTo>
                    <a:pt x="10866" y="18831"/>
                  </a:lnTo>
                  <a:lnTo>
                    <a:pt x="10888" y="21531"/>
                  </a:lnTo>
                  <a:close/>
                </a:path>
              </a:pathLst>
            </a:custGeom>
            <a:solidFill>
              <a:schemeClr val="accent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8690" name="AutoShape 106"/>
            <p:cNvSpPr>
              <a:spLocks noChangeArrowheads="1"/>
            </p:cNvSpPr>
            <p:nvPr/>
          </p:nvSpPr>
          <p:spPr bwMode="auto">
            <a:xfrm flipH="1">
              <a:off x="2427" y="3312"/>
              <a:ext cx="408" cy="54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76 w 21600"/>
                <a:gd name="T19" fmla="*/ 3176 h 21600"/>
                <a:gd name="T20" fmla="*/ 18424 w 21600"/>
                <a:gd name="T21" fmla="*/ 18424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0888" y="21531"/>
                  </a:moveTo>
                  <a:cubicBezTo>
                    <a:pt x="16781" y="21482"/>
                    <a:pt x="21532" y="16692"/>
                    <a:pt x="21532" y="10800"/>
                  </a:cubicBezTo>
                  <a:cubicBezTo>
                    <a:pt x="21532" y="4872"/>
                    <a:pt x="16727" y="68"/>
                    <a:pt x="10800" y="68"/>
                  </a:cubicBezTo>
                  <a:cubicBezTo>
                    <a:pt x="10258" y="67"/>
                    <a:pt x="9717" y="109"/>
                    <a:pt x="9181" y="190"/>
                  </a:cubicBezTo>
                  <a:lnTo>
                    <a:pt x="9171" y="123"/>
                  </a:lnTo>
                  <a:cubicBezTo>
                    <a:pt x="9710" y="41"/>
                    <a:pt x="10254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6729"/>
                    <a:pt x="16819" y="21550"/>
                    <a:pt x="10889" y="21599"/>
                  </a:cubicBezTo>
                  <a:lnTo>
                    <a:pt x="10911" y="24299"/>
                  </a:lnTo>
                  <a:lnTo>
                    <a:pt x="8155" y="21588"/>
                  </a:lnTo>
                  <a:lnTo>
                    <a:pt x="10866" y="18831"/>
                  </a:lnTo>
                  <a:lnTo>
                    <a:pt x="10888" y="21531"/>
                  </a:lnTo>
                  <a:close/>
                </a:path>
              </a:pathLst>
            </a:custGeom>
            <a:solidFill>
              <a:schemeClr val="accent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49261" name="Text Box 109"/>
          <p:cNvSpPr txBox="1">
            <a:spLocks noChangeArrowheads="1"/>
          </p:cNvSpPr>
          <p:nvPr/>
        </p:nvSpPr>
        <p:spPr bwMode="auto">
          <a:xfrm>
            <a:off x="4464050" y="5018088"/>
            <a:ext cx="768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/>
            <a:r>
              <a:rPr lang="en-US" b="1"/>
              <a:t>NAD</a:t>
            </a:r>
            <a:r>
              <a:rPr lang="en-US" b="1" baseline="30000"/>
              <a:t>+</a:t>
            </a:r>
          </a:p>
        </p:txBody>
      </p:sp>
      <p:grpSp>
        <p:nvGrpSpPr>
          <p:cNvPr id="4" name="Group 119"/>
          <p:cNvGrpSpPr>
            <a:grpSpLocks/>
          </p:cNvGrpSpPr>
          <p:nvPr/>
        </p:nvGrpSpPr>
        <p:grpSpPr bwMode="auto">
          <a:xfrm>
            <a:off x="5219700" y="5257800"/>
            <a:ext cx="1917700" cy="1065213"/>
            <a:chOff x="3288" y="3312"/>
            <a:chExt cx="1208" cy="671"/>
          </a:xfrm>
        </p:grpSpPr>
        <p:grpSp>
          <p:nvGrpSpPr>
            <p:cNvPr id="28685" name="Group 116"/>
            <p:cNvGrpSpPr>
              <a:grpSpLocks/>
            </p:cNvGrpSpPr>
            <p:nvPr/>
          </p:nvGrpSpPr>
          <p:grpSpPr bwMode="auto">
            <a:xfrm>
              <a:off x="3288" y="3312"/>
              <a:ext cx="771" cy="544"/>
              <a:chOff x="3288" y="3312"/>
              <a:chExt cx="771" cy="544"/>
            </a:xfrm>
          </p:grpSpPr>
          <p:sp>
            <p:nvSpPr>
              <p:cNvPr id="28687" name="AutoShape 107"/>
              <p:cNvSpPr>
                <a:spLocks noChangeArrowheads="1"/>
              </p:cNvSpPr>
              <p:nvPr/>
            </p:nvSpPr>
            <p:spPr bwMode="auto">
              <a:xfrm rot="10623291">
                <a:off x="3696" y="3312"/>
                <a:ext cx="363" cy="54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3154 w 21600"/>
                  <a:gd name="T19" fmla="*/ 3176 h 21600"/>
                  <a:gd name="T20" fmla="*/ 18446 w 21600"/>
                  <a:gd name="T21" fmla="*/ 18424 h 216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600" h="21600">
                    <a:moveTo>
                      <a:pt x="10888" y="21531"/>
                    </a:moveTo>
                    <a:cubicBezTo>
                      <a:pt x="16781" y="21482"/>
                      <a:pt x="21532" y="16692"/>
                      <a:pt x="21532" y="10800"/>
                    </a:cubicBezTo>
                    <a:cubicBezTo>
                      <a:pt x="21532" y="4872"/>
                      <a:pt x="16727" y="68"/>
                      <a:pt x="10800" y="68"/>
                    </a:cubicBezTo>
                    <a:cubicBezTo>
                      <a:pt x="10258" y="67"/>
                      <a:pt x="9717" y="109"/>
                      <a:pt x="9181" y="190"/>
                    </a:cubicBezTo>
                    <a:lnTo>
                      <a:pt x="9171" y="123"/>
                    </a:lnTo>
                    <a:cubicBezTo>
                      <a:pt x="9710" y="41"/>
                      <a:pt x="10254" y="-1"/>
                      <a:pt x="10800" y="0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6729"/>
                      <a:pt x="16819" y="21550"/>
                      <a:pt x="10889" y="21599"/>
                    </a:cubicBezTo>
                    <a:lnTo>
                      <a:pt x="10911" y="24299"/>
                    </a:lnTo>
                    <a:lnTo>
                      <a:pt x="8155" y="21588"/>
                    </a:lnTo>
                    <a:lnTo>
                      <a:pt x="10866" y="18831"/>
                    </a:lnTo>
                    <a:lnTo>
                      <a:pt x="10888" y="21531"/>
                    </a:lnTo>
                    <a:close/>
                  </a:path>
                </a:pathLst>
              </a:custGeom>
              <a:solidFill>
                <a:schemeClr val="accent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28688" name="AutoShape 108"/>
              <p:cNvSpPr>
                <a:spLocks noChangeArrowheads="1"/>
              </p:cNvSpPr>
              <p:nvPr/>
            </p:nvSpPr>
            <p:spPr bwMode="auto">
              <a:xfrm rot="10623291" flipH="1">
                <a:off x="3288" y="3312"/>
                <a:ext cx="408" cy="54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3176 w 21600"/>
                  <a:gd name="T19" fmla="*/ 3176 h 21600"/>
                  <a:gd name="T20" fmla="*/ 18424 w 21600"/>
                  <a:gd name="T21" fmla="*/ 18424 h 216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600" h="21600">
                    <a:moveTo>
                      <a:pt x="10888" y="21531"/>
                    </a:moveTo>
                    <a:cubicBezTo>
                      <a:pt x="16781" y="21482"/>
                      <a:pt x="21532" y="16692"/>
                      <a:pt x="21532" y="10800"/>
                    </a:cubicBezTo>
                    <a:cubicBezTo>
                      <a:pt x="21532" y="4872"/>
                      <a:pt x="16727" y="68"/>
                      <a:pt x="10800" y="68"/>
                    </a:cubicBezTo>
                    <a:cubicBezTo>
                      <a:pt x="10258" y="67"/>
                      <a:pt x="9717" y="109"/>
                      <a:pt x="9181" y="190"/>
                    </a:cubicBezTo>
                    <a:lnTo>
                      <a:pt x="9171" y="123"/>
                    </a:lnTo>
                    <a:cubicBezTo>
                      <a:pt x="9710" y="41"/>
                      <a:pt x="10254" y="-1"/>
                      <a:pt x="10800" y="0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6729"/>
                      <a:pt x="16819" y="21550"/>
                      <a:pt x="10889" y="21599"/>
                    </a:cubicBezTo>
                    <a:lnTo>
                      <a:pt x="10911" y="24299"/>
                    </a:lnTo>
                    <a:lnTo>
                      <a:pt x="8155" y="21588"/>
                    </a:lnTo>
                    <a:lnTo>
                      <a:pt x="10866" y="18831"/>
                    </a:lnTo>
                    <a:lnTo>
                      <a:pt x="10888" y="21531"/>
                    </a:lnTo>
                    <a:close/>
                  </a:path>
                </a:pathLst>
              </a:custGeom>
              <a:solidFill>
                <a:schemeClr val="accent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ar-SA"/>
              </a:p>
            </p:txBody>
          </p:sp>
        </p:grpSp>
        <p:sp>
          <p:nvSpPr>
            <p:cNvPr id="28686" name="Text Box 111"/>
            <p:cNvSpPr txBox="1">
              <a:spLocks noChangeArrowheads="1"/>
            </p:cNvSpPr>
            <p:nvPr/>
          </p:nvSpPr>
          <p:spPr bwMode="auto">
            <a:xfrm>
              <a:off x="3940" y="3728"/>
              <a:ext cx="556" cy="255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rtl="0"/>
              <a:r>
                <a:rPr lang="ar-SA" b="1"/>
                <a:t>بايروفيت</a:t>
              </a:r>
              <a:endParaRPr lang="en-US" b="1"/>
            </a:p>
          </p:txBody>
        </p:sp>
      </p:grpSp>
      <p:sp>
        <p:nvSpPr>
          <p:cNvPr id="49264" name="Text Box 112"/>
          <p:cNvSpPr txBox="1">
            <a:spLocks noChangeArrowheads="1"/>
          </p:cNvSpPr>
          <p:nvPr/>
        </p:nvSpPr>
        <p:spPr bwMode="auto">
          <a:xfrm>
            <a:off x="6423025" y="5018088"/>
            <a:ext cx="6429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/>
            <a:r>
              <a:rPr lang="ar-SA" b="1"/>
              <a:t>لاكتات</a:t>
            </a:r>
            <a:endParaRPr lang="en-US" b="1"/>
          </a:p>
        </p:txBody>
      </p:sp>
      <p:sp>
        <p:nvSpPr>
          <p:cNvPr id="49265" name="Text Box 113"/>
          <p:cNvSpPr txBox="1">
            <a:spLocks noChangeArrowheads="1"/>
          </p:cNvSpPr>
          <p:nvPr/>
        </p:nvSpPr>
        <p:spPr bwMode="auto">
          <a:xfrm>
            <a:off x="954088" y="5018088"/>
            <a:ext cx="24844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b="1"/>
              <a:t>جليسرالدهيد 3- فوسفات + </a:t>
            </a:r>
            <a:r>
              <a:rPr lang="en-US" b="1"/>
              <a:t>Pi</a:t>
            </a:r>
          </a:p>
        </p:txBody>
      </p:sp>
      <p:grpSp>
        <p:nvGrpSpPr>
          <p:cNvPr id="6" name="Group 117"/>
          <p:cNvGrpSpPr>
            <a:grpSpLocks/>
          </p:cNvGrpSpPr>
          <p:nvPr/>
        </p:nvGrpSpPr>
        <p:grpSpPr bwMode="auto">
          <a:xfrm>
            <a:off x="1160463" y="5919788"/>
            <a:ext cx="4371975" cy="366712"/>
            <a:chOff x="731" y="3729"/>
            <a:chExt cx="2754" cy="231"/>
          </a:xfrm>
        </p:grpSpPr>
        <p:sp>
          <p:nvSpPr>
            <p:cNvPr id="28683" name="Text Box 110"/>
            <p:cNvSpPr txBox="1">
              <a:spLocks noChangeArrowheads="1"/>
            </p:cNvSpPr>
            <p:nvPr/>
          </p:nvSpPr>
          <p:spPr bwMode="auto">
            <a:xfrm>
              <a:off x="2629" y="3729"/>
              <a:ext cx="85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rtl="0"/>
              <a:r>
                <a:rPr lang="en-US" b="1"/>
                <a:t>NADH + H</a:t>
              </a:r>
              <a:r>
                <a:rPr lang="en-US" b="1" baseline="30000"/>
                <a:t>+</a:t>
              </a:r>
            </a:p>
          </p:txBody>
        </p:sp>
        <p:sp>
          <p:nvSpPr>
            <p:cNvPr id="28684" name="Text Box 114"/>
            <p:cNvSpPr txBox="1">
              <a:spLocks noChangeArrowheads="1"/>
            </p:cNvSpPr>
            <p:nvPr/>
          </p:nvSpPr>
          <p:spPr bwMode="auto">
            <a:xfrm>
              <a:off x="731" y="3729"/>
              <a:ext cx="144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rtl="0"/>
              <a:r>
                <a:rPr lang="ar-SA" b="1"/>
                <a:t>3،1 ثنائي فوسفو جليسيرات</a:t>
              </a:r>
              <a:endParaRPr lang="en-US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261" grpId="0"/>
      <p:bldP spid="49264" grpId="0"/>
      <p:bldP spid="4926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600200"/>
            <a:ext cx="8856663" cy="4525963"/>
          </a:xfrm>
        </p:spPr>
        <p:txBody>
          <a:bodyPr/>
          <a:lstStyle/>
          <a:p>
            <a:pPr eaLnBrk="1" hangingPunct="1"/>
            <a:r>
              <a:rPr lang="ar-SA" sz="2800" smtClean="0">
                <a:latin typeface="Times New Roman" pitchFamily="18" charset="0"/>
                <a:cs typeface="Arabic Transparent" pitchFamily="2" charset="-78"/>
              </a:rPr>
              <a:t>يتم ذلك في بعض الكائنات الدقيقة ويتم على خطوتين:</a:t>
            </a:r>
          </a:p>
          <a:p>
            <a:pPr lvl="1" eaLnBrk="1" hangingPunct="1">
              <a:buFontTx/>
              <a:buNone/>
            </a:pPr>
            <a:r>
              <a:rPr lang="ar-SA" smtClean="0">
                <a:latin typeface="Times New Roman" pitchFamily="18" charset="0"/>
                <a:cs typeface="Arabic Transparent" pitchFamily="2" charset="-78"/>
              </a:rPr>
              <a:t>1- تحول البيروفيت إلى اسيتالدهيد بفقد ثاني أكسيد الكربون ويحفز هذا التفاعل إنزيم بايروفيت ديكربوكسيليز في وجود المرافق الإنزيمي ثيامين بايروفوسفات </a:t>
            </a:r>
            <a:r>
              <a:rPr lang="en-US" smtClean="0">
                <a:latin typeface="Times New Roman" pitchFamily="18" charset="0"/>
                <a:cs typeface="Arabic Transparent" pitchFamily="2" charset="-78"/>
              </a:rPr>
              <a:t>TPP</a:t>
            </a:r>
            <a:r>
              <a:rPr lang="ar-SA" smtClean="0">
                <a:latin typeface="Times New Roman" pitchFamily="18" charset="0"/>
                <a:cs typeface="Arabic Transparent" pitchFamily="2" charset="-78"/>
              </a:rPr>
              <a:t> وأيونات المغنسيوم</a:t>
            </a:r>
          </a:p>
          <a:p>
            <a:pPr lvl="1" eaLnBrk="1" hangingPunct="1">
              <a:buFontTx/>
              <a:buNone/>
            </a:pPr>
            <a:r>
              <a:rPr lang="ar-SA" smtClean="0">
                <a:latin typeface="Times New Roman" pitchFamily="18" charset="0"/>
                <a:cs typeface="Arabic Transparent" pitchFamily="2" charset="-78"/>
              </a:rPr>
              <a:t>2- إختزال الأسيتالدهيد إلى كحول إثيلي مع أكسدة </a:t>
            </a:r>
            <a:r>
              <a:rPr lang="en-US" smtClean="0">
                <a:latin typeface="Times New Roman" pitchFamily="18" charset="0"/>
                <a:cs typeface="Arabic Transparent" pitchFamily="2" charset="-78"/>
              </a:rPr>
              <a:t>NADH </a:t>
            </a:r>
            <a:r>
              <a:rPr lang="ar-SA" smtClean="0">
                <a:latin typeface="Times New Roman" pitchFamily="18" charset="0"/>
                <a:cs typeface="Arabic Transparent" pitchFamily="2" charset="-78"/>
              </a:rPr>
              <a:t>إلى </a:t>
            </a:r>
            <a:r>
              <a:rPr lang="en-US" smtClean="0">
                <a:latin typeface="Times New Roman" pitchFamily="18" charset="0"/>
                <a:cs typeface="Arabic Transparent" pitchFamily="2" charset="-78"/>
              </a:rPr>
              <a:t>NAD</a:t>
            </a:r>
            <a:r>
              <a:rPr lang="en-US" baseline="30000" smtClean="0">
                <a:latin typeface="Times New Roman" pitchFamily="18" charset="0"/>
                <a:cs typeface="Arabic Transparent" pitchFamily="2" charset="-78"/>
              </a:rPr>
              <a:t>+</a:t>
            </a:r>
            <a:r>
              <a:rPr lang="ar-SA" smtClean="0">
                <a:latin typeface="Times New Roman" pitchFamily="18" charset="0"/>
                <a:cs typeface="Arabic Transparent" pitchFamily="2" charset="-78"/>
              </a:rPr>
              <a:t> .</a:t>
            </a:r>
          </a:p>
          <a:p>
            <a:pPr lvl="1" eaLnBrk="1" hangingPunct="1">
              <a:buFontTx/>
              <a:buNone/>
            </a:pPr>
            <a:endParaRPr lang="ar-SA" smtClean="0">
              <a:latin typeface="Times New Roman" pitchFamily="18" charset="0"/>
              <a:cs typeface="Arabic Transparent" pitchFamily="2" charset="-78"/>
            </a:endParaRPr>
          </a:p>
          <a:p>
            <a:pPr lvl="1" eaLnBrk="1" hangingPunct="1">
              <a:buFontTx/>
              <a:buNone/>
            </a:pPr>
            <a:r>
              <a:rPr lang="en-US" sz="2000" smtClean="0">
                <a:latin typeface="Times New Roman" pitchFamily="18" charset="0"/>
                <a:cs typeface="Arabic Transparent" pitchFamily="2" charset="-78"/>
              </a:rPr>
              <a:t>Glucose + 2Pi + 2ADP + 2H</a:t>
            </a:r>
            <a:r>
              <a:rPr lang="en-US" sz="2000" baseline="30000" smtClean="0">
                <a:latin typeface="Times New Roman" pitchFamily="18" charset="0"/>
                <a:cs typeface="Arabic Transparent" pitchFamily="2" charset="-78"/>
              </a:rPr>
              <a:t>+</a:t>
            </a:r>
            <a:r>
              <a:rPr lang="en-US" sz="2000" smtClean="0">
                <a:latin typeface="Times New Roman" pitchFamily="18" charset="0"/>
                <a:cs typeface="Arabic Transparent" pitchFamily="2" charset="-78"/>
              </a:rPr>
              <a:t>                 2 Ethanol + 2CO</a:t>
            </a:r>
            <a:r>
              <a:rPr lang="en-US" sz="2000" baseline="-25000" smtClean="0">
                <a:latin typeface="Times New Roman" pitchFamily="18" charset="0"/>
                <a:cs typeface="Arabic Transparent" pitchFamily="2" charset="-78"/>
              </a:rPr>
              <a:t>2</a:t>
            </a:r>
            <a:r>
              <a:rPr lang="en-US" sz="2000" smtClean="0">
                <a:latin typeface="Times New Roman" pitchFamily="18" charset="0"/>
                <a:cs typeface="Arabic Transparent" pitchFamily="2" charset="-78"/>
              </a:rPr>
              <a:t> + 2ATP + 2H</a:t>
            </a:r>
            <a:r>
              <a:rPr lang="en-US" sz="2000" baseline="-25000" smtClean="0">
                <a:latin typeface="Times New Roman" pitchFamily="18" charset="0"/>
                <a:cs typeface="Arabic Transparent" pitchFamily="2" charset="-78"/>
              </a:rPr>
              <a:t>2</a:t>
            </a:r>
            <a:r>
              <a:rPr lang="en-US" sz="2000" smtClean="0">
                <a:latin typeface="Times New Roman" pitchFamily="18" charset="0"/>
                <a:cs typeface="Arabic Transparent" pitchFamily="2" charset="-78"/>
              </a:rPr>
              <a:t>O</a:t>
            </a:r>
          </a:p>
        </p:txBody>
      </p:sp>
      <p:sp>
        <p:nvSpPr>
          <p:cNvPr id="29699" name="Rectangle 4"/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642350" cy="1143000"/>
          </a:xfrm>
          <a:noFill/>
        </p:spPr>
        <p:txBody>
          <a:bodyPr/>
          <a:lstStyle/>
          <a:p>
            <a:pPr eaLnBrk="1" hangingPunct="1"/>
            <a:r>
              <a:rPr lang="ar-SA" sz="3200" b="1" smtClean="0">
                <a:cs typeface="PT Bold Heading" pitchFamily="2" charset="-78"/>
              </a:rPr>
              <a:t>التفاعلات اللاهوائية للبيروفيت </a:t>
            </a:r>
            <a:br>
              <a:rPr lang="ar-SA" sz="3200" b="1" smtClean="0">
                <a:cs typeface="PT Bold Heading" pitchFamily="2" charset="-78"/>
              </a:rPr>
            </a:br>
            <a:r>
              <a:rPr lang="ar-SA" sz="3200" b="1" smtClean="0">
                <a:cs typeface="PT Bold Heading" pitchFamily="2" charset="-78"/>
              </a:rPr>
              <a:t>2- تحويله إلى كحول إثيلي في الخمائر</a:t>
            </a:r>
            <a:endParaRPr lang="en-US" sz="3200" b="1" smtClean="0">
              <a:cs typeface="PT Bold Heading" pitchFamily="2" charset="-78"/>
            </a:endParaRPr>
          </a:p>
        </p:txBody>
      </p:sp>
      <p:sp>
        <p:nvSpPr>
          <p:cNvPr id="29700" name="Line 5"/>
          <p:cNvSpPr>
            <a:spLocks noChangeShapeType="1"/>
          </p:cNvSpPr>
          <p:nvPr/>
        </p:nvSpPr>
        <p:spPr bwMode="auto">
          <a:xfrm>
            <a:off x="3924300" y="5084763"/>
            <a:ext cx="863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ar-SA" smtClean="0"/>
              <a:t>في وجود الأكسجين ينتقل البيروفيت إلى الميتوكوندريا ليبدأ سلسلة من تفاعلات الأكسدة تنتهى بتحوله إلى </a:t>
            </a:r>
            <a:r>
              <a:rPr lang="en-US" smtClean="0"/>
              <a:t>CO</a:t>
            </a:r>
            <a:r>
              <a:rPr lang="en-US" baseline="-25000" smtClean="0"/>
              <a:t>2</a:t>
            </a:r>
            <a:r>
              <a:rPr lang="en-US" smtClean="0"/>
              <a:t> + H</a:t>
            </a:r>
            <a:r>
              <a:rPr lang="en-US" baseline="-25000" smtClean="0"/>
              <a:t>2</a:t>
            </a:r>
            <a:r>
              <a:rPr lang="en-US" smtClean="0"/>
              <a:t>O</a:t>
            </a:r>
            <a:r>
              <a:rPr lang="ar-SA" smtClean="0"/>
              <a:t> وطاقة.</a:t>
            </a:r>
          </a:p>
          <a:p>
            <a:pPr eaLnBrk="1" hangingPunct="1"/>
            <a:endParaRPr lang="en-US" smtClean="0"/>
          </a:p>
        </p:txBody>
      </p:sp>
      <p:sp>
        <p:nvSpPr>
          <p:cNvPr id="30723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ar-SA" sz="3600" b="1" smtClean="0">
                <a:cs typeface="PT Bold Heading" pitchFamily="2" charset="-78"/>
              </a:rPr>
              <a:t>التفاعلات الهوائية للبيروفيت </a:t>
            </a:r>
            <a:br>
              <a:rPr lang="ar-SA" sz="3600" b="1" smtClean="0">
                <a:cs typeface="PT Bold Heading" pitchFamily="2" charset="-78"/>
              </a:rPr>
            </a:br>
            <a:r>
              <a:rPr lang="ar-SA" sz="3600" b="1" smtClean="0">
                <a:cs typeface="PT Bold Heading" pitchFamily="2" charset="-78"/>
              </a:rPr>
              <a:t>(الأكسدة الهوائية – دورة كربس)</a:t>
            </a:r>
            <a:endParaRPr lang="en-US" sz="3600" b="1" smtClean="0">
              <a:cs typeface="PT Bold Heading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250825" y="2925763"/>
            <a:ext cx="861060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>
              <a:spcBef>
                <a:spcPct val="20000"/>
              </a:spcBef>
            </a:pPr>
            <a:r>
              <a:rPr lang="ar-SA" sz="4800" b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تمثل الخطوة النهائية في أكسدة الكربوهيدرات والليبيدات و البروتينات ويتم فيها أكسدة إنزيم أسيتيل أ المرافق  </a:t>
            </a:r>
            <a:r>
              <a:rPr lang="en-US" sz="4800" b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4800" b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4800" b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Acetyl Co A</a:t>
            </a:r>
            <a:r>
              <a:rPr lang="ar-SA" sz="4800" b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4800" b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4800" b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إلي ثاني أكسيد الكربون والماء ويصحب ذلك انطلاق طاقة.</a:t>
            </a:r>
          </a:p>
        </p:txBody>
      </p:sp>
      <p:grpSp>
        <p:nvGrpSpPr>
          <p:cNvPr id="31747" name="Group 3"/>
          <p:cNvGrpSpPr>
            <a:grpSpLocks/>
          </p:cNvGrpSpPr>
          <p:nvPr/>
        </p:nvGrpSpPr>
        <p:grpSpPr bwMode="auto">
          <a:xfrm>
            <a:off x="1008063" y="215900"/>
            <a:ext cx="6804025" cy="2636838"/>
            <a:chOff x="635" y="0"/>
            <a:chExt cx="4286" cy="1661"/>
          </a:xfrm>
        </p:grpSpPr>
        <p:sp>
          <p:nvSpPr>
            <p:cNvPr id="10244" name="AutoShape 4" descr="Green marble"/>
            <p:cNvSpPr>
              <a:spLocks noChangeArrowheads="1"/>
            </p:cNvSpPr>
            <p:nvPr/>
          </p:nvSpPr>
          <p:spPr bwMode="auto">
            <a:xfrm>
              <a:off x="850" y="0"/>
              <a:ext cx="3708" cy="1661"/>
            </a:xfrm>
            <a:prstGeom prst="flowChartAlternateProcess">
              <a:avLst/>
            </a:prstGeom>
            <a:blipFill dpi="0" rotWithShape="1">
              <a:blip r:embed="rId2" cstate="print"/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  <a:effectLst>
              <a:outerShdw dist="107763" dir="18900000" algn="ctr" rotWithShape="0">
                <a:srgbClr val="CC66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 rtl="0">
                <a:defRPr/>
              </a:pPr>
              <a:endParaRPr lang="en-US" b="1">
                <a:solidFill>
                  <a:srgbClr val="FFFF99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1749" name="Rectangle 5"/>
            <p:cNvSpPr>
              <a:spLocks noChangeArrowheads="1"/>
            </p:cNvSpPr>
            <p:nvPr/>
          </p:nvSpPr>
          <p:spPr bwMode="auto">
            <a:xfrm>
              <a:off x="635" y="384"/>
              <a:ext cx="4286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ar-SA" sz="7200" b="1">
                  <a:solidFill>
                    <a:srgbClr val="FFFF00"/>
                  </a:solidFill>
                  <a:latin typeface="Times New Roman" pitchFamily="18" charset="0"/>
                  <a:cs typeface="PT Bold Heading" pitchFamily="2" charset="-78"/>
                </a:rPr>
                <a:t>دورة كربس  </a:t>
              </a:r>
              <a:r>
                <a:rPr lang="en-US" sz="7200" b="1">
                  <a:solidFill>
                    <a:srgbClr val="FFFF00"/>
                  </a:solidFill>
                  <a:latin typeface="Times New Roman" pitchFamily="18" charset="0"/>
                  <a:cs typeface="PT Bold Heading" pitchFamily="2" charset="-78"/>
                </a:rPr>
                <a:t>Krebs Cycle 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1979613" y="549275"/>
            <a:ext cx="5256212" cy="5346700"/>
            <a:chOff x="2858" y="1598"/>
            <a:chExt cx="4530" cy="4140"/>
          </a:xfrm>
        </p:grpSpPr>
        <p:sp>
          <p:nvSpPr>
            <p:cNvPr id="6148" name="Text Box 3"/>
            <p:cNvSpPr txBox="1">
              <a:spLocks noChangeArrowheads="1"/>
            </p:cNvSpPr>
            <p:nvPr/>
          </p:nvSpPr>
          <p:spPr bwMode="auto">
            <a:xfrm>
              <a:off x="3413" y="5198"/>
              <a:ext cx="342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rtl="0"/>
              <a:r>
                <a:rPr lang="ar-SA" sz="1600" b="1">
                  <a:latin typeface="Times New Roman" pitchFamily="18" charset="0"/>
                  <a:cs typeface="Akhbar MT" pitchFamily="2" charset="-78"/>
                </a:rPr>
                <a:t>الغدد اللعابية في الإنسان</a:t>
              </a:r>
              <a:endParaRPr lang="en-US" sz="1600" b="1" i="1"/>
            </a:p>
          </p:txBody>
        </p:sp>
        <p:pic>
          <p:nvPicPr>
            <p:cNvPr id="6149" name="Picture 4" descr="salivary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58" y="1598"/>
              <a:ext cx="4530" cy="34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107950" y="5805488"/>
            <a:ext cx="8893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15875" algn="r"/>
              </a:tabLst>
            </a:pPr>
            <a:r>
              <a:rPr lang="ar-SA" sz="2400" b="1"/>
              <a:t>نشا </a:t>
            </a:r>
            <a:r>
              <a:rPr lang="en-US" sz="2400" b="1">
                <a:latin typeface="Wingdings 3" pitchFamily="18" charset="2"/>
              </a:rPr>
              <a:t>f</a:t>
            </a:r>
            <a:r>
              <a:rPr lang="ar-SA" sz="2400" b="1"/>
              <a:t> أميلوبكتينات </a:t>
            </a:r>
            <a:r>
              <a:rPr lang="en-US" sz="2400" b="1">
                <a:latin typeface="Wingdings 3" pitchFamily="18" charset="2"/>
              </a:rPr>
              <a:t>f</a:t>
            </a:r>
            <a:r>
              <a:rPr lang="ar-SA" sz="2400" b="1"/>
              <a:t> إرثرو دكسترينات </a:t>
            </a:r>
            <a:r>
              <a:rPr lang="en-US" sz="2400" b="1">
                <a:latin typeface="Wingdings 3" pitchFamily="18" charset="2"/>
              </a:rPr>
              <a:t>f</a:t>
            </a:r>
            <a:r>
              <a:rPr lang="ar-SA" sz="2400" b="1"/>
              <a:t> أكرو دكسترينات </a:t>
            </a:r>
            <a:r>
              <a:rPr lang="en-US" sz="2400" b="1">
                <a:latin typeface="Wingdings 3" pitchFamily="18" charset="2"/>
              </a:rPr>
              <a:t>f</a:t>
            </a:r>
            <a:r>
              <a:rPr lang="ar-SA" sz="2400" b="1"/>
              <a:t> دكسترينات </a:t>
            </a:r>
            <a:r>
              <a:rPr lang="en-US" sz="2400" b="1">
                <a:latin typeface="Wingdings 3" pitchFamily="18" charset="2"/>
              </a:rPr>
              <a:t>f</a:t>
            </a:r>
            <a:r>
              <a:rPr lang="ar-SA" sz="2400" b="1"/>
              <a:t> مالتوز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3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Group 2"/>
          <p:cNvGrpSpPr>
            <a:grpSpLocks/>
          </p:cNvGrpSpPr>
          <p:nvPr/>
        </p:nvGrpSpPr>
        <p:grpSpPr bwMode="auto">
          <a:xfrm>
            <a:off x="466725" y="1052513"/>
            <a:ext cx="7993063" cy="1081087"/>
            <a:chOff x="635" y="0"/>
            <a:chExt cx="4286" cy="1661"/>
          </a:xfrm>
        </p:grpSpPr>
        <p:sp>
          <p:nvSpPr>
            <p:cNvPr id="18435" name="AutoShape 3" descr="Green marble"/>
            <p:cNvSpPr>
              <a:spLocks noChangeArrowheads="1"/>
            </p:cNvSpPr>
            <p:nvPr/>
          </p:nvSpPr>
          <p:spPr bwMode="auto">
            <a:xfrm>
              <a:off x="850" y="0"/>
              <a:ext cx="3708" cy="1661"/>
            </a:xfrm>
            <a:prstGeom prst="flowChartAlternateProcess">
              <a:avLst/>
            </a:prstGeom>
            <a:blipFill dpi="0" rotWithShape="1">
              <a:blip r:embed="rId2" cstate="print"/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  <a:effectLst>
              <a:outerShdw dist="107763" dir="18900000" algn="ctr" rotWithShape="0">
                <a:srgbClr val="CC66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 rtl="0">
                <a:defRPr/>
              </a:pPr>
              <a:endParaRPr lang="en-US" b="1">
                <a:solidFill>
                  <a:srgbClr val="FFFF99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2776" name="Rectangle 4"/>
            <p:cNvSpPr>
              <a:spLocks noChangeArrowheads="1"/>
            </p:cNvSpPr>
            <p:nvPr/>
          </p:nvSpPr>
          <p:spPr bwMode="auto">
            <a:xfrm>
              <a:off x="635" y="384"/>
              <a:ext cx="4286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ar-SA" sz="4800" b="1">
                  <a:solidFill>
                    <a:srgbClr val="FFFF00"/>
                  </a:solidFill>
                  <a:latin typeface="Times New Roman" pitchFamily="18" charset="0"/>
                  <a:cs typeface="PT Bold Heading" pitchFamily="2" charset="-78"/>
                </a:rPr>
                <a:t>دورة كربس  </a:t>
              </a:r>
              <a:r>
                <a:rPr lang="en-US" sz="4800" b="1">
                  <a:solidFill>
                    <a:srgbClr val="FFFF00"/>
                  </a:solidFill>
                  <a:latin typeface="Times New Roman" pitchFamily="18" charset="0"/>
                  <a:cs typeface="PT Bold Heading" pitchFamily="2" charset="-78"/>
                </a:rPr>
                <a:t>Krebs Cycle </a:t>
              </a:r>
            </a:p>
          </p:txBody>
        </p:sp>
      </p:grpSp>
      <p:sp>
        <p:nvSpPr>
          <p:cNvPr id="32771" name="Rectangle 6"/>
          <p:cNvSpPr>
            <a:spLocks noChangeArrowheads="1"/>
          </p:cNvSpPr>
          <p:nvPr/>
        </p:nvSpPr>
        <p:spPr bwMode="auto">
          <a:xfrm>
            <a:off x="122238" y="2276475"/>
            <a:ext cx="8913812" cy="161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ar-SA" sz="3200">
                <a:latin typeface="Times New Roman" pitchFamily="18" charset="0"/>
                <a:cs typeface="Arabic Transparent" pitchFamily="2" charset="-78"/>
              </a:rPr>
              <a:t>في وجود الأكسجين ينتقل البيروفيت إلى الميتوكوندريا ليبدأ سلسلة من تفاعلات الأكسدة تنتهى بتحوله إلى </a:t>
            </a:r>
            <a:r>
              <a:rPr lang="en-US" sz="3200">
                <a:latin typeface="Times New Roman" pitchFamily="18" charset="0"/>
                <a:cs typeface="Arabic Transparent" pitchFamily="2" charset="-78"/>
              </a:rPr>
              <a:t>CO</a:t>
            </a:r>
            <a:r>
              <a:rPr lang="en-US" sz="3200" baseline="-25000">
                <a:latin typeface="Times New Roman" pitchFamily="18" charset="0"/>
                <a:cs typeface="Arabic Transparent" pitchFamily="2" charset="-78"/>
              </a:rPr>
              <a:t>2</a:t>
            </a:r>
            <a:r>
              <a:rPr lang="en-US" sz="3200">
                <a:latin typeface="Times New Roman" pitchFamily="18" charset="0"/>
                <a:cs typeface="Arabic Transparent" pitchFamily="2" charset="-78"/>
              </a:rPr>
              <a:t> + H</a:t>
            </a:r>
            <a:r>
              <a:rPr lang="en-US" sz="3200" baseline="-25000">
                <a:latin typeface="Times New Roman" pitchFamily="18" charset="0"/>
                <a:cs typeface="Arabic Transparent" pitchFamily="2" charset="-78"/>
              </a:rPr>
              <a:t>2</a:t>
            </a:r>
            <a:r>
              <a:rPr lang="en-US" sz="3200">
                <a:latin typeface="Times New Roman" pitchFamily="18" charset="0"/>
                <a:cs typeface="Arabic Transparent" pitchFamily="2" charset="-78"/>
              </a:rPr>
              <a:t>O</a:t>
            </a:r>
            <a:r>
              <a:rPr lang="ar-SA" sz="3200">
                <a:latin typeface="Times New Roman" pitchFamily="18" charset="0"/>
                <a:cs typeface="Arabic Transparent" pitchFamily="2" charset="-78"/>
              </a:rPr>
              <a:t> وطاقة.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abic Transparent" pitchFamily="2" charset="-78"/>
            </a:endParaRPr>
          </a:p>
        </p:txBody>
      </p:sp>
      <p:sp>
        <p:nvSpPr>
          <p:cNvPr id="32772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44450"/>
            <a:ext cx="8229600" cy="922338"/>
          </a:xfrm>
          <a:noFill/>
        </p:spPr>
        <p:txBody>
          <a:bodyPr/>
          <a:lstStyle/>
          <a:p>
            <a:pPr eaLnBrk="1" hangingPunct="1"/>
            <a:r>
              <a:rPr lang="ar-SA" b="1" smtClean="0">
                <a:cs typeface="PT Bold Heading" pitchFamily="2" charset="-78"/>
              </a:rPr>
              <a:t>التفاعلات الهوائية للبيروفيت </a:t>
            </a:r>
            <a:endParaRPr lang="en-US" b="1" smtClean="0">
              <a:cs typeface="PT Bold Heading" pitchFamily="2" charset="-78"/>
            </a:endParaRPr>
          </a:p>
        </p:txBody>
      </p:sp>
      <p:sp>
        <p:nvSpPr>
          <p:cNvPr id="32773" name="Rectangle 8"/>
          <p:cNvSpPr>
            <a:spLocks noChangeArrowheads="1"/>
          </p:cNvSpPr>
          <p:nvPr/>
        </p:nvSpPr>
        <p:spPr bwMode="auto">
          <a:xfrm>
            <a:off x="107950" y="5934075"/>
            <a:ext cx="89281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SA" sz="2800"/>
              <a:t>وجود المرافق الإنزيمي ثيامين بايروفوسفات 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TPP</a:t>
            </a:r>
            <a:r>
              <a:rPr lang="ar-SA" sz="2800"/>
              <a:t> وأيونات المغنسيوم </a:t>
            </a:r>
            <a:r>
              <a:rPr lang="en-US" sz="2800"/>
              <a:t> 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Mg</a:t>
            </a:r>
            <a:r>
              <a:rPr lang="en-US" sz="2800" baseline="30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aseline="30000"/>
              <a:t>+</a:t>
            </a:r>
          </a:p>
        </p:txBody>
      </p:sp>
      <p:pic>
        <p:nvPicPr>
          <p:cNvPr id="3277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3951288"/>
            <a:ext cx="8713787" cy="148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23975" y="117475"/>
            <a:ext cx="6343650" cy="6696075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971675"/>
            <a:ext cx="9036050" cy="1817688"/>
          </a:xfrm>
          <a:noFill/>
        </p:spPr>
      </p:pic>
      <p:sp>
        <p:nvSpPr>
          <p:cNvPr id="34819" name="Text Box 5"/>
          <p:cNvSpPr txBox="1">
            <a:spLocks noChangeArrowheads="1"/>
          </p:cNvSpPr>
          <p:nvPr/>
        </p:nvSpPr>
        <p:spPr bwMode="auto">
          <a:xfrm>
            <a:off x="179388" y="115888"/>
            <a:ext cx="885666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SA" sz="3200" b="1"/>
              <a:t>1- تكوين السترات من تفاعل أستيل كو أ مع أوكسالو أسيتات ويحفز ذلك إنزيم سترات سنثاز </a:t>
            </a:r>
            <a:r>
              <a:rPr lang="en-US" sz="3200" b="1"/>
              <a:t>Citrate synthase</a:t>
            </a:r>
          </a:p>
        </p:txBody>
      </p:sp>
      <p:sp>
        <p:nvSpPr>
          <p:cNvPr id="34820" name="Text Box 6"/>
          <p:cNvSpPr txBox="1">
            <a:spLocks noChangeArrowheads="1"/>
          </p:cNvSpPr>
          <p:nvPr/>
        </p:nvSpPr>
        <p:spPr bwMode="auto">
          <a:xfrm>
            <a:off x="179388" y="4449763"/>
            <a:ext cx="885666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SA" sz="3200" b="1"/>
              <a:t>ينتج من هذا التفاعل طاقة نتيجة تحلل الثيو إستر (أستيل كو أ) ويثبط الإنزيم بواسطة </a:t>
            </a:r>
            <a:r>
              <a:rPr lang="en-US" sz="3200" b="1"/>
              <a:t>ATP , NADH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2852738"/>
            <a:ext cx="8637588" cy="3184525"/>
          </a:xfrm>
          <a:noFill/>
        </p:spPr>
      </p:pic>
      <p:sp>
        <p:nvSpPr>
          <p:cNvPr id="35843" name="Text Box 5"/>
          <p:cNvSpPr txBox="1">
            <a:spLocks noChangeArrowheads="1"/>
          </p:cNvSpPr>
          <p:nvPr/>
        </p:nvSpPr>
        <p:spPr bwMode="auto">
          <a:xfrm>
            <a:off x="179388" y="115888"/>
            <a:ext cx="8856662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SA" sz="3200" b="1"/>
              <a:t>2- تحول السترات إلى آيزوسترات بواسطة إنزيم أكونيتيز </a:t>
            </a:r>
            <a:r>
              <a:rPr lang="en-US" sz="3200" b="1"/>
              <a:t>Aconitase</a:t>
            </a:r>
            <a:r>
              <a:rPr lang="ar-SA" sz="3200" b="1"/>
              <a:t> في وجود أيون الحديدوز </a:t>
            </a:r>
            <a:r>
              <a:rPr lang="en-US" sz="3200" b="1"/>
              <a:t>Fe</a:t>
            </a:r>
            <a:r>
              <a:rPr lang="en-US" sz="3200" b="1" baseline="30000"/>
              <a:t>2+</a:t>
            </a:r>
            <a:r>
              <a:rPr lang="ar-SA" sz="3200" b="1"/>
              <a:t> ويتم بحذف ثم إضافة جزيء ماء.</a:t>
            </a:r>
            <a:endParaRPr lang="en-US" sz="32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1125" y="2781300"/>
            <a:ext cx="8637588" cy="2733675"/>
          </a:xfrm>
          <a:noFill/>
        </p:spPr>
      </p:pic>
      <p:sp>
        <p:nvSpPr>
          <p:cNvPr id="36867" name="Text Box 5"/>
          <p:cNvSpPr txBox="1">
            <a:spLocks noChangeArrowheads="1"/>
          </p:cNvSpPr>
          <p:nvPr/>
        </p:nvSpPr>
        <p:spPr bwMode="auto">
          <a:xfrm>
            <a:off x="179388" y="115888"/>
            <a:ext cx="8856662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SA" sz="2400" b="1">
                <a:latin typeface="Times New Roman" pitchFamily="18" charset="0"/>
                <a:cs typeface="Times New Roman" pitchFamily="18" charset="0"/>
              </a:rPr>
              <a:t>3- نزع مجموعة كربوكسيل من أيزو سيترات (يحتوي على 6 ذرات كربون) وتكوين ألفا كيتو جلوتارات (يحتوي على 5 ذرات كربون)</a:t>
            </a:r>
            <a:r>
              <a:rPr lang="ar-SA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400" b="1">
                <a:latin typeface="Times New Roman" pitchFamily="18" charset="0"/>
                <a:cs typeface="Times New Roman" pitchFamily="18" charset="0"/>
              </a:rPr>
              <a:t>و ثاني أكسيد الكربون بواسطة إنزيم أيزو سيترات ديهيدروجينيز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Isocitrate dehydrogenase </a:t>
            </a:r>
            <a:r>
              <a:rPr lang="ar-SA" sz="2400" b="1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ar-SA" sz="2400" b="1">
                <a:latin typeface="Times New Roman" pitchFamily="18" charset="0"/>
                <a:cs typeface="Times New Roman" pitchFamily="18" charset="0"/>
              </a:rPr>
              <a:t>يتكون مركب وسيط أثناء التفاعل هو أكسالو سكسينات الذي يتحلل بسرعة ليعطي الناتج النهائي.يسمى هذا التفاعل نزيع الكربوكسيل تأكسدياً 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Oxidative decarboxylation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6868" name="Oval 6"/>
          <p:cNvSpPr>
            <a:spLocks noChangeArrowheads="1"/>
          </p:cNvSpPr>
          <p:nvPr/>
        </p:nvSpPr>
        <p:spPr bwMode="auto">
          <a:xfrm>
            <a:off x="6804025" y="3068638"/>
            <a:ext cx="1296988" cy="1368425"/>
          </a:xfrm>
          <a:prstGeom prst="ellipse">
            <a:avLst/>
          </a:prstGeom>
          <a:solidFill>
            <a:schemeClr val="accent1">
              <a:alpha val="2196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2565400"/>
            <a:ext cx="8820150" cy="3605213"/>
          </a:xfrm>
          <a:noFill/>
        </p:spPr>
      </p:pic>
      <p:sp>
        <p:nvSpPr>
          <p:cNvPr id="37891" name="Rectangle 5"/>
          <p:cNvSpPr>
            <a:spLocks noChangeArrowheads="1"/>
          </p:cNvSpPr>
          <p:nvPr/>
        </p:nvSpPr>
        <p:spPr bwMode="auto">
          <a:xfrm>
            <a:off x="250825" y="200025"/>
            <a:ext cx="8713788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Low">
              <a:tabLst>
                <a:tab pos="222250" algn="r"/>
                <a:tab pos="565150" algn="r"/>
                <a:tab pos="2806700" algn="ctr"/>
                <a:tab pos="5611813" algn="r"/>
              </a:tabLst>
            </a:pPr>
            <a:r>
              <a:rPr lang="ar-SA" sz="2400" b="1"/>
              <a:t>4- أكسدة ألفا كيتو جلوتارات ونزع جزئ من ثاني أكسيد الكربون (الأكسدة الثانية).</a:t>
            </a:r>
            <a:r>
              <a:rPr lang="ar-SA" sz="2400"/>
              <a:t> تنزع ذرة كربون أخرى في صورة ثاني أكسيد الكربون من ألفا كيتو جلوتارات المحتوي على خمسة ذرات كربون ليتحول إلى ساكسينيل مرافق إنزيمي أ في تفاعل مشابه لتحول البيروفيت إلى أستيل مرافق إنزيمي أ. يحفز هذا التفاعل معقد إنزيمي يسمى ألفا كيتو </a:t>
            </a:r>
            <a:r>
              <a:rPr lang="ar-SA" sz="2400" b="1"/>
              <a:t>جلوتارات دي هيدروجينيز</a:t>
            </a:r>
            <a:r>
              <a:rPr lang="ar-SA" sz="2400"/>
              <a:t> يتكون من ثلاثة إنزيمات ويحتاج لنفس المرافقات الإنزيمية التي يستخدمها إنزيم بيروفيت دي هيدروجينيز.</a:t>
            </a:r>
          </a:p>
        </p:txBody>
      </p:sp>
      <p:sp>
        <p:nvSpPr>
          <p:cNvPr id="37892" name="Text Box 6"/>
          <p:cNvSpPr txBox="1">
            <a:spLocks noChangeArrowheads="1"/>
          </p:cNvSpPr>
          <p:nvPr/>
        </p:nvSpPr>
        <p:spPr bwMode="auto">
          <a:xfrm>
            <a:off x="4067175" y="5945188"/>
            <a:ext cx="47894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SA" sz="3200" b="1"/>
              <a:t>ينتج من هذا التفاعل طاقة</a:t>
            </a:r>
            <a:endParaRPr lang="en-US" sz="32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4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 preferRelativeResize="0"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49325" y="6115050"/>
            <a:ext cx="7042150" cy="554038"/>
          </a:xfrm>
          <a:noFill/>
        </p:spPr>
      </p:pic>
      <p:pic>
        <p:nvPicPr>
          <p:cNvPr id="22532" name="Picture 4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95288" y="2614613"/>
            <a:ext cx="8423275" cy="3503612"/>
          </a:xfrm>
          <a:noFill/>
        </p:spPr>
      </p:pic>
      <p:sp>
        <p:nvSpPr>
          <p:cNvPr id="38916" name="Rectangle 10"/>
          <p:cNvSpPr>
            <a:spLocks noChangeArrowheads="1"/>
          </p:cNvSpPr>
          <p:nvPr/>
        </p:nvSpPr>
        <p:spPr bwMode="auto">
          <a:xfrm>
            <a:off x="-4498975" y="1544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Low"/>
            <a:endParaRPr lang="en-US"/>
          </a:p>
        </p:txBody>
      </p:sp>
      <p:sp>
        <p:nvSpPr>
          <p:cNvPr id="38917" name="Rectangle 13"/>
          <p:cNvSpPr>
            <a:spLocks noChangeArrowheads="1"/>
          </p:cNvSpPr>
          <p:nvPr/>
        </p:nvSpPr>
        <p:spPr bwMode="auto">
          <a:xfrm>
            <a:off x="250825" y="103188"/>
            <a:ext cx="864235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Low">
              <a:tabLst>
                <a:tab pos="222250" algn="r"/>
                <a:tab pos="565150" algn="r"/>
                <a:tab pos="2806700" algn="ctr"/>
                <a:tab pos="5611813" algn="r"/>
              </a:tabLst>
            </a:pPr>
            <a:r>
              <a:rPr lang="ar-SA" sz="2400" b="1">
                <a:latin typeface="Times New Roman" pitchFamily="18" charset="0"/>
                <a:ea typeface="Times New Roman" pitchFamily="18" charset="0"/>
                <a:cs typeface="Traditional Arabic" pitchFamily="2" charset="-78"/>
              </a:rPr>
              <a:t>5- تحول سكسينايل مرافق إنزيمي أ إلى سكسينات وتولد طاقة في صورة</a:t>
            </a:r>
            <a:r>
              <a:rPr lang="ar-SA" sz="2400">
                <a:latin typeface="Times New Roman" pitchFamily="18" charset="0"/>
                <a:ea typeface="Times New Roman" pitchFamily="18" charset="0"/>
                <a:cs typeface="Traditional Arabic" pitchFamily="2" charset="-78"/>
              </a:rPr>
              <a:t> </a:t>
            </a:r>
            <a:r>
              <a:rPr lang="en-US" sz="2400" b="1">
                <a:latin typeface="Times New Roman" pitchFamily="18" charset="0"/>
                <a:ea typeface="Times New Roman" pitchFamily="18" charset="0"/>
                <a:cs typeface="Traditional Arabic" pitchFamily="2" charset="-78"/>
              </a:rPr>
              <a:t>ATP</a:t>
            </a:r>
            <a:r>
              <a:rPr lang="ar-SA" sz="2400">
                <a:latin typeface="Times New Roman" pitchFamily="18" charset="0"/>
                <a:ea typeface="Times New Roman" pitchFamily="18" charset="0"/>
                <a:cs typeface="Traditional Arabic" pitchFamily="2" charset="-78"/>
              </a:rPr>
              <a:t>. تنكسر رابطة الثيو إستر عالية الطاقة التي تربط المرافق الإنزيمي بالسكسينات بواسطة إنزيم سكسينات ثيوكينيز </a:t>
            </a:r>
            <a:r>
              <a:rPr lang="en-US" sz="2400">
                <a:latin typeface="Times New Roman" pitchFamily="18" charset="0"/>
                <a:ea typeface="Times New Roman" pitchFamily="18" charset="0"/>
                <a:cs typeface="Traditional Arabic" pitchFamily="2" charset="-78"/>
              </a:rPr>
              <a:t>Succinate Thiokinase</a:t>
            </a:r>
            <a:r>
              <a:rPr lang="ar-SA" sz="2400">
                <a:latin typeface="Times New Roman" pitchFamily="18" charset="0"/>
                <a:ea typeface="Times New Roman" pitchFamily="18" charset="0"/>
                <a:cs typeface="Traditional Arabic" pitchFamily="2" charset="-78"/>
              </a:rPr>
              <a:t> أو سكسينايل مرافق إنزيمي أ سينثتيز </a:t>
            </a:r>
            <a:r>
              <a:rPr lang="en-US" sz="2400">
                <a:latin typeface="Times New Roman" pitchFamily="18" charset="0"/>
                <a:ea typeface="Times New Roman" pitchFamily="18" charset="0"/>
                <a:cs typeface="Traditional Arabic" pitchFamily="2" charset="-78"/>
              </a:rPr>
              <a:t>Succinyl CoA Synthetase</a:t>
            </a:r>
            <a:r>
              <a:rPr lang="ar-SA" sz="2400">
                <a:latin typeface="Times New Roman" pitchFamily="18" charset="0"/>
                <a:ea typeface="Times New Roman" pitchFamily="18" charset="0"/>
                <a:cs typeface="Traditional Arabic" pitchFamily="2" charset="-78"/>
              </a:rPr>
              <a:t> وتختزن الطاقة في صورة جوانوزين ثلاثي الفوسفات </a:t>
            </a:r>
            <a:r>
              <a:rPr lang="en-US" sz="2400">
                <a:latin typeface="Times New Roman" pitchFamily="18" charset="0"/>
                <a:ea typeface="Times New Roman" pitchFamily="18" charset="0"/>
                <a:cs typeface="Traditional Arabic" pitchFamily="2" charset="-78"/>
              </a:rPr>
              <a:t>GTP</a:t>
            </a:r>
            <a:r>
              <a:rPr lang="ar-SA" sz="2400">
                <a:latin typeface="Times New Roman" pitchFamily="18" charset="0"/>
                <a:ea typeface="Times New Roman" pitchFamily="18" charset="0"/>
                <a:cs typeface="Traditional Arabic" pitchFamily="2" charset="-78"/>
              </a:rPr>
              <a:t> نتيجة اتحاد جوانوزين ثنائي الفوسفات </a:t>
            </a:r>
            <a:r>
              <a:rPr lang="en-US" sz="2400">
                <a:latin typeface="Times New Roman" pitchFamily="18" charset="0"/>
                <a:ea typeface="Times New Roman" pitchFamily="18" charset="0"/>
                <a:cs typeface="Traditional Arabic" pitchFamily="2" charset="-78"/>
              </a:rPr>
              <a:t>GDP</a:t>
            </a:r>
            <a:r>
              <a:rPr lang="ar-SA" sz="2400">
                <a:latin typeface="Times New Roman" pitchFamily="18" charset="0"/>
                <a:ea typeface="Times New Roman" pitchFamily="18" charset="0"/>
                <a:cs typeface="Traditional Arabic" pitchFamily="2" charset="-78"/>
              </a:rPr>
              <a:t> مع مجموعة فوسفات غير عضوية </a:t>
            </a:r>
            <a:r>
              <a:rPr lang="en-US" sz="2400">
                <a:latin typeface="Times New Roman" pitchFamily="18" charset="0"/>
                <a:ea typeface="Times New Roman" pitchFamily="18" charset="0"/>
                <a:cs typeface="Traditional Arabic" pitchFamily="2" charset="-78"/>
              </a:rPr>
              <a:t>P</a:t>
            </a:r>
            <a:r>
              <a:rPr lang="en-US" sz="2400" baseline="-30000">
                <a:latin typeface="Times New Roman" pitchFamily="18" charset="0"/>
                <a:ea typeface="Times New Roman" pitchFamily="18" charset="0"/>
                <a:cs typeface="Traditional Arabic" pitchFamily="2" charset="-78"/>
              </a:rPr>
              <a:t>i</a:t>
            </a:r>
            <a:r>
              <a:rPr lang="ar-SA" sz="2400">
                <a:latin typeface="Times New Roman" pitchFamily="18" charset="0"/>
                <a:ea typeface="Times New Roman" pitchFamily="18" charset="0"/>
                <a:cs typeface="Traditional Arabic" pitchFamily="2" charset="-78"/>
              </a:rPr>
              <a:t>.</a:t>
            </a:r>
            <a:endParaRPr lang="ar-SA" sz="2400">
              <a:latin typeface="Times New Roman" pitchFamily="18" charset="0"/>
              <a:cs typeface="Traditional Arabic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9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03350" y="4567238"/>
            <a:ext cx="6940550" cy="2290762"/>
          </a:xfrm>
          <a:noFill/>
        </p:spPr>
      </p:pic>
      <p:sp>
        <p:nvSpPr>
          <p:cNvPr id="39939" name="Rectangle 7"/>
          <p:cNvSpPr>
            <a:spLocks noChangeArrowheads="1"/>
          </p:cNvSpPr>
          <p:nvPr/>
        </p:nvSpPr>
        <p:spPr bwMode="auto">
          <a:xfrm>
            <a:off x="179388" y="560388"/>
            <a:ext cx="8640762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Low">
              <a:tabLst>
                <a:tab pos="222250" algn="r"/>
                <a:tab pos="565150" algn="r"/>
                <a:tab pos="2806700" algn="ctr"/>
                <a:tab pos="5611813" algn="r"/>
              </a:tabLst>
            </a:pPr>
            <a:r>
              <a:rPr lang="ar-SA" sz="2400" b="1">
                <a:latin typeface="Times New Roman" pitchFamily="18" charset="0"/>
              </a:rPr>
              <a:t>6- أكسدة السكسينات إلى فيومارات.</a:t>
            </a:r>
            <a:r>
              <a:rPr lang="ar-SA" sz="2400">
                <a:latin typeface="Times New Roman" pitchFamily="18" charset="0"/>
              </a:rPr>
              <a:t> في الثلاث تفاعلات الأتية تتحول السكسينات إلى أوكسالوأسيتات مروراً بنواتج وسيطة والهدف منها إعادة تكوين أوكسالوأسيتات الذي تبدأ به دورة كربس في الخطوة الأولى. </a:t>
            </a:r>
          </a:p>
          <a:p>
            <a:pPr algn="justLow">
              <a:tabLst>
                <a:tab pos="222250" algn="r"/>
                <a:tab pos="565150" algn="r"/>
                <a:tab pos="2806700" algn="ctr"/>
                <a:tab pos="5611813" algn="r"/>
              </a:tabLst>
            </a:pPr>
            <a:r>
              <a:rPr lang="ar-SA" sz="2400">
                <a:latin typeface="Times New Roman" pitchFamily="18" charset="0"/>
              </a:rPr>
              <a:t>في التفاعل الأول تتحول السكسينات إلى فيومارات </a:t>
            </a:r>
            <a:r>
              <a:rPr lang="en-US" sz="2400">
                <a:latin typeface="Times New Roman" pitchFamily="18" charset="0"/>
              </a:rPr>
              <a:t>Fumarate</a:t>
            </a:r>
            <a:r>
              <a:rPr lang="ar-SA" sz="2400">
                <a:latin typeface="Times New Roman" pitchFamily="18" charset="0"/>
              </a:rPr>
              <a:t> عن طريق الأكسدة بواسطة إنزيم سكسينات دي هيدروجينيز </a:t>
            </a:r>
            <a:r>
              <a:rPr lang="en-US" sz="2400">
                <a:latin typeface="Times New Roman" pitchFamily="18" charset="0"/>
              </a:rPr>
              <a:t>Succinate dehydrogenase</a:t>
            </a:r>
            <a:r>
              <a:rPr lang="ar-SA" sz="2400">
                <a:latin typeface="Times New Roman" pitchFamily="18" charset="0"/>
              </a:rPr>
              <a:t> الموجود ملتصقاً على الجدار الداخلي للميتوكوندريا (على عكس باقي إنزيمات الدورة) ويستقبل الهيدروجين جزئ من </a:t>
            </a:r>
            <a:r>
              <a:rPr lang="en-US" sz="2400">
                <a:latin typeface="Times New Roman" pitchFamily="18" charset="0"/>
              </a:rPr>
              <a:t>FAD</a:t>
            </a:r>
            <a:r>
              <a:rPr lang="ar-SA" sz="2400">
                <a:latin typeface="Times New Roman" pitchFamily="18" charset="0"/>
              </a:rPr>
              <a:t> الموجود كمرافق للإنزيم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5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3068638"/>
            <a:ext cx="7561262" cy="2960687"/>
          </a:xfrm>
          <a:noFill/>
        </p:spPr>
      </p:pic>
      <p:sp>
        <p:nvSpPr>
          <p:cNvPr id="40963" name="Rectangle 5"/>
          <p:cNvSpPr>
            <a:spLocks noChangeArrowheads="1"/>
          </p:cNvSpPr>
          <p:nvPr/>
        </p:nvSpPr>
        <p:spPr bwMode="auto">
          <a:xfrm>
            <a:off x="179388" y="147638"/>
            <a:ext cx="87852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Low">
              <a:tabLst>
                <a:tab pos="222250" algn="r"/>
                <a:tab pos="565150" algn="r"/>
                <a:tab pos="2806700" algn="ctr"/>
                <a:tab pos="5611813" algn="r"/>
              </a:tabLst>
            </a:pPr>
            <a:r>
              <a:rPr lang="ar-SA" sz="2400" b="1">
                <a:latin typeface="Times New Roman" pitchFamily="18" charset="0"/>
              </a:rPr>
              <a:t>7- إضافة جزئ ماء إلى الفيومارات لإنتاج المالات</a:t>
            </a:r>
            <a:r>
              <a:rPr lang="ar-SA" sz="2400">
                <a:latin typeface="Times New Roman" pitchFamily="18" charset="0"/>
              </a:rPr>
              <a:t> بواسطة إنزيم فيومارات هيدراتيز </a:t>
            </a:r>
            <a:r>
              <a:rPr lang="en-US" sz="2400">
                <a:latin typeface="Times New Roman" pitchFamily="18" charset="0"/>
              </a:rPr>
              <a:t>Fumarate hydratase</a:t>
            </a:r>
            <a:r>
              <a:rPr lang="ar-SA" sz="2400">
                <a:latin typeface="Times New Roman" pitchFamily="18" charset="0"/>
              </a:rPr>
              <a:t> أو فيوماريز </a:t>
            </a:r>
            <a:r>
              <a:rPr lang="en-US" sz="2400">
                <a:latin typeface="Times New Roman" pitchFamily="18" charset="0"/>
              </a:rPr>
              <a:t>Fumarase</a:t>
            </a:r>
            <a:r>
              <a:rPr lang="ar-SA" sz="2400">
                <a:latin typeface="Times New Roman" pitchFamily="18" charset="0"/>
              </a:rPr>
              <a:t> المتخصص في إضافة مجموعتي الهيدروكسيل والهيدروجين المكونين للماء في الوضع المقابل ليتكون المماكب </a:t>
            </a:r>
            <a:r>
              <a:rPr lang="en-US" sz="2400">
                <a:latin typeface="Times New Roman" pitchFamily="18" charset="0"/>
              </a:rPr>
              <a:t>(isomer)  L</a:t>
            </a:r>
            <a:r>
              <a:rPr lang="ar-SA" sz="2400">
                <a:latin typeface="Times New Roman" pitchFamily="18" charset="0"/>
              </a:rPr>
              <a:t>-مالات </a:t>
            </a:r>
            <a:r>
              <a:rPr lang="en-US" sz="2400">
                <a:latin typeface="Times New Roman" pitchFamily="18" charset="0"/>
              </a:rPr>
              <a:t>(L-malate)</a:t>
            </a:r>
            <a:r>
              <a:rPr lang="ar-SA" sz="2400"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5588" y="2708275"/>
            <a:ext cx="8637587" cy="2474913"/>
          </a:xfrm>
          <a:noFill/>
        </p:spPr>
      </p:pic>
      <p:sp>
        <p:nvSpPr>
          <p:cNvPr id="41987" name="Rectangle 5"/>
          <p:cNvSpPr>
            <a:spLocks noChangeArrowheads="1"/>
          </p:cNvSpPr>
          <p:nvPr/>
        </p:nvSpPr>
        <p:spPr bwMode="auto">
          <a:xfrm>
            <a:off x="1042988" y="60325"/>
            <a:ext cx="78930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Low">
              <a:tabLst>
                <a:tab pos="222250" algn="r"/>
                <a:tab pos="565150" algn="r"/>
                <a:tab pos="2806700" algn="ctr"/>
                <a:tab pos="5611813" algn="r"/>
              </a:tabLst>
            </a:pPr>
            <a:r>
              <a:rPr lang="ar-SA" sz="2400">
                <a:latin typeface="Times New Roman" pitchFamily="18" charset="0"/>
              </a:rPr>
              <a:t>8- </a:t>
            </a:r>
            <a:r>
              <a:rPr lang="ar-SA" sz="2400" b="1">
                <a:latin typeface="Times New Roman" pitchFamily="18" charset="0"/>
              </a:rPr>
              <a:t>أكسدة المالات إلى أوكسالوأسيتات.</a:t>
            </a:r>
            <a:r>
              <a:rPr lang="ar-SA" sz="2400">
                <a:latin typeface="Times New Roman" pitchFamily="18" charset="0"/>
              </a:rPr>
              <a:t> يحفز هذا التفاعل إنزيم مالات دي هيدروجينيز ويستخدم </a:t>
            </a:r>
            <a:r>
              <a:rPr lang="en-US" sz="2400">
                <a:latin typeface="Times New Roman" pitchFamily="18" charset="0"/>
              </a:rPr>
              <a:t>NAD</a:t>
            </a:r>
            <a:r>
              <a:rPr lang="en-US" sz="2400" baseline="30000">
                <a:latin typeface="Times New Roman" pitchFamily="18" charset="0"/>
              </a:rPr>
              <a:t>+</a:t>
            </a:r>
            <a:r>
              <a:rPr lang="ar-SA" sz="2400">
                <a:latin typeface="Times New Roman" pitchFamily="18" charset="0"/>
              </a:rPr>
              <a:t> كمستقبل للهيدروجين ليتكون جزيء آخر من </a:t>
            </a:r>
            <a:r>
              <a:rPr lang="en-US" sz="2400">
                <a:latin typeface="Times New Roman" pitchFamily="18" charset="0"/>
              </a:rPr>
              <a:t>NADH</a:t>
            </a:r>
            <a:r>
              <a:rPr lang="ar-SA" sz="2400"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6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ar-SA" sz="4000" b="1" smtClean="0"/>
              <a:t>إنزيمات هدم الكربوهيدرات</a:t>
            </a:r>
            <a:endParaRPr lang="en-US" sz="4000" b="1" smtClean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600200"/>
            <a:ext cx="8785225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ar-SA" sz="2800" smtClean="0"/>
              <a:t>1- ألفا أميليز أو إندوجلايكوسيديز يكسر الرابطة </a:t>
            </a:r>
            <a:r>
              <a:rPr lang="en-US" sz="2800" smtClean="0"/>
              <a:t>(</a:t>
            </a:r>
            <a:r>
              <a:rPr lang="en-US" sz="2800" smtClean="0">
                <a:latin typeface="Symbol" pitchFamily="18" charset="2"/>
              </a:rPr>
              <a:t>a</a:t>
            </a:r>
            <a:r>
              <a:rPr lang="en-US" sz="2800" smtClean="0"/>
              <a:t>-1→ 4)</a:t>
            </a:r>
          </a:p>
          <a:p>
            <a:pPr eaLnBrk="1" hangingPunct="1">
              <a:buFontTx/>
              <a:buNone/>
            </a:pPr>
            <a:r>
              <a:rPr lang="ar-SA" sz="2800" smtClean="0"/>
              <a:t>2- بيتا أميليز أو إكسوجلايكوسيديز يكسر الروابط الخارجية أو الطرفية</a:t>
            </a:r>
          </a:p>
          <a:p>
            <a:pPr eaLnBrk="1" hangingPunct="1">
              <a:buFontTx/>
              <a:buNone/>
            </a:pPr>
            <a:r>
              <a:rPr lang="ar-SA" sz="2800" smtClean="0"/>
              <a:t> 3- إنزيم أميلو 6،1-جلوكوسيديز يكسر التفرعات عند الرابطة </a:t>
            </a:r>
            <a:r>
              <a:rPr lang="en-US" sz="2800" smtClean="0"/>
              <a:t>(</a:t>
            </a:r>
            <a:r>
              <a:rPr lang="en-US" sz="2800" smtClean="0">
                <a:latin typeface="Symbol" pitchFamily="18" charset="2"/>
              </a:rPr>
              <a:t>a</a:t>
            </a:r>
            <a:r>
              <a:rPr lang="en-US" sz="2800" smtClean="0"/>
              <a:t>-1→ 6)</a:t>
            </a:r>
          </a:p>
          <a:p>
            <a:pPr eaLnBrk="1" hangingPunct="1">
              <a:buFontTx/>
              <a:buNone/>
            </a:pPr>
            <a:r>
              <a:rPr lang="ar-SA" sz="2800" smtClean="0"/>
              <a:t>4- إنزيم السيليوليز أو بيتا جلوكوسيديز تحلل السيليولوز الرابطة </a:t>
            </a:r>
            <a:r>
              <a:rPr lang="en-US" sz="2800" smtClean="0"/>
              <a:t>(</a:t>
            </a:r>
            <a:r>
              <a:rPr lang="en-US" sz="2800" smtClean="0">
                <a:latin typeface="Symbol" pitchFamily="18" charset="2"/>
              </a:rPr>
              <a:t>b</a:t>
            </a:r>
            <a:r>
              <a:rPr lang="en-US" sz="2800" smtClean="0"/>
              <a:t>-1→4)</a:t>
            </a:r>
          </a:p>
          <a:p>
            <a:pPr eaLnBrk="1" hangingPunct="1">
              <a:buFontTx/>
              <a:buNone/>
            </a:pPr>
            <a:r>
              <a:rPr lang="ar-SA" sz="2800" smtClean="0"/>
              <a:t>5- جلايكوجين فوسفوريليز يحلل الجلايكوجين بواسطة التحلل الفوسفوري</a:t>
            </a:r>
          </a:p>
          <a:p>
            <a:pPr eaLnBrk="1" hangingPunct="1">
              <a:buFontTx/>
              <a:buNone/>
            </a:pPr>
            <a:r>
              <a:rPr lang="ar-SA" sz="2800" smtClean="0"/>
              <a:t>6- المالتيز يحلل المالتوز إلى 2 جلوكوز</a:t>
            </a:r>
          </a:p>
          <a:p>
            <a:pPr eaLnBrk="1" hangingPunct="1">
              <a:buFontTx/>
              <a:buNone/>
            </a:pPr>
            <a:r>
              <a:rPr lang="ar-SA" sz="2800" smtClean="0"/>
              <a:t>7- السكريز يحلل السكروز إلى جلوكوز وفركتوز</a:t>
            </a:r>
          </a:p>
          <a:p>
            <a:pPr eaLnBrk="1" hangingPunct="1">
              <a:buFontTx/>
              <a:buNone/>
            </a:pPr>
            <a:r>
              <a:rPr lang="ar-SA" sz="2800" smtClean="0"/>
              <a:t>8- اللاكتيز أو بيتا جلاكتوزيديز يحل اللاكتوز إلى جلوكوز وجلاكتوز</a:t>
            </a:r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0" name="Group 7"/>
          <p:cNvGrpSpPr>
            <a:grpSpLocks/>
          </p:cNvGrpSpPr>
          <p:nvPr/>
        </p:nvGrpSpPr>
        <p:grpSpPr bwMode="auto">
          <a:xfrm>
            <a:off x="323850" y="1843088"/>
            <a:ext cx="8569325" cy="865187"/>
            <a:chOff x="249" y="3203"/>
            <a:chExt cx="5398" cy="545"/>
          </a:xfrm>
        </p:grpSpPr>
        <p:sp>
          <p:nvSpPr>
            <p:cNvPr id="43017" name="Text Box 5"/>
            <p:cNvSpPr txBox="1">
              <a:spLocks noChangeArrowheads="1"/>
            </p:cNvSpPr>
            <p:nvPr/>
          </p:nvSpPr>
          <p:spPr bwMode="auto">
            <a:xfrm>
              <a:off x="249" y="3203"/>
              <a:ext cx="5398" cy="5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r>
                <a:rPr lang="es-ES" altLang="ko-KR" sz="2300" b="1">
                  <a:latin typeface="Times New Roman" pitchFamily="18" charset="0"/>
                  <a:ea typeface="굴림" charset="-127"/>
                </a:rPr>
                <a:t>Acetyl CoA +  3 NAD</a:t>
              </a:r>
              <a:r>
                <a:rPr lang="es-ES" altLang="ko-KR" sz="2300" b="1" baseline="30000">
                  <a:latin typeface="Times New Roman" pitchFamily="18" charset="0"/>
                  <a:ea typeface="굴림" charset="-127"/>
                </a:rPr>
                <a:t>+</a:t>
              </a:r>
              <a:r>
                <a:rPr lang="es-ES" altLang="ko-KR" sz="2300" b="1">
                  <a:latin typeface="Times New Roman" pitchFamily="18" charset="0"/>
                  <a:ea typeface="굴림" charset="-127"/>
                </a:rPr>
                <a:t>  +  FAD  + GDP +  P</a:t>
              </a:r>
              <a:r>
                <a:rPr lang="es-ES" altLang="ko-KR" sz="2300" b="1" baseline="-25000">
                  <a:latin typeface="Times New Roman" pitchFamily="18" charset="0"/>
                  <a:ea typeface="굴림" charset="-127"/>
                </a:rPr>
                <a:t>i</a:t>
              </a:r>
              <a:r>
                <a:rPr lang="es-ES" altLang="ko-KR" sz="2300" b="1">
                  <a:latin typeface="Times New Roman" pitchFamily="18" charset="0"/>
                  <a:ea typeface="굴림" charset="-127"/>
                </a:rPr>
                <a:t> + 2H</a:t>
              </a:r>
              <a:r>
                <a:rPr lang="es-ES" altLang="ko-KR" sz="2300" b="1" baseline="-25000">
                  <a:latin typeface="Times New Roman" pitchFamily="18" charset="0"/>
                  <a:ea typeface="굴림" charset="-127"/>
                </a:rPr>
                <a:t>2</a:t>
              </a:r>
              <a:r>
                <a:rPr lang="es-ES" altLang="ko-KR" sz="2300" b="1">
                  <a:latin typeface="Times New Roman" pitchFamily="18" charset="0"/>
                  <a:ea typeface="굴림" charset="-127"/>
                </a:rPr>
                <a:t>O            </a:t>
              </a:r>
            </a:p>
            <a:p>
              <a:pPr algn="l" rtl="0"/>
              <a:r>
                <a:rPr lang="en-US" altLang="ko-KR" sz="2300" b="1">
                  <a:latin typeface="Times New Roman" pitchFamily="18" charset="0"/>
                  <a:ea typeface="굴림" charset="-127"/>
                </a:rPr>
                <a:t>2 CO</a:t>
              </a:r>
              <a:r>
                <a:rPr lang="en-US" altLang="ko-KR" sz="2300" b="1" baseline="-25000">
                  <a:latin typeface="Times New Roman" pitchFamily="18" charset="0"/>
                  <a:ea typeface="굴림" charset="-127"/>
                </a:rPr>
                <a:t>2</a:t>
              </a:r>
              <a:r>
                <a:rPr lang="en-US" altLang="ko-KR" sz="2300" b="1">
                  <a:latin typeface="Times New Roman" pitchFamily="18" charset="0"/>
                  <a:ea typeface="굴림" charset="-127"/>
                </a:rPr>
                <a:t> + 3 NADH + 3 H</a:t>
              </a:r>
              <a:r>
                <a:rPr lang="en-US" altLang="ko-KR" sz="2300" b="1" baseline="30000">
                  <a:latin typeface="Times New Roman" pitchFamily="18" charset="0"/>
                  <a:ea typeface="굴림" charset="-127"/>
                </a:rPr>
                <a:t>+</a:t>
              </a:r>
              <a:r>
                <a:rPr lang="en-US" altLang="ko-KR" sz="2300" b="1">
                  <a:latin typeface="Times New Roman" pitchFamily="18" charset="0"/>
                  <a:ea typeface="굴림" charset="-127"/>
                </a:rPr>
                <a:t> +  FADH</a:t>
              </a:r>
              <a:r>
                <a:rPr lang="en-US" altLang="ko-KR" sz="2300" b="1" baseline="-25000">
                  <a:latin typeface="Times New Roman" pitchFamily="18" charset="0"/>
                  <a:ea typeface="굴림" charset="-127"/>
                </a:rPr>
                <a:t>2</a:t>
              </a:r>
              <a:r>
                <a:rPr lang="en-US" altLang="ko-KR" sz="2300" b="1">
                  <a:latin typeface="Times New Roman" pitchFamily="18" charset="0"/>
                  <a:ea typeface="굴림" charset="-127"/>
                </a:rPr>
                <a:t> +  GTP + CoA</a:t>
              </a:r>
              <a:endParaRPr lang="en-US" sz="2300"/>
            </a:p>
          </p:txBody>
        </p:sp>
        <p:sp>
          <p:nvSpPr>
            <p:cNvPr id="43018" name="Line 6"/>
            <p:cNvSpPr>
              <a:spLocks noChangeShapeType="1"/>
            </p:cNvSpPr>
            <p:nvPr/>
          </p:nvSpPr>
          <p:spPr bwMode="auto">
            <a:xfrm>
              <a:off x="4539" y="3385"/>
              <a:ext cx="836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43011" name="Text Box 9"/>
          <p:cNvSpPr txBox="1">
            <a:spLocks noChangeArrowheads="1"/>
          </p:cNvSpPr>
          <p:nvPr/>
        </p:nvSpPr>
        <p:spPr bwMode="auto">
          <a:xfrm>
            <a:off x="395288" y="692150"/>
            <a:ext cx="8569325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rtl="0"/>
            <a:r>
              <a:rPr lang="es-ES" altLang="ko-KR" sz="2300" b="1">
                <a:latin typeface="Times New Roman" pitchFamily="18" charset="0"/>
                <a:ea typeface="굴림" charset="-127"/>
              </a:rPr>
              <a:t>Pyruvate +  CoA</a:t>
            </a:r>
            <a:r>
              <a:rPr lang="en-US" altLang="ko-KR" sz="2300" b="1">
                <a:latin typeface="Times New Roman" pitchFamily="18" charset="0"/>
                <a:ea typeface="굴림" charset="-127"/>
              </a:rPr>
              <a:t>-</a:t>
            </a:r>
            <a:r>
              <a:rPr lang="es-ES" altLang="ko-KR" sz="2300" b="1">
                <a:latin typeface="Times New Roman" pitchFamily="18" charset="0"/>
                <a:ea typeface="굴림" charset="-127"/>
              </a:rPr>
              <a:t>SH  +  NAD</a:t>
            </a:r>
            <a:r>
              <a:rPr lang="en-US" altLang="ko-KR" sz="2300" b="1" baseline="30000">
                <a:latin typeface="Times New Roman" pitchFamily="18" charset="0"/>
                <a:ea typeface="굴림" charset="-127"/>
              </a:rPr>
              <a:t>+</a:t>
            </a:r>
            <a:r>
              <a:rPr lang="es-ES" altLang="ko-KR" sz="2300" b="1">
                <a:latin typeface="Times New Roman" pitchFamily="18" charset="0"/>
                <a:ea typeface="굴림" charset="-127"/>
              </a:rPr>
              <a:t>                           </a:t>
            </a:r>
          </a:p>
          <a:p>
            <a:pPr algn="l" rtl="0"/>
            <a:r>
              <a:rPr lang="en-US" altLang="ko-KR" sz="2300" b="1">
                <a:latin typeface="Times New Roman" pitchFamily="18" charset="0"/>
                <a:ea typeface="굴림" charset="-127"/>
              </a:rPr>
              <a:t>Acetyl-CoA + NADH +  H</a:t>
            </a:r>
            <a:r>
              <a:rPr lang="en-US" altLang="ko-KR" sz="2300" b="1" baseline="30000">
                <a:latin typeface="Times New Roman" pitchFamily="18" charset="0"/>
                <a:ea typeface="굴림" charset="-127"/>
              </a:rPr>
              <a:t>+</a:t>
            </a:r>
            <a:r>
              <a:rPr lang="en-US" altLang="ko-KR" sz="2300" b="1">
                <a:latin typeface="Times New Roman" pitchFamily="18" charset="0"/>
                <a:ea typeface="굴림" charset="-127"/>
              </a:rPr>
              <a:t> +  CO</a:t>
            </a:r>
            <a:r>
              <a:rPr lang="en-US" altLang="ko-KR" sz="2300" b="1" baseline="-25000">
                <a:latin typeface="Times New Roman" pitchFamily="18" charset="0"/>
                <a:ea typeface="굴림" charset="-127"/>
              </a:rPr>
              <a:t>2</a:t>
            </a:r>
            <a:endParaRPr lang="en-US" sz="2300" baseline="-25000"/>
          </a:p>
        </p:txBody>
      </p:sp>
      <p:sp>
        <p:nvSpPr>
          <p:cNvPr id="43012" name="Line 10"/>
          <p:cNvSpPr>
            <a:spLocks noChangeShapeType="1"/>
          </p:cNvSpPr>
          <p:nvPr/>
        </p:nvSpPr>
        <p:spPr bwMode="auto">
          <a:xfrm>
            <a:off x="4427538" y="981075"/>
            <a:ext cx="132715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grpSp>
        <p:nvGrpSpPr>
          <p:cNvPr id="43013" name="Group 11"/>
          <p:cNvGrpSpPr>
            <a:grpSpLocks/>
          </p:cNvGrpSpPr>
          <p:nvPr/>
        </p:nvGrpSpPr>
        <p:grpSpPr bwMode="auto">
          <a:xfrm>
            <a:off x="323850" y="3355975"/>
            <a:ext cx="8569325" cy="865188"/>
            <a:chOff x="249" y="3203"/>
            <a:chExt cx="5398" cy="545"/>
          </a:xfrm>
        </p:grpSpPr>
        <p:sp>
          <p:nvSpPr>
            <p:cNvPr id="43015" name="Text Box 12"/>
            <p:cNvSpPr txBox="1">
              <a:spLocks noChangeArrowheads="1"/>
            </p:cNvSpPr>
            <p:nvPr/>
          </p:nvSpPr>
          <p:spPr bwMode="auto">
            <a:xfrm>
              <a:off x="249" y="3203"/>
              <a:ext cx="5398" cy="5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r>
                <a:rPr lang="es-ES" altLang="ko-KR" sz="2300" b="1">
                  <a:latin typeface="Times New Roman" pitchFamily="18" charset="0"/>
                  <a:ea typeface="굴림" charset="-127"/>
                </a:rPr>
                <a:t>Pyruvate +  4 NAD</a:t>
              </a:r>
              <a:r>
                <a:rPr lang="es-ES" altLang="ko-KR" sz="2300" b="1" baseline="30000">
                  <a:latin typeface="Times New Roman" pitchFamily="18" charset="0"/>
                  <a:ea typeface="굴림" charset="-127"/>
                </a:rPr>
                <a:t>+</a:t>
              </a:r>
              <a:r>
                <a:rPr lang="es-ES" altLang="ko-KR" sz="2300" b="1">
                  <a:latin typeface="Times New Roman" pitchFamily="18" charset="0"/>
                  <a:ea typeface="굴림" charset="-127"/>
                </a:rPr>
                <a:t>  +  FAD  + GDP +  P</a:t>
              </a:r>
              <a:r>
                <a:rPr lang="es-ES" altLang="ko-KR" sz="2300" b="1" baseline="-25000">
                  <a:latin typeface="Times New Roman" pitchFamily="18" charset="0"/>
                  <a:ea typeface="굴림" charset="-127"/>
                </a:rPr>
                <a:t>i</a:t>
              </a:r>
              <a:r>
                <a:rPr lang="es-ES" altLang="ko-KR" sz="2300" b="1">
                  <a:latin typeface="Times New Roman" pitchFamily="18" charset="0"/>
                  <a:ea typeface="굴림" charset="-127"/>
                </a:rPr>
                <a:t> + 2H</a:t>
              </a:r>
              <a:r>
                <a:rPr lang="es-ES" altLang="ko-KR" sz="2300" b="1" baseline="-25000">
                  <a:latin typeface="Times New Roman" pitchFamily="18" charset="0"/>
                  <a:ea typeface="굴림" charset="-127"/>
                </a:rPr>
                <a:t>2</a:t>
              </a:r>
              <a:r>
                <a:rPr lang="es-ES" altLang="ko-KR" sz="2300" b="1">
                  <a:latin typeface="Times New Roman" pitchFamily="18" charset="0"/>
                  <a:ea typeface="굴림" charset="-127"/>
                </a:rPr>
                <a:t>O            </a:t>
              </a:r>
            </a:p>
            <a:p>
              <a:pPr algn="l" rtl="0"/>
              <a:r>
                <a:rPr lang="en-US" altLang="ko-KR" sz="2300" b="1">
                  <a:latin typeface="Times New Roman" pitchFamily="18" charset="0"/>
                  <a:ea typeface="굴림" charset="-127"/>
                </a:rPr>
                <a:t>3 CO</a:t>
              </a:r>
              <a:r>
                <a:rPr lang="en-US" altLang="ko-KR" sz="2300" b="1" baseline="-25000">
                  <a:latin typeface="Times New Roman" pitchFamily="18" charset="0"/>
                  <a:ea typeface="굴림" charset="-127"/>
                </a:rPr>
                <a:t>2</a:t>
              </a:r>
              <a:r>
                <a:rPr lang="en-US" altLang="ko-KR" sz="2300" b="1">
                  <a:latin typeface="Times New Roman" pitchFamily="18" charset="0"/>
                  <a:ea typeface="굴림" charset="-127"/>
                </a:rPr>
                <a:t> + 4 NADH + 4 H</a:t>
              </a:r>
              <a:r>
                <a:rPr lang="en-US" altLang="ko-KR" sz="2300" b="1" baseline="30000">
                  <a:latin typeface="Times New Roman" pitchFamily="18" charset="0"/>
                  <a:ea typeface="굴림" charset="-127"/>
                </a:rPr>
                <a:t>+</a:t>
              </a:r>
              <a:r>
                <a:rPr lang="en-US" altLang="ko-KR" sz="2300" b="1">
                  <a:latin typeface="Times New Roman" pitchFamily="18" charset="0"/>
                  <a:ea typeface="굴림" charset="-127"/>
                </a:rPr>
                <a:t> +  FADH</a:t>
              </a:r>
              <a:r>
                <a:rPr lang="en-US" altLang="ko-KR" sz="2300" b="1" baseline="-25000">
                  <a:latin typeface="Times New Roman" pitchFamily="18" charset="0"/>
                  <a:ea typeface="굴림" charset="-127"/>
                </a:rPr>
                <a:t>2</a:t>
              </a:r>
              <a:r>
                <a:rPr lang="en-US" altLang="ko-KR" sz="2300" b="1">
                  <a:latin typeface="Times New Roman" pitchFamily="18" charset="0"/>
                  <a:ea typeface="굴림" charset="-127"/>
                </a:rPr>
                <a:t> +  GTP</a:t>
              </a:r>
              <a:endParaRPr lang="en-US" sz="2300"/>
            </a:p>
          </p:txBody>
        </p:sp>
        <p:sp>
          <p:nvSpPr>
            <p:cNvPr id="43016" name="Line 13"/>
            <p:cNvSpPr>
              <a:spLocks noChangeShapeType="1"/>
            </p:cNvSpPr>
            <p:nvPr/>
          </p:nvSpPr>
          <p:spPr bwMode="auto">
            <a:xfrm>
              <a:off x="4539" y="3385"/>
              <a:ext cx="836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</p:grpSp>
      <p:cxnSp>
        <p:nvCxnSpPr>
          <p:cNvPr id="43014" name="Straight Connector 10"/>
          <p:cNvCxnSpPr>
            <a:cxnSpLocks noChangeShapeType="1"/>
          </p:cNvCxnSpPr>
          <p:nvPr/>
        </p:nvCxnSpPr>
        <p:spPr bwMode="auto">
          <a:xfrm>
            <a:off x="0" y="2997200"/>
            <a:ext cx="91440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4925" y="836613"/>
            <a:ext cx="9036050" cy="59055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ar-SA" sz="2400" smtClean="0">
                <a:latin typeface="Times New Roman" pitchFamily="18" charset="0"/>
                <a:cs typeface="Times New Roman" pitchFamily="18" charset="0"/>
              </a:rPr>
              <a:t>إنتاج </a:t>
            </a:r>
            <a:r>
              <a:rPr lang="es-ES" sz="2400" smtClean="0">
                <a:latin typeface="Times New Roman" pitchFamily="18" charset="0"/>
                <a:cs typeface="Times New Roman" pitchFamily="18" charset="0"/>
              </a:rPr>
              <a:t>1NADH</a:t>
            </a:r>
            <a:r>
              <a:rPr lang="ar-SA" sz="2400" smtClean="0">
                <a:latin typeface="Times New Roman" pitchFamily="18" charset="0"/>
                <a:cs typeface="Times New Roman" pitchFamily="18" charset="0"/>
              </a:rPr>
              <a:t> عند تكوين أسيتيل كوأ يعطي 3 جزئ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ATP</a:t>
            </a:r>
            <a:r>
              <a:rPr lang="ar-SA" sz="240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ar-SA" sz="2400" smtClean="0">
                <a:latin typeface="Times New Roman" pitchFamily="18" charset="0"/>
                <a:cs typeface="Times New Roman" pitchFamily="18" charset="0"/>
              </a:rPr>
              <a:t>إنتاج </a:t>
            </a:r>
            <a:r>
              <a:rPr lang="es-ES" sz="2400" smtClean="0">
                <a:latin typeface="Times New Roman" pitchFamily="18" charset="0"/>
                <a:cs typeface="Times New Roman" pitchFamily="18" charset="0"/>
              </a:rPr>
              <a:t>1NADH</a:t>
            </a:r>
            <a:r>
              <a:rPr lang="ar-SA" sz="2400" smtClean="0">
                <a:latin typeface="Times New Roman" pitchFamily="18" charset="0"/>
                <a:cs typeface="Times New Roman" pitchFamily="18" charset="0"/>
              </a:rPr>
              <a:t> في الخطوة 3 عند أكسدة أيزو سيترات إلى ألفا كيتو جلوتارات بواسطة إنزيم أيزو سيترات دي هيدروجينيز يعطي 3 جزئ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ATP</a:t>
            </a:r>
            <a:r>
              <a:rPr lang="ar-SA" sz="240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ar-SA" sz="2400" smtClean="0">
                <a:latin typeface="Times New Roman" pitchFamily="18" charset="0"/>
                <a:cs typeface="Times New Roman" pitchFamily="18" charset="0"/>
              </a:rPr>
              <a:t>إنتاج </a:t>
            </a:r>
            <a:r>
              <a:rPr lang="es-ES" sz="2400" smtClean="0">
                <a:latin typeface="Times New Roman" pitchFamily="18" charset="0"/>
                <a:cs typeface="Times New Roman" pitchFamily="18" charset="0"/>
              </a:rPr>
              <a:t>1NADH</a:t>
            </a:r>
            <a:r>
              <a:rPr lang="ar-SA" sz="2400" smtClean="0">
                <a:latin typeface="Times New Roman" pitchFamily="18" charset="0"/>
                <a:cs typeface="Times New Roman" pitchFamily="18" charset="0"/>
              </a:rPr>
              <a:t> في الخطوة 4 عند أكسدة ألفا كيتو جلوتارات إلى ساكسينيل مرافق إنزيمي أ بواسطة ألفا كيتو جلوتارات دي هيدروجينيز يعطي 3 جزئ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ATP</a:t>
            </a:r>
            <a:r>
              <a:rPr lang="ar-SA" sz="240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ar-SA" sz="2400" smtClean="0">
                <a:latin typeface="Times New Roman" pitchFamily="18" charset="0"/>
                <a:cs typeface="Times New Roman" pitchFamily="18" charset="0"/>
              </a:rPr>
              <a:t>إنتاج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s-ES" sz="2400" smtClean="0">
                <a:latin typeface="Times New Roman" pitchFamily="18" charset="0"/>
                <a:cs typeface="Times New Roman" pitchFamily="18" charset="0"/>
              </a:rPr>
              <a:t>ATP</a:t>
            </a:r>
            <a:r>
              <a:rPr lang="ar-SA" sz="2400" smtClean="0">
                <a:latin typeface="Times New Roman" pitchFamily="18" charset="0"/>
                <a:cs typeface="Times New Roman" pitchFamily="18" charset="0"/>
              </a:rPr>
              <a:t> في الخطوة 5 عند تحول سكسينايل مرافق إنزيمي أ إلى سكسينات وتولد طاقة في صورة </a:t>
            </a:r>
            <a:r>
              <a:rPr lang="es-ES" sz="2400" smtClean="0">
                <a:latin typeface="Times New Roman" pitchFamily="18" charset="0"/>
                <a:cs typeface="Times New Roman" pitchFamily="18" charset="0"/>
              </a:rPr>
              <a:t>ATP</a:t>
            </a:r>
            <a:r>
              <a:rPr lang="ar-SA" sz="2400" smtClean="0">
                <a:latin typeface="Times New Roman" pitchFamily="18" charset="0"/>
                <a:cs typeface="Times New Roman" pitchFamily="18" charset="0"/>
              </a:rPr>
              <a:t> بواسطة إنزيم سكسينات ثيوكينيز </a:t>
            </a:r>
            <a:r>
              <a:rPr lang="es-ES" sz="2400" smtClean="0">
                <a:latin typeface="Times New Roman" pitchFamily="18" charset="0"/>
                <a:cs typeface="Times New Roman" pitchFamily="18" charset="0"/>
              </a:rPr>
              <a:t>Succinate Thiokinase</a:t>
            </a:r>
            <a:endParaRPr lang="ar-SA" sz="2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ar-SA" sz="2400" smtClean="0">
                <a:latin typeface="Times New Roman" pitchFamily="18" charset="0"/>
                <a:cs typeface="Times New Roman" pitchFamily="18" charset="0"/>
              </a:rPr>
              <a:t>إنتاج </a:t>
            </a:r>
            <a:r>
              <a:rPr lang="es-ES" sz="2400" smtClean="0">
                <a:latin typeface="Times New Roman" pitchFamily="18" charset="0"/>
                <a:cs typeface="Times New Roman" pitchFamily="18" charset="0"/>
              </a:rPr>
              <a:t>1FADH</a:t>
            </a:r>
            <a:r>
              <a:rPr lang="en-US" sz="2400" baseline="-25000" smtClean="0"/>
              <a:t>2</a:t>
            </a:r>
            <a:r>
              <a:rPr lang="ar-SA" sz="2400" smtClean="0">
                <a:latin typeface="Times New Roman" pitchFamily="18" charset="0"/>
                <a:cs typeface="Times New Roman" pitchFamily="18" charset="0"/>
              </a:rPr>
              <a:t> في الخطوة 6 عند أكسدة السكسينات إلى فيومارات </a:t>
            </a:r>
            <a:r>
              <a:rPr lang="es-ES" sz="2400" smtClean="0">
                <a:latin typeface="Times New Roman" pitchFamily="18" charset="0"/>
                <a:cs typeface="Times New Roman" pitchFamily="18" charset="0"/>
              </a:rPr>
              <a:t>Fumarate</a:t>
            </a:r>
            <a:r>
              <a:rPr lang="ar-SA" sz="2400" smtClean="0">
                <a:latin typeface="Times New Roman" pitchFamily="18" charset="0"/>
                <a:cs typeface="Times New Roman" pitchFamily="18" charset="0"/>
              </a:rPr>
              <a:t> بواسطة إنزيم سكسينات دي هيدروجينيز </a:t>
            </a:r>
            <a:r>
              <a:rPr lang="es-ES" sz="2400" smtClean="0">
                <a:latin typeface="Times New Roman" pitchFamily="18" charset="0"/>
                <a:cs typeface="Times New Roman" pitchFamily="18" charset="0"/>
              </a:rPr>
              <a:t>Succinate dehydrogenase</a:t>
            </a:r>
            <a:r>
              <a:rPr lang="ar-SA" sz="2400" smtClean="0">
                <a:latin typeface="Times New Roman" pitchFamily="18" charset="0"/>
                <a:cs typeface="Times New Roman" pitchFamily="18" charset="0"/>
              </a:rPr>
              <a:t> يعطي 2 جزئ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ATP</a:t>
            </a:r>
            <a:r>
              <a:rPr lang="ar-SA" sz="240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ar-SA" sz="2400" smtClean="0">
                <a:latin typeface="Times New Roman" pitchFamily="18" charset="0"/>
                <a:cs typeface="Times New Roman" pitchFamily="18" charset="0"/>
              </a:rPr>
              <a:t>إنتاج </a:t>
            </a:r>
            <a:r>
              <a:rPr lang="es-ES" sz="2400" smtClean="0">
                <a:latin typeface="Times New Roman" pitchFamily="18" charset="0"/>
                <a:cs typeface="Times New Roman" pitchFamily="18" charset="0"/>
              </a:rPr>
              <a:t>1NADH</a:t>
            </a:r>
            <a:r>
              <a:rPr lang="ar-SA" sz="2400" smtClean="0">
                <a:latin typeface="Times New Roman" pitchFamily="18" charset="0"/>
                <a:cs typeface="Times New Roman" pitchFamily="18" charset="0"/>
              </a:rPr>
              <a:t> في الخطوة 8 عند أكسدة المالات إلى أوكسالوأسيتات بواسطة إنزيم مالات دي هيدروجينيز يعطي 3 جزئ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ATP</a:t>
            </a:r>
            <a:r>
              <a:rPr lang="ar-SA" sz="240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ar-SA" sz="2400" smtClean="0">
                <a:latin typeface="Times New Roman" pitchFamily="18" charset="0"/>
                <a:cs typeface="Times New Roman" pitchFamily="18" charset="0"/>
              </a:rPr>
              <a:t>وبالتالي يكون ناتج تحول الكامل البيروفيت إلى ثاني أكسيد كربون وماء هو</a:t>
            </a:r>
          </a:p>
          <a:p>
            <a:pPr eaLnBrk="1" hangingPunct="1">
              <a:lnSpc>
                <a:spcPct val="80000"/>
              </a:lnSpc>
            </a:pPr>
            <a:r>
              <a:rPr lang="ar-SA" sz="2400" smtClean="0">
                <a:latin typeface="Times New Roman" pitchFamily="18" charset="0"/>
                <a:cs typeface="Times New Roman" pitchFamily="18" charset="0"/>
              </a:rPr>
              <a:t>  3 + 3 + 3 + 1 + 2 + 3 = 15 جزئ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ATP</a:t>
            </a:r>
            <a:r>
              <a:rPr lang="ar-SA" sz="240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ar-SA" sz="2400" smtClean="0">
                <a:latin typeface="Times New Roman" pitchFamily="18" charset="0"/>
                <a:cs typeface="Times New Roman" pitchFamily="18" charset="0"/>
              </a:rPr>
              <a:t>ويكون ناتج تحول الجلوكوز إلى البيروفيت  = 8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ATP</a:t>
            </a:r>
            <a:r>
              <a:rPr lang="ar-SA" sz="240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ar-SA" sz="2400" smtClean="0">
                <a:latin typeface="Times New Roman" pitchFamily="18" charset="0"/>
                <a:cs typeface="Times New Roman" pitchFamily="18" charset="0"/>
              </a:rPr>
              <a:t>وبالتالي تحول الجلوكوز كلياً إلى ثاني أكسيد كربون وماء يعطي 2(15) + 8 = 38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ATP</a:t>
            </a:r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1154113" y="163513"/>
            <a:ext cx="78914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2400" b="1" u="sng"/>
              <a:t>حصيلة الطاقة الممثلة في </a:t>
            </a:r>
            <a:r>
              <a:rPr lang="en-US" sz="2400" b="1" u="sng"/>
              <a:t>ATP</a:t>
            </a:r>
            <a:r>
              <a:rPr lang="ar-SA" sz="2400" b="1" u="sng"/>
              <a:t> من الجلوكوز إلى </a:t>
            </a:r>
            <a:r>
              <a:rPr lang="en-US" sz="2400" b="1" u="sng"/>
              <a:t>CO</a:t>
            </a:r>
            <a:r>
              <a:rPr lang="en-US" sz="2400" b="1" u="sng" baseline="-25000"/>
              <a:t>2</a:t>
            </a:r>
            <a:r>
              <a:rPr lang="en-US" sz="2400" b="1" u="sng"/>
              <a:t> + H</a:t>
            </a:r>
            <a:r>
              <a:rPr lang="en-US" sz="2400" b="1" u="sng" baseline="-25000"/>
              <a:t>2</a:t>
            </a:r>
            <a:r>
              <a:rPr lang="en-US" sz="2400" b="1" u="sng"/>
              <a:t>O</a:t>
            </a:r>
            <a:r>
              <a:rPr lang="ar-SA" sz="2400" b="1" u="sng"/>
              <a:t> هي كالتالي:</a:t>
            </a:r>
            <a:r>
              <a:rPr lang="ar-SA" sz="2400"/>
              <a:t> </a:t>
            </a:r>
            <a:endParaRPr lang="en-US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56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56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56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560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SA" b="1" smtClean="0">
                <a:solidFill>
                  <a:schemeClr val="accent2"/>
                </a:solidFill>
                <a:cs typeface="PT Bold Heading" pitchFamily="2" charset="-78"/>
              </a:rPr>
              <a:t>نقاط التحكم في دورة حمض الستريك</a:t>
            </a:r>
            <a:endParaRPr lang="en-US" b="1" smtClean="0">
              <a:solidFill>
                <a:schemeClr val="accent2"/>
              </a:solidFill>
              <a:cs typeface="PT Bold Heading" pitchFamily="2" charset="-78"/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75" y="1960563"/>
            <a:ext cx="8893175" cy="40608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ar-SA" sz="2400" b="1" smtClean="0">
                <a:solidFill>
                  <a:srgbClr val="990033"/>
                </a:solidFill>
              </a:rPr>
              <a:t>توجد نقطة تحكم قبل الدخول في دورة كربس:</a:t>
            </a:r>
          </a:p>
          <a:p>
            <a:pPr lvl="1" eaLnBrk="1" hangingPunct="1">
              <a:lnSpc>
                <a:spcPct val="90000"/>
              </a:lnSpc>
            </a:pPr>
            <a:r>
              <a:rPr lang="ar-SA" sz="2400" b="1" smtClean="0"/>
              <a:t>اكسدة البيروفيت إلى أستيل كو أ حيث الزيادة في </a:t>
            </a:r>
            <a:r>
              <a:rPr lang="en-US" sz="2400" b="1" smtClean="0"/>
              <a:t>ATP, NADH </a:t>
            </a:r>
            <a:r>
              <a:rPr lang="ar-SA" sz="2400" b="1" smtClean="0"/>
              <a:t> وأستيل كو أ يثبط إنزيم بايروفيت ديهيدروجينيز</a:t>
            </a:r>
          </a:p>
          <a:p>
            <a:pPr eaLnBrk="1" hangingPunct="1">
              <a:lnSpc>
                <a:spcPct val="90000"/>
              </a:lnSpc>
            </a:pPr>
            <a:r>
              <a:rPr lang="ar-SA" sz="2400" b="1" smtClean="0">
                <a:solidFill>
                  <a:srgbClr val="990033"/>
                </a:solidFill>
              </a:rPr>
              <a:t>توجد ثلاثة نقاط يتم التحكم من خلالهم داخل دورة كربس:</a:t>
            </a:r>
          </a:p>
          <a:p>
            <a:pPr lvl="1" eaLnBrk="1" hangingPunct="1">
              <a:lnSpc>
                <a:spcPct val="90000"/>
              </a:lnSpc>
            </a:pPr>
            <a:r>
              <a:rPr lang="ar-SA" sz="2400" smtClean="0"/>
              <a:t> </a:t>
            </a:r>
            <a:r>
              <a:rPr lang="ar-SA" sz="2400" b="1" smtClean="0"/>
              <a:t>الزيادة في </a:t>
            </a:r>
            <a:r>
              <a:rPr lang="en-US" sz="2400" b="1" smtClean="0"/>
              <a:t>ATP, NADH </a:t>
            </a:r>
            <a:r>
              <a:rPr lang="ar-SA" sz="2400" b="1" smtClean="0"/>
              <a:t> وسكسنيل كو أ الناتج من الخطوة 1 يثبط إنزيم ستريت سينثيز</a:t>
            </a:r>
          </a:p>
          <a:p>
            <a:pPr lvl="1" eaLnBrk="1" hangingPunct="1">
              <a:lnSpc>
                <a:spcPct val="90000"/>
              </a:lnSpc>
            </a:pPr>
            <a:r>
              <a:rPr lang="ar-SA" sz="2400" smtClean="0"/>
              <a:t>  </a:t>
            </a:r>
            <a:r>
              <a:rPr lang="ar-SA" sz="2400" b="1" smtClean="0"/>
              <a:t>الزيادة في </a:t>
            </a:r>
            <a:r>
              <a:rPr lang="en-US" sz="2400" b="1" smtClean="0"/>
              <a:t>ATP, NADH </a:t>
            </a:r>
            <a:r>
              <a:rPr lang="ar-SA" sz="2400" b="1" smtClean="0"/>
              <a:t> الناتج من الخطوة 3 يثبط إنزيم آيزوستريت ديهيدروجينيز</a:t>
            </a:r>
          </a:p>
          <a:p>
            <a:pPr lvl="1" eaLnBrk="1" hangingPunct="1">
              <a:lnSpc>
                <a:spcPct val="90000"/>
              </a:lnSpc>
            </a:pPr>
            <a:r>
              <a:rPr lang="ar-SA" sz="2400" smtClean="0"/>
              <a:t> </a:t>
            </a:r>
            <a:r>
              <a:rPr lang="ar-SA" sz="2400" b="1" smtClean="0"/>
              <a:t>الزيادة في </a:t>
            </a:r>
            <a:r>
              <a:rPr lang="en-US" sz="2400" b="1" smtClean="0"/>
              <a:t>ATP, NADH </a:t>
            </a:r>
            <a:r>
              <a:rPr lang="ar-SA" sz="2400" b="1" smtClean="0"/>
              <a:t> الناتج من الخطوة 4 يثبط إنزيم ألفا كيتو جلوتارات ديهيدروجينيز</a:t>
            </a:r>
            <a:endParaRPr lang="ar-SA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9"/>
          <p:cNvGrpSpPr>
            <a:grpSpLocks/>
          </p:cNvGrpSpPr>
          <p:nvPr/>
        </p:nvGrpSpPr>
        <p:grpSpPr bwMode="auto">
          <a:xfrm>
            <a:off x="4067175" y="260350"/>
            <a:ext cx="1728788" cy="2089150"/>
            <a:chOff x="2562" y="164"/>
            <a:chExt cx="1089" cy="1316"/>
          </a:xfrm>
        </p:grpSpPr>
        <p:grpSp>
          <p:nvGrpSpPr>
            <p:cNvPr id="46123" name="Group 7"/>
            <p:cNvGrpSpPr>
              <a:grpSpLocks/>
            </p:cNvGrpSpPr>
            <p:nvPr/>
          </p:nvGrpSpPr>
          <p:grpSpPr bwMode="auto">
            <a:xfrm>
              <a:off x="2562" y="618"/>
              <a:ext cx="545" cy="862"/>
              <a:chOff x="2562" y="618"/>
              <a:chExt cx="545" cy="862"/>
            </a:xfrm>
          </p:grpSpPr>
          <p:sp>
            <p:nvSpPr>
              <p:cNvPr id="46125" name="Line 5"/>
              <p:cNvSpPr>
                <a:spLocks noChangeShapeType="1"/>
              </p:cNvSpPr>
              <p:nvPr/>
            </p:nvSpPr>
            <p:spPr bwMode="auto">
              <a:xfrm flipH="1">
                <a:off x="2608" y="663"/>
                <a:ext cx="499" cy="817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6126" name="Line 6"/>
              <p:cNvSpPr>
                <a:spLocks noChangeShapeType="1"/>
              </p:cNvSpPr>
              <p:nvPr/>
            </p:nvSpPr>
            <p:spPr bwMode="auto">
              <a:xfrm flipH="1">
                <a:off x="2562" y="618"/>
                <a:ext cx="499" cy="817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</p:grpSp>
        <p:sp>
          <p:nvSpPr>
            <p:cNvPr id="46124" name="Text Box 14"/>
            <p:cNvSpPr txBox="1">
              <a:spLocks noChangeArrowheads="1"/>
            </p:cNvSpPr>
            <p:nvPr/>
          </p:nvSpPr>
          <p:spPr bwMode="auto">
            <a:xfrm>
              <a:off x="3193" y="164"/>
              <a:ext cx="458" cy="582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5400">
                  <a:sym typeface="Wingdings" pitchFamily="2" charset="2"/>
                </a:rPr>
                <a:t></a:t>
              </a:r>
            </a:p>
          </p:txBody>
        </p:sp>
      </p:grpSp>
      <p:grpSp>
        <p:nvGrpSpPr>
          <p:cNvPr id="4" name="Group 60"/>
          <p:cNvGrpSpPr>
            <a:grpSpLocks/>
          </p:cNvGrpSpPr>
          <p:nvPr/>
        </p:nvGrpSpPr>
        <p:grpSpPr bwMode="auto">
          <a:xfrm>
            <a:off x="6299200" y="3068638"/>
            <a:ext cx="2239963" cy="938212"/>
            <a:chOff x="3968" y="1933"/>
            <a:chExt cx="1411" cy="591"/>
          </a:xfrm>
        </p:grpSpPr>
        <p:grpSp>
          <p:nvGrpSpPr>
            <p:cNvPr id="46119" name="Group 10"/>
            <p:cNvGrpSpPr>
              <a:grpSpLocks/>
            </p:cNvGrpSpPr>
            <p:nvPr/>
          </p:nvGrpSpPr>
          <p:grpSpPr bwMode="auto">
            <a:xfrm rot="3080914">
              <a:off x="4126" y="1821"/>
              <a:ext cx="545" cy="862"/>
              <a:chOff x="3514" y="1389"/>
              <a:chExt cx="545" cy="862"/>
            </a:xfrm>
          </p:grpSpPr>
          <p:sp>
            <p:nvSpPr>
              <p:cNvPr id="46121" name="Line 8"/>
              <p:cNvSpPr>
                <a:spLocks noChangeShapeType="1"/>
              </p:cNvSpPr>
              <p:nvPr/>
            </p:nvSpPr>
            <p:spPr bwMode="auto">
              <a:xfrm flipH="1">
                <a:off x="3560" y="1434"/>
                <a:ext cx="499" cy="817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6122" name="Line 9"/>
              <p:cNvSpPr>
                <a:spLocks noChangeShapeType="1"/>
              </p:cNvSpPr>
              <p:nvPr/>
            </p:nvSpPr>
            <p:spPr bwMode="auto">
              <a:xfrm flipH="1">
                <a:off x="3514" y="1389"/>
                <a:ext cx="499" cy="817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</p:grpSp>
        <p:sp>
          <p:nvSpPr>
            <p:cNvPr id="46120" name="Text Box 15"/>
            <p:cNvSpPr txBox="1">
              <a:spLocks noChangeArrowheads="1"/>
            </p:cNvSpPr>
            <p:nvPr/>
          </p:nvSpPr>
          <p:spPr bwMode="auto">
            <a:xfrm>
              <a:off x="4921" y="1933"/>
              <a:ext cx="458" cy="582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5400">
                  <a:sym typeface="Wingdings" pitchFamily="2" charset="2"/>
                </a:rPr>
                <a:t></a:t>
              </a:r>
            </a:p>
          </p:txBody>
        </p:sp>
      </p:grpSp>
      <p:grpSp>
        <p:nvGrpSpPr>
          <p:cNvPr id="6" name="Group 61"/>
          <p:cNvGrpSpPr>
            <a:grpSpLocks/>
          </p:cNvGrpSpPr>
          <p:nvPr/>
        </p:nvGrpSpPr>
        <p:grpSpPr bwMode="auto">
          <a:xfrm>
            <a:off x="6227763" y="4724400"/>
            <a:ext cx="2239962" cy="1152525"/>
            <a:chOff x="3923" y="2976"/>
            <a:chExt cx="1411" cy="726"/>
          </a:xfrm>
        </p:grpSpPr>
        <p:grpSp>
          <p:nvGrpSpPr>
            <p:cNvPr id="46115" name="Group 11"/>
            <p:cNvGrpSpPr>
              <a:grpSpLocks/>
            </p:cNvGrpSpPr>
            <p:nvPr/>
          </p:nvGrpSpPr>
          <p:grpSpPr bwMode="auto">
            <a:xfrm rot="4288560">
              <a:off x="4081" y="2818"/>
              <a:ext cx="545" cy="862"/>
              <a:chOff x="3514" y="1389"/>
              <a:chExt cx="545" cy="862"/>
            </a:xfrm>
          </p:grpSpPr>
          <p:sp>
            <p:nvSpPr>
              <p:cNvPr id="46117" name="Line 12"/>
              <p:cNvSpPr>
                <a:spLocks noChangeShapeType="1"/>
              </p:cNvSpPr>
              <p:nvPr/>
            </p:nvSpPr>
            <p:spPr bwMode="auto">
              <a:xfrm flipH="1">
                <a:off x="3560" y="1434"/>
                <a:ext cx="499" cy="817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6118" name="Line 13"/>
              <p:cNvSpPr>
                <a:spLocks noChangeShapeType="1"/>
              </p:cNvSpPr>
              <p:nvPr/>
            </p:nvSpPr>
            <p:spPr bwMode="auto">
              <a:xfrm flipH="1">
                <a:off x="3514" y="1389"/>
                <a:ext cx="499" cy="817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</p:grpSp>
        <p:sp>
          <p:nvSpPr>
            <p:cNvPr id="46116" name="Text Box 16"/>
            <p:cNvSpPr txBox="1">
              <a:spLocks noChangeArrowheads="1"/>
            </p:cNvSpPr>
            <p:nvPr/>
          </p:nvSpPr>
          <p:spPr bwMode="auto">
            <a:xfrm>
              <a:off x="4876" y="3120"/>
              <a:ext cx="458" cy="582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5400">
                  <a:sym typeface="Wingdings" pitchFamily="2" charset="2"/>
                </a:rPr>
                <a:t></a:t>
              </a:r>
            </a:p>
          </p:txBody>
        </p:sp>
      </p:grpSp>
      <p:sp>
        <p:nvSpPr>
          <p:cNvPr id="46085" name="Arc 17"/>
          <p:cNvSpPr>
            <a:spLocks/>
          </p:cNvSpPr>
          <p:nvPr/>
        </p:nvSpPr>
        <p:spPr bwMode="auto">
          <a:xfrm flipH="1">
            <a:off x="2012950" y="2786063"/>
            <a:ext cx="2443163" cy="1419225"/>
          </a:xfrm>
          <a:custGeom>
            <a:avLst/>
            <a:gdLst>
              <a:gd name="T0" fmla="*/ 2147483647 w 20679"/>
              <a:gd name="T1" fmla="*/ 0 h 12578"/>
              <a:gd name="T2" fmla="*/ 2147483647 w 20679"/>
              <a:gd name="T3" fmla="*/ 2147483647 h 12578"/>
              <a:gd name="T4" fmla="*/ 0 w 20679"/>
              <a:gd name="T5" fmla="*/ 2147483647 h 12578"/>
              <a:gd name="T6" fmla="*/ 0 60000 65536"/>
              <a:gd name="T7" fmla="*/ 0 60000 65536"/>
              <a:gd name="T8" fmla="*/ 0 60000 65536"/>
              <a:gd name="T9" fmla="*/ 0 w 20679"/>
              <a:gd name="T10" fmla="*/ 0 h 12578"/>
              <a:gd name="T11" fmla="*/ 20679 w 20679"/>
              <a:gd name="T12" fmla="*/ 12578 h 1257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679" h="12578" fill="none" extrusionOk="0">
                <a:moveTo>
                  <a:pt x="17560" y="-1"/>
                </a:moveTo>
                <a:cubicBezTo>
                  <a:pt x="18940" y="1927"/>
                  <a:pt x="19994" y="4068"/>
                  <a:pt x="20679" y="6337"/>
                </a:cubicBezTo>
              </a:path>
              <a:path w="20679" h="12578" stroke="0" extrusionOk="0">
                <a:moveTo>
                  <a:pt x="17560" y="-1"/>
                </a:moveTo>
                <a:cubicBezTo>
                  <a:pt x="18940" y="1927"/>
                  <a:pt x="19994" y="4068"/>
                  <a:pt x="20679" y="6337"/>
                </a:cubicBezTo>
                <a:lnTo>
                  <a:pt x="0" y="12578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86" name="Text Box 18"/>
          <p:cNvSpPr txBox="1">
            <a:spLocks noChangeArrowheads="1"/>
          </p:cNvSpPr>
          <p:nvPr/>
        </p:nvSpPr>
        <p:spPr bwMode="auto">
          <a:xfrm>
            <a:off x="1824038" y="2271713"/>
            <a:ext cx="16700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2800" b="1">
                <a:latin typeface="Times New Roman" pitchFamily="18" charset="0"/>
                <a:cs typeface="Akhbar MT" pitchFamily="2" charset="-78"/>
              </a:rPr>
              <a:t>أوكسالو أسيتات</a:t>
            </a:r>
            <a:endParaRPr lang="en-US" sz="2800" b="1">
              <a:latin typeface="Times New Roman" pitchFamily="18" charset="0"/>
              <a:cs typeface="Akhbar MT" pitchFamily="2" charset="-78"/>
            </a:endParaRPr>
          </a:p>
        </p:txBody>
      </p:sp>
      <p:sp>
        <p:nvSpPr>
          <p:cNvPr id="46087" name="Arc 19"/>
          <p:cNvSpPr>
            <a:spLocks/>
          </p:cNvSpPr>
          <p:nvPr/>
        </p:nvSpPr>
        <p:spPr bwMode="auto">
          <a:xfrm flipH="1">
            <a:off x="3228975" y="1760538"/>
            <a:ext cx="2133600" cy="2438400"/>
          </a:xfrm>
          <a:custGeom>
            <a:avLst/>
            <a:gdLst>
              <a:gd name="T0" fmla="*/ 0 w 18055"/>
              <a:gd name="T1" fmla="*/ 2147483647 h 21600"/>
              <a:gd name="T2" fmla="*/ 2147483647 w 18055"/>
              <a:gd name="T3" fmla="*/ 2147483647 h 21600"/>
              <a:gd name="T4" fmla="*/ 2147483647 w 18055"/>
              <a:gd name="T5" fmla="*/ 2147483647 h 21600"/>
              <a:gd name="T6" fmla="*/ 0 60000 65536"/>
              <a:gd name="T7" fmla="*/ 0 60000 65536"/>
              <a:gd name="T8" fmla="*/ 0 60000 65536"/>
              <a:gd name="T9" fmla="*/ 0 w 18055"/>
              <a:gd name="T10" fmla="*/ 0 h 21600"/>
              <a:gd name="T11" fmla="*/ 18055 w 18055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055" h="21600" fill="none" extrusionOk="0">
                <a:moveTo>
                  <a:pt x="-1" y="1401"/>
                </a:moveTo>
                <a:cubicBezTo>
                  <a:pt x="2445" y="475"/>
                  <a:pt x="5039" y="-1"/>
                  <a:pt x="7655" y="0"/>
                </a:cubicBezTo>
                <a:cubicBezTo>
                  <a:pt x="11290" y="0"/>
                  <a:pt x="14868" y="917"/>
                  <a:pt x="18054" y="2668"/>
                </a:cubicBezTo>
              </a:path>
              <a:path w="18055" h="21600" stroke="0" extrusionOk="0">
                <a:moveTo>
                  <a:pt x="-1" y="1401"/>
                </a:moveTo>
                <a:cubicBezTo>
                  <a:pt x="2445" y="475"/>
                  <a:pt x="5039" y="-1"/>
                  <a:pt x="7655" y="0"/>
                </a:cubicBezTo>
                <a:cubicBezTo>
                  <a:pt x="11290" y="0"/>
                  <a:pt x="14868" y="917"/>
                  <a:pt x="18054" y="2668"/>
                </a:cubicBezTo>
                <a:lnTo>
                  <a:pt x="7655" y="2160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88" name="Arc 20"/>
          <p:cNvSpPr>
            <a:spLocks/>
          </p:cNvSpPr>
          <p:nvPr/>
        </p:nvSpPr>
        <p:spPr bwMode="auto">
          <a:xfrm flipH="1">
            <a:off x="4457700" y="2217738"/>
            <a:ext cx="2001838" cy="1970087"/>
          </a:xfrm>
          <a:custGeom>
            <a:avLst/>
            <a:gdLst>
              <a:gd name="T0" fmla="*/ 0 w 16929"/>
              <a:gd name="T1" fmla="*/ 2147483647 h 17461"/>
              <a:gd name="T2" fmla="*/ 2147483647 w 16929"/>
              <a:gd name="T3" fmla="*/ 0 h 17461"/>
              <a:gd name="T4" fmla="*/ 2147483647 w 16929"/>
              <a:gd name="T5" fmla="*/ 2147483647 h 17461"/>
              <a:gd name="T6" fmla="*/ 0 60000 65536"/>
              <a:gd name="T7" fmla="*/ 0 60000 65536"/>
              <a:gd name="T8" fmla="*/ 0 60000 65536"/>
              <a:gd name="T9" fmla="*/ 0 w 16929"/>
              <a:gd name="T10" fmla="*/ 0 h 17461"/>
              <a:gd name="T11" fmla="*/ 16929 w 16929"/>
              <a:gd name="T12" fmla="*/ 17461 h 1746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929" h="17461" fill="none" extrusionOk="0">
                <a:moveTo>
                  <a:pt x="-1" y="4045"/>
                </a:moveTo>
                <a:cubicBezTo>
                  <a:pt x="1214" y="2512"/>
                  <a:pt x="2632" y="1151"/>
                  <a:pt x="4213" y="-1"/>
                </a:cubicBezTo>
              </a:path>
              <a:path w="16929" h="17461" stroke="0" extrusionOk="0">
                <a:moveTo>
                  <a:pt x="-1" y="4045"/>
                </a:moveTo>
                <a:cubicBezTo>
                  <a:pt x="1214" y="2512"/>
                  <a:pt x="2632" y="1151"/>
                  <a:pt x="4213" y="-1"/>
                </a:cubicBezTo>
                <a:lnTo>
                  <a:pt x="16929" y="17461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89" name="Arc 21"/>
          <p:cNvSpPr>
            <a:spLocks/>
          </p:cNvSpPr>
          <p:nvPr/>
        </p:nvSpPr>
        <p:spPr bwMode="auto">
          <a:xfrm flipH="1">
            <a:off x="2481263" y="4186238"/>
            <a:ext cx="1976437" cy="2127250"/>
          </a:xfrm>
          <a:custGeom>
            <a:avLst/>
            <a:gdLst>
              <a:gd name="T0" fmla="*/ 2147483647 w 16727"/>
              <a:gd name="T1" fmla="*/ 2147483647 h 18846"/>
              <a:gd name="T2" fmla="*/ 2147483647 w 16727"/>
              <a:gd name="T3" fmla="*/ 2147483647 h 18846"/>
              <a:gd name="T4" fmla="*/ 0 w 16727"/>
              <a:gd name="T5" fmla="*/ 0 h 18846"/>
              <a:gd name="T6" fmla="*/ 0 60000 65536"/>
              <a:gd name="T7" fmla="*/ 0 60000 65536"/>
              <a:gd name="T8" fmla="*/ 0 60000 65536"/>
              <a:gd name="T9" fmla="*/ 0 w 16727"/>
              <a:gd name="T10" fmla="*/ 0 h 18846"/>
              <a:gd name="T11" fmla="*/ 16727 w 16727"/>
              <a:gd name="T12" fmla="*/ 18846 h 1884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727" h="18846" fill="none" extrusionOk="0">
                <a:moveTo>
                  <a:pt x="16727" y="13666"/>
                </a:moveTo>
                <a:cubicBezTo>
                  <a:pt x="15012" y="15764"/>
                  <a:pt x="12918" y="17521"/>
                  <a:pt x="10554" y="18846"/>
                </a:cubicBezTo>
              </a:path>
              <a:path w="16727" h="18846" stroke="0" extrusionOk="0">
                <a:moveTo>
                  <a:pt x="16727" y="13666"/>
                </a:moveTo>
                <a:cubicBezTo>
                  <a:pt x="15012" y="15764"/>
                  <a:pt x="12918" y="17521"/>
                  <a:pt x="10554" y="18846"/>
                </a:cubicBez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90" name="Arc 22"/>
          <p:cNvSpPr>
            <a:spLocks/>
          </p:cNvSpPr>
          <p:nvPr/>
        </p:nvSpPr>
        <p:spPr bwMode="auto">
          <a:xfrm flipH="1">
            <a:off x="4457700" y="4205288"/>
            <a:ext cx="2503488" cy="1444625"/>
          </a:xfrm>
          <a:custGeom>
            <a:avLst/>
            <a:gdLst>
              <a:gd name="T0" fmla="*/ 2147483647 w 21173"/>
              <a:gd name="T1" fmla="*/ 2147483647 h 12803"/>
              <a:gd name="T2" fmla="*/ 0 w 21173"/>
              <a:gd name="T3" fmla="*/ 2147483647 h 12803"/>
              <a:gd name="T4" fmla="*/ 2147483647 w 21173"/>
              <a:gd name="T5" fmla="*/ 0 h 12803"/>
              <a:gd name="T6" fmla="*/ 0 60000 65536"/>
              <a:gd name="T7" fmla="*/ 0 60000 65536"/>
              <a:gd name="T8" fmla="*/ 0 60000 65536"/>
              <a:gd name="T9" fmla="*/ 0 w 21173"/>
              <a:gd name="T10" fmla="*/ 0 h 12803"/>
              <a:gd name="T11" fmla="*/ 21173 w 21173"/>
              <a:gd name="T12" fmla="*/ 12803 h 1280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173" h="12803" fill="none" extrusionOk="0">
                <a:moveTo>
                  <a:pt x="3776" y="12802"/>
                </a:moveTo>
                <a:cubicBezTo>
                  <a:pt x="1911" y="10269"/>
                  <a:pt x="623" y="7359"/>
                  <a:pt x="0" y="4275"/>
                </a:cubicBezTo>
              </a:path>
              <a:path w="21173" h="12803" stroke="0" extrusionOk="0">
                <a:moveTo>
                  <a:pt x="3776" y="12802"/>
                </a:moveTo>
                <a:cubicBezTo>
                  <a:pt x="1911" y="10269"/>
                  <a:pt x="623" y="7359"/>
                  <a:pt x="0" y="4275"/>
                </a:cubicBezTo>
                <a:lnTo>
                  <a:pt x="21173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91" name="Arc 23"/>
          <p:cNvSpPr>
            <a:spLocks/>
          </p:cNvSpPr>
          <p:nvPr/>
        </p:nvSpPr>
        <p:spPr bwMode="auto">
          <a:xfrm flipH="1">
            <a:off x="4189413" y="4186238"/>
            <a:ext cx="1476375" cy="2438400"/>
          </a:xfrm>
          <a:custGeom>
            <a:avLst/>
            <a:gdLst>
              <a:gd name="T0" fmla="*/ 2147483647 w 12483"/>
              <a:gd name="T1" fmla="*/ 2147483647 h 21600"/>
              <a:gd name="T2" fmla="*/ 0 w 12483"/>
              <a:gd name="T3" fmla="*/ 2147483647 h 21600"/>
              <a:gd name="T4" fmla="*/ 2147483647 w 12483"/>
              <a:gd name="T5" fmla="*/ 0 h 21600"/>
              <a:gd name="T6" fmla="*/ 0 60000 65536"/>
              <a:gd name="T7" fmla="*/ 0 60000 65536"/>
              <a:gd name="T8" fmla="*/ 0 60000 65536"/>
              <a:gd name="T9" fmla="*/ 0 w 12483"/>
              <a:gd name="T10" fmla="*/ 0 h 21600"/>
              <a:gd name="T11" fmla="*/ 12483 w 12483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483" h="21600" fill="none" extrusionOk="0">
                <a:moveTo>
                  <a:pt x="12482" y="21478"/>
                </a:moveTo>
                <a:cubicBezTo>
                  <a:pt x="11723" y="21559"/>
                  <a:pt x="10960" y="21599"/>
                  <a:pt x="10197" y="21600"/>
                </a:cubicBezTo>
                <a:cubicBezTo>
                  <a:pt x="6639" y="21600"/>
                  <a:pt x="3136" y="20721"/>
                  <a:pt x="-1" y="19041"/>
                </a:cubicBezTo>
              </a:path>
              <a:path w="12483" h="21600" stroke="0" extrusionOk="0">
                <a:moveTo>
                  <a:pt x="12482" y="21478"/>
                </a:moveTo>
                <a:cubicBezTo>
                  <a:pt x="11723" y="21559"/>
                  <a:pt x="10960" y="21599"/>
                  <a:pt x="10197" y="21600"/>
                </a:cubicBezTo>
                <a:cubicBezTo>
                  <a:pt x="6639" y="21600"/>
                  <a:pt x="3136" y="20721"/>
                  <a:pt x="-1" y="19041"/>
                </a:cubicBezTo>
                <a:lnTo>
                  <a:pt x="10197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92" name="Text Box 24"/>
          <p:cNvSpPr txBox="1">
            <a:spLocks noChangeArrowheads="1"/>
          </p:cNvSpPr>
          <p:nvPr/>
        </p:nvSpPr>
        <p:spPr bwMode="auto">
          <a:xfrm>
            <a:off x="5248275" y="1843088"/>
            <a:ext cx="847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2800" b="1">
                <a:latin typeface="Times New Roman" pitchFamily="18" charset="0"/>
                <a:cs typeface="Akhbar MT" pitchFamily="2" charset="-78"/>
              </a:rPr>
              <a:t>سترات</a:t>
            </a:r>
            <a:endParaRPr lang="en-US" sz="2800" b="1">
              <a:latin typeface="Times New Roman" pitchFamily="18" charset="0"/>
              <a:cs typeface="Akhbar MT" pitchFamily="2" charset="-78"/>
            </a:endParaRPr>
          </a:p>
        </p:txBody>
      </p:sp>
      <p:sp>
        <p:nvSpPr>
          <p:cNvPr id="46093" name="Text Box 25"/>
          <p:cNvSpPr txBox="1">
            <a:spLocks noChangeArrowheads="1"/>
          </p:cNvSpPr>
          <p:nvPr/>
        </p:nvSpPr>
        <p:spPr bwMode="auto">
          <a:xfrm>
            <a:off x="5940425" y="4149725"/>
            <a:ext cx="19923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2800" b="1">
                <a:latin typeface="Times New Roman" pitchFamily="18" charset="0"/>
                <a:cs typeface="Akhbar MT" pitchFamily="2" charset="-78"/>
              </a:rPr>
              <a:t>ألفا كيتو جلوتارات</a:t>
            </a:r>
            <a:endParaRPr lang="en-US" sz="2800" b="1">
              <a:latin typeface="Times New Roman" pitchFamily="18" charset="0"/>
              <a:cs typeface="Akhbar MT" pitchFamily="2" charset="-78"/>
            </a:endParaRPr>
          </a:p>
        </p:txBody>
      </p:sp>
      <p:sp>
        <p:nvSpPr>
          <p:cNvPr id="46094" name="Text Box 26"/>
          <p:cNvSpPr txBox="1">
            <a:spLocks noChangeArrowheads="1"/>
          </p:cNvSpPr>
          <p:nvPr/>
        </p:nvSpPr>
        <p:spPr bwMode="auto">
          <a:xfrm>
            <a:off x="4572000" y="5715000"/>
            <a:ext cx="26447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2800" b="1">
                <a:latin typeface="Times New Roman" pitchFamily="18" charset="0"/>
                <a:cs typeface="Akhbar MT" pitchFamily="2" charset="-78"/>
              </a:rPr>
              <a:t>سكسينايل مرافق إنزيمي أ</a:t>
            </a:r>
            <a:endParaRPr lang="en-US" sz="2800" b="1">
              <a:latin typeface="Times New Roman" pitchFamily="18" charset="0"/>
              <a:cs typeface="Akhbar MT" pitchFamily="2" charset="-78"/>
            </a:endParaRPr>
          </a:p>
        </p:txBody>
      </p:sp>
      <p:sp>
        <p:nvSpPr>
          <p:cNvPr id="46095" name="Text Box 27"/>
          <p:cNvSpPr txBox="1">
            <a:spLocks noChangeArrowheads="1"/>
          </p:cNvSpPr>
          <p:nvPr/>
        </p:nvSpPr>
        <p:spPr bwMode="auto">
          <a:xfrm>
            <a:off x="3148013" y="6186488"/>
            <a:ext cx="11191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2800" b="1">
                <a:latin typeface="Times New Roman" pitchFamily="18" charset="0"/>
                <a:cs typeface="Akhbar MT" pitchFamily="2" charset="-78"/>
              </a:rPr>
              <a:t>سكسينات</a:t>
            </a:r>
            <a:endParaRPr lang="en-US" sz="2800" b="1">
              <a:latin typeface="Times New Roman" pitchFamily="18" charset="0"/>
              <a:cs typeface="Akhbar MT" pitchFamily="2" charset="-78"/>
            </a:endParaRPr>
          </a:p>
        </p:txBody>
      </p:sp>
      <p:sp>
        <p:nvSpPr>
          <p:cNvPr id="46096" name="Text Box 28"/>
          <p:cNvSpPr txBox="1">
            <a:spLocks noChangeArrowheads="1"/>
          </p:cNvSpPr>
          <p:nvPr/>
        </p:nvSpPr>
        <p:spPr bwMode="auto">
          <a:xfrm>
            <a:off x="1752600" y="5210175"/>
            <a:ext cx="1073150" cy="5191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2800" b="1">
                <a:latin typeface="Times New Roman" pitchFamily="18" charset="0"/>
                <a:cs typeface="Akhbar MT" pitchFamily="2" charset="-78"/>
              </a:rPr>
              <a:t>فيومارات</a:t>
            </a:r>
            <a:endParaRPr lang="en-US" sz="2800" b="1">
              <a:latin typeface="Times New Roman" pitchFamily="18" charset="0"/>
              <a:cs typeface="Akhbar MT" pitchFamily="2" charset="-78"/>
            </a:endParaRPr>
          </a:p>
        </p:txBody>
      </p:sp>
      <p:sp>
        <p:nvSpPr>
          <p:cNvPr id="46097" name="Text Box 29"/>
          <p:cNvSpPr txBox="1">
            <a:spLocks noChangeArrowheads="1"/>
          </p:cNvSpPr>
          <p:nvPr/>
        </p:nvSpPr>
        <p:spPr bwMode="auto">
          <a:xfrm>
            <a:off x="1547813" y="3595688"/>
            <a:ext cx="7381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2800" b="1">
                <a:latin typeface="Times New Roman" pitchFamily="18" charset="0"/>
                <a:cs typeface="Akhbar MT" pitchFamily="2" charset="-78"/>
              </a:rPr>
              <a:t>مالات</a:t>
            </a:r>
            <a:endParaRPr lang="en-US" sz="2800" b="1">
              <a:latin typeface="Times New Roman" pitchFamily="18" charset="0"/>
              <a:cs typeface="Akhbar MT" pitchFamily="2" charset="-78"/>
            </a:endParaRPr>
          </a:p>
        </p:txBody>
      </p:sp>
      <p:sp>
        <p:nvSpPr>
          <p:cNvPr id="46098" name="Arc 30"/>
          <p:cNvSpPr>
            <a:spLocks/>
          </p:cNvSpPr>
          <p:nvPr/>
        </p:nvSpPr>
        <p:spPr bwMode="auto">
          <a:xfrm flipH="1">
            <a:off x="1906588" y="4068763"/>
            <a:ext cx="2552700" cy="1130300"/>
          </a:xfrm>
          <a:custGeom>
            <a:avLst/>
            <a:gdLst>
              <a:gd name="T0" fmla="*/ 2147483647 w 21600"/>
              <a:gd name="T1" fmla="*/ 0 h 10022"/>
              <a:gd name="T2" fmla="*/ 2147483647 w 21600"/>
              <a:gd name="T3" fmla="*/ 2147483647 h 10022"/>
              <a:gd name="T4" fmla="*/ 0 w 21600"/>
              <a:gd name="T5" fmla="*/ 2147483647 h 10022"/>
              <a:gd name="T6" fmla="*/ 0 60000 65536"/>
              <a:gd name="T7" fmla="*/ 0 60000 65536"/>
              <a:gd name="T8" fmla="*/ 0 60000 65536"/>
              <a:gd name="T9" fmla="*/ 0 w 21600"/>
              <a:gd name="T10" fmla="*/ 0 h 10022"/>
              <a:gd name="T11" fmla="*/ 21600 w 21600"/>
              <a:gd name="T12" fmla="*/ 10022 h 1002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0022" fill="none" extrusionOk="0">
                <a:moveTo>
                  <a:pt x="21579" y="-1"/>
                </a:moveTo>
                <a:cubicBezTo>
                  <a:pt x="21593" y="314"/>
                  <a:pt x="21600" y="629"/>
                  <a:pt x="21600" y="944"/>
                </a:cubicBezTo>
                <a:cubicBezTo>
                  <a:pt x="21600" y="4079"/>
                  <a:pt x="20917" y="7176"/>
                  <a:pt x="19599" y="10021"/>
                </a:cubicBezTo>
              </a:path>
              <a:path w="21600" h="10022" stroke="0" extrusionOk="0">
                <a:moveTo>
                  <a:pt x="21579" y="-1"/>
                </a:moveTo>
                <a:cubicBezTo>
                  <a:pt x="21593" y="314"/>
                  <a:pt x="21600" y="629"/>
                  <a:pt x="21600" y="944"/>
                </a:cubicBezTo>
                <a:cubicBezTo>
                  <a:pt x="21600" y="4079"/>
                  <a:pt x="20917" y="7176"/>
                  <a:pt x="19599" y="10021"/>
                </a:cubicBezTo>
                <a:lnTo>
                  <a:pt x="0" y="944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99" name="Arc 31"/>
          <p:cNvSpPr>
            <a:spLocks/>
          </p:cNvSpPr>
          <p:nvPr/>
        </p:nvSpPr>
        <p:spPr bwMode="auto">
          <a:xfrm flipH="1">
            <a:off x="3900488" y="-481013"/>
            <a:ext cx="1547812" cy="2251076"/>
          </a:xfrm>
          <a:custGeom>
            <a:avLst/>
            <a:gdLst>
              <a:gd name="T0" fmla="*/ 2147483647 w 19592"/>
              <a:gd name="T1" fmla="*/ 2147483647 h 21600"/>
              <a:gd name="T2" fmla="*/ 0 w 19592"/>
              <a:gd name="T3" fmla="*/ 2147483647 h 21600"/>
              <a:gd name="T4" fmla="*/ 2147483647 w 19592"/>
              <a:gd name="T5" fmla="*/ 0 h 21600"/>
              <a:gd name="T6" fmla="*/ 0 60000 65536"/>
              <a:gd name="T7" fmla="*/ 0 60000 65536"/>
              <a:gd name="T8" fmla="*/ 0 60000 65536"/>
              <a:gd name="T9" fmla="*/ 0 w 19592"/>
              <a:gd name="T10" fmla="*/ 0 h 21600"/>
              <a:gd name="T11" fmla="*/ 19592 w 1959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592" h="21600" fill="none" extrusionOk="0">
                <a:moveTo>
                  <a:pt x="19592" y="20122"/>
                </a:moveTo>
                <a:cubicBezTo>
                  <a:pt x="17089" y="21098"/>
                  <a:pt x="14426" y="21599"/>
                  <a:pt x="11740" y="21600"/>
                </a:cubicBezTo>
                <a:cubicBezTo>
                  <a:pt x="7574" y="21600"/>
                  <a:pt x="3496" y="20395"/>
                  <a:pt x="0" y="18130"/>
                </a:cubicBezTo>
              </a:path>
              <a:path w="19592" h="21600" stroke="0" extrusionOk="0">
                <a:moveTo>
                  <a:pt x="19592" y="20122"/>
                </a:moveTo>
                <a:cubicBezTo>
                  <a:pt x="17089" y="21098"/>
                  <a:pt x="14426" y="21599"/>
                  <a:pt x="11740" y="21600"/>
                </a:cubicBezTo>
                <a:cubicBezTo>
                  <a:pt x="7574" y="21600"/>
                  <a:pt x="3496" y="20395"/>
                  <a:pt x="0" y="18130"/>
                </a:cubicBezTo>
                <a:lnTo>
                  <a:pt x="11740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100" name="Text Box 32"/>
          <p:cNvSpPr txBox="1">
            <a:spLocks noChangeArrowheads="1"/>
          </p:cNvSpPr>
          <p:nvPr/>
        </p:nvSpPr>
        <p:spPr bwMode="auto">
          <a:xfrm>
            <a:off x="2200275" y="1125538"/>
            <a:ext cx="2257425" cy="52863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2800" b="1">
                <a:latin typeface="Times New Roman" pitchFamily="18" charset="0"/>
                <a:cs typeface="Akhbar MT" pitchFamily="2" charset="-78"/>
              </a:rPr>
              <a:t>أستيل مرافق إنزيمي أ</a:t>
            </a:r>
            <a:endParaRPr lang="en-US" sz="2800" b="1">
              <a:latin typeface="Times New Roman" pitchFamily="18" charset="0"/>
              <a:cs typeface="Akhbar MT" pitchFamily="2" charset="-78"/>
            </a:endParaRPr>
          </a:p>
        </p:txBody>
      </p:sp>
      <p:sp>
        <p:nvSpPr>
          <p:cNvPr id="46101" name="Text Box 33"/>
          <p:cNvSpPr txBox="1">
            <a:spLocks noChangeArrowheads="1"/>
          </p:cNvSpPr>
          <p:nvPr/>
        </p:nvSpPr>
        <p:spPr bwMode="auto">
          <a:xfrm>
            <a:off x="5486400" y="1050925"/>
            <a:ext cx="1608138" cy="5191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2800" b="1">
                <a:latin typeface="Times New Roman" pitchFamily="18" charset="0"/>
                <a:cs typeface="Akhbar MT" pitchFamily="2" charset="-78"/>
              </a:rPr>
              <a:t>مرافق إنزيمي أ</a:t>
            </a:r>
            <a:endParaRPr lang="en-US" sz="2800" b="1">
              <a:latin typeface="Times New Roman" pitchFamily="18" charset="0"/>
              <a:cs typeface="Akhbar MT" pitchFamily="2" charset="-78"/>
            </a:endParaRPr>
          </a:p>
        </p:txBody>
      </p:sp>
      <p:sp>
        <p:nvSpPr>
          <p:cNvPr id="46102" name="Text Box 34"/>
          <p:cNvSpPr txBox="1">
            <a:spLocks noChangeArrowheads="1"/>
          </p:cNvSpPr>
          <p:nvPr/>
        </p:nvSpPr>
        <p:spPr bwMode="auto">
          <a:xfrm>
            <a:off x="2757488" y="19050"/>
            <a:ext cx="1139825" cy="5794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3200" b="1">
                <a:latin typeface="Times New Roman" pitchFamily="18" charset="0"/>
                <a:cs typeface="Akhbar MT" pitchFamily="2" charset="-78"/>
              </a:rPr>
              <a:t>بيروفيت</a:t>
            </a:r>
            <a:endParaRPr lang="en-US" sz="3200" b="1">
              <a:latin typeface="Times New Roman" pitchFamily="18" charset="0"/>
              <a:cs typeface="Akhbar MT" pitchFamily="2" charset="-78"/>
            </a:endParaRPr>
          </a:p>
        </p:txBody>
      </p:sp>
      <p:sp>
        <p:nvSpPr>
          <p:cNvPr id="46103" name="Line 37"/>
          <p:cNvSpPr>
            <a:spLocks noChangeShapeType="1"/>
          </p:cNvSpPr>
          <p:nvPr/>
        </p:nvSpPr>
        <p:spPr bwMode="auto">
          <a:xfrm>
            <a:off x="3371850" y="5334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6104" name="Oval 40"/>
          <p:cNvSpPr>
            <a:spLocks noChangeArrowheads="1"/>
          </p:cNvSpPr>
          <p:nvPr/>
        </p:nvSpPr>
        <p:spPr bwMode="auto">
          <a:xfrm>
            <a:off x="2819400" y="3505200"/>
            <a:ext cx="2971800" cy="11430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ar-SA" sz="3200" b="1">
                <a:latin typeface="Times New Roman" pitchFamily="18" charset="0"/>
                <a:cs typeface="PT Bold Heading" pitchFamily="2" charset="-78"/>
              </a:rPr>
              <a:t>دورة كربس</a:t>
            </a:r>
            <a:endParaRPr lang="en-US" sz="3200" b="1">
              <a:latin typeface="Times New Roman" pitchFamily="18" charset="0"/>
              <a:cs typeface="PT Bold Heading" pitchFamily="2" charset="-78"/>
            </a:endParaRPr>
          </a:p>
        </p:txBody>
      </p:sp>
      <p:sp>
        <p:nvSpPr>
          <p:cNvPr id="46105" name="Arc 41"/>
          <p:cNvSpPr>
            <a:spLocks/>
          </p:cNvSpPr>
          <p:nvPr/>
        </p:nvSpPr>
        <p:spPr bwMode="auto">
          <a:xfrm flipH="1">
            <a:off x="6858000" y="1539875"/>
            <a:ext cx="960438" cy="2193925"/>
          </a:xfrm>
          <a:custGeom>
            <a:avLst/>
            <a:gdLst>
              <a:gd name="T0" fmla="*/ 2147483647 w 12155"/>
              <a:gd name="T1" fmla="*/ 2147483647 h 21057"/>
              <a:gd name="T2" fmla="*/ 2147483647 w 12155"/>
              <a:gd name="T3" fmla="*/ 2147483647 h 21057"/>
              <a:gd name="T4" fmla="*/ 0 w 12155"/>
              <a:gd name="T5" fmla="*/ 0 h 21057"/>
              <a:gd name="T6" fmla="*/ 0 60000 65536"/>
              <a:gd name="T7" fmla="*/ 0 60000 65536"/>
              <a:gd name="T8" fmla="*/ 0 60000 65536"/>
              <a:gd name="T9" fmla="*/ 0 w 12155"/>
              <a:gd name="T10" fmla="*/ 0 h 21057"/>
              <a:gd name="T11" fmla="*/ 12155 w 12155"/>
              <a:gd name="T12" fmla="*/ 21057 h 2105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155" h="21057" fill="none" extrusionOk="0">
                <a:moveTo>
                  <a:pt x="12155" y="17855"/>
                </a:moveTo>
                <a:cubicBezTo>
                  <a:pt x="9928" y="19371"/>
                  <a:pt x="7437" y="20457"/>
                  <a:pt x="4812" y="21057"/>
                </a:cubicBezTo>
              </a:path>
              <a:path w="12155" h="21057" stroke="0" extrusionOk="0">
                <a:moveTo>
                  <a:pt x="12155" y="17855"/>
                </a:moveTo>
                <a:cubicBezTo>
                  <a:pt x="9928" y="19371"/>
                  <a:pt x="7437" y="20457"/>
                  <a:pt x="4812" y="21057"/>
                </a:cubicBez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106" name="Text Box 42"/>
          <p:cNvSpPr txBox="1">
            <a:spLocks noChangeArrowheads="1"/>
          </p:cNvSpPr>
          <p:nvPr/>
        </p:nvSpPr>
        <p:spPr bwMode="auto">
          <a:xfrm>
            <a:off x="7315200" y="3587750"/>
            <a:ext cx="67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>
                <a:latin typeface="Times New Roman" pitchFamily="18" charset="0"/>
              </a:rPr>
              <a:t>CO</a:t>
            </a:r>
            <a:r>
              <a:rPr lang="en-US" sz="1600" b="1" baseline="-25000">
                <a:latin typeface="Times New Roman" pitchFamily="18" charset="0"/>
              </a:rPr>
              <a:t>2</a:t>
            </a:r>
          </a:p>
        </p:txBody>
      </p:sp>
      <p:sp>
        <p:nvSpPr>
          <p:cNvPr id="46107" name="Text Box 44"/>
          <p:cNvSpPr txBox="1">
            <a:spLocks noChangeArrowheads="1"/>
          </p:cNvSpPr>
          <p:nvPr/>
        </p:nvSpPr>
        <p:spPr bwMode="auto">
          <a:xfrm>
            <a:off x="5784850" y="2605088"/>
            <a:ext cx="12446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2800" b="1">
                <a:latin typeface="Times New Roman" pitchFamily="18" charset="0"/>
                <a:cs typeface="Akhbar MT" pitchFamily="2" charset="-78"/>
              </a:rPr>
              <a:t>أيزوسترات</a:t>
            </a:r>
            <a:endParaRPr lang="en-US" sz="2800" b="1">
              <a:latin typeface="Times New Roman" pitchFamily="18" charset="0"/>
              <a:cs typeface="Akhbar MT" pitchFamily="2" charset="-78"/>
            </a:endParaRPr>
          </a:p>
        </p:txBody>
      </p:sp>
      <p:sp>
        <p:nvSpPr>
          <p:cNvPr id="46108" name="Arc 45"/>
          <p:cNvSpPr>
            <a:spLocks/>
          </p:cNvSpPr>
          <p:nvPr/>
        </p:nvSpPr>
        <p:spPr bwMode="auto">
          <a:xfrm flipH="1">
            <a:off x="4459288" y="3222625"/>
            <a:ext cx="2552700" cy="957263"/>
          </a:xfrm>
          <a:custGeom>
            <a:avLst/>
            <a:gdLst>
              <a:gd name="T0" fmla="*/ 0 w 21596"/>
              <a:gd name="T1" fmla="*/ 2147483647 h 8481"/>
              <a:gd name="T2" fmla="*/ 2147483647 w 21596"/>
              <a:gd name="T3" fmla="*/ 0 h 8481"/>
              <a:gd name="T4" fmla="*/ 2147483647 w 21596"/>
              <a:gd name="T5" fmla="*/ 2147483647 h 8481"/>
              <a:gd name="T6" fmla="*/ 0 60000 65536"/>
              <a:gd name="T7" fmla="*/ 0 60000 65536"/>
              <a:gd name="T8" fmla="*/ 0 60000 65536"/>
              <a:gd name="T9" fmla="*/ 0 w 21596"/>
              <a:gd name="T10" fmla="*/ 0 h 8481"/>
              <a:gd name="T11" fmla="*/ 21596 w 21596"/>
              <a:gd name="T12" fmla="*/ 8481 h 848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96" h="8481" fill="none" extrusionOk="0">
                <a:moveTo>
                  <a:pt x="-1" y="8069"/>
                </a:moveTo>
                <a:cubicBezTo>
                  <a:pt x="52" y="5293"/>
                  <a:pt x="640" y="2553"/>
                  <a:pt x="1730" y="-1"/>
                </a:cubicBezTo>
              </a:path>
              <a:path w="21596" h="8481" stroke="0" extrusionOk="0">
                <a:moveTo>
                  <a:pt x="-1" y="8069"/>
                </a:moveTo>
                <a:cubicBezTo>
                  <a:pt x="52" y="5293"/>
                  <a:pt x="640" y="2553"/>
                  <a:pt x="1730" y="-1"/>
                </a:cubicBezTo>
                <a:lnTo>
                  <a:pt x="21596" y="8481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109" name="Arc 46"/>
          <p:cNvSpPr>
            <a:spLocks/>
          </p:cNvSpPr>
          <p:nvPr/>
        </p:nvSpPr>
        <p:spPr bwMode="auto">
          <a:xfrm flipH="1">
            <a:off x="6923088" y="685800"/>
            <a:ext cx="849312" cy="4640263"/>
          </a:xfrm>
          <a:custGeom>
            <a:avLst/>
            <a:gdLst>
              <a:gd name="T0" fmla="*/ 2147483647 w 10738"/>
              <a:gd name="T1" fmla="*/ 2147483647 h 20579"/>
              <a:gd name="T2" fmla="*/ 2147483647 w 10738"/>
              <a:gd name="T3" fmla="*/ 2147483647 h 20579"/>
              <a:gd name="T4" fmla="*/ 0 w 10738"/>
              <a:gd name="T5" fmla="*/ 0 h 20579"/>
              <a:gd name="T6" fmla="*/ 0 60000 65536"/>
              <a:gd name="T7" fmla="*/ 0 60000 65536"/>
              <a:gd name="T8" fmla="*/ 0 60000 65536"/>
              <a:gd name="T9" fmla="*/ 0 w 10738"/>
              <a:gd name="T10" fmla="*/ 0 h 20579"/>
              <a:gd name="T11" fmla="*/ 10738 w 10738"/>
              <a:gd name="T12" fmla="*/ 20579 h 2057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738" h="20579" fill="none" extrusionOk="0">
                <a:moveTo>
                  <a:pt x="10737" y="18741"/>
                </a:moveTo>
                <a:cubicBezTo>
                  <a:pt x="9414" y="19499"/>
                  <a:pt x="8014" y="20115"/>
                  <a:pt x="6562" y="20579"/>
                </a:cubicBezTo>
              </a:path>
              <a:path w="10738" h="20579" stroke="0" extrusionOk="0">
                <a:moveTo>
                  <a:pt x="10737" y="18741"/>
                </a:moveTo>
                <a:cubicBezTo>
                  <a:pt x="9414" y="19499"/>
                  <a:pt x="8014" y="20115"/>
                  <a:pt x="6562" y="20579"/>
                </a:cubicBez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110" name="Text Box 47"/>
          <p:cNvSpPr txBox="1">
            <a:spLocks noChangeArrowheads="1"/>
          </p:cNvSpPr>
          <p:nvPr/>
        </p:nvSpPr>
        <p:spPr bwMode="auto">
          <a:xfrm>
            <a:off x="7143750" y="5410200"/>
            <a:ext cx="67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>
                <a:latin typeface="Times New Roman" pitchFamily="18" charset="0"/>
              </a:rPr>
              <a:t>CO</a:t>
            </a:r>
            <a:r>
              <a:rPr lang="en-US" sz="1600" b="1" baseline="-25000">
                <a:latin typeface="Times New Roman" pitchFamily="18" charset="0"/>
              </a:rPr>
              <a:t>2</a:t>
            </a:r>
          </a:p>
        </p:txBody>
      </p:sp>
      <p:sp>
        <p:nvSpPr>
          <p:cNvPr id="46111" name="Arc 51"/>
          <p:cNvSpPr>
            <a:spLocks/>
          </p:cNvSpPr>
          <p:nvPr/>
        </p:nvSpPr>
        <p:spPr bwMode="auto">
          <a:xfrm>
            <a:off x="6019800" y="3408363"/>
            <a:ext cx="860425" cy="401637"/>
          </a:xfrm>
          <a:custGeom>
            <a:avLst/>
            <a:gdLst>
              <a:gd name="T0" fmla="*/ 2147483647 w 21600"/>
              <a:gd name="T1" fmla="*/ 0 h 15807"/>
              <a:gd name="T2" fmla="*/ 2147483647 w 21600"/>
              <a:gd name="T3" fmla="*/ 2147483647 h 15807"/>
              <a:gd name="T4" fmla="*/ 0 w 21600"/>
              <a:gd name="T5" fmla="*/ 772354951 h 15807"/>
              <a:gd name="T6" fmla="*/ 0 60000 65536"/>
              <a:gd name="T7" fmla="*/ 0 60000 65536"/>
              <a:gd name="T8" fmla="*/ 0 60000 65536"/>
              <a:gd name="T9" fmla="*/ 0 w 21600"/>
              <a:gd name="T10" fmla="*/ 0 h 15807"/>
              <a:gd name="T11" fmla="*/ 21600 w 21600"/>
              <a:gd name="T12" fmla="*/ 15807 h 1580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5807" fill="none" extrusionOk="0">
                <a:moveTo>
                  <a:pt x="21520" y="-1"/>
                </a:moveTo>
                <a:cubicBezTo>
                  <a:pt x="21573" y="616"/>
                  <a:pt x="21600" y="1234"/>
                  <a:pt x="21600" y="1853"/>
                </a:cubicBezTo>
                <a:cubicBezTo>
                  <a:pt x="21600" y="6962"/>
                  <a:pt x="19788" y="11906"/>
                  <a:pt x="16487" y="15806"/>
                </a:cubicBezTo>
              </a:path>
              <a:path w="21600" h="15807" stroke="0" extrusionOk="0">
                <a:moveTo>
                  <a:pt x="21520" y="-1"/>
                </a:moveTo>
                <a:cubicBezTo>
                  <a:pt x="21573" y="616"/>
                  <a:pt x="21600" y="1234"/>
                  <a:pt x="21600" y="1853"/>
                </a:cubicBezTo>
                <a:cubicBezTo>
                  <a:pt x="21600" y="6962"/>
                  <a:pt x="19788" y="11906"/>
                  <a:pt x="16487" y="15806"/>
                </a:cubicBezTo>
                <a:lnTo>
                  <a:pt x="0" y="1853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112" name="Text Box 52"/>
          <p:cNvSpPr txBox="1">
            <a:spLocks noChangeArrowheads="1"/>
          </p:cNvSpPr>
          <p:nvPr/>
        </p:nvSpPr>
        <p:spPr bwMode="auto">
          <a:xfrm>
            <a:off x="5951538" y="3789363"/>
            <a:ext cx="7810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latin typeface="Times New Roman" pitchFamily="18" charset="0"/>
              </a:rPr>
              <a:t>NADH</a:t>
            </a:r>
          </a:p>
        </p:txBody>
      </p:sp>
      <p:sp>
        <p:nvSpPr>
          <p:cNvPr id="46113" name="Arc 53"/>
          <p:cNvSpPr>
            <a:spLocks/>
          </p:cNvSpPr>
          <p:nvPr/>
        </p:nvSpPr>
        <p:spPr bwMode="auto">
          <a:xfrm>
            <a:off x="6267450" y="4841875"/>
            <a:ext cx="627063" cy="303213"/>
          </a:xfrm>
          <a:custGeom>
            <a:avLst/>
            <a:gdLst>
              <a:gd name="T0" fmla="*/ 2147483647 w 21459"/>
              <a:gd name="T1" fmla="*/ 111096321 h 20806"/>
              <a:gd name="T2" fmla="*/ 2147483647 w 21459"/>
              <a:gd name="T3" fmla="*/ 938480811 h 20806"/>
              <a:gd name="T4" fmla="*/ 0 w 21459"/>
              <a:gd name="T5" fmla="*/ 0 h 20806"/>
              <a:gd name="T6" fmla="*/ 0 60000 65536"/>
              <a:gd name="T7" fmla="*/ 0 60000 65536"/>
              <a:gd name="T8" fmla="*/ 0 60000 65536"/>
              <a:gd name="T9" fmla="*/ 0 w 21459"/>
              <a:gd name="T10" fmla="*/ 0 h 20806"/>
              <a:gd name="T11" fmla="*/ 21459 w 21459"/>
              <a:gd name="T12" fmla="*/ 20806 h 2080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459" h="20806" fill="none" extrusionOk="0">
                <a:moveTo>
                  <a:pt x="21459" y="2463"/>
                </a:moveTo>
                <a:cubicBezTo>
                  <a:pt x="20457" y="11192"/>
                  <a:pt x="14266" y="18445"/>
                  <a:pt x="5802" y="20805"/>
                </a:cubicBezTo>
              </a:path>
              <a:path w="21459" h="20806" stroke="0" extrusionOk="0">
                <a:moveTo>
                  <a:pt x="21459" y="2463"/>
                </a:moveTo>
                <a:cubicBezTo>
                  <a:pt x="20457" y="11192"/>
                  <a:pt x="14266" y="18445"/>
                  <a:pt x="5802" y="20805"/>
                </a:cubicBez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114" name="Text Box 54"/>
          <p:cNvSpPr txBox="1">
            <a:spLocks noChangeArrowheads="1"/>
          </p:cNvSpPr>
          <p:nvPr/>
        </p:nvSpPr>
        <p:spPr bwMode="auto">
          <a:xfrm>
            <a:off x="5638800" y="5029200"/>
            <a:ext cx="7810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latin typeface="Times New Roman" pitchFamily="18" charset="0"/>
              </a:rPr>
              <a:t>NADH</a:t>
            </a:r>
          </a:p>
        </p:txBody>
      </p:sp>
      <p:grpSp>
        <p:nvGrpSpPr>
          <p:cNvPr id="48" name="Group 7"/>
          <p:cNvGrpSpPr>
            <a:grpSpLocks/>
          </p:cNvGrpSpPr>
          <p:nvPr/>
        </p:nvGrpSpPr>
        <p:grpSpPr bwMode="auto">
          <a:xfrm rot="3328943">
            <a:off x="3026722" y="175379"/>
            <a:ext cx="816092" cy="1150456"/>
            <a:chOff x="2562" y="618"/>
            <a:chExt cx="545" cy="862"/>
          </a:xfrm>
        </p:grpSpPr>
        <p:sp>
          <p:nvSpPr>
            <p:cNvPr id="50" name="Line 5"/>
            <p:cNvSpPr>
              <a:spLocks noChangeShapeType="1"/>
            </p:cNvSpPr>
            <p:nvPr/>
          </p:nvSpPr>
          <p:spPr bwMode="auto">
            <a:xfrm flipH="1">
              <a:off x="2608" y="663"/>
              <a:ext cx="499" cy="817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51" name="Line 6"/>
            <p:cNvSpPr>
              <a:spLocks noChangeShapeType="1"/>
            </p:cNvSpPr>
            <p:nvPr/>
          </p:nvSpPr>
          <p:spPr bwMode="auto">
            <a:xfrm flipH="1">
              <a:off x="2562" y="618"/>
              <a:ext cx="499" cy="817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49" name="Text Box 14"/>
          <p:cNvSpPr txBox="1">
            <a:spLocks noChangeArrowheads="1"/>
          </p:cNvSpPr>
          <p:nvPr/>
        </p:nvSpPr>
        <p:spPr bwMode="auto">
          <a:xfrm>
            <a:off x="2339751" y="260648"/>
            <a:ext cx="504057" cy="92333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5400" dirty="0">
                <a:sym typeface="Wingdings" pitchFamily="2" charset="2"/>
              </a:rPr>
              <a:t>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SA" sz="4000" b="1" smtClean="0"/>
              <a:t>دورة الجلايوكسالات </a:t>
            </a:r>
            <a:r>
              <a:rPr lang="en-US" sz="4000" b="1" smtClean="0"/>
              <a:t>Glyoxalate cycle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ar-SA" smtClean="0"/>
              <a:t>تحدث في النباتات فقط وليس في الحيوانات</a:t>
            </a:r>
          </a:p>
          <a:p>
            <a:pPr eaLnBrk="1" hangingPunct="1"/>
            <a:r>
              <a:rPr lang="ar-SA" smtClean="0"/>
              <a:t>يتم فيها التصنيع الحيوي للجلوكوز</a:t>
            </a:r>
          </a:p>
          <a:p>
            <a:pPr eaLnBrk="1" hangingPunct="1"/>
            <a:r>
              <a:rPr lang="ar-SA" smtClean="0"/>
              <a:t>يميز هذه الدورة إنزيمان هما:</a:t>
            </a:r>
          </a:p>
          <a:p>
            <a:pPr lvl="1" eaLnBrk="1" hangingPunct="1"/>
            <a:r>
              <a:rPr lang="ar-SA" smtClean="0"/>
              <a:t>1- آيزوسترات لاياز</a:t>
            </a:r>
            <a:r>
              <a:rPr lang="en-US" smtClean="0"/>
              <a:t>Isocitrate lyase </a:t>
            </a:r>
            <a:endParaRPr lang="ar-SA" smtClean="0"/>
          </a:p>
          <a:p>
            <a:pPr lvl="1" eaLnBrk="1" hangingPunct="1"/>
            <a:r>
              <a:rPr lang="ar-SA" smtClean="0"/>
              <a:t>2- مالات سينثاز</a:t>
            </a:r>
            <a:r>
              <a:rPr lang="en-US" smtClean="0"/>
              <a:t>Malate synthase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Arc 14"/>
          <p:cNvSpPr>
            <a:spLocks/>
          </p:cNvSpPr>
          <p:nvPr/>
        </p:nvSpPr>
        <p:spPr bwMode="auto">
          <a:xfrm flipH="1">
            <a:off x="1905000" y="2786063"/>
            <a:ext cx="2552700" cy="1835150"/>
          </a:xfrm>
          <a:custGeom>
            <a:avLst/>
            <a:gdLst>
              <a:gd name="T0" fmla="*/ 2147483647 w 21600"/>
              <a:gd name="T1" fmla="*/ 0 h 16260"/>
              <a:gd name="T2" fmla="*/ 2147483647 w 21600"/>
              <a:gd name="T3" fmla="*/ 2147483647 h 16260"/>
              <a:gd name="T4" fmla="*/ 0 w 21600"/>
              <a:gd name="T5" fmla="*/ 2147483647 h 16260"/>
              <a:gd name="T6" fmla="*/ 0 60000 65536"/>
              <a:gd name="T7" fmla="*/ 0 60000 65536"/>
              <a:gd name="T8" fmla="*/ 0 60000 65536"/>
              <a:gd name="T9" fmla="*/ 0 w 21600"/>
              <a:gd name="T10" fmla="*/ 0 h 16260"/>
              <a:gd name="T11" fmla="*/ 21600 w 21600"/>
              <a:gd name="T12" fmla="*/ 16260 h 1626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6260" fill="none" extrusionOk="0">
                <a:moveTo>
                  <a:pt x="17560" y="-1"/>
                </a:moveTo>
                <a:cubicBezTo>
                  <a:pt x="20187" y="3667"/>
                  <a:pt x="21600" y="8066"/>
                  <a:pt x="21600" y="12578"/>
                </a:cubicBezTo>
                <a:cubicBezTo>
                  <a:pt x="21600" y="13812"/>
                  <a:pt x="21494" y="15043"/>
                  <a:pt x="21283" y="16259"/>
                </a:cubicBezTo>
              </a:path>
              <a:path w="21600" h="16260" stroke="0" extrusionOk="0">
                <a:moveTo>
                  <a:pt x="17560" y="-1"/>
                </a:moveTo>
                <a:cubicBezTo>
                  <a:pt x="20187" y="3667"/>
                  <a:pt x="21600" y="8066"/>
                  <a:pt x="21600" y="12578"/>
                </a:cubicBezTo>
                <a:cubicBezTo>
                  <a:pt x="21600" y="13812"/>
                  <a:pt x="21494" y="15043"/>
                  <a:pt x="21283" y="16259"/>
                </a:cubicBezTo>
                <a:lnTo>
                  <a:pt x="0" y="12578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8131" name="Text Box 15"/>
          <p:cNvSpPr txBox="1">
            <a:spLocks noChangeArrowheads="1"/>
          </p:cNvSpPr>
          <p:nvPr/>
        </p:nvSpPr>
        <p:spPr bwMode="auto">
          <a:xfrm>
            <a:off x="1824038" y="2271713"/>
            <a:ext cx="16700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2800" b="1">
                <a:latin typeface="Times New Roman" pitchFamily="18" charset="0"/>
                <a:cs typeface="Akhbar MT" pitchFamily="2" charset="-78"/>
              </a:rPr>
              <a:t>أوكسالو أسيتات</a:t>
            </a:r>
            <a:endParaRPr lang="en-US" sz="2800" b="1">
              <a:latin typeface="Times New Roman" pitchFamily="18" charset="0"/>
              <a:cs typeface="Akhbar MT" pitchFamily="2" charset="-78"/>
            </a:endParaRPr>
          </a:p>
        </p:txBody>
      </p:sp>
      <p:sp>
        <p:nvSpPr>
          <p:cNvPr id="48132" name="Arc 16"/>
          <p:cNvSpPr>
            <a:spLocks/>
          </p:cNvSpPr>
          <p:nvPr/>
        </p:nvSpPr>
        <p:spPr bwMode="auto">
          <a:xfrm flipH="1">
            <a:off x="3228975" y="1760538"/>
            <a:ext cx="2133600" cy="2438400"/>
          </a:xfrm>
          <a:custGeom>
            <a:avLst/>
            <a:gdLst>
              <a:gd name="T0" fmla="*/ 0 w 18055"/>
              <a:gd name="T1" fmla="*/ 2147483647 h 21600"/>
              <a:gd name="T2" fmla="*/ 2147483647 w 18055"/>
              <a:gd name="T3" fmla="*/ 2147483647 h 21600"/>
              <a:gd name="T4" fmla="*/ 2147483647 w 18055"/>
              <a:gd name="T5" fmla="*/ 2147483647 h 21600"/>
              <a:gd name="T6" fmla="*/ 0 60000 65536"/>
              <a:gd name="T7" fmla="*/ 0 60000 65536"/>
              <a:gd name="T8" fmla="*/ 0 60000 65536"/>
              <a:gd name="T9" fmla="*/ 0 w 18055"/>
              <a:gd name="T10" fmla="*/ 0 h 21600"/>
              <a:gd name="T11" fmla="*/ 18055 w 18055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055" h="21600" fill="none" extrusionOk="0">
                <a:moveTo>
                  <a:pt x="-1" y="1401"/>
                </a:moveTo>
                <a:cubicBezTo>
                  <a:pt x="2445" y="475"/>
                  <a:pt x="5039" y="-1"/>
                  <a:pt x="7655" y="0"/>
                </a:cubicBezTo>
                <a:cubicBezTo>
                  <a:pt x="11290" y="0"/>
                  <a:pt x="14868" y="917"/>
                  <a:pt x="18054" y="2668"/>
                </a:cubicBezTo>
              </a:path>
              <a:path w="18055" h="21600" stroke="0" extrusionOk="0">
                <a:moveTo>
                  <a:pt x="-1" y="1401"/>
                </a:moveTo>
                <a:cubicBezTo>
                  <a:pt x="2445" y="475"/>
                  <a:pt x="5039" y="-1"/>
                  <a:pt x="7655" y="0"/>
                </a:cubicBezTo>
                <a:cubicBezTo>
                  <a:pt x="11290" y="0"/>
                  <a:pt x="14868" y="917"/>
                  <a:pt x="18054" y="2668"/>
                </a:cubicBezTo>
                <a:lnTo>
                  <a:pt x="7655" y="2160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8133" name="Arc 17"/>
          <p:cNvSpPr>
            <a:spLocks/>
          </p:cNvSpPr>
          <p:nvPr/>
        </p:nvSpPr>
        <p:spPr bwMode="auto">
          <a:xfrm flipH="1">
            <a:off x="4457700" y="2217738"/>
            <a:ext cx="2001838" cy="1970087"/>
          </a:xfrm>
          <a:custGeom>
            <a:avLst/>
            <a:gdLst>
              <a:gd name="T0" fmla="*/ 0 w 16929"/>
              <a:gd name="T1" fmla="*/ 2147483647 h 17461"/>
              <a:gd name="T2" fmla="*/ 2147483647 w 16929"/>
              <a:gd name="T3" fmla="*/ 0 h 17461"/>
              <a:gd name="T4" fmla="*/ 2147483647 w 16929"/>
              <a:gd name="T5" fmla="*/ 2147483647 h 17461"/>
              <a:gd name="T6" fmla="*/ 0 60000 65536"/>
              <a:gd name="T7" fmla="*/ 0 60000 65536"/>
              <a:gd name="T8" fmla="*/ 0 60000 65536"/>
              <a:gd name="T9" fmla="*/ 0 w 16929"/>
              <a:gd name="T10" fmla="*/ 0 h 17461"/>
              <a:gd name="T11" fmla="*/ 16929 w 16929"/>
              <a:gd name="T12" fmla="*/ 17461 h 1746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929" h="17461" fill="none" extrusionOk="0">
                <a:moveTo>
                  <a:pt x="-1" y="4045"/>
                </a:moveTo>
                <a:cubicBezTo>
                  <a:pt x="1214" y="2512"/>
                  <a:pt x="2632" y="1151"/>
                  <a:pt x="4213" y="-1"/>
                </a:cubicBezTo>
              </a:path>
              <a:path w="16929" h="17461" stroke="0" extrusionOk="0">
                <a:moveTo>
                  <a:pt x="-1" y="4045"/>
                </a:moveTo>
                <a:cubicBezTo>
                  <a:pt x="1214" y="2512"/>
                  <a:pt x="2632" y="1151"/>
                  <a:pt x="4213" y="-1"/>
                </a:cubicBezTo>
                <a:lnTo>
                  <a:pt x="16929" y="17461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8134" name="Arc 18"/>
          <p:cNvSpPr>
            <a:spLocks/>
          </p:cNvSpPr>
          <p:nvPr/>
        </p:nvSpPr>
        <p:spPr bwMode="auto">
          <a:xfrm flipH="1">
            <a:off x="2157413" y="4186238"/>
            <a:ext cx="2300287" cy="2127250"/>
          </a:xfrm>
          <a:custGeom>
            <a:avLst/>
            <a:gdLst>
              <a:gd name="T0" fmla="*/ 2147483647 w 19462"/>
              <a:gd name="T1" fmla="*/ 2147483647 h 18846"/>
              <a:gd name="T2" fmla="*/ 2147483647 w 19462"/>
              <a:gd name="T3" fmla="*/ 2147483647 h 18846"/>
              <a:gd name="T4" fmla="*/ 0 w 19462"/>
              <a:gd name="T5" fmla="*/ 0 h 18846"/>
              <a:gd name="T6" fmla="*/ 0 60000 65536"/>
              <a:gd name="T7" fmla="*/ 0 60000 65536"/>
              <a:gd name="T8" fmla="*/ 0 60000 65536"/>
              <a:gd name="T9" fmla="*/ 0 w 19462"/>
              <a:gd name="T10" fmla="*/ 0 h 18846"/>
              <a:gd name="T11" fmla="*/ 19462 w 19462"/>
              <a:gd name="T12" fmla="*/ 18846 h 1884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462" h="18846" fill="none" extrusionOk="0">
                <a:moveTo>
                  <a:pt x="19461" y="9369"/>
                </a:moveTo>
                <a:cubicBezTo>
                  <a:pt x="17536" y="13368"/>
                  <a:pt x="14426" y="16677"/>
                  <a:pt x="10554" y="18846"/>
                </a:cubicBezTo>
              </a:path>
              <a:path w="19462" h="18846" stroke="0" extrusionOk="0">
                <a:moveTo>
                  <a:pt x="19461" y="9369"/>
                </a:moveTo>
                <a:cubicBezTo>
                  <a:pt x="17536" y="13368"/>
                  <a:pt x="14426" y="16677"/>
                  <a:pt x="10554" y="18846"/>
                </a:cubicBez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8135" name="Arc 20"/>
          <p:cNvSpPr>
            <a:spLocks/>
          </p:cNvSpPr>
          <p:nvPr/>
        </p:nvSpPr>
        <p:spPr bwMode="auto">
          <a:xfrm flipH="1">
            <a:off x="4189413" y="4186238"/>
            <a:ext cx="2505075" cy="2438400"/>
          </a:xfrm>
          <a:custGeom>
            <a:avLst/>
            <a:gdLst>
              <a:gd name="T0" fmla="*/ 2147483647 w 21186"/>
              <a:gd name="T1" fmla="*/ 2147483647 h 21600"/>
              <a:gd name="T2" fmla="*/ 0 w 21186"/>
              <a:gd name="T3" fmla="*/ 2147483647 h 21600"/>
              <a:gd name="T4" fmla="*/ 2147483647 w 21186"/>
              <a:gd name="T5" fmla="*/ 0 h 21600"/>
              <a:gd name="T6" fmla="*/ 0 60000 65536"/>
              <a:gd name="T7" fmla="*/ 0 60000 65536"/>
              <a:gd name="T8" fmla="*/ 0 60000 65536"/>
              <a:gd name="T9" fmla="*/ 0 w 21186"/>
              <a:gd name="T10" fmla="*/ 0 h 21600"/>
              <a:gd name="T11" fmla="*/ 21186 w 21186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186" h="21600" fill="none" extrusionOk="0">
                <a:moveTo>
                  <a:pt x="21185" y="21478"/>
                </a:moveTo>
                <a:cubicBezTo>
                  <a:pt x="20426" y="21559"/>
                  <a:pt x="19663" y="21599"/>
                  <a:pt x="18900" y="21600"/>
                </a:cubicBezTo>
                <a:cubicBezTo>
                  <a:pt x="11042" y="21600"/>
                  <a:pt x="3804" y="17332"/>
                  <a:pt x="-1" y="10457"/>
                </a:cubicBezTo>
              </a:path>
              <a:path w="21186" h="21600" stroke="0" extrusionOk="0">
                <a:moveTo>
                  <a:pt x="21185" y="21478"/>
                </a:moveTo>
                <a:cubicBezTo>
                  <a:pt x="20426" y="21559"/>
                  <a:pt x="19663" y="21599"/>
                  <a:pt x="18900" y="21600"/>
                </a:cubicBezTo>
                <a:cubicBezTo>
                  <a:pt x="11042" y="21600"/>
                  <a:pt x="3804" y="17332"/>
                  <a:pt x="-1" y="10457"/>
                </a:cubicBezTo>
                <a:lnTo>
                  <a:pt x="18900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8136" name="Text Box 21"/>
          <p:cNvSpPr txBox="1">
            <a:spLocks noChangeArrowheads="1"/>
          </p:cNvSpPr>
          <p:nvPr/>
        </p:nvSpPr>
        <p:spPr bwMode="auto">
          <a:xfrm>
            <a:off x="5248275" y="1843088"/>
            <a:ext cx="847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2800" b="1">
                <a:latin typeface="Times New Roman" pitchFamily="18" charset="0"/>
                <a:cs typeface="Akhbar MT" pitchFamily="2" charset="-78"/>
              </a:rPr>
              <a:t>سترات</a:t>
            </a:r>
            <a:endParaRPr lang="en-US" sz="2800" b="1">
              <a:latin typeface="Times New Roman" pitchFamily="18" charset="0"/>
              <a:cs typeface="Akhbar MT" pitchFamily="2" charset="-78"/>
            </a:endParaRPr>
          </a:p>
        </p:txBody>
      </p:sp>
      <p:sp>
        <p:nvSpPr>
          <p:cNvPr id="60440" name="Text Box 24"/>
          <p:cNvSpPr txBox="1">
            <a:spLocks noChangeArrowheads="1"/>
          </p:cNvSpPr>
          <p:nvPr/>
        </p:nvSpPr>
        <p:spPr bwMode="auto">
          <a:xfrm>
            <a:off x="4662488" y="4724400"/>
            <a:ext cx="30051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2800" b="1">
                <a:solidFill>
                  <a:srgbClr val="0000FF"/>
                </a:solidFill>
                <a:latin typeface="Times New Roman" pitchFamily="18" charset="0"/>
                <a:cs typeface="Akhbar MT" pitchFamily="2" charset="-78"/>
              </a:rPr>
              <a:t>سكسينات    +  جلايوكسالات</a:t>
            </a:r>
            <a:endParaRPr lang="en-US" sz="2800" b="1">
              <a:solidFill>
                <a:srgbClr val="0000FF"/>
              </a:solidFill>
              <a:latin typeface="Times New Roman" pitchFamily="18" charset="0"/>
              <a:cs typeface="Akhbar MT" pitchFamily="2" charset="-78"/>
            </a:endParaRPr>
          </a:p>
        </p:txBody>
      </p:sp>
      <p:sp>
        <p:nvSpPr>
          <p:cNvPr id="48138" name="Text Box 25"/>
          <p:cNvSpPr txBox="1">
            <a:spLocks noChangeArrowheads="1"/>
          </p:cNvSpPr>
          <p:nvPr/>
        </p:nvSpPr>
        <p:spPr bwMode="auto">
          <a:xfrm>
            <a:off x="3132138" y="6092825"/>
            <a:ext cx="1073150" cy="5191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2800" b="1">
                <a:latin typeface="Times New Roman" pitchFamily="18" charset="0"/>
                <a:cs typeface="Akhbar MT" pitchFamily="2" charset="-78"/>
              </a:rPr>
              <a:t>فيومارات</a:t>
            </a:r>
            <a:endParaRPr lang="en-US" sz="2800" b="1">
              <a:latin typeface="Times New Roman" pitchFamily="18" charset="0"/>
              <a:cs typeface="Akhbar MT" pitchFamily="2" charset="-78"/>
            </a:endParaRPr>
          </a:p>
        </p:txBody>
      </p:sp>
      <p:sp>
        <p:nvSpPr>
          <p:cNvPr id="48139" name="Text Box 26"/>
          <p:cNvSpPr txBox="1">
            <a:spLocks noChangeArrowheads="1"/>
          </p:cNvSpPr>
          <p:nvPr/>
        </p:nvSpPr>
        <p:spPr bwMode="auto">
          <a:xfrm>
            <a:off x="1547813" y="4781550"/>
            <a:ext cx="7381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2800" b="1">
                <a:latin typeface="Times New Roman" pitchFamily="18" charset="0"/>
                <a:cs typeface="Akhbar MT" pitchFamily="2" charset="-78"/>
              </a:rPr>
              <a:t>مالات</a:t>
            </a:r>
            <a:endParaRPr lang="en-US" sz="2800" b="1">
              <a:latin typeface="Times New Roman" pitchFamily="18" charset="0"/>
              <a:cs typeface="Akhbar MT" pitchFamily="2" charset="-78"/>
            </a:endParaRPr>
          </a:p>
        </p:txBody>
      </p:sp>
      <p:sp>
        <p:nvSpPr>
          <p:cNvPr id="60447" name="Text Box 31"/>
          <p:cNvSpPr txBox="1">
            <a:spLocks noChangeArrowheads="1"/>
          </p:cNvSpPr>
          <p:nvPr/>
        </p:nvSpPr>
        <p:spPr bwMode="auto">
          <a:xfrm>
            <a:off x="5795963" y="3573463"/>
            <a:ext cx="1990725" cy="5794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3200" b="1" i="1">
                <a:solidFill>
                  <a:srgbClr val="FF6600"/>
                </a:solidFill>
                <a:latin typeface="Times New Roman" pitchFamily="18" charset="0"/>
                <a:cs typeface="Akhbar MT" pitchFamily="2" charset="-78"/>
              </a:rPr>
              <a:t>آيزوسترات لاياز</a:t>
            </a:r>
            <a:endParaRPr lang="en-US" sz="3200" b="1" i="1">
              <a:solidFill>
                <a:srgbClr val="FF6600"/>
              </a:solidFill>
              <a:latin typeface="Times New Roman" pitchFamily="18" charset="0"/>
              <a:cs typeface="Akhbar MT" pitchFamily="2" charset="-78"/>
            </a:endParaRPr>
          </a:p>
        </p:txBody>
      </p:sp>
      <p:sp>
        <p:nvSpPr>
          <p:cNvPr id="48141" name="Text Box 36"/>
          <p:cNvSpPr txBox="1">
            <a:spLocks noChangeArrowheads="1"/>
          </p:cNvSpPr>
          <p:nvPr/>
        </p:nvSpPr>
        <p:spPr bwMode="auto">
          <a:xfrm>
            <a:off x="5784850" y="2605088"/>
            <a:ext cx="12446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2800" b="1">
                <a:latin typeface="Times New Roman" pitchFamily="18" charset="0"/>
                <a:cs typeface="Akhbar MT" pitchFamily="2" charset="-78"/>
              </a:rPr>
              <a:t>أيزوسترات</a:t>
            </a:r>
            <a:endParaRPr lang="en-US" sz="2800" b="1">
              <a:latin typeface="Times New Roman" pitchFamily="18" charset="0"/>
              <a:cs typeface="Akhbar MT" pitchFamily="2" charset="-78"/>
            </a:endParaRPr>
          </a:p>
        </p:txBody>
      </p:sp>
      <p:sp>
        <p:nvSpPr>
          <p:cNvPr id="48142" name="Arc 37"/>
          <p:cNvSpPr>
            <a:spLocks/>
          </p:cNvSpPr>
          <p:nvPr/>
        </p:nvSpPr>
        <p:spPr bwMode="auto">
          <a:xfrm flipH="1">
            <a:off x="4459288" y="3222625"/>
            <a:ext cx="2552700" cy="1539875"/>
          </a:xfrm>
          <a:custGeom>
            <a:avLst/>
            <a:gdLst>
              <a:gd name="T0" fmla="*/ 2147483647 w 21600"/>
              <a:gd name="T1" fmla="*/ 2147483647 h 13641"/>
              <a:gd name="T2" fmla="*/ 2147483647 w 21600"/>
              <a:gd name="T3" fmla="*/ 0 h 13641"/>
              <a:gd name="T4" fmla="*/ 2147483647 w 21600"/>
              <a:gd name="T5" fmla="*/ 2147483647 h 13641"/>
              <a:gd name="T6" fmla="*/ 0 60000 65536"/>
              <a:gd name="T7" fmla="*/ 0 60000 65536"/>
              <a:gd name="T8" fmla="*/ 0 60000 65536"/>
              <a:gd name="T9" fmla="*/ 0 w 21600"/>
              <a:gd name="T10" fmla="*/ 0 h 13641"/>
              <a:gd name="T11" fmla="*/ 21600 w 21600"/>
              <a:gd name="T12" fmla="*/ 13641 h 1364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3641" fill="none" extrusionOk="0">
                <a:moveTo>
                  <a:pt x="625" y="13640"/>
                </a:moveTo>
                <a:cubicBezTo>
                  <a:pt x="209" y="11952"/>
                  <a:pt x="0" y="10219"/>
                  <a:pt x="0" y="8481"/>
                </a:cubicBezTo>
                <a:cubicBezTo>
                  <a:pt x="-1" y="5565"/>
                  <a:pt x="590" y="2680"/>
                  <a:pt x="1734" y="-1"/>
                </a:cubicBezTo>
              </a:path>
              <a:path w="21600" h="13641" stroke="0" extrusionOk="0">
                <a:moveTo>
                  <a:pt x="625" y="13640"/>
                </a:moveTo>
                <a:cubicBezTo>
                  <a:pt x="209" y="11952"/>
                  <a:pt x="0" y="10219"/>
                  <a:pt x="0" y="8481"/>
                </a:cubicBezTo>
                <a:cubicBezTo>
                  <a:pt x="-1" y="5565"/>
                  <a:pt x="590" y="2680"/>
                  <a:pt x="1734" y="-1"/>
                </a:cubicBezTo>
                <a:lnTo>
                  <a:pt x="21600" y="8481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ar-SA"/>
          </a:p>
        </p:txBody>
      </p:sp>
      <p:grpSp>
        <p:nvGrpSpPr>
          <p:cNvPr id="2" name="Group 55"/>
          <p:cNvGrpSpPr>
            <a:grpSpLocks/>
          </p:cNvGrpSpPr>
          <p:nvPr/>
        </p:nvGrpSpPr>
        <p:grpSpPr bwMode="auto">
          <a:xfrm>
            <a:off x="1262063" y="850900"/>
            <a:ext cx="1125537" cy="1425575"/>
            <a:chOff x="795" y="536"/>
            <a:chExt cx="709" cy="898"/>
          </a:xfrm>
        </p:grpSpPr>
        <p:sp>
          <p:nvSpPr>
            <p:cNvPr id="48154" name="Line 32"/>
            <p:cNvSpPr>
              <a:spLocks noChangeShapeType="1"/>
            </p:cNvSpPr>
            <p:nvPr/>
          </p:nvSpPr>
          <p:spPr bwMode="auto">
            <a:xfrm flipH="1" flipV="1">
              <a:off x="1292" y="1171"/>
              <a:ext cx="212" cy="2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48155" name="Line 48"/>
            <p:cNvSpPr>
              <a:spLocks noChangeShapeType="1"/>
            </p:cNvSpPr>
            <p:nvPr/>
          </p:nvSpPr>
          <p:spPr bwMode="auto">
            <a:xfrm flipH="1" flipV="1">
              <a:off x="795" y="536"/>
              <a:ext cx="212" cy="2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48156" name="Line 49"/>
            <p:cNvSpPr>
              <a:spLocks noChangeShapeType="1"/>
            </p:cNvSpPr>
            <p:nvPr/>
          </p:nvSpPr>
          <p:spPr bwMode="auto">
            <a:xfrm flipH="1" flipV="1">
              <a:off x="1033" y="845"/>
              <a:ext cx="212" cy="2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</p:grpSp>
      <p:grpSp>
        <p:nvGrpSpPr>
          <p:cNvPr id="3" name="Group 53"/>
          <p:cNvGrpSpPr>
            <a:grpSpLocks/>
          </p:cNvGrpSpPr>
          <p:nvPr/>
        </p:nvGrpSpPr>
        <p:grpSpPr bwMode="auto">
          <a:xfrm>
            <a:off x="2555875" y="3462338"/>
            <a:ext cx="2087563" cy="2130425"/>
            <a:chOff x="1610" y="2181"/>
            <a:chExt cx="1315" cy="1342"/>
          </a:xfrm>
        </p:grpSpPr>
        <p:sp>
          <p:nvSpPr>
            <p:cNvPr id="48150" name="Text Box 29"/>
            <p:cNvSpPr txBox="1">
              <a:spLocks noChangeArrowheads="1"/>
            </p:cNvSpPr>
            <p:nvPr/>
          </p:nvSpPr>
          <p:spPr bwMode="auto">
            <a:xfrm>
              <a:off x="2109" y="2235"/>
              <a:ext cx="757" cy="333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ar-SA" sz="2800" b="1">
                  <a:latin typeface="Times New Roman" pitchFamily="18" charset="0"/>
                  <a:cs typeface="Akhbar MT" pitchFamily="2" charset="-78"/>
                </a:rPr>
                <a:t>أستيل كو أ</a:t>
              </a:r>
              <a:endParaRPr lang="en-US" sz="2800" b="1">
                <a:latin typeface="Times New Roman" pitchFamily="18" charset="0"/>
                <a:cs typeface="Akhbar MT" pitchFamily="2" charset="-78"/>
              </a:endParaRPr>
            </a:p>
          </p:txBody>
        </p:sp>
        <p:sp>
          <p:nvSpPr>
            <p:cNvPr id="48151" name="Line 45"/>
            <p:cNvSpPr>
              <a:spLocks noChangeShapeType="1"/>
            </p:cNvSpPr>
            <p:nvPr/>
          </p:nvSpPr>
          <p:spPr bwMode="auto">
            <a:xfrm flipH="1">
              <a:off x="1610" y="3158"/>
              <a:ext cx="131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48152" name="Arc 46"/>
            <p:cNvSpPr>
              <a:spLocks/>
            </p:cNvSpPr>
            <p:nvPr/>
          </p:nvSpPr>
          <p:spPr bwMode="auto">
            <a:xfrm rot="4621203" flipH="1">
              <a:off x="1926" y="2386"/>
              <a:ext cx="932" cy="522"/>
            </a:xfrm>
            <a:custGeom>
              <a:avLst/>
              <a:gdLst>
                <a:gd name="T0" fmla="*/ 0 w 21592"/>
                <a:gd name="T1" fmla="*/ 0 h 18142"/>
                <a:gd name="T2" fmla="*/ 0 w 21592"/>
                <a:gd name="T3" fmla="*/ 0 h 18142"/>
                <a:gd name="T4" fmla="*/ 0 w 21592"/>
                <a:gd name="T5" fmla="*/ 0 h 18142"/>
                <a:gd name="T6" fmla="*/ 0 60000 65536"/>
                <a:gd name="T7" fmla="*/ 0 60000 65536"/>
                <a:gd name="T8" fmla="*/ 0 60000 65536"/>
                <a:gd name="T9" fmla="*/ 0 w 21592"/>
                <a:gd name="T10" fmla="*/ 0 h 18142"/>
                <a:gd name="T11" fmla="*/ 21592 w 21592"/>
                <a:gd name="T12" fmla="*/ 18142 h 1814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592" h="18142" fill="none" extrusionOk="0">
                  <a:moveTo>
                    <a:pt x="-1" y="17554"/>
                  </a:moveTo>
                  <a:cubicBezTo>
                    <a:pt x="193" y="10433"/>
                    <a:pt x="3885" y="3866"/>
                    <a:pt x="9869" y="0"/>
                  </a:cubicBezTo>
                </a:path>
                <a:path w="21592" h="18142" stroke="0" extrusionOk="0">
                  <a:moveTo>
                    <a:pt x="-1" y="17554"/>
                  </a:moveTo>
                  <a:cubicBezTo>
                    <a:pt x="193" y="10433"/>
                    <a:pt x="3885" y="3866"/>
                    <a:pt x="9869" y="0"/>
                  </a:cubicBezTo>
                  <a:lnTo>
                    <a:pt x="21592" y="18142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48153" name="Text Box 51"/>
            <p:cNvSpPr txBox="1">
              <a:spLocks noChangeArrowheads="1"/>
            </p:cNvSpPr>
            <p:nvPr/>
          </p:nvSpPr>
          <p:spPr bwMode="auto">
            <a:xfrm>
              <a:off x="1701" y="3158"/>
              <a:ext cx="1033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ar-SA" sz="3200" b="1" i="1">
                  <a:solidFill>
                    <a:srgbClr val="FF6600"/>
                  </a:solidFill>
                  <a:latin typeface="Times New Roman" pitchFamily="18" charset="0"/>
                  <a:cs typeface="Akhbar MT" pitchFamily="2" charset="-78"/>
                </a:rPr>
                <a:t>مالات سينثاز</a:t>
              </a:r>
              <a:endParaRPr lang="en-US" sz="3200" b="1" i="1">
                <a:solidFill>
                  <a:srgbClr val="FF6600"/>
                </a:solidFill>
                <a:latin typeface="Times New Roman" pitchFamily="18" charset="0"/>
                <a:cs typeface="Akhbar MT" pitchFamily="2" charset="-78"/>
              </a:endParaRPr>
            </a:p>
          </p:txBody>
        </p:sp>
      </p:grpSp>
      <p:grpSp>
        <p:nvGrpSpPr>
          <p:cNvPr id="4" name="Group 54"/>
          <p:cNvGrpSpPr>
            <a:grpSpLocks/>
          </p:cNvGrpSpPr>
          <p:nvPr/>
        </p:nvGrpSpPr>
        <p:grpSpPr bwMode="auto">
          <a:xfrm>
            <a:off x="3271838" y="1700213"/>
            <a:ext cx="1947862" cy="1725612"/>
            <a:chOff x="2061" y="1071"/>
            <a:chExt cx="1227" cy="1087"/>
          </a:xfrm>
        </p:grpSpPr>
        <p:sp>
          <p:nvSpPr>
            <p:cNvPr id="48148" name="Arc 47"/>
            <p:cNvSpPr>
              <a:spLocks/>
            </p:cNvSpPr>
            <p:nvPr/>
          </p:nvSpPr>
          <p:spPr bwMode="auto">
            <a:xfrm rot="-3344370" flipH="1" flipV="1">
              <a:off x="1897" y="1235"/>
              <a:ext cx="1087" cy="760"/>
            </a:xfrm>
            <a:custGeom>
              <a:avLst/>
              <a:gdLst>
                <a:gd name="T0" fmla="*/ 0 w 19640"/>
                <a:gd name="T1" fmla="*/ 0 h 21517"/>
                <a:gd name="T2" fmla="*/ 0 w 19640"/>
                <a:gd name="T3" fmla="*/ 0 h 21517"/>
                <a:gd name="T4" fmla="*/ 0 w 19640"/>
                <a:gd name="T5" fmla="*/ 0 h 21517"/>
                <a:gd name="T6" fmla="*/ 0 60000 65536"/>
                <a:gd name="T7" fmla="*/ 0 60000 65536"/>
                <a:gd name="T8" fmla="*/ 0 60000 65536"/>
                <a:gd name="T9" fmla="*/ 0 w 19640"/>
                <a:gd name="T10" fmla="*/ 0 h 21517"/>
                <a:gd name="T11" fmla="*/ 19640 w 19640"/>
                <a:gd name="T12" fmla="*/ 21517 h 215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640" h="21517" fill="none" extrusionOk="0">
                  <a:moveTo>
                    <a:pt x="-1" y="12527"/>
                  </a:moveTo>
                  <a:cubicBezTo>
                    <a:pt x="3232" y="5464"/>
                    <a:pt x="10009" y="680"/>
                    <a:pt x="17748" y="0"/>
                  </a:cubicBezTo>
                </a:path>
                <a:path w="19640" h="21517" stroke="0" extrusionOk="0">
                  <a:moveTo>
                    <a:pt x="-1" y="12527"/>
                  </a:moveTo>
                  <a:cubicBezTo>
                    <a:pt x="3232" y="5464"/>
                    <a:pt x="10009" y="680"/>
                    <a:pt x="17748" y="0"/>
                  </a:cubicBezTo>
                  <a:lnTo>
                    <a:pt x="19640" y="21517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48149" name="Text Box 52"/>
            <p:cNvSpPr txBox="1">
              <a:spLocks noChangeArrowheads="1"/>
            </p:cNvSpPr>
            <p:nvPr/>
          </p:nvSpPr>
          <p:spPr bwMode="auto">
            <a:xfrm>
              <a:off x="2179" y="1525"/>
              <a:ext cx="1109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ar-SA" sz="3200" b="1" i="1">
                  <a:latin typeface="Times New Roman" pitchFamily="18" charset="0"/>
                  <a:cs typeface="Akhbar MT" pitchFamily="2" charset="-78"/>
                </a:rPr>
                <a:t>سترات سينثاز</a:t>
              </a:r>
              <a:endParaRPr lang="en-US" sz="3200" b="1" i="1">
                <a:latin typeface="Times New Roman" pitchFamily="18" charset="0"/>
                <a:cs typeface="Akhbar MT" pitchFamily="2" charset="-78"/>
              </a:endParaRPr>
            </a:p>
          </p:txBody>
        </p:sp>
      </p:grpSp>
      <p:sp>
        <p:nvSpPr>
          <p:cNvPr id="60472" name="AutoShape 56"/>
          <p:cNvSpPr>
            <a:spLocks noChangeArrowheads="1"/>
          </p:cNvSpPr>
          <p:nvPr/>
        </p:nvSpPr>
        <p:spPr bwMode="auto">
          <a:xfrm>
            <a:off x="107950" y="188913"/>
            <a:ext cx="1728788" cy="1008062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ar-SA" sz="3200" b="1"/>
              <a:t>جلوكوز</a:t>
            </a:r>
            <a:endParaRPr lang="en-US" sz="3200"/>
          </a:p>
        </p:txBody>
      </p:sp>
      <p:sp>
        <p:nvSpPr>
          <p:cNvPr id="48147" name="Rectangle 58"/>
          <p:cNvSpPr>
            <a:spLocks noGrp="1" noChangeArrowheads="1"/>
          </p:cNvSpPr>
          <p:nvPr>
            <p:ph type="title"/>
          </p:nvPr>
        </p:nvSpPr>
        <p:spPr>
          <a:xfrm>
            <a:off x="2843213" y="53975"/>
            <a:ext cx="4978400" cy="1143000"/>
          </a:xfrm>
          <a:noFill/>
        </p:spPr>
        <p:txBody>
          <a:bodyPr/>
          <a:lstStyle/>
          <a:p>
            <a:pPr eaLnBrk="1" hangingPunct="1"/>
            <a:r>
              <a:rPr lang="ar-SA" b="1" smtClean="0">
                <a:solidFill>
                  <a:srgbClr val="0000FF"/>
                </a:solidFill>
              </a:rPr>
              <a:t>دورة الجلايوكسالات</a:t>
            </a:r>
            <a:br>
              <a:rPr lang="ar-SA" b="1" smtClean="0">
                <a:solidFill>
                  <a:srgbClr val="0000FF"/>
                </a:solidFill>
              </a:rPr>
            </a:br>
            <a:r>
              <a:rPr lang="ar-SA" b="1" smtClean="0">
                <a:solidFill>
                  <a:srgbClr val="0000FF"/>
                </a:solidFill>
              </a:rPr>
              <a:t> </a:t>
            </a:r>
            <a:r>
              <a:rPr lang="en-US" b="1" smtClean="0">
                <a:solidFill>
                  <a:srgbClr val="0000FF"/>
                </a:solidFill>
              </a:rPr>
              <a:t>Glyoxalate cycle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0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0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60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40" grpId="0"/>
      <p:bldP spid="60447" grpId="0" animBg="1"/>
      <p:bldP spid="60472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SA" b="1" smtClean="0"/>
              <a:t>دورة كربس ملتقى هدم المواد الغذائية</a:t>
            </a:r>
            <a:endParaRPr lang="en-US" b="1" smtClean="0"/>
          </a:p>
        </p:txBody>
      </p:sp>
      <p:sp>
        <p:nvSpPr>
          <p:cNvPr id="49155" name="Text Box 4"/>
          <p:cNvSpPr txBox="1">
            <a:spLocks noChangeArrowheads="1"/>
          </p:cNvSpPr>
          <p:nvPr/>
        </p:nvSpPr>
        <p:spPr bwMode="auto">
          <a:xfrm>
            <a:off x="7040563" y="1839913"/>
            <a:ext cx="13477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3200" b="1"/>
              <a:t>بروتينات</a:t>
            </a:r>
            <a:endParaRPr lang="en-US" sz="3200" b="1"/>
          </a:p>
        </p:txBody>
      </p:sp>
      <p:sp>
        <p:nvSpPr>
          <p:cNvPr id="49156" name="Text Box 5"/>
          <p:cNvSpPr txBox="1">
            <a:spLocks noChangeArrowheads="1"/>
          </p:cNvSpPr>
          <p:nvPr/>
        </p:nvSpPr>
        <p:spPr bwMode="auto">
          <a:xfrm>
            <a:off x="4238625" y="1839913"/>
            <a:ext cx="11049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3200" b="1"/>
              <a:t>ليبيدات</a:t>
            </a:r>
            <a:endParaRPr lang="en-US" sz="3200" b="1"/>
          </a:p>
        </p:txBody>
      </p:sp>
      <p:sp>
        <p:nvSpPr>
          <p:cNvPr id="49157" name="Text Box 6"/>
          <p:cNvSpPr txBox="1">
            <a:spLocks noChangeArrowheads="1"/>
          </p:cNvSpPr>
          <p:nvPr/>
        </p:nvSpPr>
        <p:spPr bwMode="auto">
          <a:xfrm>
            <a:off x="403225" y="1839913"/>
            <a:ext cx="1771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3200" b="1"/>
              <a:t>كربوهيدرات</a:t>
            </a:r>
            <a:endParaRPr lang="en-US" sz="3200" b="1"/>
          </a:p>
        </p:txBody>
      </p:sp>
      <p:sp>
        <p:nvSpPr>
          <p:cNvPr id="49158" name="Line 7"/>
          <p:cNvSpPr>
            <a:spLocks noChangeShapeType="1"/>
          </p:cNvSpPr>
          <p:nvPr/>
        </p:nvSpPr>
        <p:spPr bwMode="auto">
          <a:xfrm flipH="1">
            <a:off x="5651500" y="2428875"/>
            <a:ext cx="2135188" cy="2295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9159" name="Line 8"/>
          <p:cNvSpPr>
            <a:spLocks noChangeShapeType="1"/>
          </p:cNvSpPr>
          <p:nvPr/>
        </p:nvSpPr>
        <p:spPr bwMode="auto">
          <a:xfrm>
            <a:off x="1285875" y="2714625"/>
            <a:ext cx="2638425" cy="1938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9160" name="Line 9"/>
          <p:cNvSpPr>
            <a:spLocks noChangeShapeType="1"/>
          </p:cNvSpPr>
          <p:nvPr/>
        </p:nvSpPr>
        <p:spPr bwMode="auto">
          <a:xfrm>
            <a:off x="4670425" y="2500313"/>
            <a:ext cx="46038" cy="20812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9161" name="AutoShape 12"/>
          <p:cNvSpPr>
            <a:spLocks noChangeArrowheads="1"/>
          </p:cNvSpPr>
          <p:nvPr/>
        </p:nvSpPr>
        <p:spPr bwMode="auto">
          <a:xfrm>
            <a:off x="3635375" y="4581525"/>
            <a:ext cx="2232025" cy="719138"/>
          </a:xfrm>
          <a:prstGeom prst="flowChartPreparat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ar-SA" sz="3600" b="1"/>
              <a:t>أستيل كو أ</a:t>
            </a:r>
            <a:endParaRPr lang="en-US" sz="3600" b="1"/>
          </a:p>
        </p:txBody>
      </p:sp>
      <p:sp>
        <p:nvSpPr>
          <p:cNvPr id="49162" name="Arc 14"/>
          <p:cNvSpPr>
            <a:spLocks/>
          </p:cNvSpPr>
          <p:nvPr/>
        </p:nvSpPr>
        <p:spPr bwMode="auto">
          <a:xfrm flipH="1">
            <a:off x="4210050" y="5516563"/>
            <a:ext cx="1298575" cy="1092200"/>
          </a:xfrm>
          <a:custGeom>
            <a:avLst/>
            <a:gdLst>
              <a:gd name="T0" fmla="*/ 2147483647 w 43200"/>
              <a:gd name="T1" fmla="*/ 2147483647 h 43200"/>
              <a:gd name="T2" fmla="*/ 2147483647 w 43200"/>
              <a:gd name="T3" fmla="*/ 2147483647 h 43200"/>
              <a:gd name="T4" fmla="*/ 2147483647 w 43200"/>
              <a:gd name="T5" fmla="*/ 2147483647 h 43200"/>
              <a:gd name="T6" fmla="*/ 0 60000 65536"/>
              <a:gd name="T7" fmla="*/ 0 60000 65536"/>
              <a:gd name="T8" fmla="*/ 0 60000 65536"/>
              <a:gd name="T9" fmla="*/ 0 w 43200"/>
              <a:gd name="T10" fmla="*/ 0 h 43200"/>
              <a:gd name="T11" fmla="*/ 43200 w 43200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43200" fill="none" extrusionOk="0">
                <a:moveTo>
                  <a:pt x="40784" y="11673"/>
                </a:moveTo>
                <a:cubicBezTo>
                  <a:pt x="42371" y="14741"/>
                  <a:pt x="43200" y="18145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8325" y="-1"/>
                  <a:pt x="34668" y="3133"/>
                  <a:pt x="38755" y="8474"/>
                </a:cubicBezTo>
              </a:path>
              <a:path w="43200" h="43200" stroke="0" extrusionOk="0">
                <a:moveTo>
                  <a:pt x="40784" y="11673"/>
                </a:moveTo>
                <a:cubicBezTo>
                  <a:pt x="42371" y="14741"/>
                  <a:pt x="43200" y="18145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8325" y="-1"/>
                  <a:pt x="34668" y="3133"/>
                  <a:pt x="38755" y="8474"/>
                </a:cubicBezTo>
                <a:lnTo>
                  <a:pt x="21600" y="2160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9163" name="Text Box 15"/>
          <p:cNvSpPr txBox="1">
            <a:spLocks noChangeArrowheads="1"/>
          </p:cNvSpPr>
          <p:nvPr/>
        </p:nvSpPr>
        <p:spPr bwMode="auto">
          <a:xfrm>
            <a:off x="4514850" y="5734050"/>
            <a:ext cx="6334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b="1"/>
              <a:t> دورة</a:t>
            </a:r>
          </a:p>
          <a:p>
            <a:r>
              <a:rPr lang="ar-SA" b="1"/>
              <a:t>كربس</a:t>
            </a:r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SA" b="1" smtClean="0"/>
              <a:t>دورة كربس ودورها في عملية البناء</a:t>
            </a:r>
            <a:endParaRPr lang="en-US" b="1" smtClean="0"/>
          </a:p>
        </p:txBody>
      </p:sp>
      <p:sp>
        <p:nvSpPr>
          <p:cNvPr id="62476" name="Text Box 12"/>
          <p:cNvSpPr txBox="1">
            <a:spLocks noChangeArrowheads="1"/>
          </p:cNvSpPr>
          <p:nvPr/>
        </p:nvSpPr>
        <p:spPr bwMode="auto">
          <a:xfrm>
            <a:off x="250825" y="2205038"/>
            <a:ext cx="8208963" cy="308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SA" sz="2800"/>
              <a:t>هل مصدر الطاقة الوحيد في الثدييات هو الكربوهيدرات؟</a:t>
            </a:r>
          </a:p>
          <a:p>
            <a:r>
              <a:rPr lang="ar-SA" sz="2800"/>
              <a:t>هل مصدر الكربون الوحيد في الثدييات هو الكربوهيدرات؟</a:t>
            </a:r>
          </a:p>
          <a:p>
            <a:r>
              <a:rPr lang="ar-SA" sz="2800"/>
              <a:t>هل يمكن للبيروفيت أن يتحول إلى أوكسالو أسيتات في الثدييات؟ نعم</a:t>
            </a:r>
          </a:p>
          <a:p>
            <a:r>
              <a:rPr lang="ar-SA" sz="2800"/>
              <a:t>هل يمكن لأسيتيل كو أ أن يتحول إلى أوكسالو أسيتات في الثدييات؟ لا</a:t>
            </a:r>
          </a:p>
          <a:p>
            <a:r>
              <a:rPr lang="ar-SA" sz="2800"/>
              <a:t>هل يمكن لأسيتيل كو أ أن يتحول إلى بيروفيت في الثدييات؟ لا</a:t>
            </a:r>
            <a:endParaRPr lang="en-US" sz="2800"/>
          </a:p>
          <a:p>
            <a:endParaRPr lang="en-US" sz="2800"/>
          </a:p>
          <a:p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24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24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24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24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24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AutoShape 2" descr="Green marble"/>
          <p:cNvSpPr>
            <a:spLocks noChangeArrowheads="1"/>
          </p:cNvSpPr>
          <p:nvPr/>
        </p:nvSpPr>
        <p:spPr bwMode="auto">
          <a:xfrm>
            <a:off x="1258888" y="444500"/>
            <a:ext cx="6481762" cy="2840038"/>
          </a:xfrm>
          <a:prstGeom prst="flowChartAlternateProcess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rgbClr val="CC6600">
                <a:alpha val="50000"/>
              </a:srgbClr>
            </a:outerShdw>
          </a:effectLst>
        </p:spPr>
        <p:txBody>
          <a:bodyPr wrap="none" anchor="ctr"/>
          <a:lstStyle/>
          <a:p>
            <a:pPr algn="ctr" rtl="0">
              <a:defRPr/>
            </a:pPr>
            <a:endParaRPr lang="en-US" b="1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title"/>
          </p:nvPr>
        </p:nvSpPr>
        <p:spPr>
          <a:xfrm>
            <a:off x="760413" y="836613"/>
            <a:ext cx="7051675" cy="2160587"/>
          </a:xfrm>
        </p:spPr>
        <p:txBody>
          <a:bodyPr/>
          <a:lstStyle/>
          <a:p>
            <a:pPr eaLnBrk="1" hangingPunct="1">
              <a:defRPr/>
            </a:pPr>
            <a:r>
              <a:rPr lang="ar-SA" sz="72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PT Bold Heading" pitchFamily="2" charset="-78"/>
              </a:rPr>
              <a:t>بناء الجلايكوجين </a:t>
            </a:r>
            <a:r>
              <a:rPr lang="en-US" sz="72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Glycogenesis</a:t>
            </a:r>
          </a:p>
        </p:txBody>
      </p:sp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1958975" y="59690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/>
            <a:endParaRPr lang="en-US" b="1"/>
          </a:p>
        </p:txBody>
      </p:sp>
      <p:sp>
        <p:nvSpPr>
          <p:cNvPr id="64517" name="Rectangle 5"/>
          <p:cNvSpPr>
            <a:spLocks noChangeArrowheads="1"/>
          </p:cNvSpPr>
          <p:nvPr/>
        </p:nvSpPr>
        <p:spPr bwMode="auto">
          <a:xfrm>
            <a:off x="323850" y="3716338"/>
            <a:ext cx="81534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SA" sz="4400" b="1">
                <a:solidFill>
                  <a:srgbClr val="000099"/>
                </a:solidFill>
                <a:cs typeface="Times New Roman" pitchFamily="18" charset="0"/>
              </a:rPr>
              <a:t>يتضمن تكوين الجلايكوجين من الجلوكوز ويُستهلك 2 جزيء </a:t>
            </a:r>
            <a:r>
              <a:rPr lang="en-US" sz="4400" b="1">
                <a:solidFill>
                  <a:srgbClr val="000099"/>
                </a:solidFill>
                <a:cs typeface="Times New Roman" pitchFamily="18" charset="0"/>
              </a:rPr>
              <a:t>ATP</a:t>
            </a:r>
            <a:r>
              <a:rPr lang="ar-SA" sz="4400" b="1">
                <a:solidFill>
                  <a:srgbClr val="000099"/>
                </a:solidFill>
                <a:cs typeface="Times New Roman" pitchFamily="18" charset="0"/>
              </a:rPr>
              <a:t> لإضافة جزيء جلوكوز واحد إلى الجلايكوجين </a:t>
            </a:r>
            <a:endParaRPr lang="en-US" sz="4400" b="1">
              <a:solidFill>
                <a:srgbClr val="000099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4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7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6" descr="a 1-4 glycosydi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038" y="2187575"/>
            <a:ext cx="7219950" cy="196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/>
          <p:cNvPicPr>
            <a:picLocks noChangeAspect="1" noChangeArrowheads="1"/>
          </p:cNvPicPr>
          <p:nvPr/>
        </p:nvPicPr>
        <p:blipFill>
          <a:blip r:embed="rId2" cstate="print"/>
          <a:srcRect b="2896"/>
          <a:stretch>
            <a:fillRect/>
          </a:stretch>
        </p:blipFill>
        <p:spPr bwMode="auto">
          <a:xfrm>
            <a:off x="866775" y="973138"/>
            <a:ext cx="7464425" cy="543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4" descr="amylopectin structu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450" y="2133600"/>
            <a:ext cx="6229350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50" name="Object 6"/>
          <p:cNvGraphicFramePr>
            <a:graphicFrameLocks noChangeAspect="1"/>
          </p:cNvGraphicFramePr>
          <p:nvPr/>
        </p:nvGraphicFramePr>
        <p:xfrm>
          <a:off x="6300788" y="260350"/>
          <a:ext cx="2351087" cy="317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Photo Editor Photo" r:id="rId4" imgW="1286055" imgH="1733333" progId="MSPhotoEd.3">
                  <p:embed/>
                </p:oleObj>
              </mc:Choice>
              <mc:Fallback>
                <p:oleObj name="Photo Editor Photo" r:id="rId4" imgW="1286055" imgH="1733333" progId="MSPhotoEd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788" y="260350"/>
                        <a:ext cx="2351087" cy="3170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2" name="Text Box 7"/>
          <p:cNvSpPr txBox="1">
            <a:spLocks noChangeArrowheads="1"/>
          </p:cNvSpPr>
          <p:nvPr/>
        </p:nvSpPr>
        <p:spPr bwMode="auto">
          <a:xfrm>
            <a:off x="4665663" y="6211888"/>
            <a:ext cx="1851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latin typeface="Symbol" pitchFamily="18" charset="2"/>
              </a:rPr>
              <a:t>a</a:t>
            </a:r>
            <a:r>
              <a:rPr lang="en-US" sz="2400" b="1"/>
              <a:t>- 1→  4</a:t>
            </a:r>
          </a:p>
        </p:txBody>
      </p:sp>
      <p:sp>
        <p:nvSpPr>
          <p:cNvPr id="2053" name="Line 8"/>
          <p:cNvSpPr>
            <a:spLocks noChangeShapeType="1"/>
          </p:cNvSpPr>
          <p:nvPr/>
        </p:nvSpPr>
        <p:spPr bwMode="auto">
          <a:xfrm flipV="1">
            <a:off x="5580063" y="5661025"/>
            <a:ext cx="71437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054" name="Text Box 9"/>
          <p:cNvSpPr txBox="1">
            <a:spLocks noChangeArrowheads="1"/>
          </p:cNvSpPr>
          <p:nvPr/>
        </p:nvSpPr>
        <p:spPr bwMode="auto">
          <a:xfrm>
            <a:off x="755650" y="3860800"/>
            <a:ext cx="1851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latin typeface="Symbol" pitchFamily="18" charset="2"/>
              </a:rPr>
              <a:t>a</a:t>
            </a:r>
            <a:r>
              <a:rPr lang="en-US" sz="2400" b="1"/>
              <a:t>- 1→  6</a:t>
            </a:r>
          </a:p>
        </p:txBody>
      </p:sp>
      <p:sp>
        <p:nvSpPr>
          <p:cNvPr id="2055" name="Line 10"/>
          <p:cNvSpPr>
            <a:spLocks noChangeShapeType="1"/>
          </p:cNvSpPr>
          <p:nvPr/>
        </p:nvSpPr>
        <p:spPr bwMode="auto">
          <a:xfrm>
            <a:off x="2555875" y="4221163"/>
            <a:ext cx="64770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AutoShape 2"/>
          <p:cNvSpPr>
            <a:spLocks noChangeArrowheads="1"/>
          </p:cNvSpPr>
          <p:nvPr/>
        </p:nvSpPr>
        <p:spPr bwMode="auto">
          <a:xfrm>
            <a:off x="381000" y="228600"/>
            <a:ext cx="8458200" cy="1371600"/>
          </a:xfrm>
          <a:prstGeom prst="flowChartAlternateProcess">
            <a:avLst/>
          </a:prstGeom>
          <a:solidFill>
            <a:srgbClr val="FFFF99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dist="107763" dir="18900000" algn="ctr" rotWithShape="0">
              <a:srgbClr val="CC6600">
                <a:alpha val="50000"/>
              </a:srgbClr>
            </a:outerShdw>
          </a:effectLst>
        </p:spPr>
        <p:txBody>
          <a:bodyPr wrap="none" anchor="ctr"/>
          <a:lstStyle/>
          <a:p>
            <a:pPr algn="ctr" rtl="0">
              <a:defRPr/>
            </a:pPr>
            <a:endParaRPr lang="en-US" b="1">
              <a:solidFill>
                <a:srgbClr val="FFFF99"/>
              </a:solidFill>
              <a:latin typeface="Arial" charset="0"/>
              <a:cs typeface="Arial" charset="0"/>
            </a:endParaRPr>
          </a:p>
        </p:txBody>
      </p:sp>
      <p:sp>
        <p:nvSpPr>
          <p:cNvPr id="69635" name="Rectangle 3"/>
          <p:cNvSpPr>
            <a:spLocks noChangeArrowheads="1"/>
          </p:cNvSpPr>
          <p:nvPr/>
        </p:nvSpPr>
        <p:spPr bwMode="auto">
          <a:xfrm>
            <a:off x="457200" y="1524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SA" sz="6600" b="1">
                <a:solidFill>
                  <a:srgbClr val="006600"/>
                </a:solidFill>
                <a:cs typeface="PT Bold Heading" pitchFamily="2" charset="-78"/>
              </a:rPr>
              <a:t>الجلايكوجين</a:t>
            </a:r>
            <a:endParaRPr lang="en-US" sz="6600" b="1">
              <a:solidFill>
                <a:srgbClr val="006600"/>
              </a:solidFill>
              <a:cs typeface="PT Bold Heading" pitchFamily="2" charset="-78"/>
            </a:endParaRPr>
          </a:p>
        </p:txBody>
      </p:sp>
      <p:pic>
        <p:nvPicPr>
          <p:cNvPr id="53252" name="Picture 4" descr="glycogen6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00113" y="1714500"/>
            <a:ext cx="6858000" cy="5143500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5" grpId="0" autoUpdateAnimBg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8937625" cy="6762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ar-SA" smtClean="0"/>
              <a:t>جلوكوز + </a:t>
            </a:r>
            <a:r>
              <a:rPr lang="en-US" smtClean="0"/>
              <a:t>ATP </a:t>
            </a:r>
            <a:r>
              <a:rPr lang="ar-SA" smtClean="0"/>
              <a:t>                    جلوكوز 6- فوسفات + </a:t>
            </a:r>
            <a:r>
              <a:rPr lang="en-US" smtClean="0"/>
              <a:t>ADP</a:t>
            </a:r>
          </a:p>
        </p:txBody>
      </p:sp>
      <p:sp>
        <p:nvSpPr>
          <p:cNvPr id="54275" name="Line 4"/>
          <p:cNvSpPr>
            <a:spLocks noChangeShapeType="1"/>
          </p:cNvSpPr>
          <p:nvPr/>
        </p:nvSpPr>
        <p:spPr bwMode="auto">
          <a:xfrm flipH="1">
            <a:off x="4284663" y="1916113"/>
            <a:ext cx="19748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54276" name="Text Box 5"/>
          <p:cNvSpPr txBox="1">
            <a:spLocks noChangeArrowheads="1"/>
          </p:cNvSpPr>
          <p:nvPr/>
        </p:nvSpPr>
        <p:spPr bwMode="auto">
          <a:xfrm>
            <a:off x="4392613" y="1563688"/>
            <a:ext cx="1835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b="1"/>
              <a:t>هكسوكينيز (العضلات)</a:t>
            </a:r>
            <a:endParaRPr lang="en-US" b="1"/>
          </a:p>
          <a:p>
            <a:r>
              <a:rPr lang="ar-SA" b="1"/>
              <a:t>أو جلوكوكينيز (الكبد)</a:t>
            </a:r>
            <a:endParaRPr lang="en-US" b="1"/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277813" y="2349500"/>
            <a:ext cx="8686800" cy="792163"/>
            <a:chOff x="175" y="1480"/>
            <a:chExt cx="5472" cy="499"/>
          </a:xfrm>
        </p:grpSpPr>
        <p:sp>
          <p:nvSpPr>
            <p:cNvPr id="54286" name="Rectangle 6"/>
            <p:cNvSpPr>
              <a:spLocks noChangeArrowheads="1"/>
            </p:cNvSpPr>
            <p:nvPr/>
          </p:nvSpPr>
          <p:spPr bwMode="auto">
            <a:xfrm>
              <a:off x="175" y="1553"/>
              <a:ext cx="5472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>
                <a:spcBef>
                  <a:spcPct val="20000"/>
                </a:spcBef>
              </a:pPr>
              <a:r>
                <a:rPr lang="ar-SA" sz="3200"/>
                <a:t>جلوكوز 6- فوسفات 		           جلوكوز 1- فوسفات</a:t>
              </a:r>
              <a:endParaRPr lang="en-US" sz="3200"/>
            </a:p>
          </p:txBody>
        </p:sp>
        <p:sp>
          <p:nvSpPr>
            <p:cNvPr id="54287" name="Line 7"/>
            <p:cNvSpPr>
              <a:spLocks noChangeShapeType="1"/>
            </p:cNvSpPr>
            <p:nvPr/>
          </p:nvSpPr>
          <p:spPr bwMode="auto">
            <a:xfrm flipH="1">
              <a:off x="2676" y="1752"/>
              <a:ext cx="120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54288" name="Text Box 8"/>
            <p:cNvSpPr txBox="1">
              <a:spLocks noChangeArrowheads="1"/>
            </p:cNvSpPr>
            <p:nvPr/>
          </p:nvSpPr>
          <p:spPr bwMode="auto">
            <a:xfrm>
              <a:off x="2711" y="1480"/>
              <a:ext cx="112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ar-SA" b="1"/>
                <a:t>فوسفوجلوكوز ميوتيز</a:t>
              </a:r>
              <a:endParaRPr lang="en-US" b="1"/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26988" y="3357563"/>
            <a:ext cx="9117012" cy="792162"/>
            <a:chOff x="17" y="2115"/>
            <a:chExt cx="5743" cy="499"/>
          </a:xfrm>
        </p:grpSpPr>
        <p:sp>
          <p:nvSpPr>
            <p:cNvPr id="54283" name="Rectangle 9"/>
            <p:cNvSpPr>
              <a:spLocks noChangeArrowheads="1"/>
            </p:cNvSpPr>
            <p:nvPr/>
          </p:nvSpPr>
          <p:spPr bwMode="auto">
            <a:xfrm>
              <a:off x="17" y="2188"/>
              <a:ext cx="5743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>
                <a:spcBef>
                  <a:spcPct val="20000"/>
                </a:spcBef>
              </a:pPr>
              <a:r>
                <a:rPr lang="ar-SA" sz="3000"/>
                <a:t>جلوكوز 1- فوسفات +</a:t>
              </a:r>
              <a:r>
                <a:rPr lang="en-US" sz="3000"/>
                <a:t>UTP </a:t>
              </a:r>
              <a:r>
                <a:rPr lang="ar-SA" sz="3000"/>
                <a:t>              يوريدين ثنائي فوسفات جلوكوز</a:t>
              </a:r>
              <a:endParaRPr lang="en-US" sz="3000"/>
            </a:p>
          </p:txBody>
        </p:sp>
        <p:sp>
          <p:nvSpPr>
            <p:cNvPr id="54284" name="Line 10"/>
            <p:cNvSpPr>
              <a:spLocks noChangeShapeType="1"/>
            </p:cNvSpPr>
            <p:nvPr/>
          </p:nvSpPr>
          <p:spPr bwMode="auto">
            <a:xfrm flipH="1">
              <a:off x="2540" y="2387"/>
              <a:ext cx="8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54285" name="Text Box 11"/>
            <p:cNvSpPr txBox="1">
              <a:spLocks noChangeArrowheads="1"/>
            </p:cNvSpPr>
            <p:nvPr/>
          </p:nvSpPr>
          <p:spPr bwMode="auto">
            <a:xfrm>
              <a:off x="2434" y="2115"/>
              <a:ext cx="9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ar-SA" b="1"/>
                <a:t>بايروفوسفوريليز</a:t>
              </a:r>
              <a:endParaRPr lang="en-US" b="1"/>
            </a:p>
          </p:txBody>
        </p:sp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0" y="4465638"/>
            <a:ext cx="9144000" cy="792162"/>
            <a:chOff x="0" y="2813"/>
            <a:chExt cx="5760" cy="499"/>
          </a:xfrm>
        </p:grpSpPr>
        <p:sp>
          <p:nvSpPr>
            <p:cNvPr id="54280" name="Rectangle 12"/>
            <p:cNvSpPr>
              <a:spLocks noChangeArrowheads="1"/>
            </p:cNvSpPr>
            <p:nvPr/>
          </p:nvSpPr>
          <p:spPr bwMode="auto">
            <a:xfrm>
              <a:off x="0" y="2886"/>
              <a:ext cx="5760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>
                <a:spcBef>
                  <a:spcPct val="20000"/>
                </a:spcBef>
              </a:pPr>
              <a:r>
                <a:rPr lang="en-US" sz="3000"/>
                <a:t>UDPGle</a:t>
              </a:r>
              <a:r>
                <a:rPr lang="ar-SA" sz="3000"/>
                <a:t> + جلايكوجين</a:t>
              </a:r>
              <a:r>
                <a:rPr lang="en-US" sz="3000"/>
                <a:t>(n) </a:t>
              </a:r>
              <a:r>
                <a:rPr lang="ar-SA" sz="3000"/>
                <a:t>                جلايكوجين </a:t>
              </a:r>
              <a:r>
                <a:rPr lang="en-US" sz="3000"/>
                <a:t>+(n+1)</a:t>
              </a:r>
              <a:r>
                <a:rPr lang="ar-SA" sz="3000"/>
                <a:t> </a:t>
              </a:r>
              <a:r>
                <a:rPr lang="en-US" sz="3000"/>
                <a:t>UDP</a:t>
              </a:r>
            </a:p>
          </p:txBody>
        </p:sp>
        <p:sp>
          <p:nvSpPr>
            <p:cNvPr id="54281" name="Line 13"/>
            <p:cNvSpPr>
              <a:spLocks noChangeShapeType="1"/>
            </p:cNvSpPr>
            <p:nvPr/>
          </p:nvSpPr>
          <p:spPr bwMode="auto">
            <a:xfrm flipH="1">
              <a:off x="2290" y="3085"/>
              <a:ext cx="95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54282" name="Text Box 14"/>
            <p:cNvSpPr txBox="1">
              <a:spLocks noChangeArrowheads="1"/>
            </p:cNvSpPr>
            <p:nvPr/>
          </p:nvSpPr>
          <p:spPr bwMode="auto">
            <a:xfrm>
              <a:off x="2290" y="2813"/>
              <a:ext cx="91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ar-SA" b="1"/>
                <a:t>جلاكوجين سينثاز</a:t>
              </a:r>
              <a:endParaRPr lang="en-US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019175"/>
            <a:ext cx="8759825" cy="46418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ar-SA" sz="2800" smtClean="0"/>
              <a:t>لبداية تكوين سلسلة من الجلايكوجين ينبغي وجود بادئ لهذه العملية</a:t>
            </a:r>
          </a:p>
          <a:p>
            <a:pPr eaLnBrk="1" hangingPunct="1">
              <a:lnSpc>
                <a:spcPct val="80000"/>
              </a:lnSpc>
            </a:pPr>
            <a:r>
              <a:rPr lang="ar-SA" sz="2800" smtClean="0"/>
              <a:t>لا يمكن أن يكون الجلوكوز بادئ لذا تعتمد الخلية على وجود إنزيم يسمى جلايكوجينين كبادئ وهو مكون من 332 حمضاً أمينياً.</a:t>
            </a:r>
          </a:p>
          <a:p>
            <a:pPr eaLnBrk="1" hangingPunct="1">
              <a:lnSpc>
                <a:spcPct val="80000"/>
              </a:lnSpc>
            </a:pPr>
            <a:r>
              <a:rPr lang="ar-SA" sz="2800" smtClean="0"/>
              <a:t>يرتبط الجلايكوجينين بـ </a:t>
            </a:r>
            <a:r>
              <a:rPr lang="en-US" sz="2600" smtClean="0"/>
              <a:t>UDPGle</a:t>
            </a:r>
            <a:r>
              <a:rPr lang="ar-SA" sz="2600" smtClean="0"/>
              <a:t> عن طريق التايروسين وهكذا يكون إنزيم الجلايكوجينين المرتبط بالجلوكوز </a:t>
            </a:r>
            <a:r>
              <a:rPr lang="en-US" sz="2600" smtClean="0"/>
              <a:t>(glycosylated glycogen)</a:t>
            </a:r>
            <a:r>
              <a:rPr lang="ar-SA" sz="2600" smtClean="0"/>
              <a:t> هو نواة لبداية تكوين الجلايكوجين.</a:t>
            </a:r>
          </a:p>
          <a:p>
            <a:pPr eaLnBrk="1" hangingPunct="1">
              <a:lnSpc>
                <a:spcPct val="80000"/>
              </a:lnSpc>
            </a:pPr>
            <a:r>
              <a:rPr lang="ar-SA" sz="2600" smtClean="0"/>
              <a:t>يتم اضافة جزيئات جلوكوز برابطة </a:t>
            </a:r>
            <a:r>
              <a:rPr lang="en-US" sz="2800" smtClean="0">
                <a:latin typeface="Symbol" pitchFamily="18" charset="2"/>
              </a:rPr>
              <a:t>a</a:t>
            </a:r>
            <a:r>
              <a:rPr lang="en-US" sz="2800" smtClean="0"/>
              <a:t>- 1→  4</a:t>
            </a:r>
            <a:r>
              <a:rPr lang="ar-SA" sz="2800" smtClean="0"/>
              <a:t> حتى يصل العدد إلى 11 جزيء تقريباً</a:t>
            </a:r>
          </a:p>
          <a:p>
            <a:pPr eaLnBrk="1" hangingPunct="1">
              <a:lnSpc>
                <a:spcPct val="80000"/>
              </a:lnSpc>
            </a:pPr>
            <a:r>
              <a:rPr lang="ar-SA" sz="2800" smtClean="0"/>
              <a:t>تتفرع  السلسلة  برابطة  </a:t>
            </a:r>
            <a:r>
              <a:rPr lang="en-US" sz="2800" smtClean="0">
                <a:latin typeface="Symbol" pitchFamily="18" charset="2"/>
              </a:rPr>
              <a:t>a</a:t>
            </a:r>
            <a:r>
              <a:rPr lang="en-US" sz="2800" smtClean="0"/>
              <a:t>- 1 → 6</a:t>
            </a:r>
            <a:r>
              <a:rPr lang="ar-SA" sz="2800" smtClean="0"/>
              <a:t> بواسطة إنزيم</a:t>
            </a:r>
            <a:endParaRPr lang="en-US" sz="28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ar-SA" sz="2800" smtClean="0"/>
              <a:t> </a:t>
            </a:r>
            <a:r>
              <a:rPr lang="en-US" sz="2800" smtClean="0"/>
              <a:t>(</a:t>
            </a:r>
            <a:r>
              <a:rPr lang="en-US" sz="2800" smtClean="0">
                <a:latin typeface="Symbol" pitchFamily="18" charset="2"/>
              </a:rPr>
              <a:t>a</a:t>
            </a:r>
            <a:r>
              <a:rPr lang="en-US" sz="2800" smtClean="0"/>
              <a:t>-1→4) </a:t>
            </a:r>
            <a:r>
              <a:rPr lang="ar-SA" sz="2800" smtClean="0"/>
              <a:t> </a:t>
            </a:r>
            <a:r>
              <a:rPr lang="en-US" sz="2800" smtClean="0"/>
              <a:t>←</a:t>
            </a:r>
            <a:r>
              <a:rPr lang="ar-SA" sz="2800" smtClean="0"/>
              <a:t> </a:t>
            </a:r>
            <a:r>
              <a:rPr lang="en-US" sz="2800" smtClean="0"/>
              <a:t>(</a:t>
            </a:r>
            <a:r>
              <a:rPr lang="en-US" sz="2800" smtClean="0">
                <a:latin typeface="Symbol" pitchFamily="18" charset="2"/>
              </a:rPr>
              <a:t>a</a:t>
            </a:r>
            <a:r>
              <a:rPr lang="en-US" sz="2800" smtClean="0"/>
              <a:t>-1→6)</a:t>
            </a:r>
            <a:r>
              <a:rPr lang="ar-SA" sz="2800" smtClean="0"/>
              <a:t> ترانس جلوكوسيديز الذي يقطع 6 جزيئات على الأقل وينقلها إلى سلسلة طرفية برابطة </a:t>
            </a:r>
            <a:r>
              <a:rPr lang="en-US" sz="2800" smtClean="0">
                <a:latin typeface="Symbol" pitchFamily="18" charset="2"/>
              </a:rPr>
              <a:t>a</a:t>
            </a:r>
            <a:r>
              <a:rPr lang="en-US" sz="2800" smtClean="0"/>
              <a:t>-1→6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1000"/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1000"/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1000"/>
                                        <p:tgtEl>
                                          <p:spTgt spid="71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322" name="Group 2"/>
          <p:cNvGrpSpPr>
            <a:grpSpLocks/>
          </p:cNvGrpSpPr>
          <p:nvPr/>
        </p:nvGrpSpPr>
        <p:grpSpPr bwMode="auto">
          <a:xfrm>
            <a:off x="900113" y="228600"/>
            <a:ext cx="7159625" cy="2695575"/>
            <a:chOff x="567" y="144"/>
            <a:chExt cx="4510" cy="1698"/>
          </a:xfrm>
        </p:grpSpPr>
        <p:sp>
          <p:nvSpPr>
            <p:cNvPr id="66563" name="AutoShape 3" descr="Green marble"/>
            <p:cNvSpPr>
              <a:spLocks noChangeArrowheads="1"/>
            </p:cNvSpPr>
            <p:nvPr/>
          </p:nvSpPr>
          <p:spPr bwMode="auto">
            <a:xfrm>
              <a:off x="741" y="144"/>
              <a:ext cx="4089" cy="1698"/>
            </a:xfrm>
            <a:prstGeom prst="flowChartAlternateProcess">
              <a:avLst/>
            </a:prstGeom>
            <a:blipFill dpi="0" rotWithShape="1">
              <a:blip r:embed="rId2" cstate="print"/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  <a:effectLst>
              <a:outerShdw dist="107763" dir="18900000" algn="ctr" rotWithShape="0">
                <a:srgbClr val="CC66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 rtl="0">
                <a:defRPr/>
              </a:pPr>
              <a:endParaRPr lang="en-US" b="1">
                <a:solidFill>
                  <a:srgbClr val="FFFF99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56325" name="Rectangle 4"/>
            <p:cNvSpPr>
              <a:spLocks noChangeArrowheads="1"/>
            </p:cNvSpPr>
            <p:nvPr/>
          </p:nvSpPr>
          <p:spPr bwMode="auto">
            <a:xfrm>
              <a:off x="567" y="572"/>
              <a:ext cx="451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ar-SA" sz="7200" b="1">
                  <a:solidFill>
                    <a:srgbClr val="FFFF00"/>
                  </a:solidFill>
                  <a:latin typeface="Times New Roman" pitchFamily="18" charset="0"/>
                  <a:cs typeface="PT Bold Heading" pitchFamily="2" charset="-78"/>
                </a:rPr>
                <a:t>تحلل الجلايكوجين </a:t>
              </a:r>
              <a:r>
                <a:rPr lang="en-US" sz="7200" b="1">
                  <a:solidFill>
                    <a:srgbClr val="FFFF00"/>
                  </a:solidFill>
                  <a:latin typeface="Times New Roman" pitchFamily="18" charset="0"/>
                  <a:cs typeface="PT Bold Heading" pitchFamily="2" charset="-78"/>
                </a:rPr>
                <a:t>Glycogenolysis</a:t>
              </a:r>
            </a:p>
          </p:txBody>
        </p:sp>
      </p:grpSp>
      <p:sp>
        <p:nvSpPr>
          <p:cNvPr id="66565" name="Rectangle 5"/>
          <p:cNvSpPr>
            <a:spLocks noChangeArrowheads="1"/>
          </p:cNvSpPr>
          <p:nvPr/>
        </p:nvSpPr>
        <p:spPr bwMode="auto">
          <a:xfrm>
            <a:off x="611188" y="3573463"/>
            <a:ext cx="7912100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ar-SA" sz="5400" b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ar-SA" sz="5400" b="1">
                <a:solidFill>
                  <a:srgbClr val="000099"/>
                </a:solidFill>
                <a:cs typeface="Times New Roman" pitchFamily="18" charset="0"/>
              </a:rPr>
              <a:t>تتضمن تفتيت الجلايكوجين إلي جلوكوز في الكبد أو العضلات.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6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5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98425" y="1017588"/>
            <a:ext cx="8937625" cy="676275"/>
          </a:xfrm>
          <a:noFill/>
        </p:spPr>
        <p:txBody>
          <a:bodyPr/>
          <a:lstStyle/>
          <a:p>
            <a:pPr eaLnBrk="1" hangingPunct="1">
              <a:buFontTx/>
              <a:buNone/>
            </a:pPr>
            <a:r>
              <a:rPr lang="ar-SA" sz="2800" smtClean="0"/>
              <a:t>جلايكوجين + </a:t>
            </a:r>
            <a:r>
              <a:rPr lang="en-US" sz="2800" smtClean="0"/>
              <a:t>Pi </a:t>
            </a:r>
            <a:r>
              <a:rPr lang="ar-SA" sz="2800" smtClean="0"/>
              <a:t>                    جلوكوز 1- فوسفات + (جلايكوجين)</a:t>
            </a:r>
            <a:r>
              <a:rPr lang="en-US" sz="2800" baseline="-25000" smtClean="0"/>
              <a:t>n-1</a:t>
            </a:r>
          </a:p>
        </p:txBody>
      </p:sp>
      <p:sp>
        <p:nvSpPr>
          <p:cNvPr id="57347" name="Line 5"/>
          <p:cNvSpPr>
            <a:spLocks noChangeShapeType="1"/>
          </p:cNvSpPr>
          <p:nvPr/>
        </p:nvSpPr>
        <p:spPr bwMode="auto">
          <a:xfrm flipH="1">
            <a:off x="5029200" y="1333500"/>
            <a:ext cx="1700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57348" name="Text Box 6"/>
          <p:cNvSpPr txBox="1">
            <a:spLocks noChangeArrowheads="1"/>
          </p:cNvSpPr>
          <p:nvPr/>
        </p:nvSpPr>
        <p:spPr bwMode="auto">
          <a:xfrm>
            <a:off x="4824413" y="981075"/>
            <a:ext cx="19081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ar-SA" b="1"/>
              <a:t>جلايكوجين فوسفوريليز</a:t>
            </a:r>
            <a:endParaRPr lang="en-US" b="1"/>
          </a:p>
          <a:p>
            <a:pPr algn="ctr"/>
            <a:r>
              <a:rPr lang="ar-SA" b="1"/>
              <a:t>(تحلل فوسفوري)</a:t>
            </a:r>
            <a:endParaRPr lang="en-US" b="1"/>
          </a:p>
        </p:txBody>
      </p:sp>
      <p:sp>
        <p:nvSpPr>
          <p:cNvPr id="72711" name="Text Box 7"/>
          <p:cNvSpPr txBox="1">
            <a:spLocks noChangeArrowheads="1"/>
          </p:cNvSpPr>
          <p:nvPr/>
        </p:nvSpPr>
        <p:spPr bwMode="auto">
          <a:xfrm>
            <a:off x="123825" y="1936750"/>
            <a:ext cx="884078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SA" sz="2800"/>
              <a:t>يتم تحل السلاسل حتى يتبقي 4 جزيئات بالسلسلة ثم يقوم إنزيم أخر يسمى  </a:t>
            </a:r>
            <a:r>
              <a:rPr lang="en-US" sz="2800">
                <a:latin typeface="Symbol" pitchFamily="18" charset="2"/>
              </a:rPr>
              <a:t>a</a:t>
            </a:r>
            <a:r>
              <a:rPr lang="en-US" sz="2800"/>
              <a:t>-1→4) </a:t>
            </a:r>
            <a:r>
              <a:rPr lang="ar-SA" sz="2800"/>
              <a:t>) </a:t>
            </a:r>
            <a:r>
              <a:rPr lang="en-US" sz="2800"/>
              <a:t>←</a:t>
            </a:r>
            <a:r>
              <a:rPr lang="ar-SA" sz="2800"/>
              <a:t> </a:t>
            </a:r>
            <a:r>
              <a:rPr lang="en-US" sz="2800"/>
              <a:t>(</a:t>
            </a:r>
            <a:r>
              <a:rPr lang="en-US" sz="2800">
                <a:latin typeface="Symbol" pitchFamily="18" charset="2"/>
              </a:rPr>
              <a:t>a</a:t>
            </a:r>
            <a:r>
              <a:rPr lang="en-US" sz="2800"/>
              <a:t>-1→6)</a:t>
            </a:r>
            <a:r>
              <a:rPr lang="ar-SA" sz="2800"/>
              <a:t> جلوكان ترانسفيريز بنقل وحدات السكريات الثلاثية إلى  تفرع  آخر  تاركاً  جزيء  جلوكوز  واحد  (المرتبط برابطة </a:t>
            </a:r>
            <a:r>
              <a:rPr lang="en-US" sz="2800"/>
              <a:t>(</a:t>
            </a:r>
            <a:r>
              <a:rPr lang="en-US" sz="2800">
                <a:latin typeface="Symbol" pitchFamily="18" charset="2"/>
              </a:rPr>
              <a:t>a</a:t>
            </a:r>
            <a:r>
              <a:rPr lang="en-US" sz="2800"/>
              <a:t>- 1 → 6)</a:t>
            </a:r>
          </a:p>
        </p:txBody>
      </p:sp>
      <p:sp>
        <p:nvSpPr>
          <p:cNvPr id="72712" name="Text Box 8"/>
          <p:cNvSpPr txBox="1">
            <a:spLocks noChangeArrowheads="1"/>
          </p:cNvSpPr>
          <p:nvPr/>
        </p:nvSpPr>
        <p:spPr bwMode="auto">
          <a:xfrm>
            <a:off x="107950" y="4005263"/>
            <a:ext cx="884078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SA" sz="2800"/>
              <a:t>يتم تحلل جزيء الجلوكوز موضع التفرع بواسطة إنزيم أميلو </a:t>
            </a:r>
            <a:r>
              <a:rPr lang="en-US" sz="2800"/>
              <a:t>(1 → 6)</a:t>
            </a:r>
            <a:r>
              <a:rPr lang="ar-SA" sz="2800"/>
              <a:t> جلوكوزيديز</a:t>
            </a:r>
            <a:endParaRPr lang="en-US" sz="2800"/>
          </a:p>
        </p:txBody>
      </p:sp>
      <p:sp>
        <p:nvSpPr>
          <p:cNvPr id="72713" name="Text Box 9"/>
          <p:cNvSpPr txBox="1">
            <a:spLocks noChangeArrowheads="1"/>
          </p:cNvSpPr>
          <p:nvPr/>
        </p:nvSpPr>
        <p:spPr bwMode="auto">
          <a:xfrm>
            <a:off x="107950" y="5084763"/>
            <a:ext cx="8840788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SA" sz="2800"/>
              <a:t>يقوم إنزيم فوسفوجلوكوميويز بتحويل جلوكوز 1- فوسفات إلى جلوكوز 6- فوسفات الذي يتحول في الكبد والكلى إلى جلوكوز بفعل إنزيم جلوكوز 6- فوسفاتيز يمكنه المرور خارج الخلية إلى مجرى الدم </a:t>
            </a: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72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1000"/>
                                        <p:tgtEl>
                                          <p:spTgt spid="72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72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11" grpId="0"/>
      <p:bldP spid="72712" grpId="0"/>
      <p:bldP spid="72713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850" y="2960688"/>
            <a:ext cx="8613775" cy="676275"/>
          </a:xfrm>
          <a:noFill/>
        </p:spPr>
        <p:txBody>
          <a:bodyPr/>
          <a:lstStyle/>
          <a:p>
            <a:pPr eaLnBrk="1" hangingPunct="1">
              <a:buFontTx/>
              <a:buNone/>
            </a:pPr>
            <a:r>
              <a:rPr lang="ar-SA" smtClean="0"/>
              <a:t>جلوكوز 1- فوسفات			 جلوكوز 6- فوسفات 	</a:t>
            </a:r>
            <a:endParaRPr lang="en-US" smtClean="0"/>
          </a:p>
        </p:txBody>
      </p:sp>
      <p:sp>
        <p:nvSpPr>
          <p:cNvPr id="73731" name="Line 3"/>
          <p:cNvSpPr>
            <a:spLocks noChangeShapeType="1"/>
          </p:cNvSpPr>
          <p:nvPr/>
        </p:nvSpPr>
        <p:spPr bwMode="auto">
          <a:xfrm flipH="1">
            <a:off x="4356100" y="3276600"/>
            <a:ext cx="17002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73732" name="Text Box 4"/>
          <p:cNvSpPr txBox="1">
            <a:spLocks noChangeArrowheads="1"/>
          </p:cNvSpPr>
          <p:nvPr/>
        </p:nvSpPr>
        <p:spPr bwMode="auto">
          <a:xfrm>
            <a:off x="4427538" y="2851150"/>
            <a:ext cx="168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ar-SA" b="1"/>
              <a:t>فوسفوجلوكو ميوتيز</a:t>
            </a:r>
            <a:endParaRPr lang="en-US" b="1"/>
          </a:p>
        </p:txBody>
      </p:sp>
      <p:sp>
        <p:nvSpPr>
          <p:cNvPr id="73738" name="Rectangle 10"/>
          <p:cNvSpPr>
            <a:spLocks noChangeArrowheads="1"/>
          </p:cNvSpPr>
          <p:nvPr/>
        </p:nvSpPr>
        <p:spPr bwMode="auto">
          <a:xfrm>
            <a:off x="468313" y="4048125"/>
            <a:ext cx="8496300" cy="154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ar-SA" sz="3200"/>
              <a:t>جلوكوز 6- فوسفات (الكبد والكلى)			 جلوكوز</a:t>
            </a:r>
          </a:p>
          <a:p>
            <a:pPr marL="342900" indent="-342900">
              <a:spcBef>
                <a:spcPct val="20000"/>
              </a:spcBef>
            </a:pPr>
            <a:r>
              <a:rPr lang="ar-SA" sz="3200">
                <a:solidFill>
                  <a:srgbClr val="3333FF"/>
                </a:solidFill>
              </a:rPr>
              <a:t>ماذا يحدث في العضلات؟</a:t>
            </a:r>
            <a:r>
              <a:rPr lang="ar-SA" sz="3200"/>
              <a:t> 	</a:t>
            </a:r>
            <a:endParaRPr lang="en-US" sz="3200"/>
          </a:p>
        </p:txBody>
      </p:sp>
      <p:sp>
        <p:nvSpPr>
          <p:cNvPr id="73739" name="Line 11"/>
          <p:cNvSpPr>
            <a:spLocks noChangeShapeType="1"/>
          </p:cNvSpPr>
          <p:nvPr/>
        </p:nvSpPr>
        <p:spPr bwMode="auto">
          <a:xfrm flipH="1">
            <a:off x="2555875" y="4364038"/>
            <a:ext cx="17002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73740" name="Text Box 12"/>
          <p:cNvSpPr txBox="1">
            <a:spLocks noChangeArrowheads="1"/>
          </p:cNvSpPr>
          <p:nvPr/>
        </p:nvSpPr>
        <p:spPr bwMode="auto">
          <a:xfrm>
            <a:off x="2625725" y="3938588"/>
            <a:ext cx="17383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ar-SA" b="1"/>
              <a:t>جلوكوز 6- فوسفاتيز</a:t>
            </a:r>
            <a:endParaRPr lang="en-US" b="1"/>
          </a:p>
        </p:txBody>
      </p:sp>
      <p:sp>
        <p:nvSpPr>
          <p:cNvPr id="58376" name="Rectangle 13"/>
          <p:cNvSpPr>
            <a:spLocks noChangeArrowheads="1"/>
          </p:cNvSpPr>
          <p:nvPr/>
        </p:nvSpPr>
        <p:spPr bwMode="auto">
          <a:xfrm>
            <a:off x="179388" y="1673225"/>
            <a:ext cx="8758237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ar-SA" sz="2800"/>
              <a:t>جلايكوجين + </a:t>
            </a:r>
            <a:r>
              <a:rPr lang="en-US" sz="2800"/>
              <a:t>Pi </a:t>
            </a:r>
            <a:r>
              <a:rPr lang="ar-SA" sz="2800"/>
              <a:t>                    جلوكوز 1- فوسفات + (جلايكوجين)</a:t>
            </a:r>
            <a:r>
              <a:rPr lang="en-US" sz="2800" baseline="-25000"/>
              <a:t>n-1</a:t>
            </a:r>
          </a:p>
        </p:txBody>
      </p:sp>
      <p:sp>
        <p:nvSpPr>
          <p:cNvPr id="58377" name="Line 14"/>
          <p:cNvSpPr>
            <a:spLocks noChangeShapeType="1"/>
          </p:cNvSpPr>
          <p:nvPr/>
        </p:nvSpPr>
        <p:spPr bwMode="auto">
          <a:xfrm flipH="1">
            <a:off x="4959350" y="1981200"/>
            <a:ext cx="17002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58378" name="Text Box 15"/>
          <p:cNvSpPr txBox="1">
            <a:spLocks noChangeArrowheads="1"/>
          </p:cNvSpPr>
          <p:nvPr/>
        </p:nvSpPr>
        <p:spPr bwMode="auto">
          <a:xfrm>
            <a:off x="4968875" y="1628775"/>
            <a:ext cx="14747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ar-SA" b="1"/>
              <a:t>فوسفوريليز</a:t>
            </a:r>
            <a:endParaRPr lang="en-US" b="1"/>
          </a:p>
          <a:p>
            <a:pPr algn="ctr"/>
            <a:r>
              <a:rPr lang="ar-SA" b="1"/>
              <a:t>(تحلل فوسفوري)</a:t>
            </a:r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37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3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3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3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3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3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 build="p"/>
      <p:bldP spid="73731" grpId="0" animBg="1"/>
      <p:bldP spid="73732" grpId="0"/>
      <p:bldP spid="73738" grpId="0"/>
      <p:bldP spid="73739" grpId="0" animBg="1"/>
      <p:bldP spid="73740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SA" b="1" smtClean="0">
                <a:cs typeface="PT Bold Heading" pitchFamily="2" charset="-78"/>
              </a:rPr>
              <a:t>نقاط التحكم في أيض الجلايكوجين</a:t>
            </a:r>
            <a:endParaRPr lang="en-US" b="1" smtClean="0">
              <a:cs typeface="PT Bold Heading" pitchFamily="2" charset="-78"/>
            </a:endParaRP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ar-SA" smtClean="0"/>
              <a:t>جلايكوجين فوسفوريليز (فوسفوريليز </a:t>
            </a:r>
            <a:r>
              <a:rPr lang="en-US" smtClean="0"/>
              <a:t>a </a:t>
            </a:r>
            <a:r>
              <a:rPr lang="ar-SA" smtClean="0"/>
              <a:t> المفسفر النشط وفوسفوليليز </a:t>
            </a:r>
            <a:r>
              <a:rPr lang="en-US" smtClean="0"/>
              <a:t>b </a:t>
            </a:r>
            <a:r>
              <a:rPr lang="ar-SA" smtClean="0"/>
              <a:t> الغير مفسفر غير نشط). تتم الفسفرة لهيدروكسيل السيرين الموجودة بالإنزيم بواسطة فوسفوريليز كينيز.</a:t>
            </a:r>
          </a:p>
          <a:p>
            <a:pPr eaLnBrk="1" hangingPunct="1"/>
            <a:r>
              <a:rPr lang="ar-SA" smtClean="0"/>
              <a:t>جلايكوجين سينثاز (المفسفر غير نشط)</a:t>
            </a:r>
          </a:p>
          <a:p>
            <a:pPr eaLnBrk="1" hangingPunct="1"/>
            <a:r>
              <a:rPr lang="ar-SA" smtClean="0"/>
              <a:t>تحكم هرموني (الجلوكاجون والإبينفرين)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418" name="Group 2"/>
          <p:cNvGrpSpPr>
            <a:grpSpLocks/>
          </p:cNvGrpSpPr>
          <p:nvPr/>
        </p:nvGrpSpPr>
        <p:grpSpPr bwMode="auto">
          <a:xfrm>
            <a:off x="107950" y="188913"/>
            <a:ext cx="9001125" cy="2303462"/>
            <a:chOff x="450" y="73"/>
            <a:chExt cx="4945" cy="1723"/>
          </a:xfrm>
        </p:grpSpPr>
        <p:sp>
          <p:nvSpPr>
            <p:cNvPr id="74755" name="AutoShape 3" descr="Green marble"/>
            <p:cNvSpPr>
              <a:spLocks noChangeArrowheads="1"/>
            </p:cNvSpPr>
            <p:nvPr/>
          </p:nvSpPr>
          <p:spPr bwMode="auto">
            <a:xfrm>
              <a:off x="450" y="73"/>
              <a:ext cx="4945" cy="1723"/>
            </a:xfrm>
            <a:prstGeom prst="flowChartAlternateProcess">
              <a:avLst/>
            </a:prstGeom>
            <a:blipFill dpi="0" rotWithShape="1">
              <a:blip r:embed="rId2" cstate="print"/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  <a:effectLst>
              <a:outerShdw dist="107763" dir="18900000" algn="ctr" rotWithShape="0">
                <a:srgbClr val="CC66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 rtl="0">
                <a:defRPr/>
              </a:pPr>
              <a:endParaRPr lang="en-US" b="1">
                <a:solidFill>
                  <a:srgbClr val="FFFF99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74756" name="Rectangle 4"/>
            <p:cNvSpPr>
              <a:spLocks noChangeArrowheads="1"/>
            </p:cNvSpPr>
            <p:nvPr/>
          </p:nvSpPr>
          <p:spPr bwMode="auto">
            <a:xfrm>
              <a:off x="567" y="210"/>
              <a:ext cx="4714" cy="15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>
                <a:defRPr/>
              </a:pPr>
              <a:r>
                <a:rPr lang="ar-SA" sz="7200" b="1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PT Bold Heading" pitchFamily="2" charset="-78"/>
                </a:rPr>
                <a:t>مسار فوسفات البنتوز </a:t>
              </a:r>
              <a:r>
                <a:rPr lang="en-US" sz="4400" b="1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Pentose Phosphate Pathway (PPP)</a:t>
              </a:r>
            </a:p>
          </p:txBody>
        </p:sp>
      </p:grpSp>
      <p:sp>
        <p:nvSpPr>
          <p:cNvPr id="74757" name="Rectangle 5"/>
          <p:cNvSpPr>
            <a:spLocks noChangeArrowheads="1"/>
          </p:cNvSpPr>
          <p:nvPr/>
        </p:nvSpPr>
        <p:spPr bwMode="auto">
          <a:xfrm>
            <a:off x="157163" y="2852738"/>
            <a:ext cx="8807450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ar-SA" sz="4000" b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في الحيوانات والنباتات يتم إنتاج </a:t>
            </a:r>
            <a:r>
              <a:rPr lang="en-US" sz="4000" b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NADPH</a:t>
            </a:r>
            <a:r>
              <a:rPr lang="ar-SA" sz="4000" b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بدلاً من </a:t>
            </a:r>
            <a:r>
              <a:rPr lang="en-US" sz="4000" b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NADH</a:t>
            </a:r>
            <a:r>
              <a:rPr lang="ar-SA" sz="4000" b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وكذلك إنتاج السكريات الخماسية (البنتوز) اللازمة لتكوين النيوكليوتيدات في الأحماض النووية. </a:t>
            </a:r>
          </a:p>
          <a:p>
            <a:pPr>
              <a:spcBef>
                <a:spcPct val="20000"/>
              </a:spcBef>
            </a:pPr>
            <a:r>
              <a:rPr lang="ar-SA" sz="4000" b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وفي النباتات فقط يسمح بتصنيع السكريات من </a:t>
            </a:r>
            <a:r>
              <a:rPr lang="en-US" sz="4000" b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en-US" sz="4000" b="1" baseline="-2500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ar-SA" sz="4000" b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spcBef>
                <a:spcPct val="20000"/>
              </a:spcBef>
            </a:pPr>
            <a:r>
              <a:rPr lang="ar-SA" sz="4000" b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تتم جميع تفاعلات المسار في السيتوسول.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4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7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SA" sz="4000" smtClean="0">
                <a:cs typeface="PT Bold Heading" pitchFamily="2" charset="-78"/>
              </a:rPr>
              <a:t>التفاعلات التأكسدية لمسار فوسفات البنتوز</a:t>
            </a:r>
            <a:endParaRPr lang="en-US" sz="4000" smtClean="0">
              <a:cs typeface="PT Bold Heading" pitchFamily="2" charset="-78"/>
            </a:endParaRP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600200"/>
            <a:ext cx="8713787" cy="25495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1</a:t>
            </a:r>
            <a:r>
              <a:rPr lang="ar-SA" smtClean="0"/>
              <a:t>- يتأكسد جلوكوز 6- فوسفات إلى 6- فوسفوجلوكونو - </a:t>
            </a:r>
            <a:r>
              <a:rPr lang="en-US" smtClean="0">
                <a:latin typeface="Symbol" pitchFamily="18" charset="2"/>
              </a:rPr>
              <a:t>d</a:t>
            </a:r>
            <a:r>
              <a:rPr lang="ar-SA" smtClean="0"/>
              <a:t>-لاكتون</a:t>
            </a:r>
            <a:endParaRPr lang="en-US" smtClean="0"/>
          </a:p>
          <a:p>
            <a:pPr eaLnBrk="1" hangingPunct="1">
              <a:buFontTx/>
              <a:buNone/>
            </a:pPr>
            <a:r>
              <a:rPr lang="ar-SA" smtClean="0"/>
              <a:t>2- تكون 6 فوسفو جلوكونات بواسطة التحلل المائي</a:t>
            </a:r>
          </a:p>
          <a:p>
            <a:pPr eaLnBrk="1" hangingPunct="1">
              <a:buFontTx/>
              <a:buNone/>
            </a:pPr>
            <a:r>
              <a:rPr lang="ar-SA" smtClean="0"/>
              <a:t>3- أكسدة وفقد مجموعة كربوكسيل في شكل </a:t>
            </a:r>
            <a:r>
              <a:rPr lang="en-US" smtClean="0"/>
              <a:t>CO</a:t>
            </a:r>
            <a:r>
              <a:rPr lang="en-US" baseline="-25000" smtClean="0"/>
              <a:t>2</a:t>
            </a:r>
            <a:r>
              <a:rPr lang="ar-SA" smtClean="0"/>
              <a:t> ويتكون السكر الخماسي ريبيولوز 5- فوسفات و</a:t>
            </a:r>
            <a:r>
              <a:rPr lang="en-US" smtClean="0"/>
              <a:t> NADPH </a:t>
            </a:r>
            <a:r>
              <a:rPr lang="ar-SA" smtClean="0"/>
              <a:t>.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ar-SA" sz="4000" b="1" smtClean="0"/>
              <a:t>تحلل السكريات الأحادية</a:t>
            </a:r>
            <a:endParaRPr lang="en-US" sz="4000" b="1" smtClean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125538"/>
            <a:ext cx="8785225" cy="51117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ar-SA" sz="2800" smtClean="0"/>
              <a:t>بعد تحلل السكريات العديدة إلى سكريات أحادية تتحول الأحادية إلى جلوكوز أو فركتوز 6- فوسفات اللذان يدخلان في سلسلة من التفاعلات للتحلل:</a:t>
            </a:r>
            <a:endParaRPr lang="en-US" sz="28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ar-SA" sz="2800" smtClean="0"/>
              <a:t> </a:t>
            </a:r>
            <a:r>
              <a:rPr lang="ar-SA" sz="2800" b="1" smtClean="0"/>
              <a:t>أولا تفاعلات في السيتوبلازم ولا تحتاج إلى أكسجين، أي أكسدة لا هوائية (التحلل الجلايكولي </a:t>
            </a:r>
            <a:r>
              <a:rPr lang="en-US" sz="2800" b="1" smtClean="0"/>
              <a:t>Glycolysis</a:t>
            </a:r>
            <a:r>
              <a:rPr lang="ar-SA" sz="2800" b="1" smtClean="0"/>
              <a:t>)</a:t>
            </a:r>
            <a:endParaRPr lang="en-US" sz="28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ar-SA" sz="2800" smtClean="0"/>
              <a:t>يتحول الجلوكوز 6- فوسفات  إلى فركتوز 6- فوسفات ثم إلى سلسلة من التفاعلات تنتهى بحمض البيروفيك</a:t>
            </a:r>
            <a:endParaRPr lang="en-US" sz="28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ar-SA" sz="2800" b="1" smtClean="0"/>
              <a:t>ثانياً: تفاعلات داخل الميتوكندريا تحتاج إلى أكسجين أي أكسدة هوائية (دورة كربس أو حمض الستريك أو الأحماض ثلاثية الكربوكسيل)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ar-SA" sz="2800" smtClean="0"/>
              <a:t>وفيها يتحلل البيروفيت خلال عدة تفاعلات إلى </a:t>
            </a:r>
            <a:r>
              <a:rPr lang="en-US" sz="2800" smtClean="0"/>
              <a:t>CO</a:t>
            </a:r>
            <a:r>
              <a:rPr lang="en-US" sz="2800" baseline="-25000" smtClean="0"/>
              <a:t>2</a:t>
            </a:r>
            <a:r>
              <a:rPr lang="ar-SA" sz="2800" smtClean="0"/>
              <a:t> وماء وطاقة</a:t>
            </a:r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9" name="Rectangle 5"/>
          <p:cNvSpPr>
            <a:spLocks noChangeArrowheads="1"/>
          </p:cNvSpPr>
          <p:nvPr/>
        </p:nvSpPr>
        <p:spPr bwMode="auto">
          <a:xfrm>
            <a:off x="179388" y="1700213"/>
            <a:ext cx="878522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ar-SA" sz="2400"/>
              <a:t>جلوكوز 6- فوسفات            	   6- فوسفوجلوكونو - </a:t>
            </a:r>
            <a:r>
              <a:rPr lang="en-US" sz="2400">
                <a:latin typeface="Symbol" pitchFamily="18" charset="2"/>
              </a:rPr>
              <a:t>d</a:t>
            </a:r>
            <a:r>
              <a:rPr lang="ar-SA" sz="2400"/>
              <a:t>-لاكتون + </a:t>
            </a:r>
            <a:r>
              <a:rPr lang="en-US" sz="2400"/>
              <a:t>NADPH</a:t>
            </a:r>
            <a:endParaRPr lang="ar-SA" sz="2400"/>
          </a:p>
        </p:txBody>
      </p:sp>
      <p:sp>
        <p:nvSpPr>
          <p:cNvPr id="77830" name="Line 6"/>
          <p:cNvSpPr>
            <a:spLocks noChangeShapeType="1"/>
          </p:cNvSpPr>
          <p:nvPr/>
        </p:nvSpPr>
        <p:spPr bwMode="auto">
          <a:xfrm flipH="1">
            <a:off x="5176838" y="2016125"/>
            <a:ext cx="170021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77831" name="Text Box 7"/>
          <p:cNvSpPr txBox="1">
            <a:spLocks noChangeArrowheads="1"/>
          </p:cNvSpPr>
          <p:nvPr/>
        </p:nvSpPr>
        <p:spPr bwMode="auto">
          <a:xfrm>
            <a:off x="5338763" y="1730375"/>
            <a:ext cx="15017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ar-SA" sz="1600" b="1"/>
              <a:t>جلوكوز 6- فوسفات</a:t>
            </a:r>
          </a:p>
          <a:p>
            <a:pPr algn="ctr"/>
            <a:r>
              <a:rPr lang="ar-SA" sz="1600" b="1"/>
              <a:t>ديهيدروجينيز</a:t>
            </a:r>
            <a:endParaRPr lang="en-US" sz="1600" b="1"/>
          </a:p>
        </p:txBody>
      </p:sp>
      <p:sp>
        <p:nvSpPr>
          <p:cNvPr id="77836" name="Rectangle 12"/>
          <p:cNvSpPr>
            <a:spLocks noChangeArrowheads="1"/>
          </p:cNvSpPr>
          <p:nvPr/>
        </p:nvSpPr>
        <p:spPr bwMode="auto">
          <a:xfrm>
            <a:off x="468313" y="2665413"/>
            <a:ext cx="84963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ar-SA" sz="2400"/>
              <a:t>6- فوسفوجلوكونو - </a:t>
            </a:r>
            <a:r>
              <a:rPr lang="en-US" sz="2400">
                <a:latin typeface="Symbol" pitchFamily="18" charset="2"/>
              </a:rPr>
              <a:t>d</a:t>
            </a:r>
            <a:r>
              <a:rPr lang="ar-SA" sz="2400"/>
              <a:t>-لاكتون                     6-فوسفو جلوكونات</a:t>
            </a:r>
          </a:p>
        </p:txBody>
      </p:sp>
      <p:sp>
        <p:nvSpPr>
          <p:cNvPr id="77837" name="Line 13"/>
          <p:cNvSpPr>
            <a:spLocks noChangeShapeType="1"/>
          </p:cNvSpPr>
          <p:nvPr/>
        </p:nvSpPr>
        <p:spPr bwMode="auto">
          <a:xfrm flipH="1">
            <a:off x="4313238" y="2981325"/>
            <a:ext cx="14827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77838" name="Text Box 14"/>
          <p:cNvSpPr txBox="1">
            <a:spLocks noChangeArrowheads="1"/>
          </p:cNvSpPr>
          <p:nvPr/>
        </p:nvSpPr>
        <p:spPr bwMode="auto">
          <a:xfrm>
            <a:off x="4559300" y="2636838"/>
            <a:ext cx="693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ar-SA" sz="1600" b="1"/>
              <a:t>لاكتوناز</a:t>
            </a:r>
            <a:endParaRPr lang="en-US" sz="1600" b="1"/>
          </a:p>
        </p:txBody>
      </p:sp>
      <p:sp>
        <p:nvSpPr>
          <p:cNvPr id="77839" name="Rectangle 15"/>
          <p:cNvSpPr>
            <a:spLocks noChangeArrowheads="1"/>
          </p:cNvSpPr>
          <p:nvPr/>
        </p:nvSpPr>
        <p:spPr bwMode="auto">
          <a:xfrm>
            <a:off x="34925" y="3500438"/>
            <a:ext cx="903605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ar-SA" sz="2400"/>
              <a:t>6-فوسفو جلوكونات        حمض الفا كيتوني                  رايبيولوز 5- فوسفات + </a:t>
            </a:r>
            <a:r>
              <a:rPr lang="en-US" sz="2400"/>
              <a:t> CO</a:t>
            </a:r>
            <a:r>
              <a:rPr lang="en-US" sz="2400" baseline="-25000"/>
              <a:t>2</a:t>
            </a:r>
            <a:r>
              <a:rPr lang="ar-SA" sz="2400"/>
              <a:t> + </a:t>
            </a:r>
            <a:r>
              <a:rPr lang="en-US" sz="2400"/>
              <a:t>NADPH</a:t>
            </a:r>
            <a:endParaRPr lang="ar-SA" sz="2400"/>
          </a:p>
          <a:p>
            <a:pPr marL="342900" indent="-342900">
              <a:spcBef>
                <a:spcPct val="20000"/>
              </a:spcBef>
            </a:pPr>
            <a:endParaRPr lang="ar-SA" sz="2400"/>
          </a:p>
        </p:txBody>
      </p:sp>
      <p:sp>
        <p:nvSpPr>
          <p:cNvPr id="77840" name="Line 16"/>
          <p:cNvSpPr>
            <a:spLocks noChangeShapeType="1"/>
          </p:cNvSpPr>
          <p:nvPr/>
        </p:nvSpPr>
        <p:spPr bwMode="auto">
          <a:xfrm flipH="1">
            <a:off x="6446838" y="3754438"/>
            <a:ext cx="58261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77841" name="Text Box 17"/>
          <p:cNvSpPr txBox="1">
            <a:spLocks noChangeArrowheads="1"/>
          </p:cNvSpPr>
          <p:nvPr/>
        </p:nvSpPr>
        <p:spPr bwMode="auto">
          <a:xfrm>
            <a:off x="3221038" y="3498850"/>
            <a:ext cx="15049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ar-SA" sz="1600" b="1"/>
              <a:t>6- فوسفوجلوكونات</a:t>
            </a:r>
          </a:p>
          <a:p>
            <a:pPr algn="ctr"/>
            <a:r>
              <a:rPr lang="ar-SA" sz="1600" b="1"/>
              <a:t>ديهيدروجينيز</a:t>
            </a:r>
            <a:endParaRPr lang="en-US" sz="1600" b="1"/>
          </a:p>
        </p:txBody>
      </p:sp>
      <p:sp>
        <p:nvSpPr>
          <p:cNvPr id="77842" name="Line 18"/>
          <p:cNvSpPr>
            <a:spLocks noChangeShapeType="1"/>
          </p:cNvSpPr>
          <p:nvPr/>
        </p:nvSpPr>
        <p:spPr bwMode="auto">
          <a:xfrm flipH="1">
            <a:off x="3268663" y="3817938"/>
            <a:ext cx="13747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7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7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7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7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7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7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7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7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7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77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9" grpId="0"/>
      <p:bldP spid="77830" grpId="0" animBg="1"/>
      <p:bldP spid="77831" grpId="0"/>
      <p:bldP spid="77836" grpId="0"/>
      <p:bldP spid="77837" grpId="0" animBg="1"/>
      <p:bldP spid="77838" grpId="0"/>
      <p:bldP spid="77839" grpId="0"/>
      <p:bldP spid="77840" grpId="0" animBg="1"/>
      <p:bldP spid="77841" grpId="0"/>
      <p:bldP spid="77842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15888"/>
            <a:ext cx="8785225" cy="865187"/>
          </a:xfrm>
        </p:spPr>
        <p:txBody>
          <a:bodyPr/>
          <a:lstStyle/>
          <a:p>
            <a:pPr eaLnBrk="1" hangingPunct="1"/>
            <a:r>
              <a:rPr lang="ar-SA" sz="4000" smtClean="0">
                <a:cs typeface="PT Bold Heading" pitchFamily="2" charset="-78"/>
              </a:rPr>
              <a:t>التفاعلات غير التأكسدية لمسار فوسفات البنتوز</a:t>
            </a:r>
            <a:endParaRPr lang="en-US" sz="4000" smtClean="0">
              <a:cs typeface="PT Bold Heading" pitchFamily="2" charset="-78"/>
            </a:endParaRP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125538"/>
            <a:ext cx="8713787" cy="31670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smtClean="0"/>
              <a:t>1</a:t>
            </a:r>
            <a:r>
              <a:rPr lang="ar-SA" sz="2000" dirty="0" smtClean="0"/>
              <a:t>- تحول </a:t>
            </a:r>
            <a:r>
              <a:rPr lang="ar-SA" sz="2000" dirty="0" err="1" smtClean="0"/>
              <a:t>الريبيولوز</a:t>
            </a:r>
            <a:r>
              <a:rPr lang="ar-SA" sz="2000" dirty="0" smtClean="0"/>
              <a:t> 5 فوسفات إلى </a:t>
            </a:r>
            <a:r>
              <a:rPr lang="ar-SA" sz="2000" dirty="0" err="1" smtClean="0"/>
              <a:t>المماكب</a:t>
            </a:r>
            <a:r>
              <a:rPr lang="ar-SA" sz="2000" dirty="0" smtClean="0"/>
              <a:t> </a:t>
            </a:r>
            <a:r>
              <a:rPr lang="ar-SA" sz="2000" dirty="0" err="1" smtClean="0"/>
              <a:t>الكيتوني</a:t>
            </a:r>
            <a:r>
              <a:rPr lang="ar-SA" sz="2000" dirty="0" smtClean="0"/>
              <a:t> </a:t>
            </a:r>
            <a:r>
              <a:rPr lang="ar-SA" sz="2000" dirty="0" err="1" smtClean="0"/>
              <a:t>زايلولوز</a:t>
            </a:r>
            <a:r>
              <a:rPr lang="ar-SA" sz="2000" dirty="0" smtClean="0"/>
              <a:t> 5 –فوسفات بواسطة إنزيم فوسفو بنتوز 3- أيزوميريز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ar-SA" sz="2000" dirty="0" smtClean="0"/>
              <a:t>2- تحول </a:t>
            </a:r>
            <a:r>
              <a:rPr lang="ar-SA" sz="2000" dirty="0" err="1" smtClean="0"/>
              <a:t>زايلولوز</a:t>
            </a:r>
            <a:r>
              <a:rPr lang="ar-SA" sz="2000" dirty="0" smtClean="0"/>
              <a:t> 5 –فوسفات إلى المماكب رايبوز 5- فوسفات بواسطة إنزيم فوسفو بنتوز أيزوميريز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ar-SA" sz="2000" dirty="0" smtClean="0"/>
              <a:t>يحدث في هذا المسار إعادة تنظيم ثلاث جزيئات من السكريات الخماسية (2 جزيء زايلولوز 5- فوسفات وجزيء رايبوز 5- فوسفات) ليتكون </a:t>
            </a:r>
            <a:r>
              <a:rPr lang="ar-SA" sz="2000" dirty="0" smtClean="0">
                <a:solidFill>
                  <a:srgbClr val="3333FF"/>
                </a:solidFill>
              </a:rPr>
              <a:t>2 جزيء فركتوز 5- فوسفات </a:t>
            </a:r>
            <a:r>
              <a:rPr lang="ar-SA" sz="2000" dirty="0" smtClean="0"/>
              <a:t>(سكر سداسي) وجزيء </a:t>
            </a:r>
            <a:r>
              <a:rPr lang="ar-SA" sz="2000" dirty="0" smtClean="0">
                <a:solidFill>
                  <a:srgbClr val="3333FF"/>
                </a:solidFill>
              </a:rPr>
              <a:t>جليسرالدهيد 3-فوسفات </a:t>
            </a:r>
            <a:r>
              <a:rPr lang="ar-SA" sz="2000" dirty="0" smtClean="0"/>
              <a:t>(3 ذرات كربون)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ar-SA" sz="2000" b="1" dirty="0" smtClean="0">
                <a:solidFill>
                  <a:srgbClr val="FF0000"/>
                </a:solidFill>
              </a:rPr>
              <a:t>ومن هنا نجد ارتباط بين مسار فوسفات </a:t>
            </a:r>
            <a:r>
              <a:rPr lang="ar-SA" sz="2000" b="1" dirty="0" err="1" smtClean="0">
                <a:solidFill>
                  <a:srgbClr val="FF0000"/>
                </a:solidFill>
              </a:rPr>
              <a:t>البنتوز</a:t>
            </a:r>
            <a:r>
              <a:rPr lang="ar-SA" sz="2000" b="1" dirty="0" smtClean="0">
                <a:solidFill>
                  <a:srgbClr val="FF0000"/>
                </a:solidFill>
              </a:rPr>
              <a:t> ومسار التحلل </a:t>
            </a:r>
            <a:r>
              <a:rPr lang="ar-SA" sz="2000" b="1" dirty="0" err="1" smtClean="0">
                <a:solidFill>
                  <a:srgbClr val="FF0000"/>
                </a:solidFill>
              </a:rPr>
              <a:t>الجلايكولي</a:t>
            </a:r>
            <a:endParaRPr lang="ar-SA" sz="20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ar-SA" sz="2000" dirty="0" smtClean="0"/>
              <a:t>أكسدة 6 جزيئات من جلوكوز 6- فوسفات خلال دورة واحدة من مسار فوسفات </a:t>
            </a:r>
            <a:r>
              <a:rPr lang="ar-SA" sz="2000" dirty="0" err="1" smtClean="0"/>
              <a:t>البنتوز</a:t>
            </a:r>
            <a:r>
              <a:rPr lang="ar-SA" sz="2000" dirty="0" smtClean="0"/>
              <a:t> يعطي 12 جزيء  </a:t>
            </a:r>
            <a:r>
              <a:rPr lang="en-US" sz="2000" dirty="0" smtClean="0"/>
              <a:t>NADPH </a:t>
            </a:r>
            <a:r>
              <a:rPr lang="ar-SA" sz="2000" dirty="0" smtClean="0"/>
              <a:t> و6 جزيئات </a:t>
            </a:r>
            <a:r>
              <a:rPr lang="en-US" sz="2000" dirty="0" smtClean="0"/>
              <a:t>CO</a:t>
            </a:r>
            <a:r>
              <a:rPr lang="en-US" sz="2000" baseline="-25000" dirty="0" smtClean="0"/>
              <a:t>2</a:t>
            </a:r>
            <a:r>
              <a:rPr lang="ar-SA" sz="2000" dirty="0" smtClean="0"/>
              <a:t> و6 جزيئات </a:t>
            </a:r>
            <a:r>
              <a:rPr lang="ar-SA" sz="2000" dirty="0" err="1" smtClean="0"/>
              <a:t>رايبيولوز</a:t>
            </a:r>
            <a:r>
              <a:rPr lang="ar-SA" sz="2000" dirty="0" smtClean="0"/>
              <a:t> 5- فوسفات يتم تحويلهم إلى 5 جزيئات من جلوكوز 6- فوسفات.</a:t>
            </a:r>
            <a:r>
              <a:rPr lang="en-US" sz="2000" dirty="0" smtClean="0"/>
              <a:t> </a:t>
            </a:r>
            <a:r>
              <a:rPr lang="ar-SA" sz="2000" dirty="0" smtClean="0"/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ar-SA" sz="2000" dirty="0" smtClean="0"/>
              <a:t>مع ملاحظة أن </a:t>
            </a:r>
            <a:r>
              <a:rPr lang="en-US" sz="2000" dirty="0" smtClean="0"/>
              <a:t>CO</a:t>
            </a:r>
            <a:r>
              <a:rPr lang="en-US" sz="2000" baseline="-25000" dirty="0" smtClean="0"/>
              <a:t>2</a:t>
            </a:r>
            <a:r>
              <a:rPr lang="ar-SA" sz="2000" dirty="0" smtClean="0"/>
              <a:t> لا ينتجوا من جزيء واحد من الجلوكوز ولكن من 6 جزيئات جلوكوز.</a:t>
            </a:r>
            <a:endParaRPr lang="en-US" sz="2000" dirty="0" smtClean="0"/>
          </a:p>
        </p:txBody>
      </p:sp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179388" y="4581525"/>
            <a:ext cx="77597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/>
            <a:r>
              <a:rPr lang="en-US" sz="2400" b="1">
                <a:latin typeface="Times New Roman" pitchFamily="18" charset="0"/>
                <a:cs typeface="Times New Roman" pitchFamily="18" charset="0"/>
              </a:rPr>
              <a:t>6 Glucose 6-phosphate + 12 NADP</a:t>
            </a:r>
            <a:r>
              <a:rPr lang="en-US" sz="2400" b="1" baseline="3000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algn="l" rtl="0"/>
            <a:r>
              <a:rPr lang="en-US" sz="2400" b="1">
                <a:latin typeface="Times New Roman" pitchFamily="18" charset="0"/>
                <a:cs typeface="Times New Roman" pitchFamily="18" charset="0"/>
              </a:rPr>
              <a:t>6 Ribulose 5-phosphate + 6 CO</a:t>
            </a:r>
            <a:r>
              <a:rPr lang="en-US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 + 12 NADPH + 12 H</a:t>
            </a:r>
            <a:r>
              <a:rPr lang="en-US" sz="2400" b="1" baseline="3000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 + pi</a:t>
            </a:r>
          </a:p>
        </p:txBody>
      </p:sp>
      <p:sp>
        <p:nvSpPr>
          <p:cNvPr id="63493" name="Line 5"/>
          <p:cNvSpPr>
            <a:spLocks noChangeShapeType="1"/>
          </p:cNvSpPr>
          <p:nvPr/>
        </p:nvSpPr>
        <p:spPr bwMode="auto">
          <a:xfrm>
            <a:off x="5292725" y="4797425"/>
            <a:ext cx="2159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63494" name="AutoShape 6"/>
          <p:cNvSpPr>
            <a:spLocks noChangeArrowheads="1"/>
          </p:cNvSpPr>
          <p:nvPr/>
        </p:nvSpPr>
        <p:spPr bwMode="auto">
          <a:xfrm rot="5400000">
            <a:off x="394495" y="5660231"/>
            <a:ext cx="576262" cy="28892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27931459 h 21600"/>
              <a:gd name="T4" fmla="*/ 0 w 21600"/>
              <a:gd name="T5" fmla="*/ 602994604 h 21600"/>
              <a:gd name="T6" fmla="*/ 2147483647 w 21600"/>
              <a:gd name="T7" fmla="*/ 691478816 h 21600"/>
              <a:gd name="T8" fmla="*/ 2147483647 w 21600"/>
              <a:gd name="T9" fmla="*/ 486949096 h 21600"/>
              <a:gd name="T10" fmla="*/ 2147483647 w 21600"/>
              <a:gd name="T11" fmla="*/ 227931459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6072 h 21600"/>
              <a:gd name="T20" fmla="*/ 1743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203" y="0"/>
                </a:moveTo>
                <a:lnTo>
                  <a:pt x="8806" y="7120"/>
                </a:lnTo>
                <a:lnTo>
                  <a:pt x="12972" y="7120"/>
                </a:lnTo>
                <a:lnTo>
                  <a:pt x="12972" y="16072"/>
                </a:lnTo>
                <a:lnTo>
                  <a:pt x="0" y="16072"/>
                </a:lnTo>
                <a:lnTo>
                  <a:pt x="0" y="21600"/>
                </a:lnTo>
                <a:lnTo>
                  <a:pt x="17434" y="21600"/>
                </a:lnTo>
                <a:lnTo>
                  <a:pt x="17434" y="7120"/>
                </a:lnTo>
                <a:lnTo>
                  <a:pt x="21600" y="7120"/>
                </a:lnTo>
                <a:close/>
              </a:path>
            </a:pathLst>
          </a:cu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827088" y="5661025"/>
            <a:ext cx="31067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rtl="0"/>
            <a:r>
              <a:rPr lang="en-US" sz="2400" b="1">
                <a:latin typeface="Times New Roman" pitchFamily="18" charset="0"/>
                <a:cs typeface="Times New Roman" pitchFamily="18" charset="0"/>
              </a:rPr>
              <a:t>5 glucose 6-phosphate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1123950"/>
            <a:ext cx="8713788" cy="4537075"/>
          </a:xfrm>
        </p:spPr>
        <p:txBody>
          <a:bodyPr/>
          <a:lstStyle/>
          <a:p>
            <a:pPr eaLnBrk="1" hangingPunct="1"/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استهلاك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ATP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  في تحول الجلوكوز إلى جلوكوز 6- فوسفات.</a:t>
            </a:r>
          </a:p>
          <a:p>
            <a:pPr eaLnBrk="1" hangingPunct="1"/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إنتاج </a:t>
            </a: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12NADPH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 في خطوات المسار ينتجوا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(3 x 12)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36</a:t>
            </a: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ATP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eaLnBrk="1" hangingPunct="1"/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وبالتالي تحول الجلوكوز في مسار فوسفات </a:t>
            </a:r>
            <a:r>
              <a:rPr lang="ar-SA" dirty="0" err="1" smtClean="0">
                <a:latin typeface="Times New Roman" pitchFamily="18" charset="0"/>
                <a:cs typeface="Times New Roman" pitchFamily="18" charset="0"/>
              </a:rPr>
              <a:t>البنتوز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 يعطي ثاني أكسيد كربون </a:t>
            </a:r>
            <a:r>
              <a:rPr lang="ar-SA" dirty="0" err="1" smtClean="0">
                <a:latin typeface="Times New Roman" pitchFamily="18" charset="0"/>
                <a:cs typeface="Times New Roman" pitchFamily="18" charset="0"/>
              </a:rPr>
              <a:t>وريبوز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 5- فوسفات </a:t>
            </a:r>
            <a:r>
              <a:rPr lang="ar-SA" dirty="0" err="1" smtClean="0">
                <a:latin typeface="Times New Roman" pitchFamily="18" charset="0"/>
                <a:cs typeface="Times New Roman" pitchFamily="18" charset="0"/>
              </a:rPr>
              <a:t>و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36 -1 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35 ATP</a:t>
            </a:r>
          </a:p>
          <a:p>
            <a:pPr eaLnBrk="1" hangingPunct="1"/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لا يهدف هذا المسار لإنتاج الطاقة </a:t>
            </a:r>
            <a:r>
              <a:rPr lang="ar-SA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لأنه لا يحدث في العضلات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 ولكن يحدث في الأنسجة الخاصة بتصنيع المواد مثل الكبد والأنسجة </a:t>
            </a:r>
            <a:r>
              <a:rPr lang="ar-SA" dirty="0" err="1" smtClean="0">
                <a:latin typeface="Times New Roman" pitchFamily="18" charset="0"/>
                <a:cs typeface="Times New Roman" pitchFamily="18" charset="0"/>
              </a:rPr>
              <a:t>الدهنية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 والغدد اللبنية والكلى والكرات الدموية.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501650" y="317500"/>
            <a:ext cx="85439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2800" b="1" u="sng"/>
              <a:t>حصيلة الطاقة الممثلة في </a:t>
            </a:r>
            <a:r>
              <a:rPr lang="en-US" sz="2800" b="1" u="sng"/>
              <a:t>ATP</a:t>
            </a:r>
            <a:r>
              <a:rPr lang="ar-SA" sz="2800" b="1" u="sng"/>
              <a:t> من الجلوكوز في مسار فوسفات البنتوز:</a:t>
            </a:r>
            <a:r>
              <a:rPr lang="ar-SA" sz="2800"/>
              <a:t> </a:t>
            </a:r>
            <a:endParaRPr lang="en-US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08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08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08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08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8" grpId="0" build="p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ar-SA" b="1" smtClean="0"/>
              <a:t>أهمية مسار فوسفات البنتوز</a:t>
            </a:r>
            <a:endParaRPr lang="en-US" b="1" smtClean="0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341438"/>
            <a:ext cx="8496300" cy="38163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ar-SA" sz="2400" dirty="0" smtClean="0">
                <a:latin typeface="Times New Roman" pitchFamily="18" charset="0"/>
              </a:rPr>
              <a:t>1- المصدر الوحيد لـ </a:t>
            </a:r>
            <a:r>
              <a:rPr lang="en-US" sz="2400" dirty="0" smtClean="0">
                <a:latin typeface="Times New Roman" pitchFamily="18" charset="0"/>
              </a:rPr>
              <a:t>NADPH</a:t>
            </a:r>
            <a:r>
              <a:rPr lang="ar-SA" sz="2400" dirty="0" smtClean="0">
                <a:latin typeface="Times New Roman" pitchFamily="18" charset="0"/>
              </a:rPr>
              <a:t> في كرات الدم الحمراء. فنقص إنزيم جلوكوز 6- فوسفات </a:t>
            </a:r>
            <a:r>
              <a:rPr lang="ar-SA" sz="2400" dirty="0" err="1" smtClean="0">
                <a:latin typeface="Times New Roman" pitchFamily="18" charset="0"/>
              </a:rPr>
              <a:t>ديهيدروجينيز</a:t>
            </a:r>
            <a:r>
              <a:rPr lang="ar-SA" sz="2400" dirty="0" smtClean="0">
                <a:latin typeface="Times New Roman" pitchFamily="18" charset="0"/>
              </a:rPr>
              <a:t> يؤدي لنقص </a:t>
            </a:r>
            <a:r>
              <a:rPr lang="en-US" sz="2400" dirty="0" smtClean="0">
                <a:latin typeface="Times New Roman" pitchFamily="18" charset="0"/>
              </a:rPr>
              <a:t>NADPH</a:t>
            </a:r>
            <a:r>
              <a:rPr lang="ar-SA" sz="2400" dirty="0" smtClean="0">
                <a:latin typeface="Times New Roman" pitchFamily="18" charset="0"/>
              </a:rPr>
              <a:t> مما يتسبب في مرض تحلل كرات الدم الحمراء  </a:t>
            </a:r>
            <a:r>
              <a:rPr lang="en-US" sz="2400" dirty="0" smtClean="0">
                <a:latin typeface="Times New Roman" pitchFamily="18" charset="0"/>
              </a:rPr>
              <a:t>Hemolytic anemia</a:t>
            </a:r>
            <a:r>
              <a:rPr lang="ar-SA" sz="2400" dirty="0" smtClean="0">
                <a:latin typeface="Times New Roman" pitchFamily="18" charset="0"/>
              </a:rPr>
              <a:t> وحدوث أنيميا.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ar-SA" sz="2400" dirty="0" smtClean="0">
                <a:latin typeface="Times New Roman" pitchFamily="18" charset="0"/>
              </a:rPr>
              <a:t>2- وجود </a:t>
            </a:r>
            <a:r>
              <a:rPr lang="en-US" sz="2400" dirty="0" smtClean="0">
                <a:latin typeface="Times New Roman" pitchFamily="18" charset="0"/>
              </a:rPr>
              <a:t>NADPH</a:t>
            </a:r>
            <a:r>
              <a:rPr lang="ar-SA" sz="2400" dirty="0" smtClean="0">
                <a:latin typeface="Times New Roman" pitchFamily="18" charset="0"/>
              </a:rPr>
              <a:t> يمنع الأحماض </a:t>
            </a:r>
            <a:r>
              <a:rPr lang="ar-SA" sz="2400" dirty="0" err="1" smtClean="0">
                <a:latin typeface="Times New Roman" pitchFamily="18" charset="0"/>
              </a:rPr>
              <a:t>الدهنية</a:t>
            </a:r>
            <a:r>
              <a:rPr lang="ar-SA" sz="2400" dirty="0" smtClean="0">
                <a:latin typeface="Times New Roman" pitchFamily="18" charset="0"/>
              </a:rPr>
              <a:t> الغير مشبعة من التفاعل مع الأكسجين وبالتالي يمنع تكون مواد مؤكسدة.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ar-SA" sz="2400" dirty="0" smtClean="0">
                <a:latin typeface="Times New Roman" pitchFamily="18" charset="0"/>
              </a:rPr>
              <a:t>3- وجود </a:t>
            </a:r>
            <a:r>
              <a:rPr lang="en-US" sz="2400" dirty="0" smtClean="0">
                <a:latin typeface="Times New Roman" pitchFamily="18" charset="0"/>
              </a:rPr>
              <a:t>NADPH</a:t>
            </a:r>
            <a:r>
              <a:rPr lang="ar-SA" sz="2400" dirty="0" smtClean="0">
                <a:latin typeface="Times New Roman" pitchFamily="18" charset="0"/>
              </a:rPr>
              <a:t> يحافظ على الحديد في الهيموجلوبين بشكل </a:t>
            </a:r>
            <a:r>
              <a:rPr lang="ar-SA" sz="2400" dirty="0" err="1" smtClean="0">
                <a:latin typeface="Times New Roman" pitchFamily="18" charset="0"/>
              </a:rPr>
              <a:t>حديدوز</a:t>
            </a:r>
            <a:r>
              <a:rPr lang="en-US" sz="2400" dirty="0" smtClean="0">
                <a:latin typeface="Times New Roman" pitchFamily="18" charset="0"/>
              </a:rPr>
              <a:t>(Fe</a:t>
            </a:r>
            <a:r>
              <a:rPr lang="en-US" sz="2400" baseline="30000" dirty="0" smtClean="0">
                <a:latin typeface="Times New Roman" pitchFamily="18" charset="0"/>
              </a:rPr>
              <a:t>+2</a:t>
            </a:r>
            <a:r>
              <a:rPr lang="en-US" sz="2400" dirty="0" smtClean="0">
                <a:latin typeface="Times New Roman" pitchFamily="18" charset="0"/>
              </a:rPr>
              <a:t>)</a:t>
            </a:r>
            <a:r>
              <a:rPr lang="ar-SA" sz="2400" dirty="0" smtClean="0"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ar-SA" sz="2400" dirty="0" smtClean="0">
                <a:latin typeface="Times New Roman" pitchFamily="18" charset="0"/>
              </a:rPr>
              <a:t>4- مصدر للسكريات الخماسية التي تدخل في تركيب </a:t>
            </a:r>
            <a:r>
              <a:rPr lang="ar-SA" sz="2400" dirty="0" err="1" smtClean="0">
                <a:latin typeface="Times New Roman" pitchFamily="18" charset="0"/>
              </a:rPr>
              <a:t>النيوكليوتيدات</a:t>
            </a:r>
            <a:r>
              <a:rPr lang="ar-SA" sz="2400" dirty="0" smtClean="0">
                <a:latin typeface="Times New Roman" pitchFamily="18" charset="0"/>
              </a:rPr>
              <a:t> ثم الأحماض النووية.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ar-SA" sz="2400" dirty="0" smtClean="0">
                <a:latin typeface="Times New Roman" pitchFamily="18" charset="0"/>
              </a:rPr>
              <a:t>5- مصدر غير مباشر للطاقة.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ar-SA" sz="2400" dirty="0" smtClean="0">
                <a:latin typeface="Times New Roman" pitchFamily="18" charset="0"/>
              </a:rPr>
              <a:t>6- في النباتات تستقبل </a:t>
            </a:r>
            <a:r>
              <a:rPr lang="ar-SA" sz="2400" dirty="0" err="1" smtClean="0">
                <a:latin typeface="Times New Roman" pitchFamily="18" charset="0"/>
              </a:rPr>
              <a:t>البنتوزات</a:t>
            </a:r>
            <a:r>
              <a:rPr lang="ar-SA" sz="2400" dirty="0" smtClean="0">
                <a:latin typeface="Times New Roman" pitchFamily="18" charset="0"/>
              </a:rPr>
              <a:t> </a:t>
            </a:r>
            <a:r>
              <a:rPr lang="ar-SA" sz="2400" dirty="0" err="1" smtClean="0">
                <a:latin typeface="Times New Roman" pitchFamily="18" charset="0"/>
              </a:rPr>
              <a:t>المفسفرة</a:t>
            </a:r>
            <a:r>
              <a:rPr lang="ar-SA" sz="2400" dirty="0" smtClean="0">
                <a:latin typeface="Times New Roman" pitchFamily="18" charset="0"/>
              </a:rPr>
              <a:t> ثاني أكسيد الكربون وتتحول إلى سكريات سداسية.</a:t>
            </a:r>
            <a:endParaRPr lang="en-US" sz="24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82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82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829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SA" b="1" smtClean="0">
                <a:solidFill>
                  <a:schemeClr val="accent2"/>
                </a:solidFill>
                <a:cs typeface="PT Bold Heading" pitchFamily="2" charset="-78"/>
              </a:rPr>
              <a:t>نقاط التحكم في مسار فوسفات البنتوز</a:t>
            </a:r>
            <a:endParaRPr lang="en-US" b="1" smtClean="0">
              <a:solidFill>
                <a:schemeClr val="accent2"/>
              </a:solidFill>
              <a:cs typeface="PT Bold Heading" pitchFamily="2" charset="-78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75" y="1960563"/>
            <a:ext cx="8893175" cy="4060825"/>
          </a:xfrm>
        </p:spPr>
        <p:txBody>
          <a:bodyPr/>
          <a:lstStyle/>
          <a:p>
            <a:pPr eaLnBrk="1" hangingPunct="1"/>
            <a:r>
              <a:rPr lang="ar-SA" sz="2800" b="1" smtClean="0">
                <a:solidFill>
                  <a:srgbClr val="990033"/>
                </a:solidFill>
              </a:rPr>
              <a:t>إذا كانت حاجة الخلية للـ </a:t>
            </a:r>
            <a:r>
              <a:rPr lang="en-US" sz="2800" b="1" smtClean="0">
                <a:solidFill>
                  <a:srgbClr val="990033"/>
                </a:solidFill>
              </a:rPr>
              <a:t>NADPH</a:t>
            </a:r>
            <a:r>
              <a:rPr lang="ar-SA" sz="2800" b="1" smtClean="0">
                <a:solidFill>
                  <a:srgbClr val="990033"/>
                </a:solidFill>
              </a:rPr>
              <a:t> أكثر من حاجتها للرايبوز 5- فوسفات فإن المسار يتم إلى نهايته.</a:t>
            </a:r>
            <a:endParaRPr lang="ar-SA" b="1" smtClean="0"/>
          </a:p>
          <a:p>
            <a:pPr eaLnBrk="1" hangingPunct="1"/>
            <a:r>
              <a:rPr lang="ar-SA" sz="2800" b="1" smtClean="0">
                <a:solidFill>
                  <a:srgbClr val="990033"/>
                </a:solidFill>
              </a:rPr>
              <a:t>إذا كانت حاجة الخلية للرايبوز 5- فوسفات أكثر من حاجتها للـ </a:t>
            </a:r>
            <a:r>
              <a:rPr lang="en-US" sz="2800" b="1" smtClean="0">
                <a:solidFill>
                  <a:srgbClr val="990033"/>
                </a:solidFill>
              </a:rPr>
              <a:t>NADPH</a:t>
            </a:r>
            <a:r>
              <a:rPr lang="ar-SA" sz="2800" b="1" smtClean="0">
                <a:solidFill>
                  <a:srgbClr val="990033"/>
                </a:solidFill>
              </a:rPr>
              <a:t> فإن الفركتوز 6- فوسفات والجليسرالدهيد 3 فوسفات يمكن أن يزيدا من إنتاج الرايبوز 5-فوسفات عن طريق إنزيمي ترانس كيتولاز وترانس ألدولاز دون المرور بالجزء التأكسدي للمسار. وتفاعلات هذان الإنزيمان عكسية وتستخدم لتنظيم العمليات الأيضية للكائن الحى حسب الظروف.</a:t>
            </a:r>
            <a:endParaRPr lang="ar-SA" b="1" smtClean="0"/>
          </a:p>
          <a:p>
            <a:pPr eaLnBrk="1" hangingPunct="1"/>
            <a:endParaRPr lang="ar-S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850900"/>
          </a:xfrm>
        </p:spPr>
        <p:txBody>
          <a:bodyPr/>
          <a:lstStyle/>
          <a:p>
            <a:pPr eaLnBrk="1" hangingPunct="1"/>
            <a:r>
              <a:rPr lang="ar-SA" b="1" smtClean="0"/>
              <a:t>المسار الثانوي للجلوكوز</a:t>
            </a:r>
            <a:endParaRPr lang="en-US" b="1" smtClean="0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3575" y="1052513"/>
            <a:ext cx="8229600" cy="7493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ar-SA" b="1" smtClean="0"/>
              <a:t>1- إنتاج حمض الجلوكويورونيك</a:t>
            </a:r>
          </a:p>
          <a:p>
            <a:pPr eaLnBrk="1" hangingPunct="1">
              <a:buFontTx/>
              <a:buNone/>
            </a:pPr>
            <a:endParaRPr lang="ar-SA" b="1" smtClean="0"/>
          </a:p>
          <a:p>
            <a:pPr eaLnBrk="1" hangingPunct="1">
              <a:buFontTx/>
              <a:buNone/>
            </a:pPr>
            <a:endParaRPr lang="en-US" b="1" smtClean="0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07950" y="1868488"/>
            <a:ext cx="8964613" cy="768350"/>
            <a:chOff x="17" y="2130"/>
            <a:chExt cx="5743" cy="484"/>
          </a:xfrm>
        </p:grpSpPr>
        <p:sp>
          <p:nvSpPr>
            <p:cNvPr id="67597" name="Rectangle 5"/>
            <p:cNvSpPr>
              <a:spLocks noChangeArrowheads="1"/>
            </p:cNvSpPr>
            <p:nvPr/>
          </p:nvSpPr>
          <p:spPr bwMode="auto">
            <a:xfrm>
              <a:off x="17" y="2188"/>
              <a:ext cx="5743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>
                <a:spcBef>
                  <a:spcPct val="20000"/>
                </a:spcBef>
              </a:pPr>
              <a:r>
                <a:rPr lang="ar-SA" sz="2800"/>
                <a:t>جلوكوز 1- فوسفات +</a:t>
              </a:r>
              <a:r>
                <a:rPr lang="en-US" sz="2800"/>
                <a:t>UTP </a:t>
              </a:r>
              <a:r>
                <a:rPr lang="ar-SA" sz="2800"/>
                <a:t>                   يوريدين ثنائي فوسفات جلوكوز</a:t>
              </a:r>
              <a:endParaRPr lang="en-US" sz="2800"/>
            </a:p>
          </p:txBody>
        </p:sp>
        <p:sp>
          <p:nvSpPr>
            <p:cNvPr id="67598" name="Line 6"/>
            <p:cNvSpPr>
              <a:spLocks noChangeShapeType="1"/>
            </p:cNvSpPr>
            <p:nvPr/>
          </p:nvSpPr>
          <p:spPr bwMode="auto">
            <a:xfrm flipH="1">
              <a:off x="2540" y="2387"/>
              <a:ext cx="88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7599" name="Text Box 7"/>
            <p:cNvSpPr txBox="1">
              <a:spLocks noChangeArrowheads="1"/>
            </p:cNvSpPr>
            <p:nvPr/>
          </p:nvSpPr>
          <p:spPr bwMode="auto">
            <a:xfrm>
              <a:off x="2507" y="2130"/>
              <a:ext cx="82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ar-SA" sz="1600" b="1"/>
                <a:t>بايروفوسفوريليز</a:t>
              </a:r>
              <a:endParaRPr lang="en-US" sz="1600" b="1"/>
            </a:p>
          </p:txBody>
        </p:sp>
      </p:grp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539750" y="2636838"/>
            <a:ext cx="8459788" cy="1300162"/>
            <a:chOff x="340" y="1812"/>
            <a:chExt cx="5329" cy="819"/>
          </a:xfrm>
        </p:grpSpPr>
        <p:sp>
          <p:nvSpPr>
            <p:cNvPr id="67594" name="Rectangle 9"/>
            <p:cNvSpPr>
              <a:spLocks noChangeArrowheads="1"/>
            </p:cNvSpPr>
            <p:nvPr/>
          </p:nvSpPr>
          <p:spPr bwMode="auto">
            <a:xfrm>
              <a:off x="340" y="1888"/>
              <a:ext cx="5329" cy="7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>
                <a:spcBef>
                  <a:spcPct val="20000"/>
                </a:spcBef>
              </a:pPr>
              <a:r>
                <a:rPr lang="en-US" sz="2800"/>
                <a:t>2H</a:t>
              </a:r>
              <a:r>
                <a:rPr lang="en-US" sz="2800" baseline="-25000"/>
                <a:t>2</a:t>
              </a:r>
              <a:r>
                <a:rPr lang="en-US" sz="2800"/>
                <a:t>O + 2NAD</a:t>
              </a:r>
              <a:r>
                <a:rPr lang="en-US" sz="2800" baseline="30000"/>
                <a:t>+</a:t>
              </a:r>
              <a:r>
                <a:rPr lang="en-US" sz="2800"/>
                <a:t> + UDPGle</a:t>
              </a:r>
              <a:r>
                <a:rPr lang="ar-SA" sz="2800"/>
                <a:t>  </a:t>
              </a:r>
              <a:endParaRPr lang="en-US" sz="2800"/>
            </a:p>
            <a:p>
              <a:pPr marL="342900" indent="-342900">
                <a:spcBef>
                  <a:spcPct val="20000"/>
                </a:spcBef>
              </a:pPr>
              <a:r>
                <a:rPr lang="en-US" sz="2800"/>
                <a:t>     </a:t>
              </a:r>
              <a:r>
                <a:rPr lang="ar-SA" sz="2800"/>
                <a:t>يوريدين ثنائي فوسفات جلوكورونات</a:t>
              </a:r>
              <a:r>
                <a:rPr lang="en-US" sz="2800"/>
                <a:t> 2NADH + 2H</a:t>
              </a:r>
              <a:r>
                <a:rPr lang="en-US" sz="2800" baseline="30000"/>
                <a:t>+</a:t>
              </a:r>
              <a:r>
                <a:rPr lang="en-US" sz="2800"/>
                <a:t> + </a:t>
              </a:r>
            </a:p>
          </p:txBody>
        </p:sp>
        <p:sp>
          <p:nvSpPr>
            <p:cNvPr id="67595" name="Line 10"/>
            <p:cNvSpPr>
              <a:spLocks noChangeShapeType="1"/>
            </p:cNvSpPr>
            <p:nvPr/>
          </p:nvSpPr>
          <p:spPr bwMode="auto">
            <a:xfrm flipH="1">
              <a:off x="1474" y="2069"/>
              <a:ext cx="129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7596" name="Text Box 11"/>
            <p:cNvSpPr txBox="1">
              <a:spLocks noChangeArrowheads="1"/>
            </p:cNvSpPr>
            <p:nvPr/>
          </p:nvSpPr>
          <p:spPr bwMode="auto">
            <a:xfrm>
              <a:off x="1732" y="1812"/>
              <a:ext cx="75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ar-SA" sz="1600" b="1"/>
                <a:t>دي هيدروجينيز</a:t>
              </a:r>
              <a:endParaRPr lang="en-US" sz="1600" b="1"/>
            </a:p>
          </p:txBody>
        </p:sp>
      </p:grp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323850" y="4076700"/>
            <a:ext cx="8640763" cy="676275"/>
            <a:chOff x="22" y="2840"/>
            <a:chExt cx="5743" cy="426"/>
          </a:xfrm>
        </p:grpSpPr>
        <p:sp>
          <p:nvSpPr>
            <p:cNvPr id="67592" name="Rectangle 12"/>
            <p:cNvSpPr>
              <a:spLocks noChangeArrowheads="1"/>
            </p:cNvSpPr>
            <p:nvPr/>
          </p:nvSpPr>
          <p:spPr bwMode="auto">
            <a:xfrm>
              <a:off x="22" y="2840"/>
              <a:ext cx="5743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>
                <a:spcBef>
                  <a:spcPct val="20000"/>
                </a:spcBef>
              </a:pPr>
              <a:r>
                <a:rPr lang="en-US" sz="2800"/>
                <a:t>     </a:t>
              </a:r>
              <a:r>
                <a:rPr lang="ar-SA" sz="2800"/>
                <a:t>يوريدين ثنائي فوسفات جلوكورونات</a:t>
              </a:r>
              <a:r>
                <a:rPr lang="en-US" sz="2800"/>
                <a:t>H</a:t>
              </a:r>
              <a:r>
                <a:rPr lang="en-US" sz="2800" baseline="-25000"/>
                <a:t>2</a:t>
              </a:r>
              <a:r>
                <a:rPr lang="en-US" sz="2800"/>
                <a:t>O + </a:t>
              </a:r>
            </a:p>
            <a:p>
              <a:pPr marL="342900" indent="-342900">
                <a:spcBef>
                  <a:spcPct val="20000"/>
                </a:spcBef>
              </a:pPr>
              <a:r>
                <a:rPr lang="en-US" sz="2800"/>
                <a:t> </a:t>
              </a:r>
              <a:r>
                <a:rPr lang="ar-SA" sz="2800"/>
                <a:t>  </a:t>
              </a:r>
              <a:r>
                <a:rPr lang="en-US" sz="2800"/>
                <a:t>UDP</a:t>
              </a:r>
              <a:r>
                <a:rPr lang="ar-SA" sz="2800"/>
                <a:t>+  جلوكورونات</a:t>
              </a:r>
              <a:r>
                <a:rPr lang="en-US" sz="2800"/>
                <a:t> </a:t>
              </a:r>
            </a:p>
          </p:txBody>
        </p:sp>
        <p:sp>
          <p:nvSpPr>
            <p:cNvPr id="67593" name="Line 13"/>
            <p:cNvSpPr>
              <a:spLocks noChangeShapeType="1"/>
            </p:cNvSpPr>
            <p:nvPr/>
          </p:nvSpPr>
          <p:spPr bwMode="auto">
            <a:xfrm flipH="1">
              <a:off x="431" y="3022"/>
              <a:ext cx="129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83985" name="Text Box 17"/>
          <p:cNvSpPr txBox="1">
            <a:spLocks noChangeArrowheads="1"/>
          </p:cNvSpPr>
          <p:nvPr/>
        </p:nvSpPr>
        <p:spPr bwMode="auto">
          <a:xfrm>
            <a:off x="179388" y="5373688"/>
            <a:ext cx="8713787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SA" sz="2800"/>
              <a:t>يرتبط يوريدين ثنائي فوسفات جلوكورونات بالمواد الغريبة مثل الفينولات والعقاقير فيزيد من إفرازها عن طريق الكلى ويستخدم في بناء السكريات العديدة الحمضية مثل حمض الهيالورونيك والهيبارين</a:t>
            </a: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85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850900"/>
          </a:xfrm>
        </p:spPr>
        <p:txBody>
          <a:bodyPr/>
          <a:lstStyle/>
          <a:p>
            <a:pPr eaLnBrk="1" hangingPunct="1"/>
            <a:r>
              <a:rPr lang="ar-SA" b="1" smtClean="0"/>
              <a:t>المسار الثانوي للجلوكوز</a:t>
            </a:r>
            <a:endParaRPr lang="en-US" b="1" smtClean="0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3575" y="1052513"/>
            <a:ext cx="8229600" cy="7493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b="1" smtClean="0"/>
              <a:t>2</a:t>
            </a:r>
            <a:r>
              <a:rPr lang="ar-SA" b="1" smtClean="0"/>
              <a:t>- إنتاج حمض الأسكوبيك (فيتامين </a:t>
            </a:r>
            <a:r>
              <a:rPr lang="en-US" b="1" smtClean="0"/>
              <a:t>C</a:t>
            </a:r>
            <a:r>
              <a:rPr lang="ar-SA" b="1" smtClean="0"/>
              <a:t>)</a:t>
            </a:r>
          </a:p>
          <a:p>
            <a:pPr eaLnBrk="1" hangingPunct="1">
              <a:buFontTx/>
              <a:buNone/>
            </a:pPr>
            <a:endParaRPr lang="ar-SA" b="1" smtClean="0"/>
          </a:p>
          <a:p>
            <a:pPr eaLnBrk="1" hangingPunct="1">
              <a:buFontTx/>
              <a:buNone/>
            </a:pPr>
            <a:endParaRPr lang="en-US" b="1" smtClean="0"/>
          </a:p>
        </p:txBody>
      </p:sp>
      <p:sp>
        <p:nvSpPr>
          <p:cNvPr id="85007" name="Text Box 15"/>
          <p:cNvSpPr txBox="1">
            <a:spLocks noChangeArrowheads="1"/>
          </p:cNvSpPr>
          <p:nvPr/>
        </p:nvSpPr>
        <p:spPr bwMode="auto">
          <a:xfrm>
            <a:off x="179388" y="3068638"/>
            <a:ext cx="8713787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SA" sz="2800"/>
              <a:t>يتم تصنيع حمض الأسكوربيك بهذه الطريقة في النباتات وبعض الحيوانات ولكن لا يستطيع الإنسان تكوينه بهذه الطريقة ويجب تناوله في الغذاء وذلك لغياب إنزيم جلوكونولاكتون أكسيديز في أنسجته.</a:t>
            </a:r>
            <a:endParaRPr lang="en-US" sz="2800"/>
          </a:p>
        </p:txBody>
      </p:sp>
      <p:grpSp>
        <p:nvGrpSpPr>
          <p:cNvPr id="68613" name="Group 19"/>
          <p:cNvGrpSpPr>
            <a:grpSpLocks/>
          </p:cNvGrpSpPr>
          <p:nvPr/>
        </p:nvGrpSpPr>
        <p:grpSpPr bwMode="auto">
          <a:xfrm>
            <a:off x="107950" y="2032000"/>
            <a:ext cx="8866188" cy="704850"/>
            <a:chOff x="68" y="1280"/>
            <a:chExt cx="5585" cy="444"/>
          </a:xfrm>
        </p:grpSpPr>
        <p:sp>
          <p:nvSpPr>
            <p:cNvPr id="68614" name="Rectangle 13"/>
            <p:cNvSpPr>
              <a:spLocks noChangeArrowheads="1"/>
            </p:cNvSpPr>
            <p:nvPr/>
          </p:nvSpPr>
          <p:spPr bwMode="auto">
            <a:xfrm>
              <a:off x="68" y="1298"/>
              <a:ext cx="5585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>
                <a:spcBef>
                  <a:spcPct val="20000"/>
                </a:spcBef>
              </a:pPr>
              <a:r>
                <a:rPr lang="ar-SA" sz="2800"/>
                <a:t> جلوكورونات</a:t>
              </a:r>
              <a:r>
                <a:rPr lang="en-US" sz="2800"/>
                <a:t> </a:t>
              </a:r>
              <a:r>
                <a:rPr lang="ar-SA" sz="2800"/>
                <a:t>        جلوكونات         جلوكونولاكتون              أسكوربيك</a:t>
              </a:r>
              <a:endParaRPr lang="en-US" sz="2800"/>
            </a:p>
          </p:txBody>
        </p:sp>
        <p:sp>
          <p:nvSpPr>
            <p:cNvPr id="68615" name="Line 14"/>
            <p:cNvSpPr>
              <a:spLocks noChangeShapeType="1"/>
            </p:cNvSpPr>
            <p:nvPr/>
          </p:nvSpPr>
          <p:spPr bwMode="auto">
            <a:xfrm flipH="1">
              <a:off x="4105" y="1480"/>
              <a:ext cx="42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8616" name="Text Box 16"/>
            <p:cNvSpPr txBox="1">
              <a:spLocks noChangeArrowheads="1"/>
            </p:cNvSpPr>
            <p:nvPr/>
          </p:nvSpPr>
          <p:spPr bwMode="auto">
            <a:xfrm>
              <a:off x="975" y="1280"/>
              <a:ext cx="730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ar-SA" sz="1600"/>
                <a:t>جلوكونولاكتون</a:t>
              </a:r>
            </a:p>
            <a:p>
              <a:pPr algn="ctr"/>
              <a:r>
                <a:rPr lang="ar-SA" sz="1600"/>
                <a:t>أكسيديز</a:t>
              </a:r>
              <a:endParaRPr lang="en-US" sz="1600"/>
            </a:p>
          </p:txBody>
        </p:sp>
        <p:sp>
          <p:nvSpPr>
            <p:cNvPr id="68617" name="Line 17"/>
            <p:cNvSpPr>
              <a:spLocks noChangeShapeType="1"/>
            </p:cNvSpPr>
            <p:nvPr/>
          </p:nvSpPr>
          <p:spPr bwMode="auto">
            <a:xfrm flipH="1">
              <a:off x="2835" y="1480"/>
              <a:ext cx="42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8618" name="Line 18"/>
            <p:cNvSpPr>
              <a:spLocks noChangeShapeType="1"/>
            </p:cNvSpPr>
            <p:nvPr/>
          </p:nvSpPr>
          <p:spPr bwMode="auto">
            <a:xfrm flipH="1">
              <a:off x="1066" y="1480"/>
              <a:ext cx="541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007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634" name="Group 2"/>
          <p:cNvGrpSpPr>
            <a:grpSpLocks/>
          </p:cNvGrpSpPr>
          <p:nvPr/>
        </p:nvGrpSpPr>
        <p:grpSpPr bwMode="auto">
          <a:xfrm>
            <a:off x="714375" y="188913"/>
            <a:ext cx="7745413" cy="2303462"/>
            <a:chOff x="450" y="73"/>
            <a:chExt cx="4945" cy="1723"/>
          </a:xfrm>
        </p:grpSpPr>
        <p:sp>
          <p:nvSpPr>
            <p:cNvPr id="65539" name="AutoShape 3" descr="Green marble"/>
            <p:cNvSpPr>
              <a:spLocks noChangeArrowheads="1"/>
            </p:cNvSpPr>
            <p:nvPr/>
          </p:nvSpPr>
          <p:spPr bwMode="auto">
            <a:xfrm>
              <a:off x="450" y="73"/>
              <a:ext cx="4945" cy="1723"/>
            </a:xfrm>
            <a:prstGeom prst="flowChartAlternateProcess">
              <a:avLst/>
            </a:prstGeom>
            <a:blipFill dpi="0" rotWithShape="1">
              <a:blip r:embed="rId2" cstate="print"/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  <a:effectLst>
              <a:outerShdw dist="107763" dir="18900000" algn="ctr" rotWithShape="0">
                <a:srgbClr val="CC66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 rtl="0">
                <a:defRPr/>
              </a:pPr>
              <a:endParaRPr lang="en-US" b="1">
                <a:solidFill>
                  <a:srgbClr val="FFFF99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5540" name="Rectangle 4"/>
            <p:cNvSpPr>
              <a:spLocks noChangeArrowheads="1"/>
            </p:cNvSpPr>
            <p:nvPr/>
          </p:nvSpPr>
          <p:spPr bwMode="auto">
            <a:xfrm>
              <a:off x="567" y="210"/>
              <a:ext cx="4716" cy="15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>
                <a:defRPr/>
              </a:pPr>
              <a:r>
                <a:rPr lang="ar-SA" sz="4800" b="1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PT Bold Heading" pitchFamily="2" charset="-78"/>
                </a:rPr>
                <a:t>إعادة اصطناع الجلوكوز أو استحداث الجلايكوجين </a:t>
              </a:r>
              <a:r>
                <a:rPr lang="en-US" sz="4800" b="1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Gluconeogenesis</a:t>
              </a:r>
            </a:p>
          </p:txBody>
        </p:sp>
      </p:grpSp>
      <p:sp>
        <p:nvSpPr>
          <p:cNvPr id="65541" name="Rectangle 5"/>
          <p:cNvSpPr>
            <a:spLocks noChangeArrowheads="1"/>
          </p:cNvSpPr>
          <p:nvPr/>
        </p:nvSpPr>
        <p:spPr bwMode="auto">
          <a:xfrm>
            <a:off x="157163" y="3284538"/>
            <a:ext cx="8807450" cy="294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ar-SA" sz="3600" b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هي عملية تكوين الجلوكوز أو الجلايكوجين من مصادر غير كربوهيدراتية مثل الأحماض الأمينية وحمض اللاكتيك</a:t>
            </a:r>
            <a:r>
              <a:rPr lang="en-US" sz="3600" b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Lactic </a:t>
            </a:r>
            <a:r>
              <a:rPr lang="ar-SA" sz="3600" b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والبيروفيت و الجليسرين.</a:t>
            </a:r>
          </a:p>
          <a:p>
            <a:pPr>
              <a:spcBef>
                <a:spcPct val="20000"/>
              </a:spcBef>
            </a:pPr>
            <a:r>
              <a:rPr lang="ar-SA" sz="3600" b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تحدث في سيتوسول الكبد (90% منها) والكلية (10%) وليس في الميتوكندريا.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5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1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SA" b="1" smtClean="0">
                <a:solidFill>
                  <a:schemeClr val="accent2"/>
                </a:solidFill>
                <a:cs typeface="PT Bold Heading" pitchFamily="2" charset="-78"/>
              </a:rPr>
              <a:t>نقاط التحكم في مسار التحلل الجلايكولي</a:t>
            </a:r>
            <a:endParaRPr lang="en-US" b="1" smtClean="0">
              <a:solidFill>
                <a:schemeClr val="accent2"/>
              </a:solidFill>
              <a:cs typeface="PT Bold Heading" pitchFamily="2" charset="-78"/>
            </a:endParaRP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960563"/>
            <a:ext cx="8642350" cy="32686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ar-SA" sz="2400" b="1" smtClean="0">
                <a:solidFill>
                  <a:srgbClr val="990033"/>
                </a:solidFill>
              </a:rPr>
              <a:t>توجد ثلاثة نقاط يتم التحكم من خلالهم بمسار التحلل الجلايكولي حسب احتياج الخلية للطاقة:</a:t>
            </a:r>
          </a:p>
          <a:p>
            <a:pPr lvl="1" eaLnBrk="1" hangingPunct="1">
              <a:lnSpc>
                <a:spcPct val="90000"/>
              </a:lnSpc>
            </a:pPr>
            <a:r>
              <a:rPr lang="ar-SA" sz="2000" smtClean="0"/>
              <a:t> تحول الجلوكوز إلى جلوكوز 6- فوسفات (الخطوة 1)</a:t>
            </a:r>
          </a:p>
          <a:p>
            <a:pPr lvl="1" eaLnBrk="1" hangingPunct="1">
              <a:lnSpc>
                <a:spcPct val="90000"/>
              </a:lnSpc>
            </a:pPr>
            <a:r>
              <a:rPr lang="ar-SA" sz="2000" smtClean="0"/>
              <a:t> تحول الفركتوز 6- فوسفات إلى فركتوز 1-6 ثنائي الفوسفات (الخطوة 3)</a:t>
            </a:r>
          </a:p>
          <a:p>
            <a:pPr lvl="1" eaLnBrk="1" hangingPunct="1">
              <a:lnSpc>
                <a:spcPct val="90000"/>
              </a:lnSpc>
            </a:pPr>
            <a:r>
              <a:rPr lang="ar-SA" sz="2000" smtClean="0"/>
              <a:t> تحول الفوسفو إينول بيروفيت إلى بيروفيت (الخطوة 10)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ar-SA" sz="2000" b="1" smtClean="0">
              <a:solidFill>
                <a:srgbClr val="990033"/>
              </a:solidFill>
            </a:endParaRP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ar-SA" sz="2400" b="1" smtClean="0">
                <a:solidFill>
                  <a:srgbClr val="990033"/>
                </a:solidFill>
              </a:rPr>
              <a:t>هذه التفاعلات غير عكسية بمعنى لا يمكن إعادة تصنيع الجلوكوز عن طريق تلك التفاعلات ولكن يجب أن تسلك الخلية مساراً آخر يسمى دورة كوري </a:t>
            </a:r>
            <a:r>
              <a:rPr lang="en-US" sz="2400" b="1" smtClean="0">
                <a:solidFill>
                  <a:srgbClr val="990033"/>
                </a:solidFill>
              </a:rPr>
              <a:t>(Cori cycle)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88913"/>
            <a:ext cx="8642350" cy="1223962"/>
          </a:xfrm>
        </p:spPr>
        <p:txBody>
          <a:bodyPr/>
          <a:lstStyle/>
          <a:p>
            <a:pPr marL="457200" indent="-457200" eaLnBrk="1" hangingPunct="1">
              <a:buFontTx/>
              <a:buNone/>
            </a:pPr>
            <a:r>
              <a:rPr lang="ar-SA" b="1" smtClean="0">
                <a:solidFill>
                  <a:srgbClr val="0000FF"/>
                </a:solidFill>
              </a:rPr>
              <a:t>1- تحويل البايروفيت إلى فوسفو إينول بايروفيت عن طريق خطوتين مروراً بأكسالو أسيتات</a:t>
            </a:r>
            <a:endParaRPr lang="ar-SA" b="1" smtClean="0">
              <a:solidFill>
                <a:srgbClr val="990033"/>
              </a:solidFill>
            </a:endParaRPr>
          </a:p>
        </p:txBody>
      </p:sp>
      <p:sp>
        <p:nvSpPr>
          <p:cNvPr id="71683" name="Rectangle 7"/>
          <p:cNvSpPr>
            <a:spLocks noChangeArrowheads="1"/>
          </p:cNvSpPr>
          <p:nvPr/>
        </p:nvSpPr>
        <p:spPr bwMode="auto">
          <a:xfrm>
            <a:off x="250825" y="1341438"/>
            <a:ext cx="864235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r>
              <a:rPr lang="ar-SA" sz="2800" b="1">
                <a:solidFill>
                  <a:srgbClr val="990033"/>
                </a:solidFill>
              </a:rPr>
              <a:t>أ- إضافة </a:t>
            </a:r>
            <a:r>
              <a:rPr lang="en-US" sz="2800" b="1">
                <a:solidFill>
                  <a:srgbClr val="990033"/>
                </a:solidFill>
              </a:rPr>
              <a:t>CO</a:t>
            </a:r>
            <a:r>
              <a:rPr lang="en-US" sz="2800" b="1" baseline="-25000">
                <a:solidFill>
                  <a:srgbClr val="990033"/>
                </a:solidFill>
              </a:rPr>
              <a:t>2</a:t>
            </a:r>
            <a:r>
              <a:rPr lang="ar-SA" sz="2800" b="1">
                <a:solidFill>
                  <a:srgbClr val="990033"/>
                </a:solidFill>
              </a:rPr>
              <a:t> إلى بايروفيت لتكوين أكسالو أسيتات ويتم استهلاك جزيء </a:t>
            </a:r>
            <a:r>
              <a:rPr lang="en-US" sz="2800" b="1">
                <a:solidFill>
                  <a:srgbClr val="990033"/>
                </a:solidFill>
              </a:rPr>
              <a:t>ATP</a:t>
            </a:r>
            <a:r>
              <a:rPr lang="ar-SA" sz="2800" b="1">
                <a:solidFill>
                  <a:srgbClr val="990033"/>
                </a:solidFill>
              </a:rPr>
              <a:t>. إذا كان مستوى أستيل كو أ فائض عن حاجة كربس فإنه يزيد من تحول البايروفيت إلى أكسالو أسيتات.</a:t>
            </a:r>
          </a:p>
        </p:txBody>
      </p:sp>
      <p:sp>
        <p:nvSpPr>
          <p:cNvPr id="71684" name="Rectangle 12"/>
          <p:cNvSpPr>
            <a:spLocks noChangeArrowheads="1"/>
          </p:cNvSpPr>
          <p:nvPr/>
        </p:nvSpPr>
        <p:spPr bwMode="auto">
          <a:xfrm>
            <a:off x="250825" y="4365625"/>
            <a:ext cx="864235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r>
              <a:rPr lang="ar-SA" sz="2800" b="1">
                <a:solidFill>
                  <a:srgbClr val="990033"/>
                </a:solidFill>
              </a:rPr>
              <a:t>ب- تحول أكسالو أسيتات إلى فوسفو إينول بايروفيت ويتم استهلاك جزيء </a:t>
            </a:r>
            <a:r>
              <a:rPr lang="en-US" sz="2800" b="1">
                <a:solidFill>
                  <a:srgbClr val="990033"/>
                </a:solidFill>
              </a:rPr>
              <a:t>GTP</a:t>
            </a:r>
            <a:r>
              <a:rPr lang="ar-SA" sz="2800" b="1">
                <a:solidFill>
                  <a:srgbClr val="990033"/>
                </a:solidFill>
              </a:rPr>
              <a:t>.</a:t>
            </a:r>
          </a:p>
        </p:txBody>
      </p:sp>
      <p:grpSp>
        <p:nvGrpSpPr>
          <p:cNvPr id="71685" name="Group 13"/>
          <p:cNvGrpSpPr>
            <a:grpSpLocks/>
          </p:cNvGrpSpPr>
          <p:nvPr/>
        </p:nvGrpSpPr>
        <p:grpSpPr bwMode="auto">
          <a:xfrm>
            <a:off x="250825" y="5175250"/>
            <a:ext cx="8642350" cy="1206500"/>
            <a:chOff x="158" y="2806"/>
            <a:chExt cx="5444" cy="760"/>
          </a:xfrm>
        </p:grpSpPr>
        <p:sp>
          <p:nvSpPr>
            <p:cNvPr id="71690" name="Line 14"/>
            <p:cNvSpPr>
              <a:spLocks noChangeShapeType="1"/>
            </p:cNvSpPr>
            <p:nvPr/>
          </p:nvSpPr>
          <p:spPr bwMode="auto">
            <a:xfrm>
              <a:off x="3508" y="3039"/>
              <a:ext cx="159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1691" name="Text Box 15"/>
            <p:cNvSpPr txBox="1">
              <a:spLocks noChangeArrowheads="1"/>
            </p:cNvSpPr>
            <p:nvPr/>
          </p:nvSpPr>
          <p:spPr bwMode="auto">
            <a:xfrm>
              <a:off x="3637" y="2806"/>
              <a:ext cx="1530" cy="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600" b="1"/>
                <a:t>Phospho enol pyruvate</a:t>
              </a:r>
            </a:p>
            <a:p>
              <a:pPr algn="ctr"/>
              <a:endParaRPr lang="en-US" sz="800" b="1"/>
            </a:p>
            <a:p>
              <a:pPr algn="ctr"/>
              <a:r>
                <a:rPr lang="en-US" sz="1600" b="1"/>
                <a:t>Carboxykinase/Mg</a:t>
              </a:r>
              <a:r>
                <a:rPr lang="en-US" sz="1600" b="1" baseline="30000"/>
                <a:t>2+</a:t>
              </a:r>
              <a:endParaRPr lang="en-US" sz="1600" b="1">
                <a:solidFill>
                  <a:srgbClr val="0000FF"/>
                </a:solidFill>
              </a:endParaRPr>
            </a:p>
          </p:txBody>
        </p:sp>
        <p:sp>
          <p:nvSpPr>
            <p:cNvPr id="71692" name="Rectangle 16"/>
            <p:cNvSpPr>
              <a:spLocks noChangeArrowheads="1"/>
            </p:cNvSpPr>
            <p:nvPr/>
          </p:nvSpPr>
          <p:spPr bwMode="auto">
            <a:xfrm>
              <a:off x="158" y="2931"/>
              <a:ext cx="5444" cy="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457200" indent="-457200" algn="l" rtl="0">
                <a:lnSpc>
                  <a:spcPct val="90000"/>
                </a:lnSpc>
                <a:spcBef>
                  <a:spcPct val="20000"/>
                </a:spcBef>
              </a:pPr>
              <a:r>
                <a:rPr lang="en-US" sz="2800" b="1">
                  <a:solidFill>
                    <a:srgbClr val="990033"/>
                  </a:solidFill>
                </a:rPr>
                <a:t>Oxaloacetate + GTP</a:t>
              </a:r>
            </a:p>
            <a:p>
              <a:pPr marL="457200" indent="-457200" algn="l" rtl="0">
                <a:lnSpc>
                  <a:spcPct val="90000"/>
                </a:lnSpc>
                <a:spcBef>
                  <a:spcPct val="20000"/>
                </a:spcBef>
              </a:pPr>
              <a:r>
                <a:rPr lang="en-US" sz="2800" b="1">
                  <a:solidFill>
                    <a:srgbClr val="990033"/>
                  </a:solidFill>
                </a:rPr>
                <a:t>Phospho enol pyruvate + GDP + CO</a:t>
              </a:r>
              <a:r>
                <a:rPr lang="en-US" sz="2800" b="1" baseline="-25000">
                  <a:solidFill>
                    <a:srgbClr val="990033"/>
                  </a:solidFill>
                </a:rPr>
                <a:t>2</a:t>
              </a:r>
              <a:endParaRPr lang="ar-SA" sz="2800" b="1" baseline="-25000">
                <a:solidFill>
                  <a:srgbClr val="990033"/>
                </a:solidFill>
              </a:endParaRPr>
            </a:p>
          </p:txBody>
        </p:sp>
      </p:grpSp>
      <p:grpSp>
        <p:nvGrpSpPr>
          <p:cNvPr id="71686" name="Group 17"/>
          <p:cNvGrpSpPr>
            <a:grpSpLocks/>
          </p:cNvGrpSpPr>
          <p:nvPr/>
        </p:nvGrpSpPr>
        <p:grpSpPr bwMode="auto">
          <a:xfrm>
            <a:off x="395288" y="2781300"/>
            <a:ext cx="8642350" cy="1206500"/>
            <a:chOff x="158" y="1808"/>
            <a:chExt cx="5444" cy="760"/>
          </a:xfrm>
        </p:grpSpPr>
        <p:sp>
          <p:nvSpPr>
            <p:cNvPr id="71687" name="Line 18"/>
            <p:cNvSpPr>
              <a:spLocks noChangeShapeType="1"/>
            </p:cNvSpPr>
            <p:nvPr/>
          </p:nvSpPr>
          <p:spPr bwMode="auto">
            <a:xfrm>
              <a:off x="3508" y="2041"/>
              <a:ext cx="159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1688" name="Text Box 19"/>
            <p:cNvSpPr txBox="1">
              <a:spLocks noChangeArrowheads="1"/>
            </p:cNvSpPr>
            <p:nvPr/>
          </p:nvSpPr>
          <p:spPr bwMode="auto">
            <a:xfrm>
              <a:off x="3643" y="1808"/>
              <a:ext cx="1518" cy="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600" b="1"/>
                <a:t>Pyruvate carboxylase</a:t>
              </a:r>
            </a:p>
            <a:p>
              <a:pPr algn="ctr"/>
              <a:endParaRPr lang="en-US" sz="800" b="1"/>
            </a:p>
            <a:p>
              <a:pPr algn="ctr"/>
              <a:r>
                <a:rPr lang="en-US" sz="1600" b="1"/>
                <a:t>Mg</a:t>
              </a:r>
              <a:r>
                <a:rPr lang="en-US" sz="1600" b="1" baseline="30000"/>
                <a:t>2+</a:t>
              </a:r>
              <a:r>
                <a:rPr lang="en-US" sz="1600" b="1"/>
                <a:t>/Biotin/</a:t>
              </a:r>
              <a:r>
                <a:rPr lang="en-US" sz="1600" b="1">
                  <a:solidFill>
                    <a:srgbClr val="0000FF"/>
                  </a:solidFill>
                </a:rPr>
                <a:t>Acetyl CoA</a:t>
              </a:r>
            </a:p>
          </p:txBody>
        </p:sp>
        <p:sp>
          <p:nvSpPr>
            <p:cNvPr id="71689" name="Rectangle 20"/>
            <p:cNvSpPr>
              <a:spLocks noChangeArrowheads="1"/>
            </p:cNvSpPr>
            <p:nvPr/>
          </p:nvSpPr>
          <p:spPr bwMode="auto">
            <a:xfrm>
              <a:off x="158" y="1933"/>
              <a:ext cx="5444" cy="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457200" indent="-457200" algn="l" rtl="0">
                <a:lnSpc>
                  <a:spcPct val="90000"/>
                </a:lnSpc>
                <a:spcBef>
                  <a:spcPct val="20000"/>
                </a:spcBef>
              </a:pPr>
              <a:r>
                <a:rPr lang="en-US" sz="2800" b="1">
                  <a:solidFill>
                    <a:srgbClr val="990033"/>
                  </a:solidFill>
                </a:rPr>
                <a:t>Pyruvate + ATP + CO</a:t>
              </a:r>
              <a:r>
                <a:rPr lang="en-US" sz="2800" b="1" baseline="-25000">
                  <a:solidFill>
                    <a:srgbClr val="990033"/>
                  </a:solidFill>
                </a:rPr>
                <a:t>2</a:t>
              </a:r>
              <a:r>
                <a:rPr lang="en-US" sz="2800" b="1">
                  <a:solidFill>
                    <a:srgbClr val="990033"/>
                  </a:solidFill>
                </a:rPr>
                <a:t> + H</a:t>
              </a:r>
              <a:r>
                <a:rPr lang="en-US" sz="2800" b="1" baseline="-25000">
                  <a:solidFill>
                    <a:srgbClr val="990033"/>
                  </a:solidFill>
                </a:rPr>
                <a:t>2</a:t>
              </a:r>
              <a:r>
                <a:rPr lang="en-US" sz="2800" b="1">
                  <a:solidFill>
                    <a:srgbClr val="990033"/>
                  </a:solidFill>
                </a:rPr>
                <a:t>O      </a:t>
              </a:r>
            </a:p>
            <a:p>
              <a:pPr marL="457200" indent="-457200" algn="l" rtl="0">
                <a:lnSpc>
                  <a:spcPct val="90000"/>
                </a:lnSpc>
                <a:spcBef>
                  <a:spcPct val="20000"/>
                </a:spcBef>
              </a:pPr>
              <a:r>
                <a:rPr lang="en-US" sz="2800" b="1">
                  <a:solidFill>
                    <a:srgbClr val="990033"/>
                  </a:solidFill>
                </a:rPr>
                <a:t>Oxaloacetate + ADP + Pi + 2H</a:t>
              </a:r>
              <a:r>
                <a:rPr lang="en-US" sz="2800" b="1" baseline="30000">
                  <a:solidFill>
                    <a:srgbClr val="990033"/>
                  </a:solidFill>
                </a:rPr>
                <a:t>+</a:t>
              </a:r>
              <a:endParaRPr lang="ar-SA" sz="2800" b="1">
                <a:solidFill>
                  <a:srgbClr val="990033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ChangeArrowheads="1"/>
          </p:cNvSpPr>
          <p:nvPr/>
        </p:nvSpPr>
        <p:spPr bwMode="auto">
          <a:xfrm>
            <a:off x="304800" y="228600"/>
            <a:ext cx="8382000" cy="1152525"/>
          </a:xfrm>
          <a:prstGeom prst="flowChartAlternateProcess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rgbClr val="CC6600">
                <a:alpha val="50000"/>
              </a:srgbClr>
            </a:outerShdw>
          </a:effectLst>
        </p:spPr>
        <p:txBody>
          <a:bodyPr wrap="none" anchor="ctr"/>
          <a:lstStyle/>
          <a:p>
            <a:pPr algn="ctr" rtl="0">
              <a:defRPr/>
            </a:pPr>
            <a:endParaRPr lang="en-US" b="1">
              <a:solidFill>
                <a:srgbClr val="FFFF99"/>
              </a:solidFill>
              <a:latin typeface="Arial" charset="0"/>
              <a:cs typeface="Arial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067800" cy="1143000"/>
          </a:xfrm>
        </p:spPr>
        <p:txBody>
          <a:bodyPr/>
          <a:lstStyle/>
          <a:p>
            <a:pPr eaLnBrk="1" hangingPunct="1"/>
            <a:r>
              <a:rPr lang="ar-SA" sz="5400" b="1" smtClean="0">
                <a:solidFill>
                  <a:srgbClr val="990000"/>
                </a:solidFill>
                <a:cs typeface="PT Bold Heading" pitchFamily="2" charset="-78"/>
              </a:rPr>
              <a:t>التمثيل الغذائي للكربوهيدرات</a:t>
            </a:r>
            <a:r>
              <a:rPr lang="en-US" sz="5400" b="1" smtClean="0">
                <a:solidFill>
                  <a:srgbClr val="990000"/>
                </a:solidFill>
                <a:cs typeface="PT Bold Heading" pitchFamily="2" charset="-78"/>
              </a:rPr>
              <a:t/>
            </a:r>
            <a:br>
              <a:rPr lang="en-US" sz="5400" b="1" smtClean="0">
                <a:solidFill>
                  <a:srgbClr val="990000"/>
                </a:solidFill>
                <a:cs typeface="PT Bold Heading" pitchFamily="2" charset="-78"/>
              </a:rPr>
            </a:br>
            <a:endParaRPr lang="en-US" sz="5400" b="1" smtClean="0">
              <a:solidFill>
                <a:srgbClr val="990000"/>
              </a:solidFill>
              <a:cs typeface="PT Bold Heading" pitchFamily="2" charset="-78"/>
            </a:endParaRP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07950" y="1752600"/>
            <a:ext cx="8964613" cy="4191000"/>
          </a:xfrm>
          <a:noFill/>
        </p:spPr>
        <p:txBody>
          <a:bodyPr/>
          <a:lstStyle/>
          <a:p>
            <a:pPr marL="533400" indent="-533400" algn="just" eaLnBrk="1" hangingPunct="1">
              <a:buFontTx/>
              <a:buNone/>
            </a:pPr>
            <a:r>
              <a:rPr lang="ar-SA" sz="4200" b="1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1- تحلل الجلوكوز </a:t>
            </a:r>
            <a:r>
              <a:rPr lang="en-US" sz="4200" b="1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Glycolysis</a:t>
            </a:r>
            <a:r>
              <a:rPr lang="ar-SA" sz="4200" b="1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33400" indent="-533400" algn="just" eaLnBrk="1" hangingPunct="1">
              <a:buFontTx/>
              <a:buNone/>
            </a:pPr>
            <a:r>
              <a:rPr lang="ar-SA" sz="4200" b="1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2- دورة كربس </a:t>
            </a:r>
          </a:p>
          <a:p>
            <a:pPr marL="533400" indent="-533400" algn="just" eaLnBrk="1" hangingPunct="1">
              <a:buFontTx/>
              <a:buNone/>
            </a:pPr>
            <a:r>
              <a:rPr lang="ar-SA" sz="4200" b="1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3- بناء الجلايكوجين </a:t>
            </a:r>
            <a:r>
              <a:rPr lang="en-US" sz="4200" b="1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Glycogenesis</a:t>
            </a:r>
            <a:r>
              <a:rPr lang="ar-SA" sz="4200" b="1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33400" indent="-533400" algn="just" eaLnBrk="1" hangingPunct="1">
              <a:buFontTx/>
              <a:buNone/>
            </a:pPr>
            <a:r>
              <a:rPr lang="ar-SA" sz="4200" b="1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4- استحداث الجلايكوجين </a:t>
            </a:r>
            <a:r>
              <a:rPr lang="en-US" sz="4200" b="1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Gluconeogenesis</a:t>
            </a:r>
            <a:r>
              <a:rPr lang="ar-SA" sz="4200" b="1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33400" indent="-533400" algn="just" eaLnBrk="1" hangingPunct="1">
              <a:buFontTx/>
              <a:buNone/>
            </a:pPr>
            <a:r>
              <a:rPr lang="ar-SA" sz="4200" b="1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5- تحلل الجلايكوجين </a:t>
            </a:r>
            <a:r>
              <a:rPr lang="en-US" sz="4200" b="1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Glycogenolysis</a:t>
            </a:r>
            <a:r>
              <a:rPr lang="ar-SA" sz="4200" b="1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958975" y="59690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/>
            <a:endParaRPr lang="en-US" b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188913"/>
            <a:ext cx="8642350" cy="719137"/>
          </a:xfrm>
        </p:spPr>
        <p:txBody>
          <a:bodyPr/>
          <a:lstStyle/>
          <a:p>
            <a:pPr marL="457200" indent="-457200" eaLnBrk="1" hangingPunct="1">
              <a:buFontTx/>
              <a:buNone/>
            </a:pPr>
            <a:r>
              <a:rPr lang="ar-SA" b="1" smtClean="0">
                <a:solidFill>
                  <a:srgbClr val="0000FF"/>
                </a:solidFill>
              </a:rPr>
              <a:t>2- تكوين فركتوز 6- فوسفات من فركتوز 1،6- ثنائي الفوسفات</a:t>
            </a:r>
            <a:endParaRPr lang="ar-SA" b="1" smtClean="0">
              <a:solidFill>
                <a:srgbClr val="990033"/>
              </a:solidFill>
            </a:endParaRPr>
          </a:p>
        </p:txBody>
      </p:sp>
      <p:sp>
        <p:nvSpPr>
          <p:cNvPr id="72707" name="Rectangle 3"/>
          <p:cNvSpPr>
            <a:spLocks noChangeArrowheads="1"/>
          </p:cNvSpPr>
          <p:nvPr/>
        </p:nvSpPr>
        <p:spPr bwMode="auto">
          <a:xfrm>
            <a:off x="250825" y="1341438"/>
            <a:ext cx="864235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r>
              <a:rPr lang="ar-SA" sz="2800" b="1">
                <a:solidFill>
                  <a:srgbClr val="990033"/>
                </a:solidFill>
              </a:rPr>
              <a:t>يحفز هذا التفاعل إنزيم فركتوز 1و6- داي فوسفاتيز الذي ينشط عن وجود فائض في الطاقة</a:t>
            </a:r>
            <a:r>
              <a:rPr lang="en-US" sz="2800" b="1">
                <a:solidFill>
                  <a:srgbClr val="990033"/>
                </a:solidFill>
              </a:rPr>
              <a:t> (ATP) </a:t>
            </a:r>
            <a:r>
              <a:rPr lang="ar-SA" sz="2800" b="1">
                <a:solidFill>
                  <a:srgbClr val="990033"/>
                </a:solidFill>
              </a:rPr>
              <a:t> ويثبط عند وجود </a:t>
            </a:r>
            <a:r>
              <a:rPr lang="en-US" sz="2800" b="1">
                <a:solidFill>
                  <a:srgbClr val="990033"/>
                </a:solidFill>
              </a:rPr>
              <a:t>AMP</a:t>
            </a:r>
            <a:endParaRPr lang="ar-SA" sz="2800" b="1">
              <a:solidFill>
                <a:srgbClr val="990033"/>
              </a:solidFill>
            </a:endParaRPr>
          </a:p>
        </p:txBody>
      </p:sp>
      <p:grpSp>
        <p:nvGrpSpPr>
          <p:cNvPr id="72708" name="Group 14"/>
          <p:cNvGrpSpPr>
            <a:grpSpLocks/>
          </p:cNvGrpSpPr>
          <p:nvPr/>
        </p:nvGrpSpPr>
        <p:grpSpPr bwMode="auto">
          <a:xfrm>
            <a:off x="250825" y="2970213"/>
            <a:ext cx="8642350" cy="1106487"/>
            <a:chOff x="158" y="1871"/>
            <a:chExt cx="5444" cy="697"/>
          </a:xfrm>
        </p:grpSpPr>
        <p:sp>
          <p:nvSpPr>
            <p:cNvPr id="72709" name="Line 5"/>
            <p:cNvSpPr>
              <a:spLocks noChangeShapeType="1"/>
            </p:cNvSpPr>
            <p:nvPr/>
          </p:nvSpPr>
          <p:spPr bwMode="auto">
            <a:xfrm>
              <a:off x="3508" y="2115"/>
              <a:ext cx="18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2710" name="Text Box 6"/>
            <p:cNvSpPr txBox="1">
              <a:spLocks noChangeArrowheads="1"/>
            </p:cNvSpPr>
            <p:nvPr/>
          </p:nvSpPr>
          <p:spPr bwMode="auto">
            <a:xfrm>
              <a:off x="3424" y="1871"/>
              <a:ext cx="1851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600" b="1"/>
                <a:t>Fructose 1,6- diphosphatase</a:t>
              </a:r>
            </a:p>
            <a:p>
              <a:pPr algn="ctr"/>
              <a:endParaRPr lang="en-US" sz="800" b="1"/>
            </a:p>
          </p:txBody>
        </p:sp>
        <p:sp>
          <p:nvSpPr>
            <p:cNvPr id="72711" name="Rectangle 7"/>
            <p:cNvSpPr>
              <a:spLocks noChangeArrowheads="1"/>
            </p:cNvSpPr>
            <p:nvPr/>
          </p:nvSpPr>
          <p:spPr bwMode="auto">
            <a:xfrm>
              <a:off x="158" y="1933"/>
              <a:ext cx="5444" cy="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457200" indent="-457200" algn="l" rtl="0">
                <a:lnSpc>
                  <a:spcPct val="90000"/>
                </a:lnSpc>
                <a:spcBef>
                  <a:spcPct val="20000"/>
                </a:spcBef>
              </a:pPr>
              <a:r>
                <a:rPr lang="en-US" sz="2800" b="1">
                  <a:solidFill>
                    <a:srgbClr val="990033"/>
                  </a:solidFill>
                </a:rPr>
                <a:t>Fructose 1,6-di phosphate      </a:t>
              </a:r>
            </a:p>
            <a:p>
              <a:pPr marL="457200" indent="-457200" algn="l" rtl="0">
                <a:lnSpc>
                  <a:spcPct val="90000"/>
                </a:lnSpc>
                <a:spcBef>
                  <a:spcPct val="20000"/>
                </a:spcBef>
              </a:pPr>
              <a:r>
                <a:rPr lang="en-US" sz="2800" b="1">
                  <a:solidFill>
                    <a:srgbClr val="990033"/>
                  </a:solidFill>
                </a:rPr>
                <a:t>Fructose 6- phosphate + Pi</a:t>
              </a:r>
              <a:endParaRPr lang="ar-SA" sz="2800" b="1">
                <a:solidFill>
                  <a:srgbClr val="990033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188913"/>
            <a:ext cx="8642350" cy="719137"/>
          </a:xfrm>
        </p:spPr>
        <p:txBody>
          <a:bodyPr/>
          <a:lstStyle/>
          <a:p>
            <a:pPr marL="457200" indent="-457200" eaLnBrk="1" hangingPunct="1">
              <a:buFontTx/>
              <a:buNone/>
            </a:pPr>
            <a:r>
              <a:rPr lang="ar-SA" b="1" smtClean="0">
                <a:solidFill>
                  <a:srgbClr val="0000FF"/>
                </a:solidFill>
              </a:rPr>
              <a:t>3- تكوين الجلوكوز من جلوكوز 6- فوسفات بواسطة الفوسفاتيز</a:t>
            </a:r>
            <a:endParaRPr lang="ar-SA" b="1" smtClean="0">
              <a:solidFill>
                <a:srgbClr val="990033"/>
              </a:solidFill>
            </a:endParaRPr>
          </a:p>
        </p:txBody>
      </p:sp>
      <p:sp>
        <p:nvSpPr>
          <p:cNvPr id="73731" name="Rectangle 3"/>
          <p:cNvSpPr>
            <a:spLocks noChangeArrowheads="1"/>
          </p:cNvSpPr>
          <p:nvPr/>
        </p:nvSpPr>
        <p:spPr bwMode="auto">
          <a:xfrm>
            <a:off x="323850" y="2349500"/>
            <a:ext cx="8820150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r>
              <a:rPr lang="ar-SA" sz="2800" b="1" dirty="0">
                <a:solidFill>
                  <a:srgbClr val="990033"/>
                </a:solidFill>
              </a:rPr>
              <a:t>وهكذا يمكن إعادة تصنيع الجلوكوز من </a:t>
            </a:r>
            <a:r>
              <a:rPr lang="ar-SA" sz="2800" b="1" dirty="0" err="1">
                <a:solidFill>
                  <a:srgbClr val="990033"/>
                </a:solidFill>
              </a:rPr>
              <a:t>البيروفيت</a:t>
            </a:r>
            <a:r>
              <a:rPr lang="ar-SA" sz="2800" b="1" dirty="0">
                <a:solidFill>
                  <a:srgbClr val="990033"/>
                </a:solidFill>
              </a:rPr>
              <a:t> أو </a:t>
            </a:r>
            <a:r>
              <a:rPr lang="ar-SA" sz="2800" b="1" dirty="0" err="1">
                <a:solidFill>
                  <a:srgbClr val="990033"/>
                </a:solidFill>
              </a:rPr>
              <a:t>اللاكتات</a:t>
            </a:r>
            <a:r>
              <a:rPr lang="ar-SA" sz="2800" b="1" dirty="0">
                <a:solidFill>
                  <a:srgbClr val="990033"/>
                </a:solidFill>
              </a:rPr>
              <a:t> عند وجود فائض في الطاقة المتمثلة في </a:t>
            </a:r>
            <a:r>
              <a:rPr lang="en-US" sz="2800" b="1" dirty="0">
                <a:solidFill>
                  <a:srgbClr val="990033"/>
                </a:solidFill>
              </a:rPr>
              <a:t>ATP , NADH, NADPH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r>
              <a:rPr lang="ar-SA" sz="2800" b="1" dirty="0">
                <a:solidFill>
                  <a:srgbClr val="990033"/>
                </a:solidFill>
              </a:rPr>
              <a:t>تستهلك 6 جزيئات </a:t>
            </a:r>
            <a:r>
              <a:rPr lang="en-US" sz="2800" b="1" dirty="0">
                <a:solidFill>
                  <a:srgbClr val="990033"/>
                </a:solidFill>
              </a:rPr>
              <a:t>ATP </a:t>
            </a:r>
            <a:r>
              <a:rPr lang="ar-SA" sz="2800" b="1" dirty="0">
                <a:solidFill>
                  <a:srgbClr val="990033"/>
                </a:solidFill>
              </a:rPr>
              <a:t> عند تحول </a:t>
            </a:r>
            <a:r>
              <a:rPr lang="ar-SA" sz="2800" b="1" dirty="0" err="1">
                <a:solidFill>
                  <a:srgbClr val="990033"/>
                </a:solidFill>
              </a:rPr>
              <a:t>اللاكتات</a:t>
            </a:r>
            <a:r>
              <a:rPr lang="ar-SA" sz="2800" b="1" dirty="0">
                <a:solidFill>
                  <a:srgbClr val="990033"/>
                </a:solidFill>
              </a:rPr>
              <a:t> إلى جلوكوز  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r>
              <a:rPr lang="ar-SA" sz="2800" b="1" dirty="0">
                <a:solidFill>
                  <a:srgbClr val="990033"/>
                </a:solidFill>
              </a:rPr>
              <a:t>تستهلك 4 جزيئات </a:t>
            </a:r>
            <a:r>
              <a:rPr lang="en-US" sz="2800" b="1" dirty="0">
                <a:solidFill>
                  <a:srgbClr val="990033"/>
                </a:solidFill>
              </a:rPr>
              <a:t>ATP </a:t>
            </a:r>
            <a:r>
              <a:rPr lang="ar-SA" sz="2800" b="1" dirty="0">
                <a:solidFill>
                  <a:srgbClr val="990033"/>
                </a:solidFill>
              </a:rPr>
              <a:t> عند تحول </a:t>
            </a:r>
            <a:r>
              <a:rPr lang="ar-SA" sz="2800" b="1" dirty="0" err="1">
                <a:solidFill>
                  <a:srgbClr val="990033"/>
                </a:solidFill>
              </a:rPr>
              <a:t>البيروفيت</a:t>
            </a:r>
            <a:r>
              <a:rPr lang="ar-SA" sz="2800" b="1" dirty="0">
                <a:solidFill>
                  <a:srgbClr val="990033"/>
                </a:solidFill>
              </a:rPr>
              <a:t> إلى جلوكوز  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990033"/>
                </a:solidFill>
              </a:rPr>
              <a:t> </a:t>
            </a:r>
            <a:endParaRPr lang="ar-SA" sz="2800" b="1" dirty="0">
              <a:solidFill>
                <a:srgbClr val="990033"/>
              </a:solidFill>
            </a:endParaRPr>
          </a:p>
        </p:txBody>
      </p:sp>
      <p:grpSp>
        <p:nvGrpSpPr>
          <p:cNvPr id="73732" name="Group 8"/>
          <p:cNvGrpSpPr>
            <a:grpSpLocks/>
          </p:cNvGrpSpPr>
          <p:nvPr/>
        </p:nvGrpSpPr>
        <p:grpSpPr bwMode="auto">
          <a:xfrm>
            <a:off x="250825" y="1125538"/>
            <a:ext cx="8642350" cy="603250"/>
            <a:chOff x="158" y="1871"/>
            <a:chExt cx="5444" cy="380"/>
          </a:xfrm>
        </p:grpSpPr>
        <p:sp>
          <p:nvSpPr>
            <p:cNvPr id="73735" name="Line 5"/>
            <p:cNvSpPr>
              <a:spLocks noChangeShapeType="1"/>
            </p:cNvSpPr>
            <p:nvPr/>
          </p:nvSpPr>
          <p:spPr bwMode="auto">
            <a:xfrm>
              <a:off x="2608" y="2115"/>
              <a:ext cx="153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3736" name="Text Box 6"/>
            <p:cNvSpPr txBox="1">
              <a:spLocks noChangeArrowheads="1"/>
            </p:cNvSpPr>
            <p:nvPr/>
          </p:nvSpPr>
          <p:spPr bwMode="auto">
            <a:xfrm>
              <a:off x="2517" y="1871"/>
              <a:ext cx="1559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600" b="1"/>
                <a:t>Glucose 6-phosphatase</a:t>
              </a:r>
            </a:p>
            <a:p>
              <a:pPr algn="ctr"/>
              <a:endParaRPr lang="en-US" sz="800" b="1"/>
            </a:p>
          </p:txBody>
        </p:sp>
        <p:sp>
          <p:nvSpPr>
            <p:cNvPr id="73737" name="Rectangle 7"/>
            <p:cNvSpPr>
              <a:spLocks noChangeArrowheads="1"/>
            </p:cNvSpPr>
            <p:nvPr/>
          </p:nvSpPr>
          <p:spPr bwMode="auto">
            <a:xfrm>
              <a:off x="158" y="1933"/>
              <a:ext cx="5444" cy="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457200" indent="-457200" algn="l" rtl="0">
                <a:lnSpc>
                  <a:spcPct val="90000"/>
                </a:lnSpc>
                <a:spcBef>
                  <a:spcPct val="20000"/>
                </a:spcBef>
              </a:pPr>
              <a:r>
                <a:rPr lang="en-US" sz="2800" b="1">
                  <a:solidFill>
                    <a:srgbClr val="990033"/>
                  </a:solidFill>
                </a:rPr>
                <a:t>Glucose 6-phosphate                           Glucose + Pi</a:t>
              </a:r>
              <a:endParaRPr lang="ar-SA" sz="2800" b="1">
                <a:solidFill>
                  <a:srgbClr val="990033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188913"/>
            <a:ext cx="8497887" cy="863600"/>
          </a:xfrm>
        </p:spPr>
        <p:txBody>
          <a:bodyPr/>
          <a:lstStyle/>
          <a:p>
            <a:pPr marL="457200" indent="-457200" algn="ctr" eaLnBrk="1" hangingPunct="1">
              <a:buFontTx/>
              <a:buNone/>
            </a:pPr>
            <a:r>
              <a:rPr lang="ar-SA" sz="4000" b="1" smtClean="0">
                <a:solidFill>
                  <a:srgbClr val="0000FF"/>
                </a:solidFill>
                <a:cs typeface="PT Bold Heading" pitchFamily="2" charset="-78"/>
              </a:rPr>
              <a:t>تكوين الجلوكوز من الأحماض الأمينية والليبيدات</a:t>
            </a:r>
            <a:endParaRPr lang="ar-SA" sz="4000" b="1" smtClean="0">
              <a:solidFill>
                <a:srgbClr val="990033"/>
              </a:solidFill>
              <a:cs typeface="PT Bold Heading" pitchFamily="2" charset="-78"/>
            </a:endParaRPr>
          </a:p>
        </p:txBody>
      </p:sp>
      <p:sp>
        <p:nvSpPr>
          <p:cNvPr id="74755" name="Rectangle 3"/>
          <p:cNvSpPr>
            <a:spLocks noChangeArrowheads="1"/>
          </p:cNvSpPr>
          <p:nvPr/>
        </p:nvSpPr>
        <p:spPr bwMode="auto">
          <a:xfrm>
            <a:off x="179388" y="1773238"/>
            <a:ext cx="88201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r>
              <a:rPr lang="ar-SA" sz="2800" b="1">
                <a:solidFill>
                  <a:srgbClr val="990033"/>
                </a:solidFill>
              </a:rPr>
              <a:t>يتم نزع مجموعة الأمين من الأحماض الأمينية المولدة للجلوكوز (الأنين – جلوتاميك – اسبارتيك) فيتكون بيروفيت وألفا كيتو جلوتارات و أكسالو أسيتات التي تدخل دورة كربس وتعطي مالات ثم فوسفو أينول بيروفيت وبيروفيت ثم جلوكوز. 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r>
              <a:rPr lang="en-US" sz="2800" b="1">
                <a:solidFill>
                  <a:srgbClr val="990033"/>
                </a:solidFill>
              </a:rPr>
              <a:t> </a:t>
            </a:r>
            <a:endParaRPr lang="ar-SA" sz="2800" b="1">
              <a:solidFill>
                <a:srgbClr val="990033"/>
              </a:solidFill>
            </a:endParaRPr>
          </a:p>
        </p:txBody>
      </p:sp>
      <p:sp>
        <p:nvSpPr>
          <p:cNvPr id="74756" name="Rectangle 10"/>
          <p:cNvSpPr>
            <a:spLocks noChangeArrowheads="1"/>
          </p:cNvSpPr>
          <p:nvPr/>
        </p:nvSpPr>
        <p:spPr bwMode="auto">
          <a:xfrm>
            <a:off x="144463" y="4221163"/>
            <a:ext cx="88201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r>
              <a:rPr lang="ar-SA" sz="2800" b="1">
                <a:solidFill>
                  <a:srgbClr val="990033"/>
                </a:solidFill>
              </a:rPr>
              <a:t>وبالمثل المركبات الوسيطية من أيض الدهون التي تدخل دورة كربس ويمكن أن تُكوِّن جلوكوز بنفس الكيفية.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r>
              <a:rPr lang="en-US" sz="2800" b="1">
                <a:solidFill>
                  <a:srgbClr val="990033"/>
                </a:solidFill>
              </a:rPr>
              <a:t> </a:t>
            </a:r>
            <a:endParaRPr lang="ar-SA" sz="2800" b="1">
              <a:solidFill>
                <a:srgbClr val="9900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1403350" y="333375"/>
            <a:ext cx="6419850" cy="719138"/>
          </a:xfrm>
        </p:spPr>
        <p:txBody>
          <a:bodyPr/>
          <a:lstStyle/>
          <a:p>
            <a:pPr marL="457200" indent="-457200" algn="ctr" eaLnBrk="1" hangingPunct="1">
              <a:buFontTx/>
              <a:buNone/>
            </a:pPr>
            <a:r>
              <a:rPr lang="ar-SA" sz="3600" b="1" smtClean="0">
                <a:solidFill>
                  <a:srgbClr val="0000FF"/>
                </a:solidFill>
                <a:cs typeface="PT Bold Heading" pitchFamily="2" charset="-78"/>
              </a:rPr>
              <a:t>البناء الحيوي للسكريات الأخرى</a:t>
            </a:r>
            <a:endParaRPr lang="ar-SA" sz="3600" b="1" smtClean="0">
              <a:solidFill>
                <a:srgbClr val="990033"/>
              </a:solidFill>
              <a:cs typeface="PT Bold Heading" pitchFamily="2" charset="-78"/>
            </a:endParaRPr>
          </a:p>
        </p:txBody>
      </p:sp>
      <p:sp>
        <p:nvSpPr>
          <p:cNvPr id="75779" name="Rectangle 3"/>
          <p:cNvSpPr>
            <a:spLocks noChangeArrowheads="1"/>
          </p:cNvSpPr>
          <p:nvPr/>
        </p:nvSpPr>
        <p:spPr bwMode="auto">
          <a:xfrm>
            <a:off x="323850" y="1484313"/>
            <a:ext cx="88201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r>
              <a:rPr lang="ar-SA" sz="2800" b="1">
                <a:solidFill>
                  <a:srgbClr val="990033"/>
                </a:solidFill>
              </a:rPr>
              <a:t>يستخدم الجلوكوز لتصنيع سكريات أخرى في الخلية ولتكوين سكريات ثنائية وعديدة التسكر. يتم ذلك بتحويل الجلوكوز إلى مركب عالي الطاقة </a:t>
            </a:r>
            <a:r>
              <a:rPr lang="en-US" sz="2800" b="1">
                <a:solidFill>
                  <a:srgbClr val="990033"/>
                </a:solidFill>
              </a:rPr>
              <a:t>UDPGle</a:t>
            </a:r>
            <a:r>
              <a:rPr lang="ar-SA" sz="2800" b="1">
                <a:solidFill>
                  <a:srgbClr val="990033"/>
                </a:solidFill>
              </a:rPr>
              <a:t> ثم ينتقل الجلوكوز بواسطة ترانس جلايكوزيلايز إلى مركب آخر.</a:t>
            </a:r>
          </a:p>
        </p:txBody>
      </p:sp>
      <p:pic>
        <p:nvPicPr>
          <p:cNvPr id="91141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41463" y="3357563"/>
            <a:ext cx="5622925" cy="179546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1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850" y="1600200"/>
            <a:ext cx="8613775" cy="6762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ar-SA" sz="2800" smtClean="0"/>
              <a:t>جلوكوز + </a:t>
            </a:r>
            <a:r>
              <a:rPr lang="en-US" sz="2800" smtClean="0"/>
              <a:t>ATP </a:t>
            </a:r>
            <a:r>
              <a:rPr lang="ar-SA" sz="2800" smtClean="0"/>
              <a:t>                    </a:t>
            </a:r>
            <a:r>
              <a:rPr lang="en-US" sz="2800" smtClean="0"/>
              <a:t>     </a:t>
            </a:r>
            <a:r>
              <a:rPr lang="ar-SA" sz="2800" smtClean="0"/>
              <a:t>جلوكوز 6- فوسفات + </a:t>
            </a:r>
            <a:r>
              <a:rPr lang="en-US" sz="2800" smtClean="0"/>
              <a:t>ADP</a:t>
            </a:r>
          </a:p>
        </p:txBody>
      </p:sp>
      <p:grpSp>
        <p:nvGrpSpPr>
          <p:cNvPr id="76803" name="Group 18"/>
          <p:cNvGrpSpPr>
            <a:grpSpLocks/>
          </p:cNvGrpSpPr>
          <p:nvPr/>
        </p:nvGrpSpPr>
        <p:grpSpPr bwMode="auto">
          <a:xfrm>
            <a:off x="4540250" y="1457325"/>
            <a:ext cx="1903413" cy="434975"/>
            <a:chOff x="2860" y="918"/>
            <a:chExt cx="1199" cy="274"/>
          </a:xfrm>
        </p:grpSpPr>
        <p:sp>
          <p:nvSpPr>
            <p:cNvPr id="76816" name="Line 3"/>
            <p:cNvSpPr>
              <a:spLocks noChangeShapeType="1"/>
            </p:cNvSpPr>
            <p:nvPr/>
          </p:nvSpPr>
          <p:spPr bwMode="auto">
            <a:xfrm flipH="1">
              <a:off x="2860" y="1191"/>
              <a:ext cx="1199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6817" name="Text Box 4"/>
            <p:cNvSpPr txBox="1">
              <a:spLocks noChangeArrowheads="1"/>
            </p:cNvSpPr>
            <p:nvPr/>
          </p:nvSpPr>
          <p:spPr bwMode="auto">
            <a:xfrm>
              <a:off x="3049" y="918"/>
              <a:ext cx="56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ar-SA" sz="1600" b="1"/>
                <a:t>هكسوكينيز</a:t>
              </a:r>
              <a:endParaRPr lang="en-US" sz="1600" b="1"/>
            </a:p>
          </p:txBody>
        </p:sp>
      </p:grp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277813" y="2373313"/>
            <a:ext cx="8686800" cy="768350"/>
            <a:chOff x="175" y="1495"/>
            <a:chExt cx="5472" cy="484"/>
          </a:xfrm>
        </p:grpSpPr>
        <p:sp>
          <p:nvSpPr>
            <p:cNvPr id="76813" name="Rectangle 6"/>
            <p:cNvSpPr>
              <a:spLocks noChangeArrowheads="1"/>
            </p:cNvSpPr>
            <p:nvPr/>
          </p:nvSpPr>
          <p:spPr bwMode="auto">
            <a:xfrm>
              <a:off x="175" y="1553"/>
              <a:ext cx="5472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>
                <a:spcBef>
                  <a:spcPct val="20000"/>
                </a:spcBef>
              </a:pPr>
              <a:r>
                <a:rPr lang="ar-SA" sz="2800"/>
                <a:t>جلوكوز 6- فوسفات 		           جلوكوز 1- فوسفات</a:t>
              </a:r>
              <a:endParaRPr lang="en-US" sz="2800"/>
            </a:p>
          </p:txBody>
        </p:sp>
        <p:sp>
          <p:nvSpPr>
            <p:cNvPr id="76814" name="Line 7"/>
            <p:cNvSpPr>
              <a:spLocks noChangeShapeType="1"/>
            </p:cNvSpPr>
            <p:nvPr/>
          </p:nvSpPr>
          <p:spPr bwMode="auto">
            <a:xfrm flipH="1">
              <a:off x="2676" y="1752"/>
              <a:ext cx="120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6815" name="Text Box 8"/>
            <p:cNvSpPr txBox="1">
              <a:spLocks noChangeArrowheads="1"/>
            </p:cNvSpPr>
            <p:nvPr/>
          </p:nvSpPr>
          <p:spPr bwMode="auto">
            <a:xfrm>
              <a:off x="2821" y="1495"/>
              <a:ext cx="101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ar-SA" sz="1600" b="1"/>
                <a:t>فوسفوجلوكوز ميوتيز</a:t>
              </a:r>
              <a:endParaRPr lang="en-US" sz="1600" b="1"/>
            </a:p>
          </p:txBody>
        </p: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34925" y="3402013"/>
            <a:ext cx="8972550" cy="768350"/>
            <a:chOff x="17" y="2130"/>
            <a:chExt cx="5743" cy="484"/>
          </a:xfrm>
        </p:grpSpPr>
        <p:sp>
          <p:nvSpPr>
            <p:cNvPr id="76810" name="Rectangle 10"/>
            <p:cNvSpPr>
              <a:spLocks noChangeArrowheads="1"/>
            </p:cNvSpPr>
            <p:nvPr/>
          </p:nvSpPr>
          <p:spPr bwMode="auto">
            <a:xfrm>
              <a:off x="17" y="2188"/>
              <a:ext cx="5743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>
                <a:spcBef>
                  <a:spcPct val="20000"/>
                </a:spcBef>
              </a:pPr>
              <a:r>
                <a:rPr lang="ar-SA" sz="2800"/>
                <a:t>جلوكوز 1- فوسفات +</a:t>
              </a:r>
              <a:r>
                <a:rPr lang="en-US" sz="2800"/>
                <a:t>UTP </a:t>
              </a:r>
              <a:r>
                <a:rPr lang="ar-SA" sz="2800"/>
                <a:t>             </a:t>
              </a:r>
              <a:r>
                <a:rPr lang="en-US" sz="2800"/>
                <a:t>    </a:t>
              </a:r>
              <a:r>
                <a:rPr lang="ar-SA" sz="2800"/>
                <a:t> يوريدين ثنائي فوسفات جلوكوز</a:t>
              </a:r>
              <a:endParaRPr lang="en-US" sz="2800"/>
            </a:p>
          </p:txBody>
        </p:sp>
        <p:sp>
          <p:nvSpPr>
            <p:cNvPr id="76811" name="Line 11"/>
            <p:cNvSpPr>
              <a:spLocks noChangeShapeType="1"/>
            </p:cNvSpPr>
            <p:nvPr/>
          </p:nvSpPr>
          <p:spPr bwMode="auto">
            <a:xfrm flipH="1">
              <a:off x="2540" y="2387"/>
              <a:ext cx="88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6812" name="Text Box 12"/>
            <p:cNvSpPr txBox="1">
              <a:spLocks noChangeArrowheads="1"/>
            </p:cNvSpPr>
            <p:nvPr/>
          </p:nvSpPr>
          <p:spPr bwMode="auto">
            <a:xfrm>
              <a:off x="2506" y="2130"/>
              <a:ext cx="82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ar-SA" sz="1600" b="1"/>
                <a:t>بايروفوسفوريليز</a:t>
              </a:r>
              <a:endParaRPr lang="en-US" sz="1600" b="1"/>
            </a:p>
          </p:txBody>
        </p:sp>
      </p:grpSp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107950" y="4537075"/>
            <a:ext cx="8964613" cy="720725"/>
            <a:chOff x="68" y="2858"/>
            <a:chExt cx="5647" cy="454"/>
          </a:xfrm>
        </p:grpSpPr>
        <p:sp>
          <p:nvSpPr>
            <p:cNvPr id="76807" name="Rectangle 14"/>
            <p:cNvSpPr>
              <a:spLocks noChangeArrowheads="1"/>
            </p:cNvSpPr>
            <p:nvPr/>
          </p:nvSpPr>
          <p:spPr bwMode="auto">
            <a:xfrm>
              <a:off x="68" y="2886"/>
              <a:ext cx="5647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>
                <a:spcBef>
                  <a:spcPct val="20000"/>
                </a:spcBef>
              </a:pPr>
              <a:r>
                <a:rPr lang="en-US" sz="2800"/>
                <a:t>UDPGle</a:t>
              </a:r>
              <a:r>
                <a:rPr lang="ar-SA" sz="2800"/>
                <a:t> + سكريات-</a:t>
              </a:r>
              <a:r>
                <a:rPr lang="en-US" sz="2800"/>
                <a:t>HO </a:t>
              </a:r>
              <a:r>
                <a:rPr lang="ar-SA" sz="2800"/>
                <a:t>               </a:t>
              </a:r>
              <a:r>
                <a:rPr lang="en-US" sz="2800"/>
                <a:t>    </a:t>
              </a:r>
              <a:r>
                <a:rPr lang="ar-SA" sz="2800"/>
                <a:t> سكريات – جلوكوز + </a:t>
              </a:r>
              <a:r>
                <a:rPr lang="en-US" sz="2800"/>
                <a:t>UDP</a:t>
              </a:r>
            </a:p>
          </p:txBody>
        </p:sp>
        <p:sp>
          <p:nvSpPr>
            <p:cNvPr id="76808" name="Line 15"/>
            <p:cNvSpPr>
              <a:spLocks noChangeShapeType="1"/>
            </p:cNvSpPr>
            <p:nvPr/>
          </p:nvSpPr>
          <p:spPr bwMode="auto">
            <a:xfrm flipH="1">
              <a:off x="2426" y="3085"/>
              <a:ext cx="95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6809" name="Text Box 17"/>
            <p:cNvSpPr txBox="1">
              <a:spLocks noChangeArrowheads="1"/>
            </p:cNvSpPr>
            <p:nvPr/>
          </p:nvSpPr>
          <p:spPr bwMode="auto">
            <a:xfrm>
              <a:off x="2399" y="2858"/>
              <a:ext cx="93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ar-SA" sz="1600" b="1"/>
                <a:t>ترانس جلايكوسيداز</a:t>
              </a:r>
              <a:endParaRPr lang="en-US" sz="1600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755650" y="228600"/>
            <a:ext cx="7775575" cy="2552700"/>
            <a:chOff x="567" y="144"/>
            <a:chExt cx="4465" cy="1744"/>
          </a:xfrm>
        </p:grpSpPr>
        <p:sp>
          <p:nvSpPr>
            <p:cNvPr id="9219" name="AutoShape 3" descr="Green marble"/>
            <p:cNvSpPr>
              <a:spLocks noChangeArrowheads="1"/>
            </p:cNvSpPr>
            <p:nvPr/>
          </p:nvSpPr>
          <p:spPr bwMode="auto">
            <a:xfrm>
              <a:off x="975" y="144"/>
              <a:ext cx="3862" cy="1744"/>
            </a:xfrm>
            <a:prstGeom prst="flowChartAlternateProcess">
              <a:avLst/>
            </a:prstGeom>
            <a:blipFill dpi="0" rotWithShape="1">
              <a:blip r:embed="rId2" cstate="print"/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  <a:effectLst>
              <a:outerShdw dist="107763" dir="18900000" algn="ctr" rotWithShape="0">
                <a:srgbClr val="CC66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 rtl="0">
                <a:defRPr/>
              </a:pPr>
              <a:endParaRPr lang="en-US" b="1">
                <a:solidFill>
                  <a:srgbClr val="FFFF99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1269" name="Rectangle 4"/>
            <p:cNvSpPr>
              <a:spLocks noChangeArrowheads="1"/>
            </p:cNvSpPr>
            <p:nvPr/>
          </p:nvSpPr>
          <p:spPr bwMode="auto">
            <a:xfrm>
              <a:off x="567" y="144"/>
              <a:ext cx="4465" cy="1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ar-SA" sz="7200" b="1">
                  <a:solidFill>
                    <a:srgbClr val="FFFF00"/>
                  </a:solidFill>
                  <a:latin typeface="Times New Roman" pitchFamily="18" charset="0"/>
                  <a:cs typeface="PT Bold Heading" pitchFamily="2" charset="-78"/>
                </a:rPr>
                <a:t>التحلل الجلايكولي </a:t>
              </a:r>
              <a:r>
                <a:rPr lang="en-US" sz="7200" b="1">
                  <a:solidFill>
                    <a:srgbClr val="FFFF00"/>
                  </a:solidFill>
                  <a:latin typeface="Times New Roman" pitchFamily="18" charset="0"/>
                  <a:cs typeface="PT Bold Heading" pitchFamily="2" charset="-78"/>
                </a:rPr>
                <a:t>Glycolysis</a:t>
              </a:r>
            </a:p>
          </p:txBody>
        </p:sp>
      </p:grp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312738" y="3500438"/>
            <a:ext cx="8602662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SA" sz="4000" b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هو تحول الجلوكوز (6 ذرات كربون)  إلى جلوكوز 6- فوسفات ثم إلى بيروفيت</a:t>
            </a:r>
            <a:r>
              <a:rPr lang="en-US" sz="4000" b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Pyruvate  </a:t>
            </a:r>
            <a:r>
              <a:rPr lang="ar-SA" sz="4000" b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أو اللاكتات</a:t>
            </a:r>
            <a:r>
              <a:rPr lang="en-US" sz="4000" b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Lactate  </a:t>
            </a:r>
            <a:r>
              <a:rPr lang="ar-SA" sz="4000" b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(2جزيء </a:t>
            </a:r>
            <a:r>
              <a:rPr lang="en-US" sz="4000" b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ar-SA" sz="4000" b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3 ذرات كربون) من خلال عشرة تفاعلات محفزة إنزيمياً</a:t>
            </a:r>
            <a:endParaRPr lang="en-US" sz="4000" b="1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175" y="44450"/>
            <a:ext cx="2921000" cy="681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39925" y="90488"/>
            <a:ext cx="2200275" cy="675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LOCK_SLIDE" val="0"/>
  <p:tag name="AUDIO_ID" val="257"/>
  <p:tag name="ARTICULATE_USED_LAYOUT" val="1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EG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EG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1437</TotalTime>
  <Words>3688</Words>
  <Application>Microsoft Office PowerPoint</Application>
  <PresentationFormat>On-screen Show (4:3)</PresentationFormat>
  <Paragraphs>373</Paragraphs>
  <Slides>74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74</vt:i4>
      </vt:variant>
    </vt:vector>
  </HeadingPairs>
  <TitlesOfParts>
    <vt:vector size="90" baseType="lpstr">
      <vt:lpstr>굴림</vt:lpstr>
      <vt:lpstr>SimSun</vt:lpstr>
      <vt:lpstr>Akhbar MT</vt:lpstr>
      <vt:lpstr>Arabic Transparent</vt:lpstr>
      <vt:lpstr>Arial</vt:lpstr>
      <vt:lpstr>Calibri</vt:lpstr>
      <vt:lpstr>Monotype Corsiva</vt:lpstr>
      <vt:lpstr>PT Bold Heading</vt:lpstr>
      <vt:lpstr>Symbol</vt:lpstr>
      <vt:lpstr>Times New Roman</vt:lpstr>
      <vt:lpstr>Traditional Arabic</vt:lpstr>
      <vt:lpstr>Wingdings</vt:lpstr>
      <vt:lpstr>Wingdings 3</vt:lpstr>
      <vt:lpstr>Default Design</vt:lpstr>
      <vt:lpstr>ISIS/Draw Sketch</vt:lpstr>
      <vt:lpstr>Photo Editor Photo</vt:lpstr>
      <vt:lpstr>Slide</vt:lpstr>
      <vt:lpstr>PowerPoint Presentation</vt:lpstr>
      <vt:lpstr>PowerPoint Presentation</vt:lpstr>
      <vt:lpstr>إنزيمات هدم الكربوهيدرات</vt:lpstr>
      <vt:lpstr>PowerPoint Presentation</vt:lpstr>
      <vt:lpstr>تحلل السكريات الأحادية</vt:lpstr>
      <vt:lpstr>التمثيل الغذائي للكربوهيدرات </vt:lpstr>
      <vt:lpstr>PowerPoint Presentation</vt:lpstr>
      <vt:lpstr>PowerPoint Presentation</vt:lpstr>
      <vt:lpstr>مصير البيروفيت الناتج من تحلل الجلوكوز Fate of pyruvate produced from glycolysis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نقاط التحكم في مسار التحلل الجلايكولي</vt:lpstr>
      <vt:lpstr>مصير البيروفيت الناتج من تحلل الجلوكوز Fate of pyruvate produced from glycolysis</vt:lpstr>
      <vt:lpstr>التفاعلات اللاهوائية للبيروفيت  1- تحويله إلى لاكتات في العضلات</vt:lpstr>
      <vt:lpstr>التفاعلات اللاهوائية للبيروفيت  2- تحويله إلى كحول إثيلي في الخمائر</vt:lpstr>
      <vt:lpstr>التفاعلات الهوائية للبيروفيت  (الأكسدة الهوائية – دورة كربس)</vt:lpstr>
      <vt:lpstr>PowerPoint Presentation</vt:lpstr>
      <vt:lpstr>التفاعلات الهوائية للبيروفيت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نقاط التحكم في دورة حمض الستريك</vt:lpstr>
      <vt:lpstr>PowerPoint Presentation</vt:lpstr>
      <vt:lpstr>دورة الجلايوكسالات Glyoxalate cycle</vt:lpstr>
      <vt:lpstr>دورة الجلايوكسالات  Glyoxalate cycle</vt:lpstr>
      <vt:lpstr>دورة كربس ملتقى هدم المواد الغذائية</vt:lpstr>
      <vt:lpstr>دورة كربس ودورها في عملية البناء</vt:lpstr>
      <vt:lpstr>بناء الجلايكوجين Glycogenesis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نقاط التحكم في أيض الجلايكوجين</vt:lpstr>
      <vt:lpstr>PowerPoint Presentation</vt:lpstr>
      <vt:lpstr>التفاعلات التأكسدية لمسار فوسفات البنتوز</vt:lpstr>
      <vt:lpstr>PowerPoint Presentation</vt:lpstr>
      <vt:lpstr>التفاعلات غير التأكسدية لمسار فوسفات البنتوز</vt:lpstr>
      <vt:lpstr>PowerPoint Presentation</vt:lpstr>
      <vt:lpstr>أهمية مسار فوسفات البنتوز</vt:lpstr>
      <vt:lpstr>نقاط التحكم في مسار فوسفات البنتوز</vt:lpstr>
      <vt:lpstr>المسار الثانوي للجلوكوز</vt:lpstr>
      <vt:lpstr>المسار الثانوي للجلوكوز</vt:lpstr>
      <vt:lpstr>PowerPoint Presentation</vt:lpstr>
      <vt:lpstr>نقاط التحكم في مسار التحلل الجلايكولي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SiCo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mimo</dc:creator>
  <cp:lastModifiedBy>ksu</cp:lastModifiedBy>
  <cp:revision>188</cp:revision>
  <dcterms:created xsi:type="dcterms:W3CDTF">2008-09-03T13:05:45Z</dcterms:created>
  <dcterms:modified xsi:type="dcterms:W3CDTF">2014-01-12T05:50:33Z</dcterms:modified>
</cp:coreProperties>
</file>