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6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1F86F-D3A6-4E00-9273-732F7986A6D4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96354-D384-4676-AA64-8A0D54994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1884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3169-AFA3-4774-B369-04A467524FCB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5AF29-DDC4-4210-BCE2-6FBB4BF69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922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5AF29-DDC4-4210-BCE2-6FBB4BF696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40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BF02F-86CA-4F01-9C2B-C8DE0FF4C691}" type="datetime1">
              <a:rPr lang="ar-SA" smtClean="0"/>
              <a:t>21/01/1435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24827-F261-4448-A7AE-28B8889FC824}" type="datetime1">
              <a:rPr lang="ar-SA" smtClean="0"/>
              <a:t>21/01/1435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E611-92CE-4107-ADBF-D253237F4EE3}" type="datetime1">
              <a:rPr lang="ar-SA" smtClean="0"/>
              <a:t>21/01/1435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3E90-9A70-4B0F-85C7-2C84BEC21DD6}" type="datetime1">
              <a:rPr lang="ar-SA" smtClean="0"/>
              <a:t>21/01/1435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47B3-06E1-49A9-87E1-FF95844583B8}" type="datetime1">
              <a:rPr lang="ar-SA" smtClean="0"/>
              <a:t>21/01/1435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4D679-B405-4954-ADAE-A0B6CC068015}" type="datetime1">
              <a:rPr lang="ar-SA" smtClean="0"/>
              <a:t>21/01/1435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8FB7-F8FF-4384-9662-17A8A9A8E1A4}" type="datetime1">
              <a:rPr lang="ar-SA" smtClean="0"/>
              <a:t>21/01/1435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FFE9-6A03-4C6F-A293-848EB447C412}" type="datetime1">
              <a:rPr lang="ar-SA" smtClean="0"/>
              <a:t>21/01/1435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A249-06FE-4AB9-9192-049929F029AA}" type="datetime1">
              <a:rPr lang="ar-SA" smtClean="0"/>
              <a:t>21/01/1435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ECDFC-ED52-491E-AAFB-EC52946CBFAD}" type="datetime1">
              <a:rPr lang="ar-SA" smtClean="0"/>
              <a:t>21/01/1435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0F75-BF74-49FB-A034-5892EFFCED5A}" type="datetime1">
              <a:rPr lang="ar-SA" smtClean="0"/>
              <a:t>21/01/1435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9CCE2-0DFF-44E2-89FF-3940ADF105F0}" type="datetime1">
              <a:rPr lang="ar-SA" smtClean="0"/>
              <a:t>21/01/1435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39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31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11" Type="http://schemas.openxmlformats.org/officeDocument/2006/relationships/image" Target="../media/image30.png"/><Relationship Id="rId5" Type="http://schemas.openxmlformats.org/officeDocument/2006/relationships/image" Target="../media/image35.png"/><Relationship Id="rId10" Type="http://schemas.openxmlformats.org/officeDocument/2006/relationships/image" Target="../media/image29.png"/><Relationship Id="rId4" Type="http://schemas.openxmlformats.org/officeDocument/2006/relationships/image" Target="../media/image34.png"/><Relationship Id="rId9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0.png"/><Relationship Id="rId7" Type="http://schemas.openxmlformats.org/officeDocument/2006/relationships/image" Target="../media/image1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1.pn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Minimization of Circuits</a:t>
            </a:r>
            <a:endParaRPr lang="ar-SA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dirty="0" smtClean="0"/>
              <a:t>أ. زينب آل كاظم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pPr rtl="0"/>
            <a:r>
              <a:rPr lang="en-US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K-map in three variables </a:t>
            </a:r>
            <a:endParaRPr lang="ar-S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4525963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This K-map can be thought of as lying on a cylinder, as shown in Figure 5(b). On the cylinder, </a:t>
            </a:r>
            <a:r>
              <a:rPr lang="en-US" b="1" dirty="0" smtClean="0">
                <a:solidFill>
                  <a:srgbClr val="0070C0"/>
                </a:solidFill>
              </a:rPr>
              <a:t>two cells have a common border if and only if they are adjacent.</a:t>
            </a:r>
            <a:endParaRPr lang="ar-SA" b="1" dirty="0">
              <a:solidFill>
                <a:srgbClr val="0070C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212976"/>
            <a:ext cx="3697213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 a sum-of-products in 3 variables</a:t>
            </a:r>
            <a:endParaRPr lang="ar-SA" sz="36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dirty="0" smtClean="0"/>
              <a:t>To simplify a sum-of-products expansion in three variables, we use the K-map to identify blocks of </a:t>
            </a:r>
            <a:r>
              <a:rPr lang="en-US" dirty="0" err="1" smtClean="0"/>
              <a:t>minterms</a:t>
            </a:r>
            <a:r>
              <a:rPr lang="en-US" dirty="0" smtClean="0"/>
              <a:t> that can be combined. Blocks of two adjacent cells represent pairs of </a:t>
            </a:r>
            <a:r>
              <a:rPr lang="en-US" dirty="0" err="1" smtClean="0"/>
              <a:t>minterms</a:t>
            </a:r>
            <a:r>
              <a:rPr lang="en-US" dirty="0" smtClean="0"/>
              <a:t> that can be combined into a product of two literals; 2 x 2 and 4 x 1 blocks of cells represent </a:t>
            </a:r>
            <a:r>
              <a:rPr lang="en-US" dirty="0" err="1" smtClean="0"/>
              <a:t>minterms</a:t>
            </a:r>
            <a:r>
              <a:rPr lang="en-US" dirty="0" smtClean="0"/>
              <a:t> that can be combined into a single literal; and the block of all eight cells represents a product of no literals, namely, the function 1 .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32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 a sum-of-products in 3 variables</a:t>
            </a:r>
            <a:endParaRPr lang="ar-SA" sz="32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3057525" cy="22322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2951" y="1628800"/>
            <a:ext cx="2943225" cy="21812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57925" y="1628800"/>
            <a:ext cx="2886075" cy="21602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4429126"/>
            <a:ext cx="3240359" cy="22402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80112" y="4365104"/>
            <a:ext cx="3312368" cy="23139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Rectangle 12"/>
          <p:cNvSpPr/>
          <p:nvPr/>
        </p:nvSpPr>
        <p:spPr>
          <a:xfrm>
            <a:off x="683568" y="1340768"/>
            <a:ext cx="14401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/>
            <a:r>
              <a:rPr lang="en-US" b="1" dirty="0" smtClean="0">
                <a:ln>
                  <a:solidFill>
                    <a:sysClr val="windowText" lastClr="000000"/>
                  </a:solidFill>
                </a:ln>
              </a:rPr>
              <a:t>1 x 2 block</a:t>
            </a:r>
            <a:endParaRPr lang="ar-SA" b="1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23928" y="1268760"/>
            <a:ext cx="14401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/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2 x 1 block</a:t>
            </a:r>
            <a:endParaRPr lang="ar-SA" b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48264" y="1268760"/>
            <a:ext cx="1440160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/>
            <a:r>
              <a:rPr lang="en-US" b="1" dirty="0" smtClean="0">
                <a:ln>
                  <a:solidFill>
                    <a:sysClr val="windowText" lastClr="000000"/>
                  </a:solidFill>
                </a:ln>
              </a:rPr>
              <a:t>2 x 2 block</a:t>
            </a:r>
            <a:endParaRPr lang="ar-SA" b="1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15616" y="4005064"/>
            <a:ext cx="14401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/>
            <a:r>
              <a:rPr lang="en-US" b="1" dirty="0" smtClean="0">
                <a:ln>
                  <a:solidFill>
                    <a:sysClr val="windowText" lastClr="000000"/>
                  </a:solidFill>
                </a:ln>
              </a:rPr>
              <a:t>4 x 1 block</a:t>
            </a:r>
            <a:endParaRPr lang="ar-SA" b="1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60232" y="3933056"/>
            <a:ext cx="14401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/>
            <a:r>
              <a:rPr lang="en-US" b="1" dirty="0" smtClean="0">
                <a:ln>
                  <a:solidFill>
                    <a:sysClr val="windowText" lastClr="000000"/>
                  </a:solidFill>
                </a:ln>
              </a:rPr>
              <a:t>4 x 2 block</a:t>
            </a:r>
            <a:endParaRPr lang="ar-SA" b="1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12</a:t>
            </a:fld>
            <a:endParaRPr lang="ar-S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5976664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 3 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Use K-maps to minimize these sum-of-products expansions.</a:t>
            </a:r>
            <a:endParaRPr lang="ar-SA" b="1" dirty="0">
              <a:solidFill>
                <a:srgbClr val="00B05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204864"/>
            <a:ext cx="4764710" cy="489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911692"/>
            <a:ext cx="5774057" cy="44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3703779"/>
            <a:ext cx="7614637" cy="385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4351852"/>
            <a:ext cx="4735023" cy="44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0"/>
            <a:ext cx="8229600" cy="576063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Solution:</a:t>
            </a:r>
          </a:p>
          <a:p>
            <a:pPr algn="l" rtl="0">
              <a:buNone/>
            </a:pPr>
            <a:endParaRPr lang="ar-SA" b="1" u="sng" dirty="0" smtClean="0">
              <a:solidFill>
                <a:srgbClr val="FF0000"/>
              </a:solidFill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lumMod val="60000"/>
                <a:lumOff val="4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11560" y="2852936"/>
            <a:ext cx="2304256" cy="404255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lumMod val="60000"/>
                <a:lumOff val="4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444208" y="2852936"/>
            <a:ext cx="1296144" cy="398814"/>
          </a:xfrm>
          <a:prstGeom prst="rect">
            <a:avLst/>
          </a:prstGeom>
          <a:noFill/>
        </p:spPr>
      </p:pic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lumMod val="60000"/>
                <a:lumOff val="4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71600" y="6237312"/>
            <a:ext cx="1800200" cy="439073"/>
          </a:xfrm>
          <a:prstGeom prst="rect">
            <a:avLst/>
          </a:prstGeom>
          <a:noFill/>
        </p:spPr>
      </p:pic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3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1052736"/>
            <a:ext cx="28956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4" name="Picture 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64089" y="980729"/>
            <a:ext cx="287549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5" name="Picture 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4293096"/>
            <a:ext cx="2847975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6" name="Picture 1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32040" y="4221088"/>
            <a:ext cx="298132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b="11796"/>
          <a:stretch>
            <a:fillRect/>
          </a:stretch>
        </p:blipFill>
        <p:spPr bwMode="auto">
          <a:xfrm>
            <a:off x="0" y="764704"/>
            <a:ext cx="3707904" cy="33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076056" y="764704"/>
            <a:ext cx="3734815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3861048"/>
            <a:ext cx="4523812" cy="373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932040" y="3789040"/>
            <a:ext cx="3600400" cy="338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23"/>
          <p:cNvSpPr/>
          <p:nvPr/>
        </p:nvSpPr>
        <p:spPr>
          <a:xfrm>
            <a:off x="72008" y="692696"/>
            <a:ext cx="4427984" cy="28083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noFill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932040" y="620688"/>
            <a:ext cx="3923928" cy="28083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noFill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5496" y="3717032"/>
            <a:ext cx="4499992" cy="29523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noFill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860032" y="3789040"/>
            <a:ext cx="3995936" cy="28803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noFill/>
            </a:endParaRP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257" name="Picture 17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lumMod val="75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24128" y="6165304"/>
            <a:ext cx="1728192" cy="408694"/>
          </a:xfrm>
          <a:prstGeom prst="rect">
            <a:avLst/>
          </a:prstGeom>
          <a:noFill/>
        </p:spPr>
      </p:pic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14</a:t>
            </a:fld>
            <a:endParaRPr lang="ar-SA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8958"/>
          </a:xfrm>
        </p:spPr>
        <p:txBody>
          <a:bodyPr>
            <a:normAutofit/>
          </a:bodyPr>
          <a:lstStyle/>
          <a:p>
            <a:pPr rtl="0"/>
            <a:r>
              <a:rPr lang="en-US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K-map in 4 variables </a:t>
            </a:r>
            <a:endParaRPr lang="ar-SA" sz="36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dirty="0" smtClean="0"/>
              <a:t>A K-map in four variables is a square that is divided into 16 cells. The cells represent the 16 possible </a:t>
            </a:r>
            <a:r>
              <a:rPr lang="en-US" sz="2800" dirty="0" err="1" smtClean="0"/>
              <a:t>minterms</a:t>
            </a:r>
            <a:r>
              <a:rPr lang="en-US" sz="2800" dirty="0" smtClean="0"/>
              <a:t> in four variables. One of the ways to form a K-map in four variables is shown in Figure 8.</a:t>
            </a:r>
            <a:endParaRPr lang="ar-SA" sz="2800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996952"/>
            <a:ext cx="5616624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15</a:t>
            </a:fld>
            <a:endParaRPr lang="ar-SA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32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 a sum-of-products in 4 variables</a:t>
            </a:r>
            <a:endParaRPr lang="ar-SA" sz="32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dirty="0" smtClean="0"/>
              <a:t>The simplification of a sum-of-products expansion in four variables is carried out by identifying those blocks of 2, 4, 8, or 1 6 cells that represent </a:t>
            </a:r>
            <a:r>
              <a:rPr lang="en-US" b="1" dirty="0" err="1" smtClean="0"/>
              <a:t>minterms</a:t>
            </a:r>
            <a:r>
              <a:rPr lang="en-US" b="1" dirty="0" smtClean="0"/>
              <a:t> that can be combined.</a:t>
            </a:r>
            <a:endParaRPr lang="ar-SA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16</a:t>
            </a:fld>
            <a:endParaRPr lang="ar-S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algn="l" rtl="0">
              <a:buNone/>
            </a:pPr>
            <a:r>
              <a:rPr lang="en-US" b="1" i="1" u="sng" dirty="0" smtClean="0">
                <a:solidFill>
                  <a:srgbClr val="FF0000"/>
                </a:solidFill>
              </a:rPr>
              <a:t>EXAMPLE 4 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Use K-maps to simplify these sum-of-products expansions:</a:t>
            </a:r>
            <a:endParaRPr lang="ar-SA" b="1" dirty="0">
              <a:solidFill>
                <a:srgbClr val="00B050"/>
              </a:solidFill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8840"/>
            <a:ext cx="7800883" cy="100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56992"/>
            <a:ext cx="8050237" cy="504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509120"/>
            <a:ext cx="8964488" cy="84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17</a:t>
            </a:fld>
            <a:endParaRPr lang="ar-SA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229600" cy="532656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b="1" i="1" u="sng" dirty="0" smtClean="0">
                <a:solidFill>
                  <a:srgbClr val="FF0000"/>
                </a:solidFill>
              </a:rPr>
              <a:t>Solution:</a:t>
            </a:r>
          </a:p>
          <a:p>
            <a:pPr algn="l" rtl="0">
              <a:buNone/>
            </a:pPr>
            <a:endParaRPr lang="ar-S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1520" y="764704"/>
            <a:ext cx="7912671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1412776"/>
            <a:ext cx="3888432" cy="4018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691680" y="5445224"/>
            <a:ext cx="583264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18</a:t>
            </a:fld>
            <a:endParaRPr lang="ar-SA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95536" y="620688"/>
            <a:ext cx="6922347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340768"/>
            <a:ext cx="3816424" cy="3791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483768" y="5661248"/>
            <a:ext cx="354639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19</a:t>
            </a:fld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i="1" dirty="0" smtClean="0">
                <a:solidFill>
                  <a:srgbClr val="FF0000"/>
                </a:solidFill>
              </a:rPr>
              <a:t>Introduction</a:t>
            </a:r>
            <a:endParaRPr lang="ar-SA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algn="just" rtl="0">
              <a:buNone/>
            </a:pPr>
            <a:r>
              <a:rPr lang="en-US" dirty="0" smtClean="0"/>
              <a:t>We can always use the sum-of-products expansion of a circuit to find a set of logic gates that will implement this circuit. However, the sum-of products expansion may contain many more terms than are necessary. Terms in a sum-of products expansion that differ in just one variable, so that in one term this variable occurs and in the other term the complement of this variable occurs, can be combined.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79512" y="692696"/>
            <a:ext cx="836400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916832"/>
            <a:ext cx="3744416" cy="3833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843808" y="5877272"/>
            <a:ext cx="331236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20</a:t>
            </a:fld>
            <a:endParaRPr lang="ar-SA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706090"/>
          </a:xfrm>
        </p:spPr>
        <p:txBody>
          <a:bodyPr>
            <a:normAutofit fontScale="90000"/>
          </a:bodyPr>
          <a:lstStyle/>
          <a:p>
            <a:pPr rtl="0"/>
            <a:r>
              <a:rPr lang="en-US" b="1" i="1" u="sng" dirty="0" smtClean="0">
                <a:solidFill>
                  <a:srgbClr val="FF0000"/>
                </a:solidFill>
              </a:rPr>
              <a:t>Homework</a:t>
            </a:r>
            <a:endParaRPr lang="ar-SA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102027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0070C0"/>
                </a:solidFill>
              </a:rPr>
              <a:t>Page 779</a:t>
            </a:r>
          </a:p>
          <a:p>
            <a:pPr algn="l" rtl="0"/>
            <a:r>
              <a:rPr lang="en-US" dirty="0" smtClean="0"/>
              <a:t>1 (b)</a:t>
            </a:r>
          </a:p>
          <a:p>
            <a:pPr algn="l" rtl="0"/>
            <a:r>
              <a:rPr lang="en-US" dirty="0" smtClean="0"/>
              <a:t>2 (c)</a:t>
            </a:r>
          </a:p>
          <a:p>
            <a:pPr algn="l" rtl="0"/>
            <a:r>
              <a:rPr lang="en-US" dirty="0" smtClean="0"/>
              <a:t>3 (</a:t>
            </a:r>
            <a:r>
              <a:rPr lang="en-US" dirty="0" err="1" smtClean="0"/>
              <a:t>a,b,c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5 (</a:t>
            </a:r>
            <a:r>
              <a:rPr lang="en-US" dirty="0" err="1" smtClean="0"/>
              <a:t>a,b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7 (</a:t>
            </a:r>
            <a:r>
              <a:rPr lang="en-US" dirty="0" err="1" smtClean="0"/>
              <a:t>a,b</a:t>
            </a:r>
            <a:r>
              <a:rPr lang="en-US" dirty="0" smtClean="0"/>
              <a:t>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21</a:t>
            </a:fld>
            <a:endParaRPr lang="ar-S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algn="l" rtl="0">
              <a:buNone/>
            </a:pPr>
            <a:r>
              <a:rPr lang="en-US" sz="2400" dirty="0" smtClean="0"/>
              <a:t>consider the circuit that has output 1 if and only if </a:t>
            </a:r>
            <a:r>
              <a:rPr lang="en-US" sz="2400" dirty="0" smtClean="0">
                <a:solidFill>
                  <a:srgbClr val="FF0000"/>
                </a:solidFill>
              </a:rPr>
              <a:t>x = y = z = 1 </a:t>
            </a:r>
            <a:r>
              <a:rPr lang="en-US" sz="2400" dirty="0" smtClean="0"/>
              <a:t>or </a:t>
            </a:r>
            <a:r>
              <a:rPr lang="en-US" sz="2400" dirty="0" smtClean="0">
                <a:solidFill>
                  <a:srgbClr val="FF0000"/>
                </a:solidFill>
              </a:rPr>
              <a:t>x = z = 1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FF0000"/>
                </a:solidFill>
              </a:rPr>
              <a:t>y = 0</a:t>
            </a:r>
            <a:r>
              <a:rPr lang="en-US" sz="2400" dirty="0" smtClean="0"/>
              <a:t>. The sum-of-products expansion of this circuit is</a:t>
            </a:r>
          </a:p>
          <a:p>
            <a:pPr algn="l" rtl="0">
              <a:buNone/>
            </a:pPr>
            <a:r>
              <a:rPr lang="en-US" sz="2400" dirty="0" smtClean="0"/>
              <a:t> The two products in this expansion differ in exactly one variable, namely, </a:t>
            </a:r>
            <a:r>
              <a:rPr lang="en-US" sz="2400" dirty="0" smtClean="0">
                <a:solidFill>
                  <a:srgbClr val="FF0000"/>
                </a:solidFill>
              </a:rPr>
              <a:t>y</a:t>
            </a:r>
            <a:r>
              <a:rPr lang="en-US" sz="2400" dirty="0" smtClean="0"/>
              <a:t>. They can be combined as</a:t>
            </a:r>
          </a:p>
          <a:p>
            <a:pPr algn="l" rtl="0">
              <a:buNone/>
            </a:pPr>
            <a:endParaRPr lang="en-US" sz="2400" dirty="0" smtClean="0"/>
          </a:p>
          <a:p>
            <a:pPr algn="l" rtl="0">
              <a:buNone/>
            </a:pPr>
            <a:endParaRPr lang="en-US" sz="2400" dirty="0" smtClean="0"/>
          </a:p>
          <a:p>
            <a:pPr algn="l" rtl="0">
              <a:buNone/>
            </a:pPr>
            <a:endParaRPr lang="en-US" sz="2400" dirty="0" smtClean="0"/>
          </a:p>
          <a:p>
            <a:pPr algn="l" rtl="0">
              <a:buNone/>
            </a:pPr>
            <a:r>
              <a:rPr lang="en-US" sz="2400" dirty="0" smtClean="0"/>
              <a:t>Hence, x z is a Boolean expression with fewer operators that represents the circuit.</a:t>
            </a:r>
          </a:p>
          <a:p>
            <a:pPr algn="l" rtl="0">
              <a:buNone/>
            </a:pPr>
            <a:endParaRPr lang="en-US" sz="2400" dirty="0" smtClean="0"/>
          </a:p>
          <a:p>
            <a:pPr algn="l" rtl="0">
              <a:buNone/>
            </a:pPr>
            <a:endParaRPr lang="ar-S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420888"/>
            <a:ext cx="3384376" cy="1201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23728" y="1052736"/>
            <a:ext cx="1224136" cy="292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73016"/>
            <a:ext cx="8964488" cy="2808312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2600" dirty="0" smtClean="0"/>
              <a:t>The second circuit uses only one gate, whereas the first circuit uses three gates and an inverter. Finding such a sum of products is called </a:t>
            </a:r>
            <a:r>
              <a:rPr lang="en-US" sz="2600" b="1" i="1" u="sng" dirty="0" smtClean="0">
                <a:solidFill>
                  <a:srgbClr val="FF0000"/>
                </a:solidFill>
              </a:rPr>
              <a:t>minimization of the Boolean function</a:t>
            </a:r>
            <a:r>
              <a:rPr lang="en-US" sz="2600" dirty="0" smtClean="0"/>
              <a:t>. Minimizing a Boolean function makes it possible to construct a circuit for this function that </a:t>
            </a:r>
            <a:r>
              <a:rPr lang="en-US" sz="2600" u="sng" dirty="0" smtClean="0">
                <a:solidFill>
                  <a:srgbClr val="FF0000"/>
                </a:solidFill>
              </a:rPr>
              <a:t>uses the fewest gates and</a:t>
            </a:r>
          </a:p>
          <a:p>
            <a:pPr algn="l" rtl="0">
              <a:buNone/>
            </a:pPr>
            <a:r>
              <a:rPr lang="en-US" sz="2600" u="sng" dirty="0" smtClean="0">
                <a:solidFill>
                  <a:srgbClr val="FF0000"/>
                </a:solidFill>
              </a:rPr>
              <a:t>fewest inputs</a:t>
            </a:r>
            <a:r>
              <a:rPr lang="en-US" sz="2600" dirty="0" smtClean="0"/>
              <a:t> to the AND gates and OR gates in the circuit.</a:t>
            </a:r>
          </a:p>
          <a:p>
            <a:pPr algn="l" rtl="0">
              <a:buNone/>
            </a:pPr>
            <a:endParaRPr lang="ar-SA" sz="26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0"/>
            <a:ext cx="4886325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12770" y="476672"/>
            <a:ext cx="2267742" cy="2880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08720"/>
          </a:xfrm>
        </p:spPr>
        <p:txBody>
          <a:bodyPr>
            <a:normAutofit/>
          </a:bodyPr>
          <a:lstStyle/>
          <a:p>
            <a:pPr rtl="0"/>
            <a:r>
              <a:rPr lang="en-US" sz="32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Karnaugh</a:t>
            </a:r>
            <a:r>
              <a:rPr lang="en-US" sz="32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Maps </a:t>
            </a:r>
            <a:r>
              <a:rPr lang="en-US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(K-map)</a:t>
            </a:r>
            <a:endParaRPr lang="ar-SA" sz="32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980728"/>
            <a:ext cx="3240360" cy="554461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2400" dirty="0" smtClean="0"/>
              <a:t>There are four possible </a:t>
            </a:r>
            <a:r>
              <a:rPr lang="en-US" sz="2400" dirty="0" err="1" smtClean="0"/>
              <a:t>minterms</a:t>
            </a:r>
            <a:r>
              <a:rPr lang="en-US" sz="2400" dirty="0" smtClean="0"/>
              <a:t> in the sum-of-products expansion of a Boolean function in the two variables x and y. A K-map for a Boolean function in these two variables consists of four cells, where a 1 is placed in the cell representing a </a:t>
            </a:r>
            <a:r>
              <a:rPr lang="en-US" sz="2400" dirty="0" err="1" smtClean="0"/>
              <a:t>minterm</a:t>
            </a:r>
            <a:r>
              <a:rPr lang="en-US" sz="2400" dirty="0" smtClean="0"/>
              <a:t> if this </a:t>
            </a:r>
            <a:r>
              <a:rPr lang="en-US" sz="2400" dirty="0" err="1" smtClean="0"/>
              <a:t>minterm</a:t>
            </a:r>
            <a:r>
              <a:rPr lang="en-US" sz="2400" dirty="0" smtClean="0"/>
              <a:t> is present in the expansion. </a:t>
            </a:r>
            <a:endParaRPr lang="ar-SA" sz="24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3635896" y="980728"/>
            <a:ext cx="3600400" cy="554461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l" rtl="0">
              <a:buNone/>
            </a:pPr>
            <a:r>
              <a:rPr lang="en-US" dirty="0" smtClean="0"/>
              <a:t>Cells are said to be </a:t>
            </a:r>
            <a:r>
              <a:rPr lang="en-US" b="1" i="1" u="sng" dirty="0" smtClean="0">
                <a:solidFill>
                  <a:srgbClr val="FF0000"/>
                </a:solidFill>
              </a:rPr>
              <a:t>adjacent</a:t>
            </a:r>
            <a:r>
              <a:rPr lang="en-US" dirty="0" smtClean="0"/>
              <a:t> </a:t>
            </a:r>
            <a:r>
              <a:rPr lang="en-US" b="1" i="1" u="sng" dirty="0" smtClean="0">
                <a:solidFill>
                  <a:srgbClr val="0070C0"/>
                </a:solidFill>
              </a:rPr>
              <a:t>if the </a:t>
            </a:r>
            <a:r>
              <a:rPr lang="en-US" b="1" i="1" u="sng" dirty="0" err="1" smtClean="0">
                <a:solidFill>
                  <a:srgbClr val="0070C0"/>
                </a:solidFill>
              </a:rPr>
              <a:t>minterms</a:t>
            </a:r>
            <a:r>
              <a:rPr lang="en-US" b="1" i="1" u="sng" dirty="0" smtClean="0">
                <a:solidFill>
                  <a:srgbClr val="0070C0"/>
                </a:solidFill>
              </a:rPr>
              <a:t> that they represent differ in exactly</a:t>
            </a:r>
          </a:p>
          <a:p>
            <a:pPr algn="l" rtl="0">
              <a:buNone/>
            </a:pPr>
            <a:r>
              <a:rPr lang="en-US" b="1" i="1" u="sng" dirty="0" smtClean="0">
                <a:solidFill>
                  <a:srgbClr val="0070C0"/>
                </a:solidFill>
              </a:rPr>
              <a:t>one literal</a:t>
            </a:r>
            <a:r>
              <a:rPr lang="en-US" dirty="0" smtClean="0"/>
              <a:t>. For instance, the cell representing       is adjacent to the cells representing      and </a:t>
            </a:r>
          </a:p>
          <a:p>
            <a:pPr algn="l" rtl="0">
              <a:buNone/>
            </a:pPr>
            <a:r>
              <a:rPr lang="en-US" dirty="0" smtClean="0"/>
              <a:t>The four cells and the terms that they represent are shown in Figure 2</a:t>
            </a:r>
            <a:endParaRPr lang="ar-SA" dirty="0" smtClean="0"/>
          </a:p>
          <a:p>
            <a:pPr algn="l" rtl="0">
              <a:buNone/>
            </a:pPr>
            <a:endParaRPr lang="ar-S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3573016"/>
            <a:ext cx="432048" cy="35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4365104"/>
            <a:ext cx="432048" cy="31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4365104"/>
            <a:ext cx="360040" cy="248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4525963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 1</a:t>
            </a:r>
          </a:p>
          <a:p>
            <a:pPr algn="l" rtl="0">
              <a:buNone/>
            </a:pPr>
            <a:r>
              <a:rPr lang="en-US" dirty="0" smtClean="0"/>
              <a:t>Find the K-maps for:</a:t>
            </a:r>
          </a:p>
          <a:p>
            <a:pPr algn="l" rtl="0">
              <a:buNone/>
            </a:pPr>
            <a:endParaRPr lang="ar-S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39552" y="1772815"/>
            <a:ext cx="2160240" cy="606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67544" y="2924944"/>
            <a:ext cx="225891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67544" y="4005064"/>
            <a:ext cx="2880321" cy="468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720080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Solution:</a:t>
            </a:r>
            <a:endParaRPr lang="ar-SA" b="1" u="sng" dirty="0">
              <a:solidFill>
                <a:srgbClr val="FF00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060848"/>
            <a:ext cx="2448272" cy="2558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060848"/>
            <a:ext cx="2110531" cy="2382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2132856"/>
            <a:ext cx="2232248" cy="2384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67544" y="1340768"/>
            <a:ext cx="2160240" cy="606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347864" y="1412776"/>
            <a:ext cx="225891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84168" y="1484784"/>
            <a:ext cx="2880321" cy="468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u="sng" dirty="0" smtClean="0">
                <a:solidFill>
                  <a:srgbClr val="FF0000"/>
                </a:solidFill>
              </a:rPr>
              <a:t>EXAMPLE 2 </a:t>
            </a:r>
          </a:p>
          <a:p>
            <a:pPr algn="l" rtl="0">
              <a:buNone/>
            </a:pPr>
            <a:r>
              <a:rPr lang="en-US" sz="2800" dirty="0" smtClean="0"/>
              <a:t>Simplify the sum-of-products expansions given in Example 1 .</a:t>
            </a:r>
          </a:p>
          <a:p>
            <a:pPr algn="l" rtl="0">
              <a:buNone/>
            </a:pPr>
            <a:r>
              <a:rPr lang="en-US" sz="2800" b="1" u="sng" dirty="0" smtClean="0">
                <a:solidFill>
                  <a:srgbClr val="FF0000"/>
                </a:solidFill>
              </a:rPr>
              <a:t>Solution:</a:t>
            </a:r>
            <a:endParaRPr lang="ar-SA" sz="2800" b="1" u="sng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ar-SA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1560" y="2420888"/>
            <a:ext cx="2160240" cy="606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203848" y="2492896"/>
            <a:ext cx="225891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796136" y="2492896"/>
            <a:ext cx="2880321" cy="468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2996952"/>
            <a:ext cx="2592288" cy="2643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3068960"/>
            <a:ext cx="2228081" cy="2511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49566" y="3140968"/>
            <a:ext cx="201622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71600" y="5877272"/>
            <a:ext cx="1008112" cy="462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987824" y="5949280"/>
            <a:ext cx="212567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14286"/>
          <a:stretch>
            <a:fillRect/>
          </a:stretch>
        </p:blipFill>
        <p:spPr bwMode="auto">
          <a:xfrm>
            <a:off x="6804248" y="5877272"/>
            <a:ext cx="167509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8958"/>
          </a:xfrm>
        </p:spPr>
        <p:txBody>
          <a:bodyPr/>
          <a:lstStyle/>
          <a:p>
            <a:pPr rtl="0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K-map in three variables 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857403"/>
          </a:xfrm>
        </p:spPr>
        <p:txBody>
          <a:bodyPr/>
          <a:lstStyle/>
          <a:p>
            <a:pPr algn="l" rtl="0">
              <a:buNone/>
            </a:pPr>
            <a:r>
              <a:rPr lang="en-US" sz="2800" dirty="0" smtClean="0"/>
              <a:t>A K-map in three variables is </a:t>
            </a:r>
            <a:r>
              <a:rPr lang="en-US" sz="2800" b="1" dirty="0" smtClean="0">
                <a:solidFill>
                  <a:srgbClr val="0070C0"/>
                </a:solidFill>
              </a:rPr>
              <a:t>a rectangle divided into eight cells</a:t>
            </a:r>
            <a:r>
              <a:rPr lang="en-US" sz="2800" dirty="0" smtClean="0"/>
              <a:t>. The cells represent the eight possible </a:t>
            </a:r>
            <a:r>
              <a:rPr lang="en-US" sz="2800" dirty="0" err="1" smtClean="0"/>
              <a:t>minterms</a:t>
            </a:r>
            <a:r>
              <a:rPr lang="en-US" sz="2800" dirty="0" smtClean="0"/>
              <a:t> in three variables. Two cells are said to be </a:t>
            </a:r>
            <a:r>
              <a:rPr lang="en-US" sz="2800" b="1" dirty="0" smtClean="0">
                <a:solidFill>
                  <a:srgbClr val="FF0000"/>
                </a:solidFill>
              </a:rPr>
              <a:t>adjacent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if the </a:t>
            </a:r>
            <a:r>
              <a:rPr lang="en-US" sz="2800" b="1" dirty="0" err="1" smtClean="0">
                <a:solidFill>
                  <a:srgbClr val="0070C0"/>
                </a:solidFill>
              </a:rPr>
              <a:t>minterms</a:t>
            </a:r>
            <a:r>
              <a:rPr lang="en-US" sz="2800" b="1" dirty="0" smtClean="0">
                <a:solidFill>
                  <a:srgbClr val="0070C0"/>
                </a:solidFill>
              </a:rPr>
              <a:t> that they represent differ in exactly one literal</a:t>
            </a:r>
            <a:r>
              <a:rPr lang="en-US" sz="2800" dirty="0" smtClean="0"/>
              <a:t>. One of the ways to form a K-map in three variables is shown in Figure 5(a).</a:t>
            </a:r>
          </a:p>
          <a:p>
            <a:pPr algn="l" rtl="0">
              <a:buNone/>
            </a:pPr>
            <a:endParaRPr lang="ar-S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631772"/>
            <a:ext cx="5904656" cy="3226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831</Words>
  <Application>Microsoft Office PowerPoint</Application>
  <PresentationFormat>On-screen Show (4:3)</PresentationFormat>
  <Paragraphs>96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سمة Office</vt:lpstr>
      <vt:lpstr>Minimization of Circuits</vt:lpstr>
      <vt:lpstr>Introduction</vt:lpstr>
      <vt:lpstr>PowerPoint Presentation</vt:lpstr>
      <vt:lpstr>PowerPoint Presentation</vt:lpstr>
      <vt:lpstr>Karnaugh Maps (K-map)</vt:lpstr>
      <vt:lpstr>PowerPoint Presentation</vt:lpstr>
      <vt:lpstr>PowerPoint Presentation</vt:lpstr>
      <vt:lpstr>PowerPoint Presentation</vt:lpstr>
      <vt:lpstr>K-map in three variables </vt:lpstr>
      <vt:lpstr>K-map in three variables </vt:lpstr>
      <vt:lpstr>Simplify a sum-of-products in 3 variables</vt:lpstr>
      <vt:lpstr>Simplify a sum-of-products in 3 variables</vt:lpstr>
      <vt:lpstr>PowerPoint Presentation</vt:lpstr>
      <vt:lpstr>PowerPoint Presentation</vt:lpstr>
      <vt:lpstr>K-map in 4 variables </vt:lpstr>
      <vt:lpstr>Simplify a sum-of-products in 4 variables</vt:lpstr>
      <vt:lpstr>PowerPoint Presentation</vt:lpstr>
      <vt:lpstr>PowerPoint Presentation</vt:lpstr>
      <vt:lpstr>PowerPoint Presentation</vt:lpstr>
      <vt:lpstr>PowerPoint Presentation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Minimization of Circuits</dc:title>
  <dc:creator>Zainab</dc:creator>
  <cp:lastModifiedBy>Zainab</cp:lastModifiedBy>
  <cp:revision>46</cp:revision>
  <dcterms:created xsi:type="dcterms:W3CDTF">2013-03-09T08:19:23Z</dcterms:created>
  <dcterms:modified xsi:type="dcterms:W3CDTF">2013-11-24T14:39:43Z</dcterms:modified>
</cp:coreProperties>
</file>