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handoutMasterIdLst>
    <p:handoutMasterId r:id="rId37"/>
  </p:handoutMasterIdLst>
  <p:sldIdLst>
    <p:sldId id="306" r:id="rId2"/>
    <p:sldId id="413" r:id="rId3"/>
    <p:sldId id="355" r:id="rId4"/>
    <p:sldId id="356" r:id="rId5"/>
    <p:sldId id="418" r:id="rId6"/>
    <p:sldId id="366" r:id="rId7"/>
    <p:sldId id="358" r:id="rId8"/>
    <p:sldId id="359" r:id="rId9"/>
    <p:sldId id="360" r:id="rId10"/>
    <p:sldId id="361" r:id="rId11"/>
    <p:sldId id="357" r:id="rId12"/>
    <p:sldId id="362" r:id="rId13"/>
    <p:sldId id="367" r:id="rId14"/>
    <p:sldId id="368" r:id="rId15"/>
    <p:sldId id="364" r:id="rId16"/>
    <p:sldId id="365" r:id="rId17"/>
    <p:sldId id="369" r:id="rId18"/>
    <p:sldId id="400" r:id="rId19"/>
    <p:sldId id="401" r:id="rId20"/>
    <p:sldId id="402" r:id="rId21"/>
    <p:sldId id="403" r:id="rId22"/>
    <p:sldId id="419" r:id="rId23"/>
    <p:sldId id="404" r:id="rId24"/>
    <p:sldId id="371" r:id="rId25"/>
    <p:sldId id="405" r:id="rId26"/>
    <p:sldId id="406" r:id="rId27"/>
    <p:sldId id="370" r:id="rId28"/>
    <p:sldId id="436" r:id="rId29"/>
    <p:sldId id="412" r:id="rId30"/>
    <p:sldId id="407" r:id="rId31"/>
    <p:sldId id="408" r:id="rId32"/>
    <p:sldId id="379" r:id="rId33"/>
    <p:sldId id="380" r:id="rId34"/>
    <p:sldId id="409" r:id="rId35"/>
  </p:sldIdLst>
  <p:sldSz cx="9144000" cy="6858000" type="screen4x3"/>
  <p:notesSz cx="7099300" cy="10234613"/>
  <p:defaultTextStyle>
    <a:defPPr>
      <a:defRPr lang="ar-SA"/>
    </a:defPPr>
    <a:lvl1pPr algn="l" rtl="1" fontAlgn="base">
      <a:spcBef>
        <a:spcPct val="0"/>
      </a:spcBef>
      <a:spcAft>
        <a:spcPct val="0"/>
      </a:spcAft>
      <a:defRPr kern="1200">
        <a:solidFill>
          <a:schemeClr val="tx1"/>
        </a:solidFill>
        <a:latin typeface="Arial" charset="0"/>
        <a:ea typeface="+mn-ea"/>
        <a:cs typeface="Arial" charset="0"/>
      </a:defRPr>
    </a:lvl1pPr>
    <a:lvl2pPr marL="457200" algn="l" rtl="1" fontAlgn="base">
      <a:spcBef>
        <a:spcPct val="0"/>
      </a:spcBef>
      <a:spcAft>
        <a:spcPct val="0"/>
      </a:spcAft>
      <a:defRPr kern="1200">
        <a:solidFill>
          <a:schemeClr val="tx1"/>
        </a:solidFill>
        <a:latin typeface="Arial" charset="0"/>
        <a:ea typeface="+mn-ea"/>
        <a:cs typeface="Arial" charset="0"/>
      </a:defRPr>
    </a:lvl2pPr>
    <a:lvl3pPr marL="914400" algn="l" rtl="1" fontAlgn="base">
      <a:spcBef>
        <a:spcPct val="0"/>
      </a:spcBef>
      <a:spcAft>
        <a:spcPct val="0"/>
      </a:spcAft>
      <a:defRPr kern="1200">
        <a:solidFill>
          <a:schemeClr val="tx1"/>
        </a:solidFill>
        <a:latin typeface="Arial" charset="0"/>
        <a:ea typeface="+mn-ea"/>
        <a:cs typeface="Arial" charset="0"/>
      </a:defRPr>
    </a:lvl3pPr>
    <a:lvl4pPr marL="1371600" algn="l" rtl="1" fontAlgn="base">
      <a:spcBef>
        <a:spcPct val="0"/>
      </a:spcBef>
      <a:spcAft>
        <a:spcPct val="0"/>
      </a:spcAft>
      <a:defRPr kern="1200">
        <a:solidFill>
          <a:schemeClr val="tx1"/>
        </a:solidFill>
        <a:latin typeface="Arial" charset="0"/>
        <a:ea typeface="+mn-ea"/>
        <a:cs typeface="Arial" charset="0"/>
      </a:defRPr>
    </a:lvl4pPr>
    <a:lvl5pPr marL="1828800" algn="l"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0000FF"/>
    <a:srgbClr val="800000"/>
    <a:srgbClr val="FF0000"/>
    <a:srgbClr val="FFFF00"/>
    <a:srgbClr val="CCECFF"/>
    <a:srgbClr val="CC0066"/>
    <a:srgbClr val="FF99CC"/>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079" autoAdjust="0"/>
    <p:restoredTop sz="94664" autoAdjust="0"/>
  </p:normalViewPr>
  <p:slideViewPr>
    <p:cSldViewPr>
      <p:cViewPr varScale="1">
        <p:scale>
          <a:sx n="67" d="100"/>
          <a:sy n="67" d="100"/>
        </p:scale>
        <p:origin x="1536"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41.wmf"/><Relationship Id="rId1" Type="http://schemas.openxmlformats.org/officeDocument/2006/relationships/image" Target="../media/image40.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45.wmf"/><Relationship Id="rId2" Type="http://schemas.openxmlformats.org/officeDocument/2006/relationships/image" Target="../media/image44.wmf"/><Relationship Id="rId1" Type="http://schemas.openxmlformats.org/officeDocument/2006/relationships/image" Target="../media/image43.wmf"/><Relationship Id="rId4" Type="http://schemas.openxmlformats.org/officeDocument/2006/relationships/image" Target="../media/image46.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55.wmf"/><Relationship Id="rId2" Type="http://schemas.openxmlformats.org/officeDocument/2006/relationships/image" Target="../media/image54.wmf"/><Relationship Id="rId1" Type="http://schemas.openxmlformats.org/officeDocument/2006/relationships/image" Target="../media/image53.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63.wmf"/><Relationship Id="rId2" Type="http://schemas.openxmlformats.org/officeDocument/2006/relationships/image" Target="../media/image62.wmf"/><Relationship Id="rId1" Type="http://schemas.openxmlformats.org/officeDocument/2006/relationships/image" Target="../media/image61.wmf"/><Relationship Id="rId4" Type="http://schemas.openxmlformats.org/officeDocument/2006/relationships/image" Target="../media/image13.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65.wmf"/><Relationship Id="rId1" Type="http://schemas.openxmlformats.org/officeDocument/2006/relationships/image" Target="../media/image13.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70.wmf"/><Relationship Id="rId2" Type="http://schemas.openxmlformats.org/officeDocument/2006/relationships/image" Target="../media/image69.wmf"/><Relationship Id="rId1" Type="http://schemas.openxmlformats.org/officeDocument/2006/relationships/image" Target="../media/image68.wmf"/><Relationship Id="rId4" Type="http://schemas.openxmlformats.org/officeDocument/2006/relationships/image" Target="../media/image71.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76.wmf"/><Relationship Id="rId7" Type="http://schemas.openxmlformats.org/officeDocument/2006/relationships/image" Target="../media/image80.wmf"/><Relationship Id="rId2" Type="http://schemas.openxmlformats.org/officeDocument/2006/relationships/image" Target="../media/image75.wmf"/><Relationship Id="rId1" Type="http://schemas.openxmlformats.org/officeDocument/2006/relationships/image" Target="../media/image74.wmf"/><Relationship Id="rId6" Type="http://schemas.openxmlformats.org/officeDocument/2006/relationships/image" Target="../media/image79.wmf"/><Relationship Id="rId5" Type="http://schemas.openxmlformats.org/officeDocument/2006/relationships/image" Target="../media/image78.wmf"/><Relationship Id="rId4" Type="http://schemas.openxmlformats.org/officeDocument/2006/relationships/image" Target="../media/image77.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83.wmf"/><Relationship Id="rId2" Type="http://schemas.openxmlformats.org/officeDocument/2006/relationships/image" Target="../media/image82.wmf"/><Relationship Id="rId1" Type="http://schemas.openxmlformats.org/officeDocument/2006/relationships/image" Target="../media/image8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 Id="rId4" Type="http://schemas.openxmlformats.org/officeDocument/2006/relationships/image" Target="../media/image21.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wmf"/><Relationship Id="rId1" Type="http://schemas.openxmlformats.org/officeDocument/2006/relationships/image" Target="../media/image22.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image" Target="../media/image25.wmf"/><Relationship Id="rId6" Type="http://schemas.openxmlformats.org/officeDocument/2006/relationships/image" Target="../media/image30.wmf"/><Relationship Id="rId5" Type="http://schemas.openxmlformats.org/officeDocument/2006/relationships/image" Target="../media/image29.wmf"/><Relationship Id="rId4" Type="http://schemas.openxmlformats.org/officeDocument/2006/relationships/image" Target="../media/image28.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32.wmf"/><Relationship Id="rId1" Type="http://schemas.openxmlformats.org/officeDocument/2006/relationships/image" Target="../media/image31.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35.wmf"/><Relationship Id="rId2" Type="http://schemas.openxmlformats.org/officeDocument/2006/relationships/image" Target="../media/image34.wmf"/><Relationship Id="rId1" Type="http://schemas.openxmlformats.org/officeDocument/2006/relationships/image" Target="../media/image33.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38.wmf"/><Relationship Id="rId2" Type="http://schemas.openxmlformats.org/officeDocument/2006/relationships/image" Target="../media/image37.wmf"/><Relationship Id="rId1" Type="http://schemas.openxmlformats.org/officeDocument/2006/relationships/image" Target="../media/image3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4022725"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r" defTabSz="990600">
              <a:defRPr sz="1300"/>
            </a:lvl1pPr>
          </a:lstStyle>
          <a:p>
            <a:pPr>
              <a:defRPr/>
            </a:pPr>
            <a:endParaRPr lang="en-US" altLang="en-US"/>
          </a:p>
        </p:txBody>
      </p:sp>
      <p:sp>
        <p:nvSpPr>
          <p:cNvPr id="36867" name="Rectangle 3"/>
          <p:cNvSpPr>
            <a:spLocks noGrp="1" noChangeArrowheads="1"/>
          </p:cNvSpPr>
          <p:nvPr>
            <p:ph type="dt" sz="quarter" idx="1"/>
          </p:nvPr>
        </p:nvSpPr>
        <p:spPr bwMode="auto">
          <a:xfrm>
            <a:off x="1588"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defTabSz="990600">
              <a:defRPr sz="1300"/>
            </a:lvl1pPr>
          </a:lstStyle>
          <a:p>
            <a:pPr>
              <a:defRPr/>
            </a:pPr>
            <a:endParaRPr lang="en-US" altLang="en-US"/>
          </a:p>
        </p:txBody>
      </p:sp>
      <p:sp>
        <p:nvSpPr>
          <p:cNvPr id="36868" name="Rectangle 4"/>
          <p:cNvSpPr>
            <a:spLocks noGrp="1" noChangeArrowheads="1"/>
          </p:cNvSpPr>
          <p:nvPr>
            <p:ph type="ftr" sz="quarter" idx="2"/>
          </p:nvPr>
        </p:nvSpPr>
        <p:spPr bwMode="auto">
          <a:xfrm>
            <a:off x="4022725"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r" defTabSz="990600">
              <a:defRPr sz="1300"/>
            </a:lvl1pPr>
          </a:lstStyle>
          <a:p>
            <a:pPr>
              <a:defRPr/>
            </a:pPr>
            <a:r>
              <a:rPr lang="en-US" altLang="en-US"/>
              <a:t>CE 382 Geotechnical Engineering I</a:t>
            </a:r>
          </a:p>
        </p:txBody>
      </p:sp>
      <p:sp>
        <p:nvSpPr>
          <p:cNvPr id="36869" name="Rectangle 5"/>
          <p:cNvSpPr>
            <a:spLocks noGrp="1" noChangeArrowheads="1"/>
          </p:cNvSpPr>
          <p:nvPr>
            <p:ph type="sldNum" sz="quarter" idx="3"/>
          </p:nvPr>
        </p:nvSpPr>
        <p:spPr bwMode="auto">
          <a:xfrm>
            <a:off x="1588"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defTabSz="990600">
              <a:defRPr sz="1300"/>
            </a:lvl1pPr>
          </a:lstStyle>
          <a:p>
            <a:pPr>
              <a:defRPr/>
            </a:pPr>
            <a:fld id="{03D0844C-4275-4F72-B063-87B7D7611603}" type="slidenum">
              <a:rPr lang="ar-SA" altLang="en-US"/>
              <a:pPr>
                <a:defRPr/>
              </a:pPr>
              <a:t>‹#›</a:t>
            </a:fld>
            <a:endParaRPr lang="en-US" altLang="en-US"/>
          </a:p>
        </p:txBody>
      </p:sp>
    </p:spTree>
    <p:extLst>
      <p:ext uri="{BB962C8B-B14F-4D97-AF65-F5344CB8AC3E}">
        <p14:creationId xmlns:p14="http://schemas.microsoft.com/office/powerpoint/2010/main" val="30180499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4022725"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r" defTabSz="990600">
              <a:defRPr sz="1300"/>
            </a:lvl1pPr>
          </a:lstStyle>
          <a:p>
            <a:pPr>
              <a:defRPr/>
            </a:pPr>
            <a:endParaRPr lang="en-US" altLang="en-US"/>
          </a:p>
        </p:txBody>
      </p:sp>
      <p:sp>
        <p:nvSpPr>
          <p:cNvPr id="34819" name="Rectangle 3"/>
          <p:cNvSpPr>
            <a:spLocks noGrp="1" noChangeArrowheads="1"/>
          </p:cNvSpPr>
          <p:nvPr>
            <p:ph type="dt" idx="1"/>
          </p:nvPr>
        </p:nvSpPr>
        <p:spPr bwMode="auto">
          <a:xfrm>
            <a:off x="1588"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defTabSz="990600">
              <a:defRPr sz="1300"/>
            </a:lvl1pPr>
          </a:lstStyle>
          <a:p>
            <a:pPr>
              <a:defRPr/>
            </a:pPr>
            <a:endParaRPr lang="en-US" altLang="en-US"/>
          </a:p>
        </p:txBody>
      </p:sp>
      <p:sp>
        <p:nvSpPr>
          <p:cNvPr id="45060" name="Rectangle 4"/>
          <p:cNvSpPr>
            <a:spLocks noGrp="1" noRot="1" noChangeAspect="1" noChangeArrowheads="1" noTextEdit="1"/>
          </p:cNvSpPr>
          <p:nvPr>
            <p:ph type="sldImg" idx="2"/>
          </p:nvPr>
        </p:nvSpPr>
        <p:spPr bwMode="auto">
          <a:xfrm>
            <a:off x="990600" y="768350"/>
            <a:ext cx="5118100" cy="383698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4821" name="Rectangle 5"/>
          <p:cNvSpPr>
            <a:spLocks noGrp="1" noChangeArrowheads="1"/>
          </p:cNvSpPr>
          <p:nvPr>
            <p:ph type="body" sz="quarter" idx="3"/>
          </p:nvPr>
        </p:nvSpPr>
        <p:spPr bwMode="auto">
          <a:xfrm>
            <a:off x="709613" y="4860925"/>
            <a:ext cx="5680075" cy="4605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34822" name="Rectangle 6"/>
          <p:cNvSpPr>
            <a:spLocks noGrp="1" noChangeArrowheads="1"/>
          </p:cNvSpPr>
          <p:nvPr>
            <p:ph type="ftr" sz="quarter" idx="4"/>
          </p:nvPr>
        </p:nvSpPr>
        <p:spPr bwMode="auto">
          <a:xfrm>
            <a:off x="4022725"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r" defTabSz="990600">
              <a:defRPr sz="1300"/>
            </a:lvl1pPr>
          </a:lstStyle>
          <a:p>
            <a:pPr>
              <a:defRPr/>
            </a:pPr>
            <a:r>
              <a:rPr lang="en-US" altLang="en-US"/>
              <a:t>CE 382 Geotechnical Engineering I</a:t>
            </a:r>
          </a:p>
        </p:txBody>
      </p:sp>
      <p:sp>
        <p:nvSpPr>
          <p:cNvPr id="34823" name="Rectangle 7"/>
          <p:cNvSpPr>
            <a:spLocks noGrp="1" noChangeArrowheads="1"/>
          </p:cNvSpPr>
          <p:nvPr>
            <p:ph type="sldNum" sz="quarter" idx="5"/>
          </p:nvPr>
        </p:nvSpPr>
        <p:spPr bwMode="auto">
          <a:xfrm>
            <a:off x="1588"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defTabSz="990600">
              <a:defRPr sz="1300"/>
            </a:lvl1pPr>
          </a:lstStyle>
          <a:p>
            <a:pPr>
              <a:defRPr/>
            </a:pPr>
            <a:fld id="{9FD710F0-5994-454A-9CDD-9C5EE27CE629}" type="slidenum">
              <a:rPr lang="ar-SA" altLang="en-US"/>
              <a:pPr>
                <a:defRPr/>
              </a:pPr>
              <a:t>‹#›</a:t>
            </a:fld>
            <a:endParaRPr lang="en-US" altLang="en-US"/>
          </a:p>
        </p:txBody>
      </p:sp>
    </p:spTree>
    <p:extLst>
      <p:ext uri="{BB962C8B-B14F-4D97-AF65-F5344CB8AC3E}">
        <p14:creationId xmlns:p14="http://schemas.microsoft.com/office/powerpoint/2010/main" val="1990747869"/>
      </p:ext>
    </p:extLst>
  </p:cSld>
  <p:clrMap bg1="lt1" tx1="dk1" bg2="lt2" tx2="dk2" accent1="accent1" accent2="accent2" accent3="accent3" accent4="accent4" accent5="accent5" accent6="accent6" hlink="hlink" folHlink="folHlink"/>
  <p:hf hdr="0" dt="0"/>
  <p:notesStyle>
    <a:lvl1pPr algn="r" rtl="1" eaLnBrk="0" fontAlgn="base" hangingPunct="0">
      <a:spcBef>
        <a:spcPct val="30000"/>
      </a:spcBef>
      <a:spcAft>
        <a:spcPct val="0"/>
      </a:spcAft>
      <a:defRPr sz="1200" kern="1200">
        <a:solidFill>
          <a:schemeClr val="tx1"/>
        </a:solidFill>
        <a:latin typeface="Arial" charset="0"/>
        <a:ea typeface="+mn-ea"/>
        <a:cs typeface="Arial" charset="0"/>
      </a:defRPr>
    </a:lvl1pPr>
    <a:lvl2pPr marL="457200" algn="r" rtl="1" eaLnBrk="0" fontAlgn="base" hangingPunct="0">
      <a:spcBef>
        <a:spcPct val="30000"/>
      </a:spcBef>
      <a:spcAft>
        <a:spcPct val="0"/>
      </a:spcAft>
      <a:defRPr sz="1200" kern="1200">
        <a:solidFill>
          <a:schemeClr val="tx1"/>
        </a:solidFill>
        <a:latin typeface="Arial" charset="0"/>
        <a:ea typeface="+mn-ea"/>
        <a:cs typeface="Arial" charset="0"/>
      </a:defRPr>
    </a:lvl2pPr>
    <a:lvl3pPr marL="914400" algn="r" rtl="1" eaLnBrk="0" fontAlgn="base" hangingPunct="0">
      <a:spcBef>
        <a:spcPct val="30000"/>
      </a:spcBef>
      <a:spcAft>
        <a:spcPct val="0"/>
      </a:spcAft>
      <a:defRPr sz="1200" kern="1200">
        <a:solidFill>
          <a:schemeClr val="tx1"/>
        </a:solidFill>
        <a:latin typeface="Arial" charset="0"/>
        <a:ea typeface="+mn-ea"/>
        <a:cs typeface="Arial" charset="0"/>
      </a:defRPr>
    </a:lvl3pPr>
    <a:lvl4pPr marL="1371600" algn="r" rtl="1" eaLnBrk="0" fontAlgn="base" hangingPunct="0">
      <a:spcBef>
        <a:spcPct val="30000"/>
      </a:spcBef>
      <a:spcAft>
        <a:spcPct val="0"/>
      </a:spcAft>
      <a:defRPr sz="1200" kern="1200">
        <a:solidFill>
          <a:schemeClr val="tx1"/>
        </a:solidFill>
        <a:latin typeface="Arial" charset="0"/>
        <a:ea typeface="+mn-ea"/>
        <a:cs typeface="Arial" charset="0"/>
      </a:defRPr>
    </a:lvl4pPr>
    <a:lvl5pPr marL="1828800" algn="r" rtl="1"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a:defRPr/>
            </a:pPr>
            <a:r>
              <a:rPr lang="en-US" altLang="en-US" smtClean="0"/>
              <a:t>CE 382 Geotechnical Engineering I</a:t>
            </a:r>
            <a:endParaRPr lang="en-US" altLang="en-US"/>
          </a:p>
        </p:txBody>
      </p:sp>
      <p:sp>
        <p:nvSpPr>
          <p:cNvPr id="5" name="Slide Number Placeholder 4"/>
          <p:cNvSpPr>
            <a:spLocks noGrp="1"/>
          </p:cNvSpPr>
          <p:nvPr>
            <p:ph type="sldNum" sz="quarter" idx="11"/>
          </p:nvPr>
        </p:nvSpPr>
        <p:spPr/>
        <p:txBody>
          <a:bodyPr/>
          <a:lstStyle/>
          <a:p>
            <a:pPr>
              <a:defRPr/>
            </a:pPr>
            <a:fld id="{9FD710F0-5994-454A-9CDD-9C5EE27CE629}" type="slidenum">
              <a:rPr lang="ar-SA" altLang="en-US" smtClean="0"/>
              <a:pPr>
                <a:defRPr/>
              </a:pPr>
              <a:t>7</a:t>
            </a:fld>
            <a:endParaRPr lang="en-US" altLang="en-US"/>
          </a:p>
        </p:txBody>
      </p:sp>
    </p:spTree>
    <p:extLst>
      <p:ext uri="{BB962C8B-B14F-4D97-AF65-F5344CB8AC3E}">
        <p14:creationId xmlns:p14="http://schemas.microsoft.com/office/powerpoint/2010/main" val="39911059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6"/>
          <p:cNvSpPr>
            <a:spLocks noGrp="1" noChangeArrowheads="1"/>
          </p:cNvSpPr>
          <p:nvPr>
            <p:ph type="ftr" sz="quarter" idx="4"/>
          </p:nvPr>
        </p:nvSpPr>
        <p:spPr>
          <a:noFill/>
        </p:spPr>
        <p:txBody>
          <a:bodyPr/>
          <a:lstStyle>
            <a:lvl1pPr algn="r" defTabSz="990600" eaLnBrk="0" hangingPunct="0">
              <a:spcBef>
                <a:spcPct val="30000"/>
              </a:spcBef>
              <a:defRPr sz="1200">
                <a:solidFill>
                  <a:schemeClr val="tx1"/>
                </a:solidFill>
                <a:latin typeface="Arial" charset="0"/>
                <a:cs typeface="Arial" charset="0"/>
              </a:defRPr>
            </a:lvl1pPr>
            <a:lvl2pPr marL="742950" indent="-285750" algn="r" defTabSz="990600" eaLnBrk="0" hangingPunct="0">
              <a:spcBef>
                <a:spcPct val="30000"/>
              </a:spcBef>
              <a:defRPr sz="1200">
                <a:solidFill>
                  <a:schemeClr val="tx1"/>
                </a:solidFill>
                <a:latin typeface="Arial" charset="0"/>
                <a:cs typeface="Arial" charset="0"/>
              </a:defRPr>
            </a:lvl2pPr>
            <a:lvl3pPr marL="1143000" indent="-228600" algn="r" defTabSz="990600" eaLnBrk="0" hangingPunct="0">
              <a:spcBef>
                <a:spcPct val="30000"/>
              </a:spcBef>
              <a:defRPr sz="1200">
                <a:solidFill>
                  <a:schemeClr val="tx1"/>
                </a:solidFill>
                <a:latin typeface="Arial" charset="0"/>
                <a:cs typeface="Arial" charset="0"/>
              </a:defRPr>
            </a:lvl3pPr>
            <a:lvl4pPr marL="1600200" indent="-228600" algn="r" defTabSz="990600" eaLnBrk="0" hangingPunct="0">
              <a:spcBef>
                <a:spcPct val="30000"/>
              </a:spcBef>
              <a:defRPr sz="1200">
                <a:solidFill>
                  <a:schemeClr val="tx1"/>
                </a:solidFill>
                <a:latin typeface="Arial" charset="0"/>
                <a:cs typeface="Arial" charset="0"/>
              </a:defRPr>
            </a:lvl4pPr>
            <a:lvl5pPr marL="2057400" indent="-228600" algn="r" defTabSz="990600" eaLnBrk="0" hangingPunct="0">
              <a:spcBef>
                <a:spcPct val="30000"/>
              </a:spcBef>
              <a:defRPr sz="1200">
                <a:solidFill>
                  <a:schemeClr val="tx1"/>
                </a:solidFill>
                <a:latin typeface="Arial" charset="0"/>
                <a:cs typeface="Arial" charset="0"/>
              </a:defRPr>
            </a:lvl5pPr>
            <a:lvl6pPr marL="2514600" indent="-228600" algn="r" defTabSz="990600" rtl="1" eaLnBrk="0" fontAlgn="base" hangingPunct="0">
              <a:spcBef>
                <a:spcPct val="30000"/>
              </a:spcBef>
              <a:spcAft>
                <a:spcPct val="0"/>
              </a:spcAft>
              <a:defRPr sz="1200">
                <a:solidFill>
                  <a:schemeClr val="tx1"/>
                </a:solidFill>
                <a:latin typeface="Arial" charset="0"/>
                <a:cs typeface="Arial" charset="0"/>
              </a:defRPr>
            </a:lvl6pPr>
            <a:lvl7pPr marL="2971800" indent="-228600" algn="r" defTabSz="990600" rtl="1" eaLnBrk="0" fontAlgn="base" hangingPunct="0">
              <a:spcBef>
                <a:spcPct val="30000"/>
              </a:spcBef>
              <a:spcAft>
                <a:spcPct val="0"/>
              </a:spcAft>
              <a:defRPr sz="1200">
                <a:solidFill>
                  <a:schemeClr val="tx1"/>
                </a:solidFill>
                <a:latin typeface="Arial" charset="0"/>
                <a:cs typeface="Arial" charset="0"/>
              </a:defRPr>
            </a:lvl7pPr>
            <a:lvl8pPr marL="3429000" indent="-228600" algn="r" defTabSz="990600" rtl="1" eaLnBrk="0" fontAlgn="base" hangingPunct="0">
              <a:spcBef>
                <a:spcPct val="30000"/>
              </a:spcBef>
              <a:spcAft>
                <a:spcPct val="0"/>
              </a:spcAft>
              <a:defRPr sz="1200">
                <a:solidFill>
                  <a:schemeClr val="tx1"/>
                </a:solidFill>
                <a:latin typeface="Arial" charset="0"/>
                <a:cs typeface="Arial" charset="0"/>
              </a:defRPr>
            </a:lvl8pPr>
            <a:lvl9pPr marL="3886200" indent="-228600" algn="r" defTabSz="990600" rtl="1"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r>
              <a:rPr lang="en-US" altLang="en-US" sz="1300" smtClean="0"/>
              <a:t>CE 382 Geotechnical Engineering I</a:t>
            </a:r>
          </a:p>
        </p:txBody>
      </p:sp>
      <p:sp>
        <p:nvSpPr>
          <p:cNvPr id="46083" name="Rectangle 7"/>
          <p:cNvSpPr>
            <a:spLocks noGrp="1" noChangeArrowheads="1"/>
          </p:cNvSpPr>
          <p:nvPr>
            <p:ph type="sldNum" sz="quarter" idx="5"/>
          </p:nvPr>
        </p:nvSpPr>
        <p:spPr>
          <a:noFill/>
        </p:spPr>
        <p:txBody>
          <a:bodyPr/>
          <a:lstStyle>
            <a:lvl1pPr algn="r" defTabSz="990600" eaLnBrk="0" hangingPunct="0">
              <a:spcBef>
                <a:spcPct val="30000"/>
              </a:spcBef>
              <a:defRPr sz="1200">
                <a:solidFill>
                  <a:schemeClr val="tx1"/>
                </a:solidFill>
                <a:latin typeface="Arial" charset="0"/>
                <a:cs typeface="Arial" charset="0"/>
              </a:defRPr>
            </a:lvl1pPr>
            <a:lvl2pPr marL="742950" indent="-285750" algn="r" defTabSz="990600" eaLnBrk="0" hangingPunct="0">
              <a:spcBef>
                <a:spcPct val="30000"/>
              </a:spcBef>
              <a:defRPr sz="1200">
                <a:solidFill>
                  <a:schemeClr val="tx1"/>
                </a:solidFill>
                <a:latin typeface="Arial" charset="0"/>
                <a:cs typeface="Arial" charset="0"/>
              </a:defRPr>
            </a:lvl2pPr>
            <a:lvl3pPr marL="1143000" indent="-228600" algn="r" defTabSz="990600" eaLnBrk="0" hangingPunct="0">
              <a:spcBef>
                <a:spcPct val="30000"/>
              </a:spcBef>
              <a:defRPr sz="1200">
                <a:solidFill>
                  <a:schemeClr val="tx1"/>
                </a:solidFill>
                <a:latin typeface="Arial" charset="0"/>
                <a:cs typeface="Arial" charset="0"/>
              </a:defRPr>
            </a:lvl3pPr>
            <a:lvl4pPr marL="1600200" indent="-228600" algn="r" defTabSz="990600" eaLnBrk="0" hangingPunct="0">
              <a:spcBef>
                <a:spcPct val="30000"/>
              </a:spcBef>
              <a:defRPr sz="1200">
                <a:solidFill>
                  <a:schemeClr val="tx1"/>
                </a:solidFill>
                <a:latin typeface="Arial" charset="0"/>
                <a:cs typeface="Arial" charset="0"/>
              </a:defRPr>
            </a:lvl4pPr>
            <a:lvl5pPr marL="2057400" indent="-228600" algn="r" defTabSz="990600" eaLnBrk="0" hangingPunct="0">
              <a:spcBef>
                <a:spcPct val="30000"/>
              </a:spcBef>
              <a:defRPr sz="1200">
                <a:solidFill>
                  <a:schemeClr val="tx1"/>
                </a:solidFill>
                <a:latin typeface="Arial" charset="0"/>
                <a:cs typeface="Arial" charset="0"/>
              </a:defRPr>
            </a:lvl5pPr>
            <a:lvl6pPr marL="2514600" indent="-228600" algn="r" defTabSz="990600" rtl="1" eaLnBrk="0" fontAlgn="base" hangingPunct="0">
              <a:spcBef>
                <a:spcPct val="30000"/>
              </a:spcBef>
              <a:spcAft>
                <a:spcPct val="0"/>
              </a:spcAft>
              <a:defRPr sz="1200">
                <a:solidFill>
                  <a:schemeClr val="tx1"/>
                </a:solidFill>
                <a:latin typeface="Arial" charset="0"/>
                <a:cs typeface="Arial" charset="0"/>
              </a:defRPr>
            </a:lvl6pPr>
            <a:lvl7pPr marL="2971800" indent="-228600" algn="r" defTabSz="990600" rtl="1" eaLnBrk="0" fontAlgn="base" hangingPunct="0">
              <a:spcBef>
                <a:spcPct val="30000"/>
              </a:spcBef>
              <a:spcAft>
                <a:spcPct val="0"/>
              </a:spcAft>
              <a:defRPr sz="1200">
                <a:solidFill>
                  <a:schemeClr val="tx1"/>
                </a:solidFill>
                <a:latin typeface="Arial" charset="0"/>
                <a:cs typeface="Arial" charset="0"/>
              </a:defRPr>
            </a:lvl7pPr>
            <a:lvl8pPr marL="3429000" indent="-228600" algn="r" defTabSz="990600" rtl="1" eaLnBrk="0" fontAlgn="base" hangingPunct="0">
              <a:spcBef>
                <a:spcPct val="30000"/>
              </a:spcBef>
              <a:spcAft>
                <a:spcPct val="0"/>
              </a:spcAft>
              <a:defRPr sz="1200">
                <a:solidFill>
                  <a:schemeClr val="tx1"/>
                </a:solidFill>
                <a:latin typeface="Arial" charset="0"/>
                <a:cs typeface="Arial" charset="0"/>
              </a:defRPr>
            </a:lvl8pPr>
            <a:lvl9pPr marL="3886200" indent="-228600" algn="r" defTabSz="990600" rtl="1" eaLnBrk="0" fontAlgn="base" hangingPunct="0">
              <a:spcBef>
                <a:spcPct val="30000"/>
              </a:spcBef>
              <a:spcAft>
                <a:spcPct val="0"/>
              </a:spcAft>
              <a:defRPr sz="1200">
                <a:solidFill>
                  <a:schemeClr val="tx1"/>
                </a:solidFill>
                <a:latin typeface="Arial" charset="0"/>
                <a:cs typeface="Arial" charset="0"/>
              </a:defRPr>
            </a:lvl9pPr>
          </a:lstStyle>
          <a:p>
            <a:pPr algn="l" eaLnBrk="1" hangingPunct="1">
              <a:spcBef>
                <a:spcPct val="0"/>
              </a:spcBef>
            </a:pPr>
            <a:fld id="{30786926-3BA7-4C3F-A2D2-B657005C20AD}" type="slidenum">
              <a:rPr lang="ar-SA" altLang="en-US" sz="1300" smtClean="0"/>
              <a:pPr algn="l" eaLnBrk="1" hangingPunct="1">
                <a:spcBef>
                  <a:spcPct val="0"/>
                </a:spcBef>
              </a:pPr>
              <a:t>34</a:t>
            </a:fld>
            <a:endParaRPr lang="en-US" altLang="en-US" sz="1300" smtClean="0"/>
          </a:p>
        </p:txBody>
      </p:sp>
      <p:sp>
        <p:nvSpPr>
          <p:cNvPr id="46084" name="Rectangle 2"/>
          <p:cNvSpPr>
            <a:spLocks noGrp="1" noRot="1" noChangeAspect="1" noChangeArrowheads="1" noTextEdit="1"/>
          </p:cNvSpPr>
          <p:nvPr>
            <p:ph type="sldImg"/>
          </p:nvPr>
        </p:nvSpPr>
        <p:spPr>
          <a:xfrm>
            <a:off x="992188" y="768350"/>
            <a:ext cx="5114925" cy="3836988"/>
          </a:xfrm>
          <a:ln/>
        </p:spPr>
      </p:sp>
      <p:sp>
        <p:nvSpPr>
          <p:cNvPr id="46085"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5366607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C015CBE-1C9C-4E26-8F23-EB9CE03F83E1}" type="slidenum">
              <a:rPr lang="ar-SA" altLang="en-US"/>
              <a:pPr>
                <a:defRPr/>
              </a:pPr>
              <a:t>‹#›</a:t>
            </a:fld>
            <a:endParaRPr lang="en-US" altLang="en-US"/>
          </a:p>
        </p:txBody>
      </p:sp>
    </p:spTree>
    <p:extLst>
      <p:ext uri="{BB962C8B-B14F-4D97-AF65-F5344CB8AC3E}">
        <p14:creationId xmlns:p14="http://schemas.microsoft.com/office/powerpoint/2010/main" val="2796629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5C510C3-24B6-4BC3-A538-B7983A51A592}" type="slidenum">
              <a:rPr lang="ar-SA" altLang="en-US"/>
              <a:pPr>
                <a:defRPr/>
              </a:pPr>
              <a:t>‹#›</a:t>
            </a:fld>
            <a:endParaRPr lang="en-US" altLang="en-US"/>
          </a:p>
        </p:txBody>
      </p:sp>
    </p:spTree>
    <p:extLst>
      <p:ext uri="{BB962C8B-B14F-4D97-AF65-F5344CB8AC3E}">
        <p14:creationId xmlns:p14="http://schemas.microsoft.com/office/powerpoint/2010/main" val="1219861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7A1C4FC-0131-4B91-8401-B03C4EB499BF}" type="slidenum">
              <a:rPr lang="ar-SA" altLang="en-US"/>
              <a:pPr>
                <a:defRPr/>
              </a:pPr>
              <a:t>‹#›</a:t>
            </a:fld>
            <a:endParaRPr lang="en-US" altLang="en-US"/>
          </a:p>
        </p:txBody>
      </p:sp>
    </p:spTree>
    <p:extLst>
      <p:ext uri="{BB962C8B-B14F-4D97-AF65-F5344CB8AC3E}">
        <p14:creationId xmlns:p14="http://schemas.microsoft.com/office/powerpoint/2010/main" val="550489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CF5E376-880B-4FE8-AFEC-5C0A8D2AB191}" type="slidenum">
              <a:rPr lang="ar-SA" altLang="en-US"/>
              <a:pPr>
                <a:defRPr/>
              </a:pPr>
              <a:t>‹#›</a:t>
            </a:fld>
            <a:endParaRPr lang="en-US" altLang="en-US"/>
          </a:p>
        </p:txBody>
      </p:sp>
    </p:spTree>
    <p:extLst>
      <p:ext uri="{BB962C8B-B14F-4D97-AF65-F5344CB8AC3E}">
        <p14:creationId xmlns:p14="http://schemas.microsoft.com/office/powerpoint/2010/main" val="4069451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9855FCFF-144E-455A-96E3-5C4EAF86C574}" type="slidenum">
              <a:rPr lang="ar-SA" altLang="en-US"/>
              <a:pPr>
                <a:defRPr/>
              </a:pPr>
              <a:t>‹#›</a:t>
            </a:fld>
            <a:endParaRPr lang="en-US" altLang="en-US"/>
          </a:p>
        </p:txBody>
      </p:sp>
    </p:spTree>
    <p:extLst>
      <p:ext uri="{BB962C8B-B14F-4D97-AF65-F5344CB8AC3E}">
        <p14:creationId xmlns:p14="http://schemas.microsoft.com/office/powerpoint/2010/main" val="31880700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72A5A0D3-BB09-4B04-BDFB-DE653003EC93}" type="slidenum">
              <a:rPr lang="ar-SA" altLang="en-US"/>
              <a:pPr>
                <a:defRPr/>
              </a:pPr>
              <a:t>‹#›</a:t>
            </a:fld>
            <a:endParaRPr lang="en-US" altLang="en-US"/>
          </a:p>
        </p:txBody>
      </p:sp>
    </p:spTree>
    <p:extLst>
      <p:ext uri="{BB962C8B-B14F-4D97-AF65-F5344CB8AC3E}">
        <p14:creationId xmlns:p14="http://schemas.microsoft.com/office/powerpoint/2010/main" val="3541245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C322C054-6B9D-4556-A878-960B233D52A2}" type="slidenum">
              <a:rPr lang="ar-SA" altLang="en-US"/>
              <a:pPr>
                <a:defRPr/>
              </a:pPr>
              <a:t>‹#›</a:t>
            </a:fld>
            <a:endParaRPr lang="en-US" altLang="en-US"/>
          </a:p>
        </p:txBody>
      </p:sp>
    </p:spTree>
    <p:extLst>
      <p:ext uri="{BB962C8B-B14F-4D97-AF65-F5344CB8AC3E}">
        <p14:creationId xmlns:p14="http://schemas.microsoft.com/office/powerpoint/2010/main" val="2800695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F7CB35EB-D35F-46FA-8484-A4FE3F9DD286}" type="slidenum">
              <a:rPr lang="ar-SA" altLang="en-US"/>
              <a:pPr>
                <a:defRPr/>
              </a:pPr>
              <a:t>‹#›</a:t>
            </a:fld>
            <a:endParaRPr lang="en-US" altLang="en-US"/>
          </a:p>
        </p:txBody>
      </p:sp>
    </p:spTree>
    <p:extLst>
      <p:ext uri="{BB962C8B-B14F-4D97-AF65-F5344CB8AC3E}">
        <p14:creationId xmlns:p14="http://schemas.microsoft.com/office/powerpoint/2010/main" val="391686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FA255207-3FB8-4AC9-9156-9C904697A656}" type="slidenum">
              <a:rPr lang="ar-SA" altLang="en-US"/>
              <a:pPr>
                <a:defRPr/>
              </a:pPr>
              <a:t>‹#›</a:t>
            </a:fld>
            <a:endParaRPr lang="en-US" altLang="en-US"/>
          </a:p>
        </p:txBody>
      </p:sp>
    </p:spTree>
    <p:extLst>
      <p:ext uri="{BB962C8B-B14F-4D97-AF65-F5344CB8AC3E}">
        <p14:creationId xmlns:p14="http://schemas.microsoft.com/office/powerpoint/2010/main" val="21576430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A315B3AF-DB3A-4FA0-A375-904185B81F0D}" type="slidenum">
              <a:rPr lang="ar-SA" altLang="en-US"/>
              <a:pPr>
                <a:defRPr/>
              </a:pPr>
              <a:t>‹#›</a:t>
            </a:fld>
            <a:endParaRPr lang="en-US" altLang="en-US"/>
          </a:p>
        </p:txBody>
      </p:sp>
    </p:spTree>
    <p:extLst>
      <p:ext uri="{BB962C8B-B14F-4D97-AF65-F5344CB8AC3E}">
        <p14:creationId xmlns:p14="http://schemas.microsoft.com/office/powerpoint/2010/main" val="2904409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E430F9C-85C5-4095-830E-F8A6C7CDB6D7}" type="slidenum">
              <a:rPr lang="ar-SA" altLang="en-US"/>
              <a:pPr>
                <a:defRPr/>
              </a:pPr>
              <a:t>‹#›</a:t>
            </a:fld>
            <a:endParaRPr lang="en-US" altLang="en-US"/>
          </a:p>
        </p:txBody>
      </p:sp>
    </p:spTree>
    <p:extLst>
      <p:ext uri="{BB962C8B-B14F-4D97-AF65-F5344CB8AC3E}">
        <p14:creationId xmlns:p14="http://schemas.microsoft.com/office/powerpoint/2010/main" val="3536469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ltLang="en-US"/>
          </a:p>
        </p:txBody>
      </p:sp>
      <p:sp>
        <p:nvSpPr>
          <p:cNvPr id="1030" name="Rectangle 6"/>
          <p:cNvSpPr>
            <a:spLocks noGrp="1" noChangeArrowheads="1"/>
          </p:cNvSpPr>
          <p:nvPr>
            <p:ph type="sldNum" sz="quarter" idx="4"/>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fld id="{17D93CA5-56A0-4417-85BA-E46A973EBF51}" type="slidenum">
              <a:rPr lang="ar-SA"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p:titleStyle>
    <p:body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image" Target="../media/image20.wmf"/><Relationship Id="rId3" Type="http://schemas.openxmlformats.org/officeDocument/2006/relationships/oleObject" Target="../embeddings/oleObject10.bin"/><Relationship Id="rId7" Type="http://schemas.openxmlformats.org/officeDocument/2006/relationships/oleObject" Target="../embeddings/oleObject12.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19.wmf"/><Relationship Id="rId11" Type="http://schemas.openxmlformats.org/officeDocument/2006/relationships/image" Target="../media/image5.png"/><Relationship Id="rId5" Type="http://schemas.openxmlformats.org/officeDocument/2006/relationships/oleObject" Target="../embeddings/oleObject11.bin"/><Relationship Id="rId10" Type="http://schemas.openxmlformats.org/officeDocument/2006/relationships/image" Target="../media/image21.wmf"/><Relationship Id="rId4" Type="http://schemas.openxmlformats.org/officeDocument/2006/relationships/image" Target="../media/image18.wmf"/><Relationship Id="rId9" Type="http://schemas.openxmlformats.org/officeDocument/2006/relationships/oleObject" Target="../embeddings/oleObject13.bin"/></Relationships>
</file>

<file path=ppt/slides/_rels/slide11.xml.rels><?xml version="1.0" encoding="UTF-8" standalone="yes"?>
<Relationships xmlns="http://schemas.openxmlformats.org/package/2006/relationships"><Relationship Id="rId8" Type="http://schemas.openxmlformats.org/officeDocument/2006/relationships/image" Target="../media/image24.wmf"/><Relationship Id="rId3" Type="http://schemas.openxmlformats.org/officeDocument/2006/relationships/oleObject" Target="../embeddings/oleObject14.bin"/><Relationship Id="rId7" Type="http://schemas.openxmlformats.org/officeDocument/2006/relationships/oleObject" Target="../embeddings/oleObject16.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23.wmf"/><Relationship Id="rId5" Type="http://schemas.openxmlformats.org/officeDocument/2006/relationships/oleObject" Target="../embeddings/oleObject15.bin"/><Relationship Id="rId4" Type="http://schemas.openxmlformats.org/officeDocument/2006/relationships/image" Target="../media/image22.wmf"/><Relationship Id="rId9" Type="http://schemas.openxmlformats.org/officeDocument/2006/relationships/image" Target="../media/image6.png"/></Relationships>
</file>

<file path=ppt/slides/_rels/slide12.xml.rels><?xml version="1.0" encoding="UTF-8" standalone="yes"?>
<Relationships xmlns="http://schemas.openxmlformats.org/package/2006/relationships"><Relationship Id="rId8" Type="http://schemas.openxmlformats.org/officeDocument/2006/relationships/image" Target="../media/image27.wmf"/><Relationship Id="rId13" Type="http://schemas.openxmlformats.org/officeDocument/2006/relationships/oleObject" Target="../embeddings/oleObject22.bin"/><Relationship Id="rId3" Type="http://schemas.openxmlformats.org/officeDocument/2006/relationships/oleObject" Target="../embeddings/oleObject17.bin"/><Relationship Id="rId7" Type="http://schemas.openxmlformats.org/officeDocument/2006/relationships/oleObject" Target="../embeddings/oleObject19.bin"/><Relationship Id="rId12" Type="http://schemas.openxmlformats.org/officeDocument/2006/relationships/image" Target="../media/image29.wmf"/><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26.wmf"/><Relationship Id="rId11" Type="http://schemas.openxmlformats.org/officeDocument/2006/relationships/oleObject" Target="../embeddings/oleObject21.bin"/><Relationship Id="rId5" Type="http://schemas.openxmlformats.org/officeDocument/2006/relationships/oleObject" Target="../embeddings/oleObject18.bin"/><Relationship Id="rId10" Type="http://schemas.openxmlformats.org/officeDocument/2006/relationships/image" Target="../media/image28.wmf"/><Relationship Id="rId4" Type="http://schemas.openxmlformats.org/officeDocument/2006/relationships/image" Target="../media/image25.wmf"/><Relationship Id="rId9" Type="http://schemas.openxmlformats.org/officeDocument/2006/relationships/oleObject" Target="../embeddings/oleObject20.bin"/><Relationship Id="rId14" Type="http://schemas.openxmlformats.org/officeDocument/2006/relationships/image" Target="../media/image30.wmf"/></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32.wmf"/><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24.bin"/><Relationship Id="rId5" Type="http://schemas.openxmlformats.org/officeDocument/2006/relationships/image" Target="../media/image31.wmf"/><Relationship Id="rId4" Type="http://schemas.openxmlformats.org/officeDocument/2006/relationships/oleObject" Target="../embeddings/oleObject23.bin"/></Relationships>
</file>

<file path=ppt/slides/_rels/slide14.xml.rels><?xml version="1.0" encoding="UTF-8" standalone="yes"?>
<Relationships xmlns="http://schemas.openxmlformats.org/package/2006/relationships"><Relationship Id="rId8" Type="http://schemas.openxmlformats.org/officeDocument/2006/relationships/image" Target="../media/image35.wmf"/><Relationship Id="rId3" Type="http://schemas.openxmlformats.org/officeDocument/2006/relationships/oleObject" Target="../embeddings/oleObject25.bin"/><Relationship Id="rId7" Type="http://schemas.openxmlformats.org/officeDocument/2006/relationships/oleObject" Target="../embeddings/oleObject27.bin"/><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image" Target="../media/image34.wmf"/><Relationship Id="rId5" Type="http://schemas.openxmlformats.org/officeDocument/2006/relationships/oleObject" Target="../embeddings/oleObject26.bin"/><Relationship Id="rId4" Type="http://schemas.openxmlformats.org/officeDocument/2006/relationships/image" Target="../media/image33.wmf"/></Relationships>
</file>

<file path=ppt/slides/_rels/slide15.xml.rels><?xml version="1.0" encoding="UTF-8" standalone="yes"?>
<Relationships xmlns="http://schemas.openxmlformats.org/package/2006/relationships"><Relationship Id="rId8" Type="http://schemas.openxmlformats.org/officeDocument/2006/relationships/image" Target="../media/image38.wmf"/><Relationship Id="rId3" Type="http://schemas.openxmlformats.org/officeDocument/2006/relationships/oleObject" Target="../embeddings/oleObject28.bin"/><Relationship Id="rId7" Type="http://schemas.openxmlformats.org/officeDocument/2006/relationships/oleObject" Target="../embeddings/oleObject30.bin"/><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image" Target="../media/image37.wmf"/><Relationship Id="rId5" Type="http://schemas.openxmlformats.org/officeDocument/2006/relationships/oleObject" Target="../embeddings/oleObject29.bin"/><Relationship Id="rId4" Type="http://schemas.openxmlformats.org/officeDocument/2006/relationships/image" Target="../media/image36.wmf"/><Relationship Id="rId9" Type="http://schemas.openxmlformats.org/officeDocument/2006/relationships/image" Target="../media/image39.png"/></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7.xml"/><Relationship Id="rId1" Type="http://schemas.openxmlformats.org/officeDocument/2006/relationships/vmlDrawing" Target="../drawings/vmlDrawing10.vml"/><Relationship Id="rId4" Type="http://schemas.openxmlformats.org/officeDocument/2006/relationships/image" Target="../media/image14.wmf"/></Relationships>
</file>

<file path=ppt/slides/_rels/slide17.xml.rels><?xml version="1.0" encoding="UTF-8" standalone="yes"?>
<Relationships xmlns="http://schemas.openxmlformats.org/package/2006/relationships"><Relationship Id="rId8" Type="http://schemas.openxmlformats.org/officeDocument/2006/relationships/image" Target="../media/image41.wmf"/><Relationship Id="rId3" Type="http://schemas.openxmlformats.org/officeDocument/2006/relationships/image" Target="../media/image42.png"/><Relationship Id="rId7" Type="http://schemas.openxmlformats.org/officeDocument/2006/relationships/oleObject" Target="../embeddings/oleObject33.bin"/><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image" Target="../media/image40.wmf"/><Relationship Id="rId5" Type="http://schemas.openxmlformats.org/officeDocument/2006/relationships/oleObject" Target="../embeddings/oleObject32.bin"/><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8" Type="http://schemas.openxmlformats.org/officeDocument/2006/relationships/image" Target="../media/image45.wmf"/><Relationship Id="rId3" Type="http://schemas.openxmlformats.org/officeDocument/2006/relationships/oleObject" Target="../embeddings/oleObject34.bin"/><Relationship Id="rId7" Type="http://schemas.openxmlformats.org/officeDocument/2006/relationships/oleObject" Target="../embeddings/oleObject36.bin"/><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image" Target="../media/image44.wmf"/><Relationship Id="rId11" Type="http://schemas.openxmlformats.org/officeDocument/2006/relationships/image" Target="../media/image47.png"/><Relationship Id="rId5" Type="http://schemas.openxmlformats.org/officeDocument/2006/relationships/oleObject" Target="../embeddings/oleObject35.bin"/><Relationship Id="rId10" Type="http://schemas.openxmlformats.org/officeDocument/2006/relationships/image" Target="../media/image46.wmf"/><Relationship Id="rId4" Type="http://schemas.openxmlformats.org/officeDocument/2006/relationships/image" Target="../media/image43.wmf"/><Relationship Id="rId9" Type="http://schemas.openxmlformats.org/officeDocument/2006/relationships/oleObject" Target="../embeddings/oleObject37.bin"/></Relationships>
</file>

<file path=ppt/slides/_rels/slide19.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image" Target="../media/image48.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image" Target="../media/image5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40.bin"/><Relationship Id="rId3" Type="http://schemas.openxmlformats.org/officeDocument/2006/relationships/image" Target="../media/image56.png"/><Relationship Id="rId7" Type="http://schemas.openxmlformats.org/officeDocument/2006/relationships/image" Target="../media/image54.wmf"/><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oleObject" Target="../embeddings/oleObject39.bin"/><Relationship Id="rId5" Type="http://schemas.openxmlformats.org/officeDocument/2006/relationships/image" Target="../media/image53.wmf"/><Relationship Id="rId4" Type="http://schemas.openxmlformats.org/officeDocument/2006/relationships/oleObject" Target="../embeddings/oleObject38.bin"/><Relationship Id="rId9" Type="http://schemas.openxmlformats.org/officeDocument/2006/relationships/image" Target="../media/image55.wmf"/></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7.png"/><Relationship Id="rId1" Type="http://schemas.openxmlformats.org/officeDocument/2006/relationships/slideLayout" Target="../slideLayouts/slideLayout7.xml"/><Relationship Id="rId6" Type="http://schemas.openxmlformats.org/officeDocument/2006/relationships/image" Target="../media/image60.png"/><Relationship Id="rId5" Type="http://schemas.openxmlformats.org/officeDocument/2006/relationships/image" Target="../media/image59.png"/><Relationship Id="rId4" Type="http://schemas.openxmlformats.org/officeDocument/2006/relationships/image" Target="../media/image58.png"/></Relationships>
</file>

<file path=ppt/slides/_rels/slide25.xml.rels><?xml version="1.0" encoding="UTF-8" standalone="yes"?>
<Relationships xmlns="http://schemas.openxmlformats.org/package/2006/relationships"><Relationship Id="rId8" Type="http://schemas.openxmlformats.org/officeDocument/2006/relationships/image" Target="../media/image62.wmf"/><Relationship Id="rId13" Type="http://schemas.openxmlformats.org/officeDocument/2006/relationships/oleObject" Target="../embeddings/oleObject45.bin"/><Relationship Id="rId3" Type="http://schemas.openxmlformats.org/officeDocument/2006/relationships/image" Target="../media/image6.png"/><Relationship Id="rId7" Type="http://schemas.openxmlformats.org/officeDocument/2006/relationships/oleObject" Target="../embeddings/oleObject42.bin"/><Relationship Id="rId12" Type="http://schemas.openxmlformats.org/officeDocument/2006/relationships/image" Target="../media/image13.wmf"/><Relationship Id="rId2" Type="http://schemas.openxmlformats.org/officeDocument/2006/relationships/slideLayout" Target="../slideLayouts/slideLayout7.xml"/><Relationship Id="rId1" Type="http://schemas.openxmlformats.org/officeDocument/2006/relationships/vmlDrawing" Target="../drawings/vmlDrawing14.vml"/><Relationship Id="rId6" Type="http://schemas.openxmlformats.org/officeDocument/2006/relationships/image" Target="../media/image61.wmf"/><Relationship Id="rId11" Type="http://schemas.openxmlformats.org/officeDocument/2006/relationships/oleObject" Target="../embeddings/oleObject44.bin"/><Relationship Id="rId5" Type="http://schemas.openxmlformats.org/officeDocument/2006/relationships/oleObject" Target="../embeddings/oleObject41.bin"/><Relationship Id="rId10" Type="http://schemas.openxmlformats.org/officeDocument/2006/relationships/image" Target="../media/image63.wmf"/><Relationship Id="rId4" Type="http://schemas.openxmlformats.org/officeDocument/2006/relationships/image" Target="../media/image64.png"/><Relationship Id="rId9" Type="http://schemas.openxmlformats.org/officeDocument/2006/relationships/oleObject" Target="../embeddings/oleObject43.bin"/></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65.wmf"/><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oleObject" Target="../embeddings/oleObject47.bin"/><Relationship Id="rId5" Type="http://schemas.openxmlformats.org/officeDocument/2006/relationships/image" Target="../media/image13.wmf"/><Relationship Id="rId4" Type="http://schemas.openxmlformats.org/officeDocument/2006/relationships/oleObject" Target="../embeddings/oleObject46.bin"/></Relationships>
</file>

<file path=ppt/slides/_rels/slide27.xml.rels><?xml version="1.0" encoding="UTF-8" standalone="yes"?>
<Relationships xmlns="http://schemas.openxmlformats.org/package/2006/relationships"><Relationship Id="rId3" Type="http://schemas.openxmlformats.org/officeDocument/2006/relationships/image" Target="../media/image67.png"/><Relationship Id="rId2" Type="http://schemas.openxmlformats.org/officeDocument/2006/relationships/image" Target="../media/image66.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60.png"/><Relationship Id="rId2" Type="http://schemas.openxmlformats.org/officeDocument/2006/relationships/image" Target="../media/image67.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8" Type="http://schemas.openxmlformats.org/officeDocument/2006/relationships/oleObject" Target="../embeddings/oleObject50.bin"/><Relationship Id="rId3" Type="http://schemas.openxmlformats.org/officeDocument/2006/relationships/image" Target="../media/image72.jpeg"/><Relationship Id="rId7" Type="http://schemas.openxmlformats.org/officeDocument/2006/relationships/image" Target="../media/image69.wmf"/><Relationship Id="rId2" Type="http://schemas.openxmlformats.org/officeDocument/2006/relationships/slideLayout" Target="../slideLayouts/slideLayout7.xml"/><Relationship Id="rId1" Type="http://schemas.openxmlformats.org/officeDocument/2006/relationships/vmlDrawing" Target="../drawings/vmlDrawing16.vml"/><Relationship Id="rId6" Type="http://schemas.openxmlformats.org/officeDocument/2006/relationships/oleObject" Target="../embeddings/oleObject49.bin"/><Relationship Id="rId11" Type="http://schemas.openxmlformats.org/officeDocument/2006/relationships/image" Target="../media/image71.wmf"/><Relationship Id="rId5" Type="http://schemas.openxmlformats.org/officeDocument/2006/relationships/image" Target="../media/image68.wmf"/><Relationship Id="rId10" Type="http://schemas.openxmlformats.org/officeDocument/2006/relationships/oleObject" Target="../embeddings/oleObject51.bin"/><Relationship Id="rId4" Type="http://schemas.openxmlformats.org/officeDocument/2006/relationships/oleObject" Target="../embeddings/oleObject48.bin"/><Relationship Id="rId9" Type="http://schemas.openxmlformats.org/officeDocument/2006/relationships/image" Target="../media/image70.wmf"/></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2" Type="http://schemas.openxmlformats.org/officeDocument/2006/relationships/image" Target="../media/image73.emf"/><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8" Type="http://schemas.openxmlformats.org/officeDocument/2006/relationships/oleObject" Target="../embeddings/oleObject54.bin"/><Relationship Id="rId13" Type="http://schemas.openxmlformats.org/officeDocument/2006/relationships/image" Target="../media/image78.wmf"/><Relationship Id="rId3" Type="http://schemas.openxmlformats.org/officeDocument/2006/relationships/image" Target="../media/image73.emf"/><Relationship Id="rId7" Type="http://schemas.openxmlformats.org/officeDocument/2006/relationships/image" Target="../media/image75.wmf"/><Relationship Id="rId12" Type="http://schemas.openxmlformats.org/officeDocument/2006/relationships/oleObject" Target="../embeddings/oleObject56.bin"/><Relationship Id="rId17" Type="http://schemas.openxmlformats.org/officeDocument/2006/relationships/image" Target="../media/image80.wmf"/><Relationship Id="rId2" Type="http://schemas.openxmlformats.org/officeDocument/2006/relationships/slideLayout" Target="../slideLayouts/slideLayout7.xml"/><Relationship Id="rId16" Type="http://schemas.openxmlformats.org/officeDocument/2006/relationships/oleObject" Target="../embeddings/oleObject58.bin"/><Relationship Id="rId1" Type="http://schemas.openxmlformats.org/officeDocument/2006/relationships/vmlDrawing" Target="../drawings/vmlDrawing17.vml"/><Relationship Id="rId6" Type="http://schemas.openxmlformats.org/officeDocument/2006/relationships/oleObject" Target="../embeddings/oleObject53.bin"/><Relationship Id="rId11" Type="http://schemas.openxmlformats.org/officeDocument/2006/relationships/image" Target="../media/image77.wmf"/><Relationship Id="rId5" Type="http://schemas.openxmlformats.org/officeDocument/2006/relationships/image" Target="../media/image74.wmf"/><Relationship Id="rId15" Type="http://schemas.openxmlformats.org/officeDocument/2006/relationships/image" Target="../media/image79.wmf"/><Relationship Id="rId10" Type="http://schemas.openxmlformats.org/officeDocument/2006/relationships/oleObject" Target="../embeddings/oleObject55.bin"/><Relationship Id="rId4" Type="http://schemas.openxmlformats.org/officeDocument/2006/relationships/oleObject" Target="../embeddings/oleObject52.bin"/><Relationship Id="rId9" Type="http://schemas.openxmlformats.org/officeDocument/2006/relationships/image" Target="../media/image76.wmf"/><Relationship Id="rId14" Type="http://schemas.openxmlformats.org/officeDocument/2006/relationships/oleObject" Target="../embeddings/oleObject57.bin"/></Relationships>
</file>

<file path=ppt/slides/_rels/slide32.xml.rels><?xml version="1.0" encoding="UTF-8" standalone="yes"?>
<Relationships xmlns="http://schemas.openxmlformats.org/package/2006/relationships"><Relationship Id="rId8" Type="http://schemas.openxmlformats.org/officeDocument/2006/relationships/oleObject" Target="../embeddings/oleObject61.bin"/><Relationship Id="rId3" Type="http://schemas.openxmlformats.org/officeDocument/2006/relationships/image" Target="../media/image48.png"/><Relationship Id="rId7" Type="http://schemas.openxmlformats.org/officeDocument/2006/relationships/image" Target="../media/image82.wmf"/><Relationship Id="rId2" Type="http://schemas.openxmlformats.org/officeDocument/2006/relationships/slideLayout" Target="../slideLayouts/slideLayout7.xml"/><Relationship Id="rId1" Type="http://schemas.openxmlformats.org/officeDocument/2006/relationships/vmlDrawing" Target="../drawings/vmlDrawing18.vml"/><Relationship Id="rId6" Type="http://schemas.openxmlformats.org/officeDocument/2006/relationships/oleObject" Target="../embeddings/oleObject60.bin"/><Relationship Id="rId5" Type="http://schemas.openxmlformats.org/officeDocument/2006/relationships/image" Target="../media/image81.wmf"/><Relationship Id="rId4" Type="http://schemas.openxmlformats.org/officeDocument/2006/relationships/oleObject" Target="../embeddings/oleObject59.bin"/><Relationship Id="rId9" Type="http://schemas.openxmlformats.org/officeDocument/2006/relationships/image" Target="../media/image83.wmf"/></Relationships>
</file>

<file path=ppt/slides/_rels/slide33.xml.rels><?xml version="1.0" encoding="UTF-8" standalone="yes"?>
<Relationships xmlns="http://schemas.openxmlformats.org/package/2006/relationships"><Relationship Id="rId3" Type="http://schemas.openxmlformats.org/officeDocument/2006/relationships/image" Target="../media/image84.png"/><Relationship Id="rId2" Type="http://schemas.openxmlformats.org/officeDocument/2006/relationships/image" Target="../media/image48.pn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85.png"/></Relationships>
</file>

<file path=ppt/slides/_rels/slide34.xml.rels><?xml version="1.0" encoding="UTF-8" standalone="yes"?>
<Relationships xmlns="http://schemas.openxmlformats.org/package/2006/relationships"><Relationship Id="rId3" Type="http://schemas.openxmlformats.org/officeDocument/2006/relationships/image" Target="../media/image86.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67.png"/><Relationship Id="rId4" Type="http://schemas.openxmlformats.org/officeDocument/2006/relationships/image" Target="../media/image60.png"/></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image" Target="../media/image9.jpeg"/><Relationship Id="rId5" Type="http://schemas.openxmlformats.org/officeDocument/2006/relationships/hyperlink" Target="//upload.wikimedia.org/wikipedia/commons/5/52/Terminology.jpg" TargetMode="Externa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notesSlide" Target="../notesSlides/notesSlide1.xml"/><Relationship Id="rId7" Type="http://schemas.openxmlformats.org/officeDocument/2006/relationships/image" Target="../media/image11.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0.wmf"/><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image" Target="../media/image6.png"/><Relationship Id="rId7"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image" Target="../media/image13.wmf"/><Relationship Id="rId4" Type="http://schemas.openxmlformats.org/officeDocument/2006/relationships/oleObject" Target="../embeddings/oleObject3.bin"/></Relationships>
</file>

<file path=ppt/slides/_rels/slide9.xml.rels><?xml version="1.0" encoding="UTF-8" standalone="yes"?>
<Relationships xmlns="http://schemas.openxmlformats.org/package/2006/relationships"><Relationship Id="rId8" Type="http://schemas.openxmlformats.org/officeDocument/2006/relationships/image" Target="../media/image16.wmf"/><Relationship Id="rId3" Type="http://schemas.openxmlformats.org/officeDocument/2006/relationships/image" Target="../media/image6.png"/><Relationship Id="rId7"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7.bin"/><Relationship Id="rId5" Type="http://schemas.openxmlformats.org/officeDocument/2006/relationships/image" Target="../media/image15.wmf"/><Relationship Id="rId10" Type="http://schemas.openxmlformats.org/officeDocument/2006/relationships/image" Target="../media/image17.wmf"/><Relationship Id="rId4" Type="http://schemas.openxmlformats.org/officeDocument/2006/relationships/oleObject" Target="../embeddings/oleObject6.bin"/><Relationship Id="rId9" Type="http://schemas.openxmlformats.org/officeDocument/2006/relationships/oleObject" Target="../embeddings/oleObject9.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4"/>
          <p:cNvSpPr txBox="1">
            <a:spLocks noChangeArrowheads="1"/>
          </p:cNvSpPr>
          <p:nvPr/>
        </p:nvSpPr>
        <p:spPr bwMode="auto">
          <a:xfrm>
            <a:off x="2068513" y="3046413"/>
            <a:ext cx="4560887" cy="598487"/>
          </a:xfrm>
          <a:prstGeom prst="rect">
            <a:avLst/>
          </a:prstGeom>
          <a:solidFill>
            <a:srgbClr val="FFFF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eaLnBrk="0" hangingPunct="0">
              <a:spcBef>
                <a:spcPct val="20000"/>
              </a:spcBef>
              <a:buChar char="•"/>
              <a:defRPr sz="3200">
                <a:solidFill>
                  <a:schemeClr val="tx1"/>
                </a:solidFill>
                <a:latin typeface="Arial" charset="0"/>
                <a:cs typeface="Arial" charset="0"/>
              </a:defRPr>
            </a:lvl1pPr>
            <a:lvl2pPr marL="74295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0"/>
              </a:spcBef>
              <a:buFontTx/>
              <a:buNone/>
            </a:pPr>
            <a:r>
              <a:rPr lang="en-US" altLang="en-US" b="1"/>
              <a:t>11. In SITU STRESSES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Text Box 2"/>
          <p:cNvSpPr txBox="1">
            <a:spLocks noChangeArrowheads="1"/>
          </p:cNvSpPr>
          <p:nvPr/>
        </p:nvSpPr>
        <p:spPr bwMode="auto">
          <a:xfrm>
            <a:off x="107950" y="163513"/>
            <a:ext cx="7483475" cy="457200"/>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eaLnBrk="0" hangingPunct="0">
              <a:spcBef>
                <a:spcPct val="20000"/>
              </a:spcBef>
              <a:buChar char="•"/>
              <a:defRPr sz="3200">
                <a:solidFill>
                  <a:schemeClr val="tx1"/>
                </a:solidFill>
                <a:latin typeface="Arial" charset="0"/>
                <a:cs typeface="Arial" charset="0"/>
              </a:defRPr>
            </a:lvl1pPr>
            <a:lvl2pPr marL="74295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l" eaLnBrk="1" hangingPunct="1">
              <a:spcBef>
                <a:spcPct val="0"/>
              </a:spcBef>
              <a:buFontTx/>
              <a:buNone/>
            </a:pPr>
            <a:r>
              <a:rPr lang="en-US" altLang="en-US" sz="2400" b="1" u="sng">
                <a:solidFill>
                  <a:schemeClr val="tx2"/>
                </a:solidFill>
              </a:rPr>
              <a:t>Theoretical Basis for the Effective Stress Principle</a:t>
            </a:r>
          </a:p>
        </p:txBody>
      </p:sp>
      <p:sp>
        <p:nvSpPr>
          <p:cNvPr id="12292" name="Text Box 4"/>
          <p:cNvSpPr txBox="1">
            <a:spLocks noChangeArrowheads="1"/>
          </p:cNvSpPr>
          <p:nvPr/>
        </p:nvSpPr>
        <p:spPr bwMode="auto">
          <a:xfrm>
            <a:off x="303213" y="85725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eaLnBrk="0" hangingPunct="0">
              <a:spcBef>
                <a:spcPct val="20000"/>
              </a:spcBef>
              <a:buChar char="•"/>
              <a:defRPr sz="3200">
                <a:solidFill>
                  <a:schemeClr val="tx1"/>
                </a:solidFill>
                <a:latin typeface="Arial" charset="0"/>
                <a:cs typeface="Arial" charset="0"/>
              </a:defRPr>
            </a:lvl1pPr>
            <a:lvl2pPr marL="74295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l" eaLnBrk="1" hangingPunct="1">
              <a:spcBef>
                <a:spcPct val="0"/>
              </a:spcBef>
              <a:buFontTx/>
              <a:buNone/>
            </a:pPr>
            <a:endParaRPr lang="en-US" altLang="en-US" sz="1800"/>
          </a:p>
        </p:txBody>
      </p:sp>
      <p:graphicFrame>
        <p:nvGraphicFramePr>
          <p:cNvPr id="12293" name="Object 5"/>
          <p:cNvGraphicFramePr>
            <a:graphicFrameLocks noChangeAspect="1"/>
          </p:cNvGraphicFramePr>
          <p:nvPr/>
        </p:nvGraphicFramePr>
        <p:xfrm>
          <a:off x="446088" y="5013325"/>
          <a:ext cx="3405187" cy="744538"/>
        </p:xfrm>
        <a:graphic>
          <a:graphicData uri="http://schemas.openxmlformats.org/presentationml/2006/ole">
            <mc:AlternateContent xmlns:mc="http://schemas.openxmlformats.org/markup-compatibility/2006">
              <mc:Choice xmlns:v="urn:schemas-microsoft-com:vml" Requires="v">
                <p:oleObj spid="_x0000_s12386" name="Equation" r:id="rId3" imgW="1803400" imgH="393700" progId="Equation.3">
                  <p:embed/>
                </p:oleObj>
              </mc:Choice>
              <mc:Fallback>
                <p:oleObj name="Equation" r:id="rId3" imgW="1803400" imgH="393700"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6088" y="5013325"/>
                        <a:ext cx="3405187" cy="744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2294" name="Text Box 7"/>
          <p:cNvSpPr txBox="1">
            <a:spLocks noChangeArrowheads="1"/>
          </p:cNvSpPr>
          <p:nvPr/>
        </p:nvSpPr>
        <p:spPr bwMode="auto">
          <a:xfrm>
            <a:off x="704850" y="3644900"/>
            <a:ext cx="4659313"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eaLnBrk="0" hangingPunct="0">
              <a:spcBef>
                <a:spcPct val="20000"/>
              </a:spcBef>
              <a:buChar char="•"/>
              <a:defRPr sz="3200">
                <a:solidFill>
                  <a:schemeClr val="tx1"/>
                </a:solidFill>
                <a:latin typeface="Arial" charset="0"/>
                <a:cs typeface="Arial" charset="0"/>
              </a:defRPr>
            </a:lvl1pPr>
            <a:lvl2pPr marL="74295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l" eaLnBrk="1" hangingPunct="1">
              <a:spcBef>
                <a:spcPct val="0"/>
              </a:spcBef>
              <a:buFontTx/>
              <a:buNone/>
            </a:pPr>
            <a:r>
              <a:rPr lang="en-US" altLang="en-US" sz="2000" b="1"/>
              <a:t>F = Total applied force</a:t>
            </a:r>
          </a:p>
          <a:p>
            <a:pPr algn="l" eaLnBrk="1" hangingPunct="1">
              <a:spcBef>
                <a:spcPct val="0"/>
              </a:spcBef>
              <a:buFontTx/>
              <a:buNone/>
            </a:pPr>
            <a:r>
              <a:rPr lang="en-US" altLang="en-US" sz="2000" b="1"/>
              <a:t>F</a:t>
            </a:r>
            <a:r>
              <a:rPr lang="en-US" altLang="en-US" sz="2000" b="1" baseline="-25000"/>
              <a:t>s</a:t>
            </a:r>
            <a:r>
              <a:rPr lang="en-US" altLang="en-US" sz="2000" b="1"/>
              <a:t> = Portion of force carried by solid</a:t>
            </a:r>
          </a:p>
          <a:p>
            <a:pPr algn="l" eaLnBrk="1" hangingPunct="1">
              <a:spcBef>
                <a:spcPct val="0"/>
              </a:spcBef>
              <a:buFontTx/>
              <a:buNone/>
            </a:pPr>
            <a:r>
              <a:rPr lang="en-US" altLang="en-US" sz="2000" b="1"/>
              <a:t>F</a:t>
            </a:r>
            <a:r>
              <a:rPr lang="en-US" altLang="en-US" sz="2000" b="1" baseline="-25000"/>
              <a:t>w</a:t>
            </a:r>
            <a:r>
              <a:rPr lang="en-US" altLang="en-US" sz="2000" b="1"/>
              <a:t> = Portion of force carried by water</a:t>
            </a:r>
          </a:p>
          <a:p>
            <a:pPr algn="l" eaLnBrk="1" hangingPunct="1">
              <a:spcBef>
                <a:spcPct val="0"/>
              </a:spcBef>
              <a:buFontTx/>
              <a:buNone/>
            </a:pPr>
            <a:r>
              <a:rPr lang="en-US" altLang="en-US" sz="2000" b="1"/>
              <a:t>F</a:t>
            </a:r>
            <a:r>
              <a:rPr lang="en-US" altLang="en-US" sz="2000" b="1" baseline="-25000"/>
              <a:t>a</a:t>
            </a:r>
            <a:r>
              <a:rPr lang="en-US" altLang="en-US" sz="2000" b="1"/>
              <a:t> = Portion of force carried by air</a:t>
            </a:r>
          </a:p>
        </p:txBody>
      </p:sp>
      <p:sp>
        <p:nvSpPr>
          <p:cNvPr id="12295" name="Text Box 8"/>
          <p:cNvSpPr txBox="1">
            <a:spLocks noChangeArrowheads="1"/>
          </p:cNvSpPr>
          <p:nvPr/>
        </p:nvSpPr>
        <p:spPr bwMode="auto">
          <a:xfrm>
            <a:off x="250825" y="619125"/>
            <a:ext cx="86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eaLnBrk="0" hangingPunct="0">
              <a:spcBef>
                <a:spcPct val="20000"/>
              </a:spcBef>
              <a:buChar char="•"/>
              <a:defRPr sz="3200">
                <a:solidFill>
                  <a:schemeClr val="tx1"/>
                </a:solidFill>
                <a:latin typeface="Arial" charset="0"/>
                <a:cs typeface="Arial" charset="0"/>
              </a:defRPr>
            </a:lvl1pPr>
            <a:lvl2pPr marL="74295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l" eaLnBrk="1" hangingPunct="1">
              <a:spcBef>
                <a:spcPct val="0"/>
              </a:spcBef>
              <a:buFontTx/>
              <a:buNone/>
            </a:pPr>
            <a:r>
              <a:rPr lang="en-US" altLang="en-US" sz="2400" b="1" u="sng">
                <a:solidFill>
                  <a:srgbClr val="800000"/>
                </a:solidFill>
              </a:rPr>
              <a:t>Area</a:t>
            </a:r>
          </a:p>
        </p:txBody>
      </p:sp>
      <p:graphicFrame>
        <p:nvGraphicFramePr>
          <p:cNvPr id="12296" name="Object 9"/>
          <p:cNvGraphicFramePr>
            <a:graphicFrameLocks noChangeAspect="1"/>
          </p:cNvGraphicFramePr>
          <p:nvPr/>
        </p:nvGraphicFramePr>
        <p:xfrm>
          <a:off x="444500" y="981075"/>
          <a:ext cx="3048000" cy="492125"/>
        </p:xfrm>
        <a:graphic>
          <a:graphicData uri="http://schemas.openxmlformats.org/presentationml/2006/ole">
            <mc:AlternateContent xmlns:mc="http://schemas.openxmlformats.org/markup-compatibility/2006">
              <mc:Choice xmlns:v="urn:schemas-microsoft-com:vml" Requires="v">
                <p:oleObj spid="_x0000_s12387" name="Equation" r:id="rId5" imgW="1409700" imgH="228600" progId="Equation.3">
                  <p:embed/>
                </p:oleObj>
              </mc:Choice>
              <mc:Fallback>
                <p:oleObj name="Equation" r:id="rId5" imgW="1409700" imgH="228600" progId="Equation.3">
                  <p:embed/>
                  <p:pic>
                    <p:nvPicPr>
                      <p:cNvPr id="0"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4500" y="981075"/>
                        <a:ext cx="3048000" cy="492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2297" name="Text Box 10"/>
          <p:cNvSpPr txBox="1">
            <a:spLocks noChangeArrowheads="1"/>
          </p:cNvSpPr>
          <p:nvPr/>
        </p:nvSpPr>
        <p:spPr bwMode="auto">
          <a:xfrm>
            <a:off x="885825" y="1412875"/>
            <a:ext cx="2390775"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eaLnBrk="0" hangingPunct="0">
              <a:spcBef>
                <a:spcPct val="20000"/>
              </a:spcBef>
              <a:buChar char="•"/>
              <a:defRPr sz="3200">
                <a:solidFill>
                  <a:schemeClr val="tx1"/>
                </a:solidFill>
                <a:latin typeface="Arial" charset="0"/>
                <a:cs typeface="Arial" charset="0"/>
              </a:defRPr>
            </a:lvl1pPr>
            <a:lvl2pPr marL="74295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l" eaLnBrk="1" hangingPunct="1">
              <a:spcBef>
                <a:spcPct val="0"/>
              </a:spcBef>
              <a:buFontTx/>
              <a:buNone/>
            </a:pPr>
            <a:r>
              <a:rPr lang="en-US" altLang="en-US" sz="2000" b="1"/>
              <a:t>A = Total Area</a:t>
            </a:r>
          </a:p>
          <a:p>
            <a:pPr algn="l" eaLnBrk="1" hangingPunct="1">
              <a:spcBef>
                <a:spcPct val="0"/>
              </a:spcBef>
              <a:buFontTx/>
              <a:buNone/>
            </a:pPr>
            <a:r>
              <a:rPr lang="en-US" altLang="en-US" sz="2000" b="1"/>
              <a:t>A</a:t>
            </a:r>
            <a:r>
              <a:rPr lang="en-US" altLang="en-US" sz="2000" b="1" baseline="-25000"/>
              <a:t>s</a:t>
            </a:r>
            <a:r>
              <a:rPr lang="en-US" altLang="en-US" sz="2000" b="1"/>
              <a:t> = Area of solid</a:t>
            </a:r>
          </a:p>
          <a:p>
            <a:pPr algn="l" eaLnBrk="1" hangingPunct="1">
              <a:spcBef>
                <a:spcPct val="0"/>
              </a:spcBef>
              <a:buFontTx/>
              <a:buNone/>
            </a:pPr>
            <a:r>
              <a:rPr lang="en-US" altLang="en-US" sz="2000" b="1"/>
              <a:t>A</a:t>
            </a:r>
            <a:r>
              <a:rPr lang="en-US" altLang="en-US" sz="2000" b="1" baseline="-25000"/>
              <a:t>w</a:t>
            </a:r>
            <a:r>
              <a:rPr lang="en-US" altLang="en-US" sz="2000" b="1"/>
              <a:t> = Area of water</a:t>
            </a:r>
          </a:p>
          <a:p>
            <a:pPr algn="l" eaLnBrk="1" hangingPunct="1">
              <a:spcBef>
                <a:spcPct val="0"/>
              </a:spcBef>
              <a:buFontTx/>
              <a:buNone/>
            </a:pPr>
            <a:r>
              <a:rPr lang="en-US" altLang="en-US" sz="2000" b="1"/>
              <a:t>A</a:t>
            </a:r>
            <a:r>
              <a:rPr lang="en-US" altLang="en-US" sz="2000" b="1" baseline="-25000"/>
              <a:t>a</a:t>
            </a:r>
            <a:r>
              <a:rPr lang="en-US" altLang="en-US" sz="2000" b="1"/>
              <a:t> = Area of air</a:t>
            </a:r>
          </a:p>
        </p:txBody>
      </p:sp>
      <p:sp>
        <p:nvSpPr>
          <p:cNvPr id="12298" name="Text Box 11"/>
          <p:cNvSpPr txBox="1">
            <a:spLocks noChangeArrowheads="1"/>
          </p:cNvSpPr>
          <p:nvPr/>
        </p:nvSpPr>
        <p:spPr bwMode="auto">
          <a:xfrm>
            <a:off x="250825" y="2636838"/>
            <a:ext cx="10144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eaLnBrk="0" hangingPunct="0">
              <a:spcBef>
                <a:spcPct val="20000"/>
              </a:spcBef>
              <a:buChar char="•"/>
              <a:defRPr sz="3200">
                <a:solidFill>
                  <a:schemeClr val="tx1"/>
                </a:solidFill>
                <a:latin typeface="Arial" charset="0"/>
                <a:cs typeface="Arial" charset="0"/>
              </a:defRPr>
            </a:lvl1pPr>
            <a:lvl2pPr marL="74295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l" eaLnBrk="1" hangingPunct="1">
              <a:spcBef>
                <a:spcPct val="0"/>
              </a:spcBef>
              <a:buFontTx/>
              <a:buNone/>
            </a:pPr>
            <a:r>
              <a:rPr lang="en-US" altLang="en-US" sz="2400" b="1" u="sng">
                <a:solidFill>
                  <a:srgbClr val="800000"/>
                </a:solidFill>
              </a:rPr>
              <a:t>Force</a:t>
            </a:r>
          </a:p>
        </p:txBody>
      </p:sp>
      <p:graphicFrame>
        <p:nvGraphicFramePr>
          <p:cNvPr id="12299" name="Object 12"/>
          <p:cNvGraphicFramePr>
            <a:graphicFrameLocks noChangeAspect="1"/>
          </p:cNvGraphicFramePr>
          <p:nvPr/>
        </p:nvGraphicFramePr>
        <p:xfrm>
          <a:off x="250825" y="3068638"/>
          <a:ext cx="3097213" cy="488950"/>
        </p:xfrm>
        <a:graphic>
          <a:graphicData uri="http://schemas.openxmlformats.org/presentationml/2006/ole">
            <mc:AlternateContent xmlns:mc="http://schemas.openxmlformats.org/markup-compatibility/2006">
              <mc:Choice xmlns:v="urn:schemas-microsoft-com:vml" Requires="v">
                <p:oleObj spid="_x0000_s12388" name="Equation" r:id="rId7" imgW="1447800" imgH="228600" progId="Equation.3">
                  <p:embed/>
                </p:oleObj>
              </mc:Choice>
              <mc:Fallback>
                <p:oleObj name="Equation" r:id="rId7" imgW="1447800" imgH="228600" progId="Equation.3">
                  <p:embed/>
                  <p:pic>
                    <p:nvPicPr>
                      <p:cNvPr id="0" name="Object 1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50825" y="3068638"/>
                        <a:ext cx="3097213" cy="488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300" name="Object 13"/>
          <p:cNvGraphicFramePr>
            <a:graphicFrameLocks noChangeAspect="1"/>
          </p:cNvGraphicFramePr>
          <p:nvPr/>
        </p:nvGraphicFramePr>
        <p:xfrm>
          <a:off x="420688" y="5802313"/>
          <a:ext cx="5591175" cy="795337"/>
        </p:xfrm>
        <a:graphic>
          <a:graphicData uri="http://schemas.openxmlformats.org/presentationml/2006/ole">
            <mc:AlternateContent xmlns:mc="http://schemas.openxmlformats.org/markup-compatibility/2006">
              <mc:Choice xmlns:v="urn:schemas-microsoft-com:vml" Requires="v">
                <p:oleObj spid="_x0000_s12389" name="Equation" r:id="rId9" imgW="3035300" imgH="431800" progId="Equation.3">
                  <p:embed/>
                </p:oleObj>
              </mc:Choice>
              <mc:Fallback>
                <p:oleObj name="Equation" r:id="rId9" imgW="3035300" imgH="431800" progId="Equation.3">
                  <p:embed/>
                  <p:pic>
                    <p:nvPicPr>
                      <p:cNvPr id="0" name="Object 1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20688" y="5802313"/>
                        <a:ext cx="5591175" cy="795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12301" name="Group 14"/>
          <p:cNvGrpSpPr>
            <a:grpSpLocks/>
          </p:cNvGrpSpPr>
          <p:nvPr/>
        </p:nvGrpSpPr>
        <p:grpSpPr bwMode="auto">
          <a:xfrm>
            <a:off x="5219700" y="765175"/>
            <a:ext cx="3816350" cy="3529013"/>
            <a:chOff x="1448" y="340"/>
            <a:chExt cx="3447" cy="3285"/>
          </a:xfrm>
        </p:grpSpPr>
        <p:pic>
          <p:nvPicPr>
            <p:cNvPr id="12302" name="Picture 15" descr="untitled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448" y="1071"/>
              <a:ext cx="3447" cy="2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03" name="Line 16"/>
            <p:cNvSpPr>
              <a:spLocks noChangeShapeType="1"/>
            </p:cNvSpPr>
            <p:nvPr/>
          </p:nvSpPr>
          <p:spPr bwMode="auto">
            <a:xfrm>
              <a:off x="1655" y="1117"/>
              <a:ext cx="2404"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04" name="Line 17"/>
            <p:cNvSpPr>
              <a:spLocks noChangeShapeType="1"/>
            </p:cNvSpPr>
            <p:nvPr/>
          </p:nvSpPr>
          <p:spPr bwMode="auto">
            <a:xfrm>
              <a:off x="2789" y="572"/>
              <a:ext cx="0" cy="545"/>
            </a:xfrm>
            <a:prstGeom prst="line">
              <a:avLst/>
            </a:prstGeom>
            <a:noFill/>
            <a:ln w="571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05" name="Text Box 18"/>
            <p:cNvSpPr txBox="1">
              <a:spLocks noChangeArrowheads="1"/>
            </p:cNvSpPr>
            <p:nvPr/>
          </p:nvSpPr>
          <p:spPr bwMode="auto">
            <a:xfrm>
              <a:off x="2867" y="340"/>
              <a:ext cx="390" cy="539"/>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eaLnBrk="0" hangingPunct="0">
                <a:spcBef>
                  <a:spcPct val="20000"/>
                </a:spcBef>
                <a:buChar char="•"/>
                <a:defRPr sz="3200">
                  <a:solidFill>
                    <a:schemeClr val="tx1"/>
                  </a:solidFill>
                  <a:latin typeface="Arial" charset="0"/>
                  <a:cs typeface="Arial" charset="0"/>
                </a:defRPr>
              </a:lvl1pPr>
              <a:lvl2pPr marL="74295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l" eaLnBrk="1" hangingPunct="1">
                <a:spcBef>
                  <a:spcPct val="0"/>
                </a:spcBef>
                <a:buFontTx/>
                <a:buNone/>
              </a:pPr>
              <a:r>
                <a:rPr lang="en-US" altLang="en-US" b="1"/>
                <a:t>F</a:t>
              </a:r>
            </a:p>
          </p:txBody>
        </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ext Box 5"/>
          <p:cNvSpPr txBox="1">
            <a:spLocks noChangeArrowheads="1"/>
          </p:cNvSpPr>
          <p:nvPr/>
        </p:nvSpPr>
        <p:spPr bwMode="auto">
          <a:xfrm>
            <a:off x="250825" y="115888"/>
            <a:ext cx="36512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eaLnBrk="0" hangingPunct="0">
              <a:spcBef>
                <a:spcPct val="20000"/>
              </a:spcBef>
              <a:buChar char="•"/>
              <a:defRPr sz="3200">
                <a:solidFill>
                  <a:schemeClr val="tx1"/>
                </a:solidFill>
                <a:latin typeface="Arial" charset="0"/>
                <a:cs typeface="Arial" charset="0"/>
              </a:defRPr>
            </a:lvl1pPr>
            <a:lvl2pPr marL="74295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l" eaLnBrk="1" hangingPunct="1">
              <a:spcBef>
                <a:spcPct val="0"/>
              </a:spcBef>
              <a:buFontTx/>
              <a:buNone/>
            </a:pPr>
            <a:r>
              <a:rPr lang="en-US" altLang="en-US" sz="2000" dirty="0">
                <a:solidFill>
                  <a:srgbClr val="0000FF"/>
                </a:solidFill>
              </a:rPr>
              <a:t>Substituting Eq. (5) into Eq. (4)</a:t>
            </a:r>
          </a:p>
        </p:txBody>
      </p:sp>
      <p:graphicFrame>
        <p:nvGraphicFramePr>
          <p:cNvPr id="13316" name="Object 6"/>
          <p:cNvGraphicFramePr>
            <a:graphicFrameLocks noChangeAspect="1"/>
          </p:cNvGraphicFramePr>
          <p:nvPr/>
        </p:nvGraphicFramePr>
        <p:xfrm>
          <a:off x="323850" y="547688"/>
          <a:ext cx="4176713" cy="795337"/>
        </p:xfrm>
        <a:graphic>
          <a:graphicData uri="http://schemas.openxmlformats.org/presentationml/2006/ole">
            <mc:AlternateContent xmlns:mc="http://schemas.openxmlformats.org/markup-compatibility/2006">
              <mc:Choice xmlns:v="urn:schemas-microsoft-com:vml" Requires="v">
                <p:oleObj spid="_x0000_s13389" name="Equation" r:id="rId3" imgW="2070100" imgH="393700" progId="Equation.3">
                  <p:embed/>
                </p:oleObj>
              </mc:Choice>
              <mc:Fallback>
                <p:oleObj name="Equation" r:id="rId3" imgW="2070100" imgH="393700"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850" y="547688"/>
                        <a:ext cx="4176713" cy="795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317" name="Object 7"/>
          <p:cNvGraphicFramePr>
            <a:graphicFrameLocks noChangeAspect="1"/>
          </p:cNvGraphicFramePr>
          <p:nvPr>
            <p:extLst>
              <p:ext uri="{D42A27DB-BD31-4B8C-83A1-F6EECF244321}">
                <p14:modId xmlns:p14="http://schemas.microsoft.com/office/powerpoint/2010/main" val="2407929740"/>
              </p:ext>
            </p:extLst>
          </p:nvPr>
        </p:nvGraphicFramePr>
        <p:xfrm>
          <a:off x="209550" y="1341438"/>
          <a:ext cx="6494463" cy="793750"/>
        </p:xfrm>
        <a:graphic>
          <a:graphicData uri="http://schemas.openxmlformats.org/presentationml/2006/ole">
            <mc:AlternateContent xmlns:mc="http://schemas.openxmlformats.org/markup-compatibility/2006">
              <mc:Choice xmlns:v="urn:schemas-microsoft-com:vml" Requires="v">
                <p:oleObj spid="_x0000_s13390" name="Equation" r:id="rId5" imgW="3225800" imgH="393700" progId="Equation.3">
                  <p:embed/>
                </p:oleObj>
              </mc:Choice>
              <mc:Fallback>
                <p:oleObj name="Equation" r:id="rId5" imgW="3225800" imgH="393700" progId="Equation.3">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9550" y="1341438"/>
                        <a:ext cx="6494463" cy="793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3318" name="Text Box 8"/>
          <p:cNvSpPr txBox="1">
            <a:spLocks noChangeArrowheads="1"/>
          </p:cNvSpPr>
          <p:nvPr/>
        </p:nvSpPr>
        <p:spPr bwMode="auto">
          <a:xfrm>
            <a:off x="250825" y="2205038"/>
            <a:ext cx="43719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eaLnBrk="0" hangingPunct="0">
              <a:spcBef>
                <a:spcPct val="20000"/>
              </a:spcBef>
              <a:buChar char="•"/>
              <a:defRPr sz="3200">
                <a:solidFill>
                  <a:schemeClr val="tx1"/>
                </a:solidFill>
                <a:latin typeface="Arial" charset="0"/>
                <a:cs typeface="Arial" charset="0"/>
              </a:defRPr>
            </a:lvl1pPr>
            <a:lvl2pPr marL="74295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l" eaLnBrk="1" hangingPunct="1">
              <a:spcBef>
                <a:spcPct val="0"/>
              </a:spcBef>
              <a:buFontTx/>
              <a:buNone/>
            </a:pPr>
            <a:r>
              <a:rPr lang="en-US" altLang="en-US" sz="2000" dirty="0">
                <a:solidFill>
                  <a:srgbClr val="0000FF"/>
                </a:solidFill>
              </a:rPr>
              <a:t>Substituting Eq. (7) into Eq. (6) yields</a:t>
            </a:r>
          </a:p>
        </p:txBody>
      </p:sp>
      <p:graphicFrame>
        <p:nvGraphicFramePr>
          <p:cNvPr id="13319" name="Object 9"/>
          <p:cNvGraphicFramePr>
            <a:graphicFrameLocks noChangeAspect="1"/>
          </p:cNvGraphicFramePr>
          <p:nvPr/>
        </p:nvGraphicFramePr>
        <p:xfrm>
          <a:off x="188913" y="2708275"/>
          <a:ext cx="5576887" cy="542925"/>
        </p:xfrm>
        <a:graphic>
          <a:graphicData uri="http://schemas.openxmlformats.org/presentationml/2006/ole">
            <mc:AlternateContent xmlns:mc="http://schemas.openxmlformats.org/markup-compatibility/2006">
              <mc:Choice xmlns:v="urn:schemas-microsoft-com:vml" Requires="v">
                <p:oleObj spid="_x0000_s13391" name="Equation" r:id="rId7" imgW="2349500" imgH="228600" progId="Equation.3">
                  <p:embed/>
                </p:oleObj>
              </mc:Choice>
              <mc:Fallback>
                <p:oleObj name="Equation" r:id="rId7" imgW="2349500" imgH="228600" progId="Equation.3">
                  <p:embed/>
                  <p:pic>
                    <p:nvPicPr>
                      <p:cNvPr id="0" name="Object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8913" y="2708275"/>
                        <a:ext cx="5576887" cy="542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3320" name="Text Box 10"/>
          <p:cNvSpPr txBox="1">
            <a:spLocks noChangeArrowheads="1"/>
          </p:cNvSpPr>
          <p:nvPr/>
        </p:nvSpPr>
        <p:spPr bwMode="auto">
          <a:xfrm>
            <a:off x="323850" y="3357563"/>
            <a:ext cx="8516938" cy="830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06400" indent="-406400" algn="r" eaLnBrk="0" hangingPunct="0">
              <a:spcBef>
                <a:spcPct val="20000"/>
              </a:spcBef>
              <a:buChar char="•"/>
              <a:defRPr sz="3200">
                <a:solidFill>
                  <a:schemeClr val="tx1"/>
                </a:solidFill>
                <a:latin typeface="Arial" charset="0"/>
                <a:cs typeface="Arial" charset="0"/>
              </a:defRPr>
            </a:lvl1pPr>
            <a:lvl2pPr marL="52070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just" rtl="0" eaLnBrk="1" hangingPunct="1">
              <a:spcBef>
                <a:spcPct val="0"/>
              </a:spcBef>
              <a:buClr>
                <a:srgbClr val="FF0000"/>
              </a:buClr>
              <a:buFont typeface="Wingdings 2" pitchFamily="18" charset="2"/>
              <a:buBlip>
                <a:blip r:embed="rId9"/>
              </a:buBlip>
            </a:pPr>
            <a:r>
              <a:rPr lang="en-US" altLang="en-US" sz="2400" b="1" dirty="0"/>
              <a:t>The term </a:t>
            </a:r>
            <a:r>
              <a:rPr lang="en-US" altLang="en-US" sz="2400" b="1" i="1" dirty="0">
                <a:solidFill>
                  <a:srgbClr val="0000FF"/>
                </a:solidFill>
              </a:rPr>
              <a:t>a</a:t>
            </a:r>
            <a:r>
              <a:rPr lang="en-US" altLang="en-US" sz="2400" b="1" i="1" baseline="-25000" dirty="0">
                <a:solidFill>
                  <a:srgbClr val="0000FF"/>
                </a:solidFill>
              </a:rPr>
              <a:t>s</a:t>
            </a:r>
            <a:r>
              <a:rPr lang="en-US" altLang="en-US" sz="2400" b="1" i="1" dirty="0">
                <a:solidFill>
                  <a:srgbClr val="0000FF"/>
                </a:solidFill>
              </a:rPr>
              <a:t>p</a:t>
            </a:r>
            <a:r>
              <a:rPr lang="en-US" altLang="en-US" sz="2400" b="1" i="1" baseline="-25000" dirty="0">
                <a:solidFill>
                  <a:srgbClr val="0000FF"/>
                </a:solidFill>
              </a:rPr>
              <a:t>s</a:t>
            </a:r>
            <a:r>
              <a:rPr lang="en-US" altLang="en-US" sz="2400" b="1" i="1" dirty="0"/>
              <a:t> </a:t>
            </a:r>
            <a:r>
              <a:rPr lang="en-US" altLang="en-US" sz="2400" b="1" dirty="0"/>
              <a:t>is called </a:t>
            </a:r>
            <a:r>
              <a:rPr lang="en-US" altLang="en-US" sz="2400" b="1" dirty="0">
                <a:solidFill>
                  <a:srgbClr val="FF0000"/>
                </a:solidFill>
              </a:rPr>
              <a:t>intergranular stress</a:t>
            </a:r>
            <a:r>
              <a:rPr lang="en-US" altLang="en-US" sz="2400" b="1" dirty="0"/>
              <a:t>. It is not precisely equal to the effective stress. </a:t>
            </a:r>
          </a:p>
        </p:txBody>
      </p:sp>
      <p:sp>
        <p:nvSpPr>
          <p:cNvPr id="13321" name="Rectangle 11"/>
          <p:cNvSpPr>
            <a:spLocks noChangeArrowheads="1"/>
          </p:cNvSpPr>
          <p:nvPr/>
        </p:nvSpPr>
        <p:spPr bwMode="auto">
          <a:xfrm>
            <a:off x="323850" y="4273550"/>
            <a:ext cx="8496300" cy="83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06400" indent="-406400" algn="r" eaLnBrk="0" hangingPunct="0">
              <a:spcBef>
                <a:spcPct val="20000"/>
              </a:spcBef>
              <a:buChar char="•"/>
              <a:defRPr sz="3200">
                <a:solidFill>
                  <a:schemeClr val="tx1"/>
                </a:solidFill>
                <a:latin typeface="Arial" charset="0"/>
                <a:cs typeface="Arial" charset="0"/>
              </a:defRPr>
            </a:lvl1pPr>
            <a:lvl2pPr marL="52070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just" rtl="0" eaLnBrk="1" hangingPunct="1">
              <a:spcBef>
                <a:spcPct val="0"/>
              </a:spcBef>
              <a:buClr>
                <a:srgbClr val="FF0000"/>
              </a:buClr>
              <a:buFont typeface="Wingdings 2" pitchFamily="18" charset="2"/>
              <a:buBlip>
                <a:blip r:embed="rId9"/>
              </a:buBlip>
            </a:pPr>
            <a:r>
              <a:rPr lang="en-US" altLang="en-US" sz="2400" b="1" dirty="0"/>
              <a:t>Sometimes, in granular material </a:t>
            </a:r>
            <a:r>
              <a:rPr lang="en-US" altLang="en-US" sz="2400" b="1" dirty="0">
                <a:solidFill>
                  <a:srgbClr val="FF0000"/>
                </a:solidFill>
              </a:rPr>
              <a:t>effective stress </a:t>
            </a:r>
            <a:r>
              <a:rPr lang="en-US" altLang="en-US" sz="2400" b="1" dirty="0"/>
              <a:t>is taken to be equal to the </a:t>
            </a:r>
            <a:r>
              <a:rPr lang="en-US" altLang="en-US" sz="2400" b="1" dirty="0">
                <a:solidFill>
                  <a:srgbClr val="FF0000"/>
                </a:solidFill>
              </a:rPr>
              <a:t>intergranular stress</a:t>
            </a:r>
            <a:r>
              <a:rPr lang="en-US" altLang="en-US" sz="2400" b="1" dirty="0"/>
              <a:t>.   </a:t>
            </a:r>
          </a:p>
        </p:txBody>
      </p:sp>
      <p:sp>
        <p:nvSpPr>
          <p:cNvPr id="13322" name="Rectangle 12"/>
          <p:cNvSpPr>
            <a:spLocks noChangeArrowheads="1"/>
          </p:cNvSpPr>
          <p:nvPr/>
        </p:nvSpPr>
        <p:spPr bwMode="auto">
          <a:xfrm>
            <a:off x="323850" y="5157788"/>
            <a:ext cx="8569325" cy="157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06400" indent="-406400" algn="r" eaLnBrk="0" hangingPunct="0">
              <a:spcBef>
                <a:spcPct val="20000"/>
              </a:spcBef>
              <a:buChar char="•"/>
              <a:defRPr sz="3200">
                <a:solidFill>
                  <a:schemeClr val="tx1"/>
                </a:solidFill>
                <a:latin typeface="Arial" charset="0"/>
                <a:cs typeface="Arial" charset="0"/>
              </a:defRPr>
            </a:lvl1pPr>
            <a:lvl2pPr marL="52070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just" rtl="0" eaLnBrk="1" hangingPunct="1">
              <a:spcBef>
                <a:spcPct val="0"/>
              </a:spcBef>
              <a:buClr>
                <a:srgbClr val="FF0000"/>
              </a:buClr>
              <a:buFont typeface="Wingdings 2" pitchFamily="18" charset="2"/>
              <a:buBlip>
                <a:blip r:embed="rId9"/>
              </a:buBlip>
            </a:pPr>
            <a:r>
              <a:rPr lang="en-US" altLang="en-US" sz="2400" b="1" dirty="0"/>
              <a:t>However, this is not true, because the grain-to-grain contact area may be very small and intergranular stress will be extremely high and hence greater than the effective stress.   </a:t>
            </a:r>
          </a:p>
        </p:txBody>
      </p:sp>
      <p:sp>
        <p:nvSpPr>
          <p:cNvPr id="2" name="TextBox 1"/>
          <p:cNvSpPr txBox="1"/>
          <p:nvPr/>
        </p:nvSpPr>
        <p:spPr>
          <a:xfrm>
            <a:off x="6876256" y="1518779"/>
            <a:ext cx="1672253" cy="369332"/>
          </a:xfrm>
          <a:prstGeom prst="rect">
            <a:avLst/>
          </a:prstGeom>
          <a:noFill/>
        </p:spPr>
        <p:txBody>
          <a:bodyPr wrap="none" rtlCol="0">
            <a:spAutoFit/>
          </a:bodyPr>
          <a:lstStyle/>
          <a:p>
            <a:r>
              <a:rPr lang="en-US" b="1" dirty="0" smtClean="0">
                <a:solidFill>
                  <a:srgbClr val="00B050"/>
                </a:solidFill>
              </a:rPr>
              <a:t>Refer to Eq. 2</a:t>
            </a:r>
            <a:endParaRPr lang="en-US" b="1" dirty="0">
              <a:solidFill>
                <a:srgbClr val="00B05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ChangeArrowheads="1"/>
          </p:cNvSpPr>
          <p:nvPr/>
        </p:nvSpPr>
        <p:spPr bwMode="auto">
          <a:xfrm>
            <a:off x="179388" y="188913"/>
            <a:ext cx="8569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06400" indent="-406400" algn="r" eaLnBrk="0" hangingPunct="0">
              <a:spcBef>
                <a:spcPct val="20000"/>
              </a:spcBef>
              <a:buChar char="•"/>
              <a:defRPr sz="3200">
                <a:solidFill>
                  <a:schemeClr val="tx1"/>
                </a:solidFill>
                <a:latin typeface="Arial" charset="0"/>
                <a:cs typeface="Arial" charset="0"/>
              </a:defRPr>
            </a:lvl1pPr>
            <a:lvl2pPr marL="52070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just" rtl="0" eaLnBrk="1" hangingPunct="1">
              <a:spcBef>
                <a:spcPct val="0"/>
              </a:spcBef>
              <a:buClr>
                <a:srgbClr val="FF0000"/>
              </a:buClr>
              <a:buFont typeface="Wingdings 2" pitchFamily="18" charset="2"/>
              <a:buNone/>
            </a:pPr>
            <a:r>
              <a:rPr lang="en-US" altLang="en-US" sz="2400" b="1"/>
              <a:t>Taking </a:t>
            </a:r>
            <a:r>
              <a:rPr lang="en-US" altLang="en-US" sz="2400" b="1" i="1"/>
              <a:t>a</a:t>
            </a:r>
            <a:r>
              <a:rPr lang="en-US" altLang="en-US" sz="2400" b="1" i="1" baseline="-25000"/>
              <a:t>s</a:t>
            </a:r>
            <a:r>
              <a:rPr lang="en-US" altLang="en-US" sz="2400" b="1" i="1"/>
              <a:t>p</a:t>
            </a:r>
            <a:r>
              <a:rPr lang="en-US" altLang="en-US" sz="2400" b="1" i="1" baseline="-25000"/>
              <a:t>s</a:t>
            </a:r>
            <a:r>
              <a:rPr lang="en-US" altLang="en-US" sz="2400" b="1"/>
              <a:t> to be effective stress we have   </a:t>
            </a:r>
          </a:p>
        </p:txBody>
      </p:sp>
      <p:graphicFrame>
        <p:nvGraphicFramePr>
          <p:cNvPr id="14340" name="Object 3"/>
          <p:cNvGraphicFramePr>
            <a:graphicFrameLocks noChangeAspect="1"/>
          </p:cNvGraphicFramePr>
          <p:nvPr/>
        </p:nvGraphicFramePr>
        <p:xfrm>
          <a:off x="263525" y="725488"/>
          <a:ext cx="5245100" cy="542925"/>
        </p:xfrm>
        <a:graphic>
          <a:graphicData uri="http://schemas.openxmlformats.org/presentationml/2006/ole">
            <mc:AlternateContent xmlns:mc="http://schemas.openxmlformats.org/markup-compatibility/2006">
              <mc:Choice xmlns:v="urn:schemas-microsoft-com:vml" Requires="v">
                <p:oleObj spid="_x0000_s14481" name="Equation" r:id="rId3" imgW="2209800" imgH="228600" progId="Equation.3">
                  <p:embed/>
                </p:oleObj>
              </mc:Choice>
              <mc:Fallback>
                <p:oleObj name="Equation" r:id="rId3" imgW="2209800" imgH="22860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3525" y="725488"/>
                        <a:ext cx="5245100" cy="542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341" name="Object 5"/>
          <p:cNvGraphicFramePr>
            <a:graphicFrameLocks noChangeAspect="1"/>
          </p:cNvGraphicFramePr>
          <p:nvPr/>
        </p:nvGraphicFramePr>
        <p:xfrm>
          <a:off x="323850" y="1341438"/>
          <a:ext cx="4897438" cy="471487"/>
        </p:xfrm>
        <a:graphic>
          <a:graphicData uri="http://schemas.openxmlformats.org/presentationml/2006/ole">
            <mc:AlternateContent xmlns:mc="http://schemas.openxmlformats.org/markup-compatibility/2006">
              <mc:Choice xmlns:v="urn:schemas-microsoft-com:vml" Requires="v">
                <p:oleObj spid="_x0000_s14482" name="Equation" r:id="rId5" imgW="2108200" imgH="203200" progId="Equation.3">
                  <p:embed/>
                </p:oleObj>
              </mc:Choice>
              <mc:Fallback>
                <p:oleObj name="Equation" r:id="rId5" imgW="2108200" imgH="203200"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3850" y="1341438"/>
                        <a:ext cx="4897438" cy="4714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342" name="Object 6"/>
          <p:cNvGraphicFramePr>
            <a:graphicFrameLocks noChangeAspect="1"/>
          </p:cNvGraphicFramePr>
          <p:nvPr/>
        </p:nvGraphicFramePr>
        <p:xfrm>
          <a:off x="249238" y="1989138"/>
          <a:ext cx="4008437" cy="542925"/>
        </p:xfrm>
        <a:graphic>
          <a:graphicData uri="http://schemas.openxmlformats.org/presentationml/2006/ole">
            <mc:AlternateContent xmlns:mc="http://schemas.openxmlformats.org/markup-compatibility/2006">
              <mc:Choice xmlns:v="urn:schemas-microsoft-com:vml" Requires="v">
                <p:oleObj spid="_x0000_s14483" name="Equation" r:id="rId7" imgW="1689100" imgH="228600" progId="Equation.3">
                  <p:embed/>
                </p:oleObj>
              </mc:Choice>
              <mc:Fallback>
                <p:oleObj name="Equation" r:id="rId7" imgW="1689100" imgH="228600" progId="Equation.3">
                  <p:embed/>
                  <p:pic>
                    <p:nvPicPr>
                      <p:cNvPr id="0" name="Object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9238" y="1989138"/>
                        <a:ext cx="4008437" cy="542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343" name="Object 7"/>
          <p:cNvGraphicFramePr>
            <a:graphicFrameLocks noChangeAspect="1"/>
          </p:cNvGraphicFramePr>
          <p:nvPr/>
        </p:nvGraphicFramePr>
        <p:xfrm>
          <a:off x="250825" y="2678113"/>
          <a:ext cx="8064500" cy="1060450"/>
        </p:xfrm>
        <a:graphic>
          <a:graphicData uri="http://schemas.openxmlformats.org/presentationml/2006/ole">
            <mc:AlternateContent xmlns:mc="http://schemas.openxmlformats.org/markup-compatibility/2006">
              <mc:Choice xmlns:v="urn:schemas-microsoft-com:vml" Requires="v">
                <p:oleObj spid="_x0000_s14484" name="Equation" r:id="rId9" imgW="3301920" imgH="457200" progId="Equation.3">
                  <p:embed/>
                </p:oleObj>
              </mc:Choice>
              <mc:Fallback>
                <p:oleObj name="Equation" r:id="rId9" imgW="3301920" imgH="457200" progId="Equation.3">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50825" y="2678113"/>
                        <a:ext cx="8064500" cy="1060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344" name="Object 8"/>
          <p:cNvGraphicFramePr>
            <a:graphicFrameLocks noChangeAspect="1"/>
          </p:cNvGraphicFramePr>
          <p:nvPr/>
        </p:nvGraphicFramePr>
        <p:xfrm>
          <a:off x="3132138" y="3522663"/>
          <a:ext cx="3916362" cy="554037"/>
        </p:xfrm>
        <a:graphic>
          <a:graphicData uri="http://schemas.openxmlformats.org/presentationml/2006/ole">
            <mc:AlternateContent xmlns:mc="http://schemas.openxmlformats.org/markup-compatibility/2006">
              <mc:Choice xmlns:v="urn:schemas-microsoft-com:vml" Requires="v">
                <p:oleObj spid="_x0000_s14485" name="Equation" r:id="rId11" imgW="1435100" imgH="203200" progId="Equation.3">
                  <p:embed/>
                </p:oleObj>
              </mc:Choice>
              <mc:Fallback>
                <p:oleObj name="Equation" r:id="rId11" imgW="1435100" imgH="203200" progId="Equation.3">
                  <p:embed/>
                  <p:pic>
                    <p:nvPicPr>
                      <p:cNvPr id="0" name="Object 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132138" y="3522663"/>
                        <a:ext cx="3916362" cy="554037"/>
                      </a:xfrm>
                      <a:prstGeom prst="rect">
                        <a:avLst/>
                      </a:prstGeom>
                      <a:solidFill>
                        <a:srgbClr val="FFFF00"/>
                      </a:solidFill>
                      <a:ln w="38100">
                        <a:solidFill>
                          <a:srgbClr val="8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4345" name="Text Box 9"/>
          <p:cNvSpPr txBox="1">
            <a:spLocks noChangeArrowheads="1"/>
          </p:cNvSpPr>
          <p:nvPr/>
        </p:nvSpPr>
        <p:spPr bwMode="auto">
          <a:xfrm>
            <a:off x="179388" y="4484688"/>
            <a:ext cx="295116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eaLnBrk="0" hangingPunct="0">
              <a:spcBef>
                <a:spcPct val="20000"/>
              </a:spcBef>
              <a:buChar char="•"/>
              <a:defRPr sz="3200">
                <a:solidFill>
                  <a:schemeClr val="tx1"/>
                </a:solidFill>
                <a:latin typeface="Arial" charset="0"/>
                <a:cs typeface="Arial" charset="0"/>
              </a:defRPr>
            </a:lvl1pPr>
            <a:lvl2pPr marL="74295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l" eaLnBrk="1" hangingPunct="1">
              <a:spcBef>
                <a:spcPct val="0"/>
              </a:spcBef>
              <a:buFontTx/>
              <a:buNone/>
            </a:pPr>
            <a:r>
              <a:rPr lang="en-US" altLang="en-US" sz="2000" b="1"/>
              <a:t>For dry soil u = 0,   and</a:t>
            </a:r>
          </a:p>
        </p:txBody>
      </p:sp>
      <p:graphicFrame>
        <p:nvGraphicFramePr>
          <p:cNvPr id="14346" name="Object 10"/>
          <p:cNvGraphicFramePr>
            <a:graphicFrameLocks noChangeAspect="1"/>
          </p:cNvGraphicFramePr>
          <p:nvPr/>
        </p:nvGraphicFramePr>
        <p:xfrm>
          <a:off x="4284663" y="4365625"/>
          <a:ext cx="2598737" cy="554038"/>
        </p:xfrm>
        <a:graphic>
          <a:graphicData uri="http://schemas.openxmlformats.org/presentationml/2006/ole">
            <mc:AlternateContent xmlns:mc="http://schemas.openxmlformats.org/markup-compatibility/2006">
              <mc:Choice xmlns:v="urn:schemas-microsoft-com:vml" Requires="v">
                <p:oleObj spid="_x0000_s14486" name="Equation" r:id="rId13" imgW="952087" imgH="203112" progId="Equation.3">
                  <p:embed/>
                </p:oleObj>
              </mc:Choice>
              <mc:Fallback>
                <p:oleObj name="Equation" r:id="rId13" imgW="952087" imgH="203112" progId="Equation.3">
                  <p:embed/>
                  <p:pic>
                    <p:nvPicPr>
                      <p:cNvPr id="0" name="Object 1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284663" y="4365625"/>
                        <a:ext cx="2598737" cy="554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4347" name="Text Box 11"/>
          <p:cNvSpPr txBox="1">
            <a:spLocks noChangeArrowheads="1"/>
          </p:cNvSpPr>
          <p:nvPr/>
        </p:nvSpPr>
        <p:spPr bwMode="auto">
          <a:xfrm>
            <a:off x="323850" y="5013325"/>
            <a:ext cx="82804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06400" indent="-406400" algn="r" eaLnBrk="0" hangingPunct="0">
              <a:spcBef>
                <a:spcPct val="20000"/>
              </a:spcBef>
              <a:buChar char="•"/>
              <a:defRPr sz="3200">
                <a:solidFill>
                  <a:schemeClr val="tx1"/>
                </a:solidFill>
                <a:latin typeface="Arial" charset="0"/>
                <a:cs typeface="Arial" charset="0"/>
              </a:defRPr>
            </a:lvl1pPr>
            <a:lvl2pPr marL="52070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just" rtl="0" eaLnBrk="1" hangingPunct="1">
              <a:spcBef>
                <a:spcPct val="0"/>
              </a:spcBef>
              <a:buClr>
                <a:srgbClr val="FF0000"/>
              </a:buClr>
              <a:buFont typeface="Wingdings 2" pitchFamily="18" charset="2"/>
              <a:buChar char="8"/>
            </a:pPr>
            <a:r>
              <a:rPr lang="en-US" altLang="en-US" sz="2400" b="1" dirty="0">
                <a:solidFill>
                  <a:srgbClr val="800000"/>
                </a:solidFill>
              </a:rPr>
              <a:t>Instead of </a:t>
            </a:r>
            <a:r>
              <a:rPr lang="en-US" altLang="en-US" sz="2400" b="1" dirty="0">
                <a:solidFill>
                  <a:srgbClr val="FF0000"/>
                </a:solidFill>
              </a:rPr>
              <a:t>p</a:t>
            </a:r>
            <a:r>
              <a:rPr lang="en-US" altLang="en-US" sz="2400" b="1" baseline="-25000" dirty="0">
                <a:solidFill>
                  <a:srgbClr val="FF0000"/>
                </a:solidFill>
              </a:rPr>
              <a:t>w</a:t>
            </a:r>
            <a:r>
              <a:rPr lang="en-US" altLang="en-US" sz="2400" b="1" dirty="0">
                <a:solidFill>
                  <a:srgbClr val="800000"/>
                </a:solidFill>
              </a:rPr>
              <a:t>  we use </a:t>
            </a:r>
            <a:r>
              <a:rPr lang="en-US" altLang="en-US" sz="2400" b="1" dirty="0">
                <a:solidFill>
                  <a:srgbClr val="FF0000"/>
                </a:solidFill>
              </a:rPr>
              <a:t>u</a:t>
            </a:r>
            <a:r>
              <a:rPr lang="en-US" altLang="en-US" sz="2400" b="1" dirty="0">
                <a:solidFill>
                  <a:srgbClr val="800000"/>
                </a:solidFill>
              </a:rPr>
              <a:t> as it is conventional in soil mechanics.</a:t>
            </a:r>
          </a:p>
        </p:txBody>
      </p:sp>
      <p:sp>
        <p:nvSpPr>
          <p:cNvPr id="14348" name="Text Box 14"/>
          <p:cNvSpPr txBox="1">
            <a:spLocks noChangeArrowheads="1"/>
          </p:cNvSpPr>
          <p:nvPr/>
        </p:nvSpPr>
        <p:spPr bwMode="auto">
          <a:xfrm>
            <a:off x="323850" y="5844322"/>
            <a:ext cx="82804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06400" indent="-406400" algn="r" eaLnBrk="0" hangingPunct="0">
              <a:spcBef>
                <a:spcPct val="20000"/>
              </a:spcBef>
              <a:buChar char="•"/>
              <a:defRPr sz="3200">
                <a:solidFill>
                  <a:schemeClr val="tx1"/>
                </a:solidFill>
                <a:latin typeface="Arial" charset="0"/>
                <a:cs typeface="Arial" charset="0"/>
              </a:defRPr>
            </a:lvl1pPr>
            <a:lvl2pPr marL="52070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just" rtl="0" eaLnBrk="1" hangingPunct="1">
              <a:spcBef>
                <a:spcPct val="0"/>
              </a:spcBef>
              <a:buClr>
                <a:srgbClr val="FF0000"/>
              </a:buClr>
              <a:buFont typeface="Wingdings 2" pitchFamily="18" charset="2"/>
              <a:buChar char="8"/>
            </a:pPr>
            <a:r>
              <a:rPr lang="en-US" altLang="en-US" sz="2400" b="1" dirty="0">
                <a:solidFill>
                  <a:srgbClr val="800000"/>
                </a:solidFill>
              </a:rPr>
              <a:t>Effective stress is approximately the force per unit area carried by soil skeleton.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ext Box 4"/>
          <p:cNvSpPr txBox="1">
            <a:spLocks noChangeArrowheads="1"/>
          </p:cNvSpPr>
          <p:nvPr/>
        </p:nvSpPr>
        <p:spPr bwMode="auto">
          <a:xfrm>
            <a:off x="107950" y="163513"/>
            <a:ext cx="5734050" cy="457200"/>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eaLnBrk="0" hangingPunct="0">
              <a:spcBef>
                <a:spcPct val="20000"/>
              </a:spcBef>
              <a:buChar char="•"/>
              <a:defRPr sz="3200">
                <a:solidFill>
                  <a:schemeClr val="tx1"/>
                </a:solidFill>
                <a:latin typeface="Arial" charset="0"/>
                <a:cs typeface="Arial" charset="0"/>
              </a:defRPr>
            </a:lvl1pPr>
            <a:lvl2pPr marL="74295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l" eaLnBrk="1" hangingPunct="1">
              <a:spcBef>
                <a:spcPct val="0"/>
              </a:spcBef>
              <a:buFontTx/>
              <a:buNone/>
            </a:pPr>
            <a:r>
              <a:rPr lang="en-US" altLang="en-US" sz="2400" b="1" u="sng">
                <a:solidFill>
                  <a:schemeClr val="tx2"/>
                </a:solidFill>
              </a:rPr>
              <a:t>EVALUATION OF EFFECTIVE STRESS</a:t>
            </a:r>
          </a:p>
        </p:txBody>
      </p:sp>
      <p:sp>
        <p:nvSpPr>
          <p:cNvPr id="15364" name="Text Box 5"/>
          <p:cNvSpPr txBox="1">
            <a:spLocks noChangeArrowheads="1"/>
          </p:cNvSpPr>
          <p:nvPr/>
        </p:nvSpPr>
        <p:spPr bwMode="auto">
          <a:xfrm>
            <a:off x="303213" y="549275"/>
            <a:ext cx="8516937" cy="120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06400" indent="-406400" algn="r" eaLnBrk="0" hangingPunct="0">
              <a:spcBef>
                <a:spcPct val="20000"/>
              </a:spcBef>
              <a:buChar char="•"/>
              <a:defRPr sz="3200">
                <a:solidFill>
                  <a:schemeClr val="tx1"/>
                </a:solidFill>
                <a:latin typeface="Arial" charset="0"/>
                <a:cs typeface="Arial" charset="0"/>
              </a:defRPr>
            </a:lvl1pPr>
            <a:lvl2pPr marL="52070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just" rtl="0" eaLnBrk="1" hangingPunct="1">
              <a:spcBef>
                <a:spcPct val="0"/>
              </a:spcBef>
              <a:buClr>
                <a:srgbClr val="FF0000"/>
              </a:buClr>
              <a:buFont typeface="Wingdings 2" pitchFamily="18" charset="2"/>
              <a:buBlip>
                <a:blip r:embed="rId3"/>
              </a:buBlip>
            </a:pPr>
            <a:r>
              <a:rPr lang="en-US" altLang="en-US" sz="2400" b="1" dirty="0"/>
              <a:t>We now know the importance of effective stress and that it is responsible for soil behavior and the </a:t>
            </a:r>
            <a:r>
              <a:rPr lang="en-US" altLang="en-US" sz="2400" b="1" dirty="0">
                <a:solidFill>
                  <a:srgbClr val="0000FF"/>
                </a:solidFill>
              </a:rPr>
              <a:t>dilemma</a:t>
            </a:r>
            <a:r>
              <a:rPr lang="en-US" altLang="en-US" sz="2400" b="1" dirty="0"/>
              <a:t> that we </a:t>
            </a:r>
            <a:r>
              <a:rPr lang="en-US" altLang="en-US" sz="2400" b="1" dirty="0">
                <a:solidFill>
                  <a:srgbClr val="0000FF"/>
                </a:solidFill>
              </a:rPr>
              <a:t>cannot</a:t>
            </a:r>
            <a:r>
              <a:rPr lang="en-US" altLang="en-US" sz="2400" b="1" dirty="0"/>
              <a:t> measure it. </a:t>
            </a:r>
          </a:p>
        </p:txBody>
      </p:sp>
      <p:sp>
        <p:nvSpPr>
          <p:cNvPr id="15365" name="Text Box 6"/>
          <p:cNvSpPr txBox="1">
            <a:spLocks noChangeArrowheads="1"/>
          </p:cNvSpPr>
          <p:nvPr/>
        </p:nvSpPr>
        <p:spPr bwMode="auto">
          <a:xfrm>
            <a:off x="323850" y="1844675"/>
            <a:ext cx="851693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06400" indent="-406400" algn="r" eaLnBrk="0" hangingPunct="0">
              <a:spcBef>
                <a:spcPct val="20000"/>
              </a:spcBef>
              <a:buChar char="•"/>
              <a:defRPr sz="3200">
                <a:solidFill>
                  <a:schemeClr val="tx1"/>
                </a:solidFill>
                <a:latin typeface="Arial" charset="0"/>
                <a:cs typeface="Arial" charset="0"/>
              </a:defRPr>
            </a:lvl1pPr>
            <a:lvl2pPr marL="52070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just" rtl="0" eaLnBrk="1" hangingPunct="1">
              <a:spcBef>
                <a:spcPct val="0"/>
              </a:spcBef>
              <a:buClr>
                <a:srgbClr val="FF0000"/>
              </a:buClr>
              <a:buFont typeface="Wingdings 2" pitchFamily="18" charset="2"/>
              <a:buBlip>
                <a:blip r:embed="rId3"/>
              </a:buBlip>
            </a:pPr>
            <a:r>
              <a:rPr lang="en-US" altLang="en-US" sz="2400" b="1" dirty="0"/>
              <a:t>However, as can be seen in Eq. 1, if we can find </a:t>
            </a:r>
            <a:r>
              <a:rPr lang="en-US" altLang="en-US" sz="2400" b="1" dirty="0">
                <a:solidFill>
                  <a:srgbClr val="0000FF"/>
                </a:solidFill>
                <a:sym typeface="Symbol" pitchFamily="18" charset="2"/>
              </a:rPr>
              <a:t></a:t>
            </a:r>
            <a:r>
              <a:rPr lang="en-US" altLang="en-US" sz="2400" b="1" dirty="0"/>
              <a:t> and </a:t>
            </a:r>
            <a:r>
              <a:rPr lang="en-US" altLang="en-US" sz="2400" b="1" i="1" dirty="0">
                <a:solidFill>
                  <a:srgbClr val="0000FF"/>
                </a:solidFill>
              </a:rPr>
              <a:t>u</a:t>
            </a:r>
            <a:r>
              <a:rPr lang="en-US" altLang="en-US" sz="2400" b="1" dirty="0"/>
              <a:t>, then</a:t>
            </a:r>
          </a:p>
        </p:txBody>
      </p:sp>
      <p:graphicFrame>
        <p:nvGraphicFramePr>
          <p:cNvPr id="15366" name="Object 7"/>
          <p:cNvGraphicFramePr>
            <a:graphicFrameLocks noChangeAspect="1"/>
          </p:cNvGraphicFramePr>
          <p:nvPr/>
        </p:nvGraphicFramePr>
        <p:xfrm>
          <a:off x="2771775" y="2349500"/>
          <a:ext cx="3267075" cy="514350"/>
        </p:xfrm>
        <a:graphic>
          <a:graphicData uri="http://schemas.openxmlformats.org/presentationml/2006/ole">
            <mc:AlternateContent xmlns:mc="http://schemas.openxmlformats.org/markup-compatibility/2006">
              <mc:Choice xmlns:v="urn:schemas-microsoft-com:vml" Requires="v">
                <p:oleObj spid="_x0000_s15415" name="Equation" r:id="rId4" imgW="1447800" imgH="228600" progId="Equation.3">
                  <p:embed/>
                </p:oleObj>
              </mc:Choice>
              <mc:Fallback>
                <p:oleObj name="Equation" r:id="rId4" imgW="1447800" imgH="228600" progId="Equation.3">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71775" y="2349500"/>
                        <a:ext cx="3267075" cy="514350"/>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5367" name="Text Box 8"/>
          <p:cNvSpPr txBox="1">
            <a:spLocks noChangeArrowheads="1"/>
          </p:cNvSpPr>
          <p:nvPr/>
        </p:nvSpPr>
        <p:spPr bwMode="auto">
          <a:xfrm>
            <a:off x="323850" y="2924944"/>
            <a:ext cx="6912446"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06400" indent="-406400" algn="r" eaLnBrk="0" hangingPunct="0">
              <a:spcBef>
                <a:spcPct val="20000"/>
              </a:spcBef>
              <a:buChar char="•"/>
              <a:defRPr sz="3200">
                <a:solidFill>
                  <a:schemeClr val="tx1"/>
                </a:solidFill>
                <a:latin typeface="Arial" charset="0"/>
                <a:cs typeface="Arial" charset="0"/>
              </a:defRPr>
            </a:lvl1pPr>
            <a:lvl2pPr marL="52070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just" rtl="0" eaLnBrk="1" hangingPunct="1">
              <a:spcBef>
                <a:spcPct val="0"/>
              </a:spcBef>
              <a:buClr>
                <a:srgbClr val="FF0000"/>
              </a:buClr>
              <a:buFont typeface="Wingdings 2" pitchFamily="18" charset="2"/>
              <a:buBlip>
                <a:blip r:embed="rId3"/>
              </a:buBlip>
            </a:pPr>
            <a:r>
              <a:rPr lang="en-US" altLang="en-US" sz="2400" b="1" dirty="0"/>
              <a:t>Therefore, our job now is to find </a:t>
            </a:r>
            <a:r>
              <a:rPr lang="en-US" altLang="en-US" sz="2400" b="1" dirty="0">
                <a:solidFill>
                  <a:srgbClr val="0000FF"/>
                </a:solidFill>
                <a:sym typeface="Symbol" pitchFamily="18" charset="2"/>
              </a:rPr>
              <a:t></a:t>
            </a:r>
            <a:r>
              <a:rPr lang="en-US" altLang="en-US" b="1" dirty="0"/>
              <a:t> </a:t>
            </a:r>
            <a:r>
              <a:rPr lang="en-US" altLang="en-US" sz="2400" b="1" dirty="0"/>
              <a:t>and </a:t>
            </a:r>
            <a:r>
              <a:rPr lang="en-US" altLang="en-US" sz="2400" b="1" dirty="0">
                <a:solidFill>
                  <a:srgbClr val="0000FF"/>
                </a:solidFill>
              </a:rPr>
              <a:t>u</a:t>
            </a:r>
            <a:r>
              <a:rPr lang="en-US" altLang="en-US" sz="2400" b="1" dirty="0"/>
              <a:t>.</a:t>
            </a:r>
          </a:p>
        </p:txBody>
      </p:sp>
      <p:sp>
        <p:nvSpPr>
          <p:cNvPr id="15368" name="Text Box 9"/>
          <p:cNvSpPr txBox="1">
            <a:spLocks noChangeArrowheads="1"/>
          </p:cNvSpPr>
          <p:nvPr/>
        </p:nvSpPr>
        <p:spPr bwMode="auto">
          <a:xfrm>
            <a:off x="323528" y="3517900"/>
            <a:ext cx="49514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eaLnBrk="0" hangingPunct="0">
              <a:spcBef>
                <a:spcPct val="20000"/>
              </a:spcBef>
              <a:buChar char="•"/>
              <a:defRPr sz="3200">
                <a:solidFill>
                  <a:schemeClr val="tx1"/>
                </a:solidFill>
                <a:latin typeface="Arial" charset="0"/>
                <a:cs typeface="Arial" charset="0"/>
              </a:defRPr>
            </a:lvl1pPr>
            <a:lvl2pPr marL="74295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l" eaLnBrk="1" hangingPunct="1">
              <a:spcBef>
                <a:spcPct val="0"/>
              </a:spcBef>
              <a:buFontTx/>
              <a:buNone/>
            </a:pPr>
            <a:r>
              <a:rPr lang="en-US" altLang="en-US" sz="2400" b="1" u="sng" dirty="0">
                <a:solidFill>
                  <a:srgbClr val="CC0066"/>
                </a:solidFill>
              </a:rPr>
              <a:t>I. Determination of total stress, </a:t>
            </a:r>
            <a:r>
              <a:rPr lang="en-US" altLang="en-US" sz="2800" b="1" dirty="0">
                <a:sym typeface="Symbol" pitchFamily="18" charset="2"/>
              </a:rPr>
              <a:t></a:t>
            </a:r>
          </a:p>
        </p:txBody>
      </p:sp>
      <p:graphicFrame>
        <p:nvGraphicFramePr>
          <p:cNvPr id="15369" name="Object 10"/>
          <p:cNvGraphicFramePr>
            <a:graphicFrameLocks noChangeAspect="1"/>
          </p:cNvGraphicFramePr>
          <p:nvPr/>
        </p:nvGraphicFramePr>
        <p:xfrm>
          <a:off x="1476375" y="4508500"/>
          <a:ext cx="2865438" cy="457200"/>
        </p:xfrm>
        <a:graphic>
          <a:graphicData uri="http://schemas.openxmlformats.org/presentationml/2006/ole">
            <mc:AlternateContent xmlns:mc="http://schemas.openxmlformats.org/markup-compatibility/2006">
              <mc:Choice xmlns:v="urn:schemas-microsoft-com:vml" Requires="v">
                <p:oleObj spid="_x0000_s15416" name="Equation" r:id="rId6" imgW="1269449" imgH="203112" progId="Equation.3">
                  <p:embed/>
                </p:oleObj>
              </mc:Choice>
              <mc:Fallback>
                <p:oleObj name="Equation" r:id="rId6" imgW="1269449" imgH="203112" progId="Equation.3">
                  <p:embed/>
                  <p:pic>
                    <p:nvPicPr>
                      <p:cNvPr id="0" name="Object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76375" y="4508500"/>
                        <a:ext cx="28654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5370" name="Text Box 11"/>
          <p:cNvSpPr txBox="1">
            <a:spLocks noChangeArrowheads="1"/>
          </p:cNvSpPr>
          <p:nvPr/>
        </p:nvSpPr>
        <p:spPr bwMode="auto">
          <a:xfrm>
            <a:off x="917575" y="3979863"/>
            <a:ext cx="43799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eaLnBrk="0" hangingPunct="0">
              <a:spcBef>
                <a:spcPct val="20000"/>
              </a:spcBef>
              <a:buChar char="•"/>
              <a:defRPr sz="3200">
                <a:solidFill>
                  <a:schemeClr val="tx1"/>
                </a:solidFill>
                <a:latin typeface="Arial" charset="0"/>
                <a:cs typeface="Arial" charset="0"/>
              </a:defRPr>
            </a:lvl1pPr>
            <a:lvl2pPr marL="74295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l" eaLnBrk="1" hangingPunct="1">
              <a:spcBef>
                <a:spcPct val="0"/>
              </a:spcBef>
              <a:buFontTx/>
              <a:buNone/>
            </a:pPr>
            <a:r>
              <a:rPr lang="en-US" altLang="en-US" sz="2400" b="1">
                <a:solidFill>
                  <a:srgbClr val="FF0000"/>
                </a:solidFill>
              </a:rPr>
              <a:t>a. No external load is applied</a:t>
            </a:r>
          </a:p>
        </p:txBody>
      </p:sp>
      <p:sp>
        <p:nvSpPr>
          <p:cNvPr id="15371" name="Text Box 12"/>
          <p:cNvSpPr txBox="1">
            <a:spLocks noChangeArrowheads="1"/>
          </p:cNvSpPr>
          <p:nvPr/>
        </p:nvSpPr>
        <p:spPr bwMode="auto">
          <a:xfrm>
            <a:off x="360363" y="4816475"/>
            <a:ext cx="1116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eaLnBrk="0" hangingPunct="0">
              <a:spcBef>
                <a:spcPct val="20000"/>
              </a:spcBef>
              <a:buChar char="•"/>
              <a:defRPr sz="3200">
                <a:solidFill>
                  <a:schemeClr val="tx1"/>
                </a:solidFill>
                <a:latin typeface="Arial" charset="0"/>
                <a:cs typeface="Arial" charset="0"/>
              </a:defRPr>
            </a:lvl1pPr>
            <a:lvl2pPr marL="74295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l" rtl="0" eaLnBrk="1" hangingPunct="1">
              <a:spcBef>
                <a:spcPct val="0"/>
              </a:spcBef>
              <a:buFontTx/>
              <a:buNone/>
            </a:pPr>
            <a:r>
              <a:rPr lang="en-US" altLang="en-US" sz="2400" b="1"/>
              <a:t>Where</a:t>
            </a:r>
          </a:p>
        </p:txBody>
      </p:sp>
      <p:sp>
        <p:nvSpPr>
          <p:cNvPr id="15372" name="Text Box 13"/>
          <p:cNvSpPr txBox="1">
            <a:spLocks noChangeArrowheads="1"/>
          </p:cNvSpPr>
          <p:nvPr/>
        </p:nvSpPr>
        <p:spPr bwMode="auto">
          <a:xfrm>
            <a:off x="468313" y="5229225"/>
            <a:ext cx="82804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eaLnBrk="0" hangingPunct="0">
              <a:spcBef>
                <a:spcPct val="20000"/>
              </a:spcBef>
              <a:buChar char="•"/>
              <a:defRPr sz="3200">
                <a:solidFill>
                  <a:schemeClr val="tx1"/>
                </a:solidFill>
                <a:latin typeface="Arial" charset="0"/>
                <a:cs typeface="Arial" charset="0"/>
              </a:defRPr>
            </a:lvl1pPr>
            <a:lvl2pPr marL="74295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just" rtl="0" eaLnBrk="1" hangingPunct="1">
              <a:spcBef>
                <a:spcPct val="0"/>
              </a:spcBef>
              <a:buFontTx/>
              <a:buNone/>
            </a:pPr>
            <a:r>
              <a:rPr lang="en-US" altLang="en-US" sz="2400" b="1" dirty="0" smtClean="0">
                <a:solidFill>
                  <a:srgbClr val="0000FF"/>
                </a:solidFill>
                <a:latin typeface="Symbol" panose="05050102010706020507" pitchFamily="18" charset="2"/>
              </a:rPr>
              <a:t>g</a:t>
            </a:r>
            <a:r>
              <a:rPr lang="en-US" altLang="en-US" sz="2400" b="1" dirty="0" smtClean="0"/>
              <a:t> = </a:t>
            </a:r>
            <a:r>
              <a:rPr lang="en-US" altLang="en-US" sz="2400" b="1" dirty="0"/>
              <a:t>Unit weight of the soil, the unit weight of the soil may be, </a:t>
            </a:r>
            <a:r>
              <a:rPr lang="en-US" altLang="en-US" sz="2400" b="1" dirty="0">
                <a:solidFill>
                  <a:srgbClr val="FF0000"/>
                </a:solidFill>
              </a:rPr>
              <a:t>wet, saturated, dry</a:t>
            </a:r>
            <a:r>
              <a:rPr lang="en-US" altLang="en-US" sz="2400" b="1" dirty="0"/>
              <a:t>. (This depends on the degree of saturation of soil).</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ext Box 6"/>
          <p:cNvSpPr txBox="1">
            <a:spLocks noChangeArrowheads="1"/>
          </p:cNvSpPr>
          <p:nvPr/>
        </p:nvSpPr>
        <p:spPr bwMode="auto">
          <a:xfrm>
            <a:off x="611188" y="333375"/>
            <a:ext cx="80645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eaLnBrk="0" hangingPunct="0">
              <a:spcBef>
                <a:spcPct val="20000"/>
              </a:spcBef>
              <a:buChar char="•"/>
              <a:defRPr sz="3200">
                <a:solidFill>
                  <a:schemeClr val="tx1"/>
                </a:solidFill>
                <a:latin typeface="Arial" charset="0"/>
                <a:cs typeface="Arial" charset="0"/>
              </a:defRPr>
            </a:lvl1pPr>
            <a:lvl2pPr marL="74295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just" rtl="0" eaLnBrk="1" hangingPunct="1">
              <a:spcBef>
                <a:spcPct val="0"/>
              </a:spcBef>
              <a:buFontTx/>
              <a:buNone/>
            </a:pPr>
            <a:r>
              <a:rPr lang="en-US" altLang="en-US" sz="2400" b="1" i="1" dirty="0">
                <a:solidFill>
                  <a:srgbClr val="0000FF"/>
                </a:solidFill>
              </a:rPr>
              <a:t>z</a:t>
            </a:r>
            <a:r>
              <a:rPr lang="en-US" altLang="en-US" sz="2400" b="1" dirty="0"/>
              <a:t> = The vertical distance from the surface to the point at which </a:t>
            </a:r>
            <a:r>
              <a:rPr lang="en-US" altLang="en-US" sz="2400" b="1" dirty="0">
                <a:sym typeface="Symbol" pitchFamily="18" charset="2"/>
              </a:rPr>
              <a:t></a:t>
            </a:r>
            <a:r>
              <a:rPr lang="en-US" altLang="en-US" b="1" dirty="0"/>
              <a:t> </a:t>
            </a:r>
            <a:r>
              <a:rPr lang="en-US" altLang="en-US" sz="2400" b="1" dirty="0"/>
              <a:t>is evaluated.</a:t>
            </a:r>
          </a:p>
        </p:txBody>
      </p:sp>
      <p:sp>
        <p:nvSpPr>
          <p:cNvPr id="16388" name="Text Box 7"/>
          <p:cNvSpPr txBox="1">
            <a:spLocks noChangeArrowheads="1"/>
          </p:cNvSpPr>
          <p:nvPr/>
        </p:nvSpPr>
        <p:spPr bwMode="auto">
          <a:xfrm>
            <a:off x="323850" y="1341438"/>
            <a:ext cx="8351838"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eaLnBrk="0" hangingPunct="0">
              <a:spcBef>
                <a:spcPct val="20000"/>
              </a:spcBef>
              <a:buChar char="•"/>
              <a:defRPr sz="3200">
                <a:solidFill>
                  <a:schemeClr val="tx1"/>
                </a:solidFill>
                <a:latin typeface="Arial" charset="0"/>
                <a:cs typeface="Arial" charset="0"/>
              </a:defRPr>
            </a:lvl1pPr>
            <a:lvl2pPr marL="74295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just" rtl="0" eaLnBrk="1" hangingPunct="1">
              <a:spcBef>
                <a:spcPct val="0"/>
              </a:spcBef>
              <a:buFontTx/>
              <a:buNone/>
            </a:pPr>
            <a:r>
              <a:rPr lang="en-US" altLang="en-US" sz="2400" b="1" dirty="0">
                <a:solidFill>
                  <a:srgbClr val="0000FF"/>
                </a:solidFill>
                <a:sym typeface="Symbol" pitchFamily="18" charset="2"/>
              </a:rPr>
              <a:t></a:t>
            </a:r>
            <a:r>
              <a:rPr lang="en-US" altLang="en-US" sz="2400" b="1" dirty="0"/>
              <a:t> in Eq. 14 is called the </a:t>
            </a:r>
            <a:r>
              <a:rPr lang="en-US" altLang="en-US" sz="2400" b="1" dirty="0">
                <a:solidFill>
                  <a:srgbClr val="FF0000"/>
                </a:solidFill>
              </a:rPr>
              <a:t>BODY STRESS</a:t>
            </a:r>
            <a:r>
              <a:rPr lang="en-US" altLang="en-US" sz="2400" b="1" dirty="0"/>
              <a:t> because it is generated by the mass located upon by gravity in the body. Also it is usually refereed to as </a:t>
            </a:r>
            <a:r>
              <a:rPr lang="en-US" altLang="en-US" sz="2400" b="1" dirty="0">
                <a:solidFill>
                  <a:srgbClr val="FF0000"/>
                </a:solidFill>
              </a:rPr>
              <a:t>OVERBURDEN</a:t>
            </a:r>
            <a:r>
              <a:rPr lang="en-US" altLang="en-US" sz="2400" b="1" dirty="0"/>
              <a:t>.</a:t>
            </a:r>
          </a:p>
        </p:txBody>
      </p:sp>
      <p:sp>
        <p:nvSpPr>
          <p:cNvPr id="16389" name="Text Box 8"/>
          <p:cNvSpPr txBox="1">
            <a:spLocks noChangeArrowheads="1"/>
          </p:cNvSpPr>
          <p:nvPr/>
        </p:nvSpPr>
        <p:spPr bwMode="auto">
          <a:xfrm>
            <a:off x="395288" y="2781300"/>
            <a:ext cx="46148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eaLnBrk="0" hangingPunct="0">
              <a:spcBef>
                <a:spcPct val="20000"/>
              </a:spcBef>
              <a:buChar char="•"/>
              <a:defRPr sz="3200">
                <a:solidFill>
                  <a:schemeClr val="tx1"/>
                </a:solidFill>
                <a:latin typeface="Arial" charset="0"/>
                <a:cs typeface="Arial" charset="0"/>
              </a:defRPr>
            </a:lvl1pPr>
            <a:lvl2pPr marL="74295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l" eaLnBrk="1" hangingPunct="1">
              <a:spcBef>
                <a:spcPct val="0"/>
              </a:spcBef>
              <a:buFontTx/>
              <a:buNone/>
            </a:pPr>
            <a:r>
              <a:rPr lang="en-US" altLang="en-US" sz="2400" b="1">
                <a:solidFill>
                  <a:srgbClr val="FF0000"/>
                </a:solidFill>
              </a:rPr>
              <a:t>b. If an external load is applied</a:t>
            </a:r>
          </a:p>
        </p:txBody>
      </p:sp>
      <p:sp>
        <p:nvSpPr>
          <p:cNvPr id="16390" name="Text Box 9"/>
          <p:cNvSpPr txBox="1">
            <a:spLocks noChangeArrowheads="1"/>
          </p:cNvSpPr>
          <p:nvPr/>
        </p:nvSpPr>
        <p:spPr bwMode="auto">
          <a:xfrm>
            <a:off x="611188" y="3213100"/>
            <a:ext cx="80645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eaLnBrk="0" hangingPunct="0">
              <a:spcBef>
                <a:spcPct val="20000"/>
              </a:spcBef>
              <a:buChar char="•"/>
              <a:defRPr sz="3200">
                <a:solidFill>
                  <a:schemeClr val="tx1"/>
                </a:solidFill>
                <a:latin typeface="Arial" charset="0"/>
                <a:cs typeface="Arial" charset="0"/>
              </a:defRPr>
            </a:lvl1pPr>
            <a:lvl2pPr marL="74295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just" rtl="0" eaLnBrk="1" hangingPunct="1">
              <a:spcBef>
                <a:spcPct val="0"/>
              </a:spcBef>
              <a:buFontTx/>
              <a:buNone/>
            </a:pPr>
            <a:r>
              <a:rPr lang="en-US" altLang="en-US" sz="2400" b="1"/>
              <a:t>In this case the total stress at depth z is given by</a:t>
            </a:r>
          </a:p>
        </p:txBody>
      </p:sp>
      <p:graphicFrame>
        <p:nvGraphicFramePr>
          <p:cNvPr id="16391" name="Object 10"/>
          <p:cNvGraphicFramePr>
            <a:graphicFrameLocks noChangeAspect="1"/>
          </p:cNvGraphicFramePr>
          <p:nvPr/>
        </p:nvGraphicFramePr>
        <p:xfrm>
          <a:off x="844550" y="3763963"/>
          <a:ext cx="3552825" cy="457200"/>
        </p:xfrm>
        <a:graphic>
          <a:graphicData uri="http://schemas.openxmlformats.org/presentationml/2006/ole">
            <mc:AlternateContent xmlns:mc="http://schemas.openxmlformats.org/markup-compatibility/2006">
              <mc:Choice xmlns:v="urn:schemas-microsoft-com:vml" Requires="v">
                <p:oleObj spid="_x0000_s16460" name="Equation" r:id="rId3" imgW="1574800" imgH="203200" progId="Equation.3">
                  <p:embed/>
                </p:oleObj>
              </mc:Choice>
              <mc:Fallback>
                <p:oleObj name="Equation" r:id="rId3" imgW="1574800" imgH="203200" progId="Equation.3">
                  <p:embed/>
                  <p:pic>
                    <p:nvPicPr>
                      <p:cNvPr id="0" name="Object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4550" y="3763963"/>
                        <a:ext cx="3552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6392" name="Text Box 11"/>
          <p:cNvSpPr txBox="1">
            <a:spLocks noChangeArrowheads="1"/>
          </p:cNvSpPr>
          <p:nvPr/>
        </p:nvSpPr>
        <p:spPr bwMode="auto">
          <a:xfrm>
            <a:off x="304800" y="4311650"/>
            <a:ext cx="1116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eaLnBrk="0" hangingPunct="0">
              <a:spcBef>
                <a:spcPct val="20000"/>
              </a:spcBef>
              <a:buChar char="•"/>
              <a:defRPr sz="3200">
                <a:solidFill>
                  <a:schemeClr val="tx1"/>
                </a:solidFill>
                <a:latin typeface="Arial" charset="0"/>
                <a:cs typeface="Arial" charset="0"/>
              </a:defRPr>
            </a:lvl1pPr>
            <a:lvl2pPr marL="74295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l" rtl="0" eaLnBrk="1" hangingPunct="1">
              <a:spcBef>
                <a:spcPct val="0"/>
              </a:spcBef>
              <a:buFontTx/>
              <a:buNone/>
            </a:pPr>
            <a:r>
              <a:rPr lang="en-US" altLang="en-US" sz="2400" b="1"/>
              <a:t>Where</a:t>
            </a:r>
          </a:p>
        </p:txBody>
      </p:sp>
      <p:sp>
        <p:nvSpPr>
          <p:cNvPr id="16393" name="Text Box 12"/>
          <p:cNvSpPr txBox="1">
            <a:spLocks noChangeArrowheads="1"/>
          </p:cNvSpPr>
          <p:nvPr/>
        </p:nvSpPr>
        <p:spPr bwMode="auto">
          <a:xfrm>
            <a:off x="1044575" y="4886325"/>
            <a:ext cx="7559675" cy="1631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eaLnBrk="0" hangingPunct="0">
              <a:spcBef>
                <a:spcPct val="20000"/>
              </a:spcBef>
              <a:buChar char="•"/>
              <a:defRPr sz="3200">
                <a:solidFill>
                  <a:schemeClr val="tx1"/>
                </a:solidFill>
                <a:latin typeface="Arial" charset="0"/>
                <a:cs typeface="Arial" charset="0"/>
              </a:defRPr>
            </a:lvl1pPr>
            <a:lvl2pPr marL="74295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just" rtl="0" eaLnBrk="1" hangingPunct="1">
              <a:spcBef>
                <a:spcPct val="0"/>
              </a:spcBef>
              <a:buFontTx/>
              <a:buNone/>
            </a:pPr>
            <a:r>
              <a:rPr lang="en-US" altLang="en-US" sz="2400" b="1" dirty="0"/>
              <a:t>is the stress due to the external load at depth </a:t>
            </a:r>
            <a:r>
              <a:rPr lang="en-US" altLang="en-US" sz="2400" b="1" dirty="0">
                <a:solidFill>
                  <a:srgbClr val="0000FF"/>
                </a:solidFill>
              </a:rPr>
              <a:t>z</a:t>
            </a:r>
            <a:r>
              <a:rPr lang="en-US" altLang="en-US" sz="2400" b="1" dirty="0"/>
              <a:t> excluding the weight of soil i.e. </a:t>
            </a:r>
            <a:r>
              <a:rPr lang="en-US" altLang="en-US" sz="2800" b="1" dirty="0">
                <a:solidFill>
                  <a:srgbClr val="FF0000"/>
                </a:solidFill>
                <a:sym typeface="Symbol" pitchFamily="18" charset="2"/>
              </a:rPr>
              <a:t></a:t>
            </a:r>
            <a:r>
              <a:rPr lang="en-US" altLang="en-US" sz="2800" b="1" dirty="0">
                <a:solidFill>
                  <a:srgbClr val="FF0000"/>
                </a:solidFill>
              </a:rPr>
              <a:t>z</a:t>
            </a:r>
            <a:r>
              <a:rPr lang="en-US" altLang="en-US" sz="2400" b="1" dirty="0"/>
              <a:t>. We will discuss in the following </a:t>
            </a:r>
            <a:r>
              <a:rPr lang="en-US" altLang="en-US" sz="2400" b="1" u="sng" dirty="0">
                <a:solidFill>
                  <a:srgbClr val="FF0000"/>
                </a:solidFill>
              </a:rPr>
              <a:t>chapter</a:t>
            </a:r>
            <a:r>
              <a:rPr lang="en-US" altLang="en-US" sz="2400" b="1" dirty="0"/>
              <a:t> different ways for evaluating         .</a:t>
            </a:r>
          </a:p>
        </p:txBody>
      </p:sp>
      <p:graphicFrame>
        <p:nvGraphicFramePr>
          <p:cNvPr id="16394" name="Object 13"/>
          <p:cNvGraphicFramePr>
            <a:graphicFrameLocks noChangeAspect="1"/>
          </p:cNvGraphicFramePr>
          <p:nvPr/>
        </p:nvGraphicFramePr>
        <p:xfrm>
          <a:off x="323850" y="4829175"/>
          <a:ext cx="719138" cy="503238"/>
        </p:xfrm>
        <a:graphic>
          <a:graphicData uri="http://schemas.openxmlformats.org/presentationml/2006/ole">
            <mc:AlternateContent xmlns:mc="http://schemas.openxmlformats.org/markup-compatibility/2006">
              <mc:Choice xmlns:v="urn:schemas-microsoft-com:vml" Requires="v">
                <p:oleObj spid="_x0000_s16461" name="Equation" r:id="rId5" imgW="253670" imgH="177569" progId="Equation.3">
                  <p:embed/>
                </p:oleObj>
              </mc:Choice>
              <mc:Fallback>
                <p:oleObj name="Equation" r:id="rId5" imgW="253670" imgH="177569" progId="Equation.3">
                  <p:embed/>
                  <p:pic>
                    <p:nvPicPr>
                      <p:cNvPr id="0" name="Object 1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3850" y="4829175"/>
                        <a:ext cx="719138" cy="503238"/>
                      </a:xfrm>
                      <a:prstGeom prst="rect">
                        <a:avLst/>
                      </a:prstGeom>
                      <a:noFill/>
                      <a:ln>
                        <a:noFill/>
                      </a:ln>
                      <a:effectLst/>
                      <a:extLst/>
                    </p:spPr>
                  </p:pic>
                </p:oleObj>
              </mc:Fallback>
            </mc:AlternateContent>
          </a:graphicData>
        </a:graphic>
      </p:graphicFrame>
      <p:sp>
        <p:nvSpPr>
          <p:cNvPr id="16395" name="Line 14"/>
          <p:cNvSpPr>
            <a:spLocks noChangeShapeType="1"/>
          </p:cNvSpPr>
          <p:nvPr/>
        </p:nvSpPr>
        <p:spPr bwMode="auto">
          <a:xfrm>
            <a:off x="2152650" y="4149725"/>
            <a:ext cx="576263" cy="0"/>
          </a:xfrm>
          <a:prstGeom prst="line">
            <a:avLst/>
          </a:prstGeom>
          <a:noFill/>
          <a:ln w="57150">
            <a:solidFill>
              <a:srgbClr val="CC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16396" name="Object 2"/>
          <p:cNvGraphicFramePr>
            <a:graphicFrameLocks noChangeAspect="1"/>
          </p:cNvGraphicFramePr>
          <p:nvPr/>
        </p:nvGraphicFramePr>
        <p:xfrm>
          <a:off x="2727325" y="6038850"/>
          <a:ext cx="692150" cy="485775"/>
        </p:xfrm>
        <a:graphic>
          <a:graphicData uri="http://schemas.openxmlformats.org/presentationml/2006/ole">
            <mc:AlternateContent xmlns:mc="http://schemas.openxmlformats.org/markup-compatibility/2006">
              <mc:Choice xmlns:v="urn:schemas-microsoft-com:vml" Requires="v">
                <p:oleObj spid="_x0000_s16462" name="Equation" r:id="rId7" imgW="253670" imgH="177569" progId="Equation.3">
                  <p:embed/>
                </p:oleObj>
              </mc:Choice>
              <mc:Fallback>
                <p:oleObj name="Equation" r:id="rId7" imgW="253670" imgH="177569" progId="Equation.3">
                  <p:embed/>
                  <p:pic>
                    <p:nvPicPr>
                      <p:cNvPr id="0" name="Object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727325" y="6038850"/>
                        <a:ext cx="692150" cy="485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Text Box 4"/>
          <p:cNvSpPr txBox="1">
            <a:spLocks noChangeArrowheads="1"/>
          </p:cNvSpPr>
          <p:nvPr/>
        </p:nvSpPr>
        <p:spPr bwMode="auto">
          <a:xfrm>
            <a:off x="611188" y="188913"/>
            <a:ext cx="4354512"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eaLnBrk="0" hangingPunct="0">
              <a:spcBef>
                <a:spcPct val="20000"/>
              </a:spcBef>
              <a:buChar char="•"/>
              <a:defRPr sz="3200">
                <a:solidFill>
                  <a:schemeClr val="tx1"/>
                </a:solidFill>
                <a:latin typeface="Arial" charset="0"/>
                <a:cs typeface="Arial" charset="0"/>
              </a:defRPr>
            </a:lvl1pPr>
            <a:lvl2pPr marL="74295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l" eaLnBrk="1" hangingPunct="1">
              <a:spcBef>
                <a:spcPct val="0"/>
              </a:spcBef>
              <a:buFontTx/>
              <a:buNone/>
            </a:pPr>
            <a:r>
              <a:rPr lang="en-US" altLang="en-US" sz="2400" b="1" u="sng">
                <a:solidFill>
                  <a:srgbClr val="CC0066"/>
                </a:solidFill>
              </a:rPr>
              <a:t>II. Determination of p.w.p,   u</a:t>
            </a:r>
            <a:endParaRPr lang="en-US" altLang="en-US" sz="2800" b="1">
              <a:sym typeface="Symbol" pitchFamily="18" charset="2"/>
            </a:endParaRPr>
          </a:p>
        </p:txBody>
      </p:sp>
      <p:graphicFrame>
        <p:nvGraphicFramePr>
          <p:cNvPr id="17412" name="Object 5"/>
          <p:cNvGraphicFramePr>
            <a:graphicFrameLocks noChangeAspect="1"/>
          </p:cNvGraphicFramePr>
          <p:nvPr/>
        </p:nvGraphicFramePr>
        <p:xfrm>
          <a:off x="1487488" y="1336675"/>
          <a:ext cx="2951162" cy="514350"/>
        </p:xfrm>
        <a:graphic>
          <a:graphicData uri="http://schemas.openxmlformats.org/presentationml/2006/ole">
            <mc:AlternateContent xmlns:mc="http://schemas.openxmlformats.org/markup-compatibility/2006">
              <mc:Choice xmlns:v="urn:schemas-microsoft-com:vml" Requires="v">
                <p:oleObj spid="_x0000_s17487" name="Equation" r:id="rId3" imgW="1308100" imgH="228600" progId="Equation.3">
                  <p:embed/>
                </p:oleObj>
              </mc:Choice>
              <mc:Fallback>
                <p:oleObj name="Equation" r:id="rId3" imgW="1308100" imgH="228600"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87488" y="1336675"/>
                        <a:ext cx="2951162" cy="514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7413" name="Text Box 6"/>
          <p:cNvSpPr txBox="1">
            <a:spLocks noChangeArrowheads="1"/>
          </p:cNvSpPr>
          <p:nvPr/>
        </p:nvSpPr>
        <p:spPr bwMode="auto">
          <a:xfrm>
            <a:off x="219869" y="865187"/>
            <a:ext cx="43799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eaLnBrk="0" hangingPunct="0">
              <a:spcBef>
                <a:spcPct val="20000"/>
              </a:spcBef>
              <a:buChar char="•"/>
              <a:defRPr sz="3200">
                <a:solidFill>
                  <a:schemeClr val="tx1"/>
                </a:solidFill>
                <a:latin typeface="Arial" charset="0"/>
                <a:cs typeface="Arial" charset="0"/>
              </a:defRPr>
            </a:lvl1pPr>
            <a:lvl2pPr marL="74295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l" eaLnBrk="1" hangingPunct="1">
              <a:spcBef>
                <a:spcPct val="0"/>
              </a:spcBef>
              <a:buFontTx/>
              <a:buNone/>
            </a:pPr>
            <a:r>
              <a:rPr lang="en-US" altLang="en-US" sz="2400" b="1" dirty="0">
                <a:solidFill>
                  <a:srgbClr val="FF0000"/>
                </a:solidFill>
              </a:rPr>
              <a:t>a. No external load is applied</a:t>
            </a:r>
          </a:p>
        </p:txBody>
      </p:sp>
      <p:sp>
        <p:nvSpPr>
          <p:cNvPr id="17414" name="Text Box 7"/>
          <p:cNvSpPr txBox="1">
            <a:spLocks noChangeArrowheads="1"/>
          </p:cNvSpPr>
          <p:nvPr/>
        </p:nvSpPr>
        <p:spPr bwMode="auto">
          <a:xfrm>
            <a:off x="414338" y="1673225"/>
            <a:ext cx="1116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eaLnBrk="0" hangingPunct="0">
              <a:spcBef>
                <a:spcPct val="20000"/>
              </a:spcBef>
              <a:buChar char="•"/>
              <a:defRPr sz="3200">
                <a:solidFill>
                  <a:schemeClr val="tx1"/>
                </a:solidFill>
                <a:latin typeface="Arial" charset="0"/>
                <a:cs typeface="Arial" charset="0"/>
              </a:defRPr>
            </a:lvl1pPr>
            <a:lvl2pPr marL="74295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l" rtl="0" eaLnBrk="1" hangingPunct="1">
              <a:spcBef>
                <a:spcPct val="0"/>
              </a:spcBef>
              <a:buFontTx/>
              <a:buNone/>
            </a:pPr>
            <a:r>
              <a:rPr lang="en-US" altLang="en-US" sz="2400" b="1"/>
              <a:t>Where</a:t>
            </a:r>
          </a:p>
        </p:txBody>
      </p:sp>
      <p:sp>
        <p:nvSpPr>
          <p:cNvPr id="17415" name="Text Box 8"/>
          <p:cNvSpPr txBox="1">
            <a:spLocks noChangeArrowheads="1"/>
          </p:cNvSpPr>
          <p:nvPr/>
        </p:nvSpPr>
        <p:spPr bwMode="auto">
          <a:xfrm>
            <a:off x="522288" y="2085975"/>
            <a:ext cx="8280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eaLnBrk="0" hangingPunct="0">
              <a:spcBef>
                <a:spcPct val="20000"/>
              </a:spcBef>
              <a:buChar char="•"/>
              <a:defRPr sz="3200">
                <a:solidFill>
                  <a:schemeClr val="tx1"/>
                </a:solidFill>
                <a:latin typeface="Arial" charset="0"/>
                <a:cs typeface="Arial" charset="0"/>
              </a:defRPr>
            </a:lvl1pPr>
            <a:lvl2pPr marL="74295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just" rtl="0" eaLnBrk="1" hangingPunct="1">
              <a:spcBef>
                <a:spcPct val="0"/>
              </a:spcBef>
              <a:buFontTx/>
              <a:buNone/>
            </a:pPr>
            <a:r>
              <a:rPr lang="en-US" altLang="en-US" sz="2800" b="1">
                <a:solidFill>
                  <a:srgbClr val="FF0000"/>
                </a:solidFill>
                <a:sym typeface="Symbol" pitchFamily="18" charset="2"/>
              </a:rPr>
              <a:t></a:t>
            </a:r>
            <a:r>
              <a:rPr lang="en-US" altLang="en-US" sz="2800" b="1" baseline="-25000">
                <a:solidFill>
                  <a:srgbClr val="FF0000"/>
                </a:solidFill>
                <a:sym typeface="Symbol" pitchFamily="18" charset="2"/>
              </a:rPr>
              <a:t>w</a:t>
            </a:r>
            <a:r>
              <a:rPr lang="en-US" altLang="en-US" sz="1800"/>
              <a:t> </a:t>
            </a:r>
            <a:r>
              <a:rPr lang="en-US" altLang="en-US" sz="2400" b="1"/>
              <a:t>= Unit weight of water</a:t>
            </a:r>
          </a:p>
        </p:txBody>
      </p:sp>
      <p:sp>
        <p:nvSpPr>
          <p:cNvPr id="17416" name="Text Box 9"/>
          <p:cNvSpPr txBox="1">
            <a:spLocks noChangeArrowheads="1"/>
          </p:cNvSpPr>
          <p:nvPr/>
        </p:nvSpPr>
        <p:spPr bwMode="auto">
          <a:xfrm>
            <a:off x="395288" y="2708275"/>
            <a:ext cx="8424862"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eaLnBrk="0" hangingPunct="0">
              <a:spcBef>
                <a:spcPct val="20000"/>
              </a:spcBef>
              <a:buChar char="•"/>
              <a:defRPr sz="3200">
                <a:solidFill>
                  <a:schemeClr val="tx1"/>
                </a:solidFill>
                <a:latin typeface="Arial" charset="0"/>
                <a:cs typeface="Arial" charset="0"/>
              </a:defRPr>
            </a:lvl1pPr>
            <a:lvl2pPr marL="74295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l" rtl="0" eaLnBrk="1" hangingPunct="1">
              <a:spcBef>
                <a:spcPct val="0"/>
              </a:spcBef>
              <a:buFontTx/>
              <a:buNone/>
            </a:pPr>
            <a:r>
              <a:rPr lang="en-US" altLang="en-US" sz="2400" b="1"/>
              <a:t>Therefore, by substituting Eq. 15 and Eq.16 into Eq.14, we get</a:t>
            </a:r>
          </a:p>
        </p:txBody>
      </p:sp>
      <p:graphicFrame>
        <p:nvGraphicFramePr>
          <p:cNvPr id="17417" name="Object 10"/>
          <p:cNvGraphicFramePr>
            <a:graphicFrameLocks noChangeAspect="1"/>
          </p:cNvGraphicFramePr>
          <p:nvPr/>
        </p:nvGraphicFramePr>
        <p:xfrm>
          <a:off x="900113" y="3573463"/>
          <a:ext cx="3784600" cy="542925"/>
        </p:xfrm>
        <a:graphic>
          <a:graphicData uri="http://schemas.openxmlformats.org/presentationml/2006/ole">
            <mc:AlternateContent xmlns:mc="http://schemas.openxmlformats.org/markup-compatibility/2006">
              <mc:Choice xmlns:v="urn:schemas-microsoft-com:vml" Requires="v">
                <p:oleObj spid="_x0000_s17488" name="Equation" r:id="rId5" imgW="1676400" imgH="241300" progId="Equation.3">
                  <p:embed/>
                </p:oleObj>
              </mc:Choice>
              <mc:Fallback>
                <p:oleObj name="Equation" r:id="rId5" imgW="1676400" imgH="241300" progId="Equation.3">
                  <p:embed/>
                  <p:pic>
                    <p:nvPicPr>
                      <p:cNvPr id="0" name="Object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00113" y="3573463"/>
                        <a:ext cx="3784600" cy="542925"/>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7418" name="Text Box 11"/>
          <p:cNvSpPr txBox="1">
            <a:spLocks noChangeArrowheads="1"/>
          </p:cNvSpPr>
          <p:nvPr/>
        </p:nvSpPr>
        <p:spPr bwMode="auto">
          <a:xfrm>
            <a:off x="85726" y="4298950"/>
            <a:ext cx="7739063" cy="83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65138" indent="-465138" algn="r" eaLnBrk="0" hangingPunct="0">
              <a:spcBef>
                <a:spcPct val="20000"/>
              </a:spcBef>
              <a:buChar char="•"/>
              <a:defRPr sz="3200">
                <a:solidFill>
                  <a:schemeClr val="tx1"/>
                </a:solidFill>
                <a:latin typeface="Arial" charset="0"/>
                <a:cs typeface="Arial" charset="0"/>
              </a:defRPr>
            </a:lvl1pPr>
            <a:lvl2pPr marL="74295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just" rtl="0" eaLnBrk="1" hangingPunct="1">
              <a:spcBef>
                <a:spcPct val="0"/>
              </a:spcBef>
              <a:buFontTx/>
              <a:buNone/>
            </a:pPr>
            <a:r>
              <a:rPr lang="en-US" altLang="en-US" sz="2400" b="1" dirty="0">
                <a:solidFill>
                  <a:srgbClr val="FF0000"/>
                </a:solidFill>
              </a:rPr>
              <a:t>b. No external load is applied, but there is steady state seepage</a:t>
            </a:r>
          </a:p>
        </p:txBody>
      </p:sp>
      <p:sp>
        <p:nvSpPr>
          <p:cNvPr id="17419" name="Text Box 12"/>
          <p:cNvSpPr txBox="1">
            <a:spLocks noChangeArrowheads="1"/>
          </p:cNvSpPr>
          <p:nvPr/>
        </p:nvSpPr>
        <p:spPr bwMode="auto">
          <a:xfrm>
            <a:off x="395288" y="5157788"/>
            <a:ext cx="40290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eaLnBrk="0" hangingPunct="0">
              <a:spcBef>
                <a:spcPct val="20000"/>
              </a:spcBef>
              <a:buChar char="•"/>
              <a:defRPr sz="3200">
                <a:solidFill>
                  <a:schemeClr val="tx1"/>
                </a:solidFill>
                <a:latin typeface="Arial" charset="0"/>
                <a:cs typeface="Arial" charset="0"/>
              </a:defRPr>
            </a:lvl1pPr>
            <a:lvl2pPr marL="74295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l" rtl="0" eaLnBrk="1" hangingPunct="1">
              <a:spcBef>
                <a:spcPct val="0"/>
              </a:spcBef>
              <a:buFontTx/>
              <a:buNone/>
            </a:pPr>
            <a:r>
              <a:rPr lang="en-US" altLang="en-US" sz="2400" b="1" dirty="0"/>
              <a:t>From Bernoulli's equation </a:t>
            </a:r>
          </a:p>
        </p:txBody>
      </p:sp>
      <p:graphicFrame>
        <p:nvGraphicFramePr>
          <p:cNvPr id="17420" name="Object 13"/>
          <p:cNvGraphicFramePr>
            <a:graphicFrameLocks noChangeAspect="1"/>
          </p:cNvGraphicFramePr>
          <p:nvPr/>
        </p:nvGraphicFramePr>
        <p:xfrm>
          <a:off x="4787900" y="5157788"/>
          <a:ext cx="2952750" cy="514350"/>
        </p:xfrm>
        <a:graphic>
          <a:graphicData uri="http://schemas.openxmlformats.org/presentationml/2006/ole">
            <mc:AlternateContent xmlns:mc="http://schemas.openxmlformats.org/markup-compatibility/2006">
              <mc:Choice xmlns:v="urn:schemas-microsoft-com:vml" Requires="v">
                <p:oleObj spid="_x0000_s17489" name="Equation" r:id="rId7" imgW="1308100" imgH="228600" progId="Equation.3">
                  <p:embed/>
                </p:oleObj>
              </mc:Choice>
              <mc:Fallback>
                <p:oleObj name="Equation" r:id="rId7" imgW="1308100" imgH="228600" progId="Equation.3">
                  <p:embed/>
                  <p:pic>
                    <p:nvPicPr>
                      <p:cNvPr id="0" name="Object 1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787900" y="5157788"/>
                        <a:ext cx="2952750" cy="514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17421" name="Picture 1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011863" y="5707063"/>
            <a:ext cx="2952750" cy="962025"/>
          </a:xfrm>
          <a:prstGeom prst="rect">
            <a:avLst/>
          </a:prstGeom>
          <a:noFill/>
          <a:ln w="38100">
            <a:solidFill>
              <a:srgbClr val="CC00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422" name="Text Box 15"/>
          <p:cNvSpPr txBox="1">
            <a:spLocks noChangeArrowheads="1"/>
          </p:cNvSpPr>
          <p:nvPr/>
        </p:nvSpPr>
        <p:spPr bwMode="auto">
          <a:xfrm>
            <a:off x="395288" y="5805488"/>
            <a:ext cx="5529262"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eaLnBrk="0" hangingPunct="0">
              <a:spcBef>
                <a:spcPct val="20000"/>
              </a:spcBef>
              <a:buChar char="•"/>
              <a:defRPr sz="3200">
                <a:solidFill>
                  <a:schemeClr val="tx1"/>
                </a:solidFill>
                <a:latin typeface="Arial" charset="0"/>
                <a:cs typeface="Arial" charset="0"/>
              </a:defRPr>
            </a:lvl1pPr>
            <a:lvl2pPr marL="74295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l" rtl="0" eaLnBrk="1" hangingPunct="1">
              <a:spcBef>
                <a:spcPct val="0"/>
              </a:spcBef>
              <a:buFontTx/>
              <a:buNone/>
            </a:pPr>
            <a:r>
              <a:rPr lang="en-US" altLang="en-US" sz="2400" b="1"/>
              <a:t>We find h from Laplace’s equation  </a:t>
            </a:r>
          </a:p>
        </p:txBody>
      </p:sp>
      <p:sp>
        <p:nvSpPr>
          <p:cNvPr id="17423" name="Text Box 16"/>
          <p:cNvSpPr txBox="1">
            <a:spLocks noChangeArrowheads="1"/>
          </p:cNvSpPr>
          <p:nvPr/>
        </p:nvSpPr>
        <p:spPr bwMode="auto">
          <a:xfrm>
            <a:off x="684213" y="6400800"/>
            <a:ext cx="30480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eaLnBrk="0" hangingPunct="0">
              <a:spcBef>
                <a:spcPct val="20000"/>
              </a:spcBef>
              <a:buChar char="•"/>
              <a:defRPr sz="3200">
                <a:solidFill>
                  <a:schemeClr val="tx1"/>
                </a:solidFill>
                <a:latin typeface="Arial" charset="0"/>
                <a:cs typeface="Arial" charset="0"/>
              </a:defRPr>
            </a:lvl1pPr>
            <a:lvl2pPr marL="74295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l" rtl="0" eaLnBrk="1" hangingPunct="1">
              <a:spcBef>
                <a:spcPct val="0"/>
              </a:spcBef>
              <a:buFontTx/>
              <a:buNone/>
            </a:pPr>
            <a:r>
              <a:rPr lang="en-US" altLang="en-US" sz="2400" b="1" dirty="0"/>
              <a:t>We use the </a:t>
            </a:r>
            <a:r>
              <a:rPr lang="en-US" altLang="en-US" sz="2400" b="1" dirty="0">
                <a:solidFill>
                  <a:srgbClr val="00CC00"/>
                </a:solidFill>
              </a:rPr>
              <a:t>flow</a:t>
            </a:r>
            <a:r>
              <a:rPr lang="en-US" altLang="en-US" sz="2400" b="1" dirty="0"/>
              <a:t> </a:t>
            </a:r>
            <a:r>
              <a:rPr lang="en-US" altLang="en-US" sz="2400" b="1" dirty="0">
                <a:solidFill>
                  <a:srgbClr val="00CC00"/>
                </a:solidFill>
              </a:rPr>
              <a:t>net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ext Box 2"/>
          <p:cNvSpPr txBox="1">
            <a:spLocks noChangeArrowheads="1"/>
          </p:cNvSpPr>
          <p:nvPr/>
        </p:nvSpPr>
        <p:spPr bwMode="auto">
          <a:xfrm>
            <a:off x="179388" y="115888"/>
            <a:ext cx="8280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eaLnBrk="0" hangingPunct="0">
              <a:spcBef>
                <a:spcPct val="20000"/>
              </a:spcBef>
              <a:buChar char="•"/>
              <a:defRPr sz="3200">
                <a:solidFill>
                  <a:schemeClr val="tx1"/>
                </a:solidFill>
                <a:latin typeface="Arial" charset="0"/>
                <a:cs typeface="Arial" charset="0"/>
              </a:defRPr>
            </a:lvl1pPr>
            <a:lvl2pPr marL="74295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just" rtl="0" eaLnBrk="1" hangingPunct="1">
              <a:spcBef>
                <a:spcPct val="0"/>
              </a:spcBef>
              <a:buFontTx/>
              <a:buNone/>
            </a:pPr>
            <a:r>
              <a:rPr lang="en-US" altLang="en-US" sz="2400" b="1">
                <a:solidFill>
                  <a:srgbClr val="FF0000"/>
                </a:solidFill>
              </a:rPr>
              <a:t>c. External load is applied</a:t>
            </a:r>
          </a:p>
        </p:txBody>
      </p:sp>
      <p:sp>
        <p:nvSpPr>
          <p:cNvPr id="18436" name="Text Box 3"/>
          <p:cNvSpPr txBox="1">
            <a:spLocks noChangeArrowheads="1"/>
          </p:cNvSpPr>
          <p:nvPr/>
        </p:nvSpPr>
        <p:spPr bwMode="auto">
          <a:xfrm>
            <a:off x="468313" y="909638"/>
            <a:ext cx="42402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eaLnBrk="0" hangingPunct="0">
              <a:spcBef>
                <a:spcPct val="20000"/>
              </a:spcBef>
              <a:buChar char="•"/>
              <a:defRPr sz="3200">
                <a:solidFill>
                  <a:schemeClr val="tx1"/>
                </a:solidFill>
                <a:latin typeface="Arial" charset="0"/>
                <a:cs typeface="Arial" charset="0"/>
              </a:defRPr>
            </a:lvl1pPr>
            <a:lvl2pPr marL="74295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l" eaLnBrk="1" hangingPunct="1">
              <a:spcBef>
                <a:spcPct val="0"/>
              </a:spcBef>
              <a:buFontTx/>
              <a:buNone/>
            </a:pPr>
            <a:r>
              <a:rPr lang="en-US" altLang="en-US" sz="2400" b="1">
                <a:solidFill>
                  <a:schemeClr val="accent2"/>
                </a:solidFill>
              </a:rPr>
              <a:t>i. Fully Undrained Condition</a:t>
            </a:r>
          </a:p>
        </p:txBody>
      </p:sp>
      <p:sp>
        <p:nvSpPr>
          <p:cNvPr id="18437" name="Text Box 4"/>
          <p:cNvSpPr txBox="1">
            <a:spLocks noChangeArrowheads="1"/>
          </p:cNvSpPr>
          <p:nvPr/>
        </p:nvSpPr>
        <p:spPr bwMode="auto">
          <a:xfrm>
            <a:off x="468313" y="1366838"/>
            <a:ext cx="8351837" cy="120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eaLnBrk="0" hangingPunct="0">
              <a:spcBef>
                <a:spcPct val="20000"/>
              </a:spcBef>
              <a:buChar char="•"/>
              <a:defRPr sz="3200">
                <a:solidFill>
                  <a:schemeClr val="tx1"/>
                </a:solidFill>
                <a:latin typeface="Arial" charset="0"/>
                <a:cs typeface="Arial" charset="0"/>
              </a:defRPr>
            </a:lvl1pPr>
            <a:lvl2pPr marL="74295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just" rtl="0" eaLnBrk="1" hangingPunct="1">
              <a:spcBef>
                <a:spcPct val="0"/>
              </a:spcBef>
              <a:buFontTx/>
              <a:buNone/>
            </a:pPr>
            <a:r>
              <a:rPr lang="en-US" altLang="en-US" sz="2400" b="1" dirty="0"/>
              <a:t>We find </a:t>
            </a:r>
            <a:r>
              <a:rPr lang="en-US" altLang="en-US" sz="2400" b="1" dirty="0" err="1"/>
              <a:t>Skempton’s</a:t>
            </a:r>
            <a:r>
              <a:rPr lang="en-US" altLang="en-US" sz="2400" b="1" dirty="0"/>
              <a:t> </a:t>
            </a:r>
            <a:r>
              <a:rPr lang="en-US" altLang="en-US" sz="2400" b="1" dirty="0" err="1"/>
              <a:t>p.w.p</a:t>
            </a:r>
            <a:r>
              <a:rPr lang="en-US" altLang="en-US" sz="2400" b="1" dirty="0"/>
              <a:t> parameters </a:t>
            </a:r>
            <a:r>
              <a:rPr lang="en-US" altLang="en-US" sz="2400" b="1" dirty="0">
                <a:solidFill>
                  <a:srgbClr val="00B050"/>
                </a:solidFill>
              </a:rPr>
              <a:t>A</a:t>
            </a:r>
            <a:r>
              <a:rPr lang="en-US" altLang="en-US" sz="2400" b="1" dirty="0"/>
              <a:t> and </a:t>
            </a:r>
            <a:r>
              <a:rPr lang="en-US" altLang="en-US" sz="2400" b="1" dirty="0">
                <a:solidFill>
                  <a:srgbClr val="00B050"/>
                </a:solidFill>
              </a:rPr>
              <a:t>B</a:t>
            </a:r>
            <a:r>
              <a:rPr lang="en-US" altLang="en-US" sz="2400" b="1" dirty="0"/>
              <a:t> in the laboratory and to use them in evaluating </a:t>
            </a:r>
            <a:r>
              <a:rPr lang="en-US" altLang="en-US" sz="2400" b="1" dirty="0">
                <a:solidFill>
                  <a:srgbClr val="0000FF"/>
                </a:solidFill>
              </a:rPr>
              <a:t>u</a:t>
            </a:r>
            <a:r>
              <a:rPr lang="en-US" altLang="en-US" sz="2400" b="1" dirty="0"/>
              <a:t> in the field. </a:t>
            </a:r>
            <a:r>
              <a:rPr lang="en-US" altLang="en-US" sz="2400" b="1" dirty="0">
                <a:solidFill>
                  <a:srgbClr val="0000FF"/>
                </a:solidFill>
              </a:rPr>
              <a:t>A</a:t>
            </a:r>
            <a:r>
              <a:rPr lang="en-US" altLang="en-US" sz="2400" b="1" dirty="0"/>
              <a:t> and </a:t>
            </a:r>
            <a:r>
              <a:rPr lang="en-US" altLang="en-US" sz="2400" b="1" dirty="0">
                <a:solidFill>
                  <a:srgbClr val="0000FF"/>
                </a:solidFill>
              </a:rPr>
              <a:t>B </a:t>
            </a:r>
            <a:r>
              <a:rPr lang="en-US" altLang="en-US" sz="2400" b="1" dirty="0"/>
              <a:t>are discussed in </a:t>
            </a:r>
            <a:r>
              <a:rPr lang="en-US" altLang="en-US" sz="2400" b="1" u="sng" dirty="0" smtClean="0">
                <a:solidFill>
                  <a:srgbClr val="FF0000"/>
                </a:solidFill>
              </a:rPr>
              <a:t>Geotechnical </a:t>
            </a:r>
            <a:r>
              <a:rPr lang="en-US" altLang="en-US" sz="2400" b="1" u="sng" dirty="0">
                <a:solidFill>
                  <a:srgbClr val="FF0000"/>
                </a:solidFill>
              </a:rPr>
              <a:t>Engineering II</a:t>
            </a:r>
            <a:r>
              <a:rPr lang="en-US" altLang="en-US" sz="2400" b="1" dirty="0"/>
              <a:t>.</a:t>
            </a:r>
          </a:p>
        </p:txBody>
      </p:sp>
      <p:sp>
        <p:nvSpPr>
          <p:cNvPr id="18438" name="Text Box 5"/>
          <p:cNvSpPr txBox="1">
            <a:spLocks noChangeArrowheads="1"/>
          </p:cNvSpPr>
          <p:nvPr/>
        </p:nvSpPr>
        <p:spPr bwMode="auto">
          <a:xfrm>
            <a:off x="468313" y="2708275"/>
            <a:ext cx="40528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eaLnBrk="0" hangingPunct="0">
              <a:spcBef>
                <a:spcPct val="20000"/>
              </a:spcBef>
              <a:buChar char="•"/>
              <a:defRPr sz="3200">
                <a:solidFill>
                  <a:schemeClr val="tx1"/>
                </a:solidFill>
                <a:latin typeface="Arial" charset="0"/>
                <a:cs typeface="Arial" charset="0"/>
              </a:defRPr>
            </a:lvl1pPr>
            <a:lvl2pPr marL="74295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l" eaLnBrk="1" hangingPunct="1">
              <a:spcBef>
                <a:spcPct val="0"/>
              </a:spcBef>
              <a:buFontTx/>
              <a:buNone/>
            </a:pPr>
            <a:r>
              <a:rPr lang="en-US" altLang="en-US" sz="2400" b="1">
                <a:solidFill>
                  <a:schemeClr val="accent2"/>
                </a:solidFill>
              </a:rPr>
              <a:t>ii. Consolidation Condition</a:t>
            </a:r>
          </a:p>
        </p:txBody>
      </p:sp>
      <p:sp>
        <p:nvSpPr>
          <p:cNvPr id="18439" name="Text Box 6"/>
          <p:cNvSpPr txBox="1">
            <a:spLocks noChangeArrowheads="1"/>
          </p:cNvSpPr>
          <p:nvPr/>
        </p:nvSpPr>
        <p:spPr bwMode="auto">
          <a:xfrm>
            <a:off x="468313" y="3140075"/>
            <a:ext cx="8135937" cy="1938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eaLnBrk="0" hangingPunct="0">
              <a:spcBef>
                <a:spcPct val="20000"/>
              </a:spcBef>
              <a:buChar char="•"/>
              <a:defRPr sz="3200">
                <a:solidFill>
                  <a:schemeClr val="tx1"/>
                </a:solidFill>
                <a:latin typeface="Arial" charset="0"/>
                <a:cs typeface="Arial" charset="0"/>
              </a:defRPr>
            </a:lvl1pPr>
            <a:lvl2pPr marL="74295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just" rtl="0" eaLnBrk="1" hangingPunct="1">
              <a:spcBef>
                <a:spcPct val="0"/>
              </a:spcBef>
              <a:buFontTx/>
              <a:buNone/>
            </a:pPr>
            <a:r>
              <a:rPr lang="en-US" altLang="en-US" sz="2400" b="1"/>
              <a:t>If we have partially drained condition in (Transient         flow). Then it is the </a:t>
            </a:r>
            <a:r>
              <a:rPr lang="en-US" altLang="en-US" sz="2400" b="1">
                <a:solidFill>
                  <a:srgbClr val="FF0000"/>
                </a:solidFill>
              </a:rPr>
              <a:t>Theory of Consolidation </a:t>
            </a:r>
            <a:r>
              <a:rPr lang="en-US" altLang="en-US" sz="2400" b="1"/>
              <a:t>which enables us to keep trace of u and hence      . This theory will be discussed in details in </a:t>
            </a:r>
            <a:r>
              <a:rPr lang="en-US" altLang="en-US" sz="2400" b="1" u="sng">
                <a:solidFill>
                  <a:srgbClr val="FF0000"/>
                </a:solidFill>
              </a:rPr>
              <a:t>Geotechnical Engineering II</a:t>
            </a:r>
            <a:r>
              <a:rPr lang="en-US" altLang="en-US" sz="2400" b="1"/>
              <a:t>.</a:t>
            </a:r>
          </a:p>
        </p:txBody>
      </p:sp>
      <p:sp>
        <p:nvSpPr>
          <p:cNvPr id="18440" name="Text Box 7"/>
          <p:cNvSpPr txBox="1">
            <a:spLocks noChangeArrowheads="1"/>
          </p:cNvSpPr>
          <p:nvPr/>
        </p:nvSpPr>
        <p:spPr bwMode="auto">
          <a:xfrm>
            <a:off x="395289" y="5183188"/>
            <a:ext cx="8064500" cy="120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r" eaLnBrk="0" hangingPunct="0">
              <a:spcBef>
                <a:spcPct val="20000"/>
              </a:spcBef>
              <a:buChar char="•"/>
              <a:defRPr sz="3200">
                <a:solidFill>
                  <a:schemeClr val="tx1"/>
                </a:solidFill>
                <a:latin typeface="Arial" charset="0"/>
                <a:cs typeface="Arial" charset="0"/>
              </a:defRPr>
            </a:lvl1pPr>
            <a:lvl2pPr marL="74295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just" rtl="0" eaLnBrk="1" hangingPunct="1">
              <a:spcBef>
                <a:spcPct val="0"/>
              </a:spcBef>
              <a:buFontTx/>
              <a:buNone/>
            </a:pPr>
            <a:r>
              <a:rPr lang="en-US" altLang="en-US" sz="2400" b="1" dirty="0">
                <a:solidFill>
                  <a:srgbClr val="800000"/>
                </a:solidFill>
              </a:rPr>
              <a:t>As can be seen case </a:t>
            </a:r>
            <a:r>
              <a:rPr lang="en-US" altLang="en-US" sz="2400" b="1" dirty="0">
                <a:solidFill>
                  <a:srgbClr val="0000FF"/>
                </a:solidFill>
              </a:rPr>
              <a:t>(a)</a:t>
            </a:r>
            <a:r>
              <a:rPr lang="en-US" altLang="en-US" sz="2400" b="1" dirty="0">
                <a:solidFill>
                  <a:srgbClr val="800000"/>
                </a:solidFill>
              </a:rPr>
              <a:t> is very simple and </a:t>
            </a:r>
            <a:r>
              <a:rPr lang="en-US" altLang="en-US" sz="2400" b="1" dirty="0" smtClean="0">
                <a:solidFill>
                  <a:srgbClr val="0000FF"/>
                </a:solidFill>
              </a:rPr>
              <a:t>(c)</a:t>
            </a:r>
            <a:r>
              <a:rPr lang="en-US" altLang="en-US" sz="2400" b="1" dirty="0" smtClean="0">
                <a:solidFill>
                  <a:srgbClr val="800000"/>
                </a:solidFill>
              </a:rPr>
              <a:t> </a:t>
            </a:r>
            <a:r>
              <a:rPr lang="en-US" altLang="en-US" sz="2400" b="1" dirty="0">
                <a:solidFill>
                  <a:srgbClr val="800000"/>
                </a:solidFill>
              </a:rPr>
              <a:t>is treated in CE </a:t>
            </a:r>
            <a:r>
              <a:rPr lang="en-US" altLang="en-US" sz="2400" b="1" dirty="0" smtClean="0">
                <a:solidFill>
                  <a:srgbClr val="800000"/>
                </a:solidFill>
              </a:rPr>
              <a:t>481. </a:t>
            </a:r>
            <a:r>
              <a:rPr lang="en-US" altLang="en-US" sz="2400" b="1" dirty="0">
                <a:solidFill>
                  <a:srgbClr val="800000"/>
                </a:solidFill>
              </a:rPr>
              <a:t>Since by now we have a background in seepage, we will next discuss case </a:t>
            </a:r>
            <a:r>
              <a:rPr lang="en-US" altLang="en-US" sz="2400" b="1" dirty="0">
                <a:solidFill>
                  <a:srgbClr val="0000FF"/>
                </a:solidFill>
              </a:rPr>
              <a:t>(b)</a:t>
            </a:r>
            <a:r>
              <a:rPr lang="en-US" altLang="en-US" sz="2400" b="1" dirty="0">
                <a:solidFill>
                  <a:srgbClr val="800000"/>
                </a:solidFill>
              </a:rPr>
              <a:t>.</a:t>
            </a:r>
          </a:p>
        </p:txBody>
      </p:sp>
      <p:sp>
        <p:nvSpPr>
          <p:cNvPr id="18441" name="TextBox 1"/>
          <p:cNvSpPr txBox="1">
            <a:spLocks noChangeArrowheads="1"/>
          </p:cNvSpPr>
          <p:nvPr/>
        </p:nvSpPr>
        <p:spPr bwMode="auto">
          <a:xfrm>
            <a:off x="395288" y="476250"/>
            <a:ext cx="765651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r" eaLnBrk="0" hangingPunct="0">
              <a:spcBef>
                <a:spcPct val="20000"/>
              </a:spcBef>
              <a:buChar char="•"/>
              <a:defRPr sz="3200">
                <a:solidFill>
                  <a:schemeClr val="tx1"/>
                </a:solidFill>
                <a:latin typeface="Arial" charset="0"/>
                <a:cs typeface="Arial" charset="0"/>
              </a:defRPr>
            </a:lvl1pPr>
            <a:lvl2pPr marL="74295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l" eaLnBrk="1" hangingPunct="1">
              <a:spcBef>
                <a:spcPct val="0"/>
              </a:spcBef>
              <a:buFontTx/>
              <a:buNone/>
            </a:pPr>
            <a:r>
              <a:rPr lang="en-US" altLang="en-US" sz="2000" b="1"/>
              <a:t>This will be covered in </a:t>
            </a:r>
            <a:r>
              <a:rPr lang="en-US" altLang="en-US" sz="2000" b="1">
                <a:solidFill>
                  <a:srgbClr val="FF0000"/>
                </a:solidFill>
              </a:rPr>
              <a:t>Geotechnical Engineering II </a:t>
            </a:r>
            <a:r>
              <a:rPr lang="en-US" altLang="en-US" sz="2000" b="1"/>
              <a:t>such that:</a:t>
            </a:r>
          </a:p>
        </p:txBody>
      </p:sp>
      <p:graphicFrame>
        <p:nvGraphicFramePr>
          <p:cNvPr id="18442" name="Object 2"/>
          <p:cNvGraphicFramePr>
            <a:graphicFrameLocks noChangeAspect="1"/>
          </p:cNvGraphicFramePr>
          <p:nvPr>
            <p:extLst>
              <p:ext uri="{D42A27DB-BD31-4B8C-83A1-F6EECF244321}">
                <p14:modId xmlns:p14="http://schemas.microsoft.com/office/powerpoint/2010/main" val="3990748675"/>
              </p:ext>
            </p:extLst>
          </p:nvPr>
        </p:nvGraphicFramePr>
        <p:xfrm>
          <a:off x="6932615" y="3880915"/>
          <a:ext cx="590550" cy="455613"/>
        </p:xfrm>
        <a:graphic>
          <a:graphicData uri="http://schemas.openxmlformats.org/presentationml/2006/ole">
            <mc:AlternateContent xmlns:mc="http://schemas.openxmlformats.org/markup-compatibility/2006">
              <mc:Choice xmlns:v="urn:schemas-microsoft-com:vml" Requires="v">
                <p:oleObj spid="_x0000_s18465" name="Equation" r:id="rId3" imgW="228402" imgH="177646" progId="Equation.3">
                  <p:embed/>
                </p:oleObj>
              </mc:Choice>
              <mc:Fallback>
                <p:oleObj name="Equation" r:id="rId3" imgW="228402" imgH="177646"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32615" y="3880915"/>
                        <a:ext cx="590550"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62563" y="1628775"/>
            <a:ext cx="3844925" cy="4897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40676" name="Text Box 4"/>
          <p:cNvSpPr txBox="1">
            <a:spLocks noChangeArrowheads="1"/>
          </p:cNvSpPr>
          <p:nvPr/>
        </p:nvSpPr>
        <p:spPr bwMode="auto">
          <a:xfrm>
            <a:off x="107950" y="44450"/>
            <a:ext cx="6905625" cy="457200"/>
          </a:xfrm>
          <a:prstGeom prst="rect">
            <a:avLst/>
          </a:prstGeom>
          <a:solidFill>
            <a:schemeClr val="accent2">
              <a:lumMod val="20000"/>
              <a:lumOff val="80000"/>
            </a:schemeClr>
          </a:solidFill>
          <a:ln>
            <a:noFill/>
          </a:ln>
          <a:effectLst/>
        </p:spPr>
        <p:txBody>
          <a:bodyPr wrap="none">
            <a:spAutoFit/>
          </a:bodyPr>
          <a:lstStyle/>
          <a:p>
            <a:pPr>
              <a:defRPr/>
            </a:pPr>
            <a:r>
              <a:rPr lang="en-US" altLang="en-US" sz="2400" b="1" u="sng" dirty="0">
                <a:solidFill>
                  <a:srgbClr val="800000"/>
                </a:solidFill>
              </a:rPr>
              <a:t>1. Stresses in Saturated Soil in the Static Case</a:t>
            </a:r>
          </a:p>
        </p:txBody>
      </p:sp>
      <p:sp>
        <p:nvSpPr>
          <p:cNvPr id="19461" name="Text Box 5"/>
          <p:cNvSpPr txBox="1">
            <a:spLocks noChangeArrowheads="1"/>
          </p:cNvSpPr>
          <p:nvPr/>
        </p:nvSpPr>
        <p:spPr bwMode="auto">
          <a:xfrm>
            <a:off x="311150" y="476250"/>
            <a:ext cx="66246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06400" indent="-406400" algn="r" eaLnBrk="0" hangingPunct="0">
              <a:spcBef>
                <a:spcPct val="20000"/>
              </a:spcBef>
              <a:buChar char="•"/>
              <a:defRPr sz="3200">
                <a:solidFill>
                  <a:schemeClr val="tx1"/>
                </a:solidFill>
                <a:latin typeface="Arial" charset="0"/>
                <a:cs typeface="Arial" charset="0"/>
              </a:defRPr>
            </a:lvl1pPr>
            <a:lvl2pPr marL="52070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just" rtl="0" eaLnBrk="1" hangingPunct="1">
              <a:spcBef>
                <a:spcPct val="0"/>
              </a:spcBef>
              <a:buClr>
                <a:srgbClr val="FF0000"/>
              </a:buClr>
              <a:buFont typeface="Wingdings 2" pitchFamily="18" charset="2"/>
              <a:buBlip>
                <a:blip r:embed="rId4"/>
              </a:buBlip>
            </a:pPr>
            <a:r>
              <a:rPr lang="en-US" altLang="en-US" sz="2400" b="1" dirty="0"/>
              <a:t>The rate of water supply is kept constant.</a:t>
            </a:r>
          </a:p>
        </p:txBody>
      </p:sp>
      <p:sp>
        <p:nvSpPr>
          <p:cNvPr id="19462" name="Text Box 6"/>
          <p:cNvSpPr txBox="1">
            <a:spLocks noChangeArrowheads="1"/>
          </p:cNvSpPr>
          <p:nvPr/>
        </p:nvSpPr>
        <p:spPr bwMode="auto">
          <a:xfrm>
            <a:off x="3897313" y="5567363"/>
            <a:ext cx="1143000" cy="338137"/>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eaLnBrk="0" hangingPunct="0">
              <a:spcBef>
                <a:spcPct val="20000"/>
              </a:spcBef>
              <a:buChar char="•"/>
              <a:defRPr sz="3200">
                <a:solidFill>
                  <a:schemeClr val="tx1"/>
                </a:solidFill>
                <a:latin typeface="Arial" charset="0"/>
                <a:cs typeface="Arial" charset="0"/>
              </a:defRPr>
            </a:lvl1pPr>
            <a:lvl2pPr marL="74295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l" eaLnBrk="1" hangingPunct="1">
              <a:spcBef>
                <a:spcPct val="0"/>
              </a:spcBef>
              <a:buFontTx/>
              <a:buNone/>
            </a:pPr>
            <a:r>
              <a:rPr lang="en-US" altLang="en-US" sz="1600" b="1" u="sng"/>
              <a:t>at Point B</a:t>
            </a:r>
          </a:p>
        </p:txBody>
      </p:sp>
      <p:sp>
        <p:nvSpPr>
          <p:cNvPr id="19463" name="Text Box 7"/>
          <p:cNvSpPr txBox="1">
            <a:spLocks noChangeArrowheads="1"/>
          </p:cNvSpPr>
          <p:nvPr/>
        </p:nvSpPr>
        <p:spPr bwMode="auto">
          <a:xfrm>
            <a:off x="3951288" y="4941888"/>
            <a:ext cx="1143000" cy="338137"/>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eaLnBrk="0" hangingPunct="0">
              <a:spcBef>
                <a:spcPct val="20000"/>
              </a:spcBef>
              <a:buChar char="•"/>
              <a:defRPr sz="3200">
                <a:solidFill>
                  <a:schemeClr val="tx1"/>
                </a:solidFill>
                <a:latin typeface="Arial" charset="0"/>
                <a:cs typeface="Arial" charset="0"/>
              </a:defRPr>
            </a:lvl1pPr>
            <a:lvl2pPr marL="74295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l" eaLnBrk="1" hangingPunct="1">
              <a:spcBef>
                <a:spcPct val="0"/>
              </a:spcBef>
              <a:buFontTx/>
              <a:buNone/>
            </a:pPr>
            <a:r>
              <a:rPr lang="en-US" altLang="en-US" sz="1600" b="1"/>
              <a:t>at Point C</a:t>
            </a:r>
          </a:p>
        </p:txBody>
      </p:sp>
      <p:sp>
        <p:nvSpPr>
          <p:cNvPr id="19464" name="Text Box 8"/>
          <p:cNvSpPr txBox="1">
            <a:spLocks noChangeArrowheads="1"/>
          </p:cNvSpPr>
          <p:nvPr/>
        </p:nvSpPr>
        <p:spPr bwMode="auto">
          <a:xfrm>
            <a:off x="4084638" y="4400550"/>
            <a:ext cx="1135062" cy="338138"/>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eaLnBrk="0" hangingPunct="0">
              <a:spcBef>
                <a:spcPct val="20000"/>
              </a:spcBef>
              <a:buChar char="•"/>
              <a:defRPr sz="3200">
                <a:solidFill>
                  <a:schemeClr val="tx1"/>
                </a:solidFill>
                <a:latin typeface="Arial" charset="0"/>
                <a:cs typeface="Arial" charset="0"/>
              </a:defRPr>
            </a:lvl1pPr>
            <a:lvl2pPr marL="74295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l" eaLnBrk="1" hangingPunct="1">
              <a:spcBef>
                <a:spcPct val="0"/>
              </a:spcBef>
              <a:buFontTx/>
              <a:buNone/>
            </a:pPr>
            <a:r>
              <a:rPr lang="en-US" altLang="en-US" sz="1600" b="1"/>
              <a:t>at Point A</a:t>
            </a:r>
          </a:p>
        </p:txBody>
      </p:sp>
      <p:sp>
        <p:nvSpPr>
          <p:cNvPr id="19465" name="Line 9"/>
          <p:cNvSpPr>
            <a:spLocks noChangeShapeType="1"/>
          </p:cNvSpPr>
          <p:nvPr/>
        </p:nvSpPr>
        <p:spPr bwMode="auto">
          <a:xfrm>
            <a:off x="5291138" y="4616450"/>
            <a:ext cx="288925" cy="0"/>
          </a:xfrm>
          <a:prstGeom prst="line">
            <a:avLst/>
          </a:prstGeom>
          <a:noFill/>
          <a:ln w="762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66" name="Line 10"/>
          <p:cNvSpPr>
            <a:spLocks noChangeShapeType="1"/>
          </p:cNvSpPr>
          <p:nvPr/>
        </p:nvSpPr>
        <p:spPr bwMode="auto">
          <a:xfrm>
            <a:off x="5146675" y="5129213"/>
            <a:ext cx="288925" cy="0"/>
          </a:xfrm>
          <a:prstGeom prst="line">
            <a:avLst/>
          </a:prstGeom>
          <a:noFill/>
          <a:ln w="762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67" name="Line 11"/>
          <p:cNvSpPr>
            <a:spLocks noChangeShapeType="1"/>
          </p:cNvSpPr>
          <p:nvPr/>
        </p:nvSpPr>
        <p:spPr bwMode="auto">
          <a:xfrm>
            <a:off x="5091113" y="5773738"/>
            <a:ext cx="288925" cy="0"/>
          </a:xfrm>
          <a:prstGeom prst="line">
            <a:avLst/>
          </a:prstGeom>
          <a:noFill/>
          <a:ln w="762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19468" name="Object 12"/>
          <p:cNvGraphicFramePr>
            <a:graphicFrameLocks noChangeAspect="1"/>
          </p:cNvGraphicFramePr>
          <p:nvPr/>
        </p:nvGraphicFramePr>
        <p:xfrm>
          <a:off x="814388" y="979488"/>
          <a:ext cx="2895600" cy="542925"/>
        </p:xfrm>
        <a:graphic>
          <a:graphicData uri="http://schemas.openxmlformats.org/presentationml/2006/ole">
            <mc:AlternateContent xmlns:mc="http://schemas.openxmlformats.org/markup-compatibility/2006">
              <mc:Choice xmlns:v="urn:schemas-microsoft-com:vml" Requires="v">
                <p:oleObj spid="_x0000_s19515" name="Equation" r:id="rId5" imgW="1282700" imgH="241300" progId="Equation.3">
                  <p:embed/>
                </p:oleObj>
              </mc:Choice>
              <mc:Fallback>
                <p:oleObj name="Equation" r:id="rId5" imgW="1282700" imgH="241300" progId="Equation.3">
                  <p:embed/>
                  <p:pic>
                    <p:nvPicPr>
                      <p:cNvPr id="0" name="Object 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4388" y="979488"/>
                        <a:ext cx="2895600"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9469" name="Object 13"/>
          <p:cNvGraphicFramePr>
            <a:graphicFrameLocks noChangeAspect="1"/>
          </p:cNvGraphicFramePr>
          <p:nvPr/>
        </p:nvGraphicFramePr>
        <p:xfrm>
          <a:off x="684213" y="1557338"/>
          <a:ext cx="2016125" cy="752475"/>
        </p:xfrm>
        <a:graphic>
          <a:graphicData uri="http://schemas.openxmlformats.org/presentationml/2006/ole">
            <mc:AlternateContent xmlns:mc="http://schemas.openxmlformats.org/markup-compatibility/2006">
              <mc:Choice xmlns:v="urn:schemas-microsoft-com:vml" Requires="v">
                <p:oleObj spid="_x0000_s19516" name="Equation" r:id="rId7" imgW="609600" imgH="228600" progId="Equation.3">
                  <p:embed/>
                </p:oleObj>
              </mc:Choice>
              <mc:Fallback>
                <p:oleObj name="Equation" r:id="rId7" imgW="609600" imgH="228600" progId="Equation.3">
                  <p:embed/>
                  <p:pic>
                    <p:nvPicPr>
                      <p:cNvPr id="0" name="Object 1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84213" y="1557338"/>
                        <a:ext cx="2016125" cy="752475"/>
                      </a:xfrm>
                      <a:prstGeom prst="rect">
                        <a:avLst/>
                      </a:prstGeom>
                      <a:solidFill>
                        <a:srgbClr val="FF99CC"/>
                      </a:solidFill>
                      <a:ln w="38100">
                        <a:solidFill>
                          <a:srgbClr val="000000"/>
                        </a:solidFill>
                        <a:miter lim="800000"/>
                        <a:headEnd/>
                        <a:tailEnd/>
                      </a:ln>
                    </p:spPr>
                  </p:pic>
                </p:oleObj>
              </mc:Fallback>
            </mc:AlternateContent>
          </a:graphicData>
        </a:graphic>
      </p:graphicFrame>
      <p:sp>
        <p:nvSpPr>
          <p:cNvPr id="15" name="TextBox 14"/>
          <p:cNvSpPr txBox="1"/>
          <p:nvPr/>
        </p:nvSpPr>
        <p:spPr>
          <a:xfrm>
            <a:off x="138113" y="2336800"/>
            <a:ext cx="4016375" cy="1308100"/>
          </a:xfrm>
          <a:prstGeom prst="rect">
            <a:avLst/>
          </a:prstGeom>
          <a:noFill/>
        </p:spPr>
        <p:txBody>
          <a:bodyPr>
            <a:spAutoFit/>
          </a:bodyPr>
          <a:lstStyle/>
          <a:p>
            <a:pPr rtl="0">
              <a:spcAft>
                <a:spcPts val="600"/>
              </a:spcAft>
              <a:defRPr/>
            </a:pPr>
            <a:r>
              <a:rPr lang="en-US" sz="1600" b="1" u="sng" dirty="0">
                <a:latin typeface="Times New Roman" pitchFamily="18" charset="0"/>
                <a:cs typeface="Times New Roman" pitchFamily="18" charset="0"/>
              </a:rPr>
              <a:t>At </a:t>
            </a:r>
            <a:r>
              <a:rPr lang="en-US" sz="1600" b="1" u="sng" dirty="0" smtClean="0">
                <a:latin typeface="Times New Roman" pitchFamily="18" charset="0"/>
                <a:cs typeface="Times New Roman" pitchFamily="18" charset="0"/>
              </a:rPr>
              <a:t>point A</a:t>
            </a:r>
            <a:r>
              <a:rPr lang="en-US" sz="1600" b="1" u="sng" dirty="0">
                <a:latin typeface="Times New Roman" pitchFamily="18" charset="0"/>
                <a:cs typeface="Times New Roman" pitchFamily="18" charset="0"/>
              </a:rPr>
              <a:t>,</a:t>
            </a:r>
          </a:p>
          <a:p>
            <a:pPr marL="115888" indent="-115888" rtl="0">
              <a:spcAft>
                <a:spcPts val="600"/>
              </a:spcAft>
              <a:buFont typeface="Arial" pitchFamily="34" charset="0"/>
              <a:buChar char="•"/>
              <a:defRPr/>
            </a:pPr>
            <a:r>
              <a:rPr lang="en-US" sz="1600" b="1" dirty="0">
                <a:latin typeface="Times New Roman" pitchFamily="18" charset="0"/>
                <a:cs typeface="Times New Roman" pitchFamily="18" charset="0"/>
              </a:rPr>
              <a:t>Total Stress: </a:t>
            </a:r>
            <a:r>
              <a:rPr lang="en-US" sz="1600" b="1" i="1" dirty="0" err="1">
                <a:latin typeface="Symbol" pitchFamily="18" charset="2"/>
                <a:cs typeface="Times New Roman" pitchFamily="18" charset="0"/>
              </a:rPr>
              <a:t>s</a:t>
            </a:r>
            <a:r>
              <a:rPr lang="en-US" sz="1600" b="1" i="1" baseline="-25000" dirty="0" err="1">
                <a:latin typeface="Times New Roman" pitchFamily="18" charset="0"/>
                <a:cs typeface="Times New Roman" pitchFamily="18" charset="0"/>
              </a:rPr>
              <a:t>A</a:t>
            </a:r>
            <a:r>
              <a:rPr lang="en-US" sz="1600" b="1" i="1" baseline="-25000" dirty="0">
                <a:latin typeface="Times New Roman" pitchFamily="18" charset="0"/>
                <a:cs typeface="Times New Roman" pitchFamily="18" charset="0"/>
              </a:rPr>
              <a:t> </a:t>
            </a:r>
            <a:r>
              <a:rPr lang="en-US" sz="1600" b="1" i="1" dirty="0">
                <a:latin typeface="Times New Roman" pitchFamily="18" charset="0"/>
                <a:cs typeface="Times New Roman" pitchFamily="18" charset="0"/>
              </a:rPr>
              <a:t>= H</a:t>
            </a:r>
            <a:r>
              <a:rPr lang="en-US" sz="1600" b="1" i="1" baseline="-25000" dirty="0">
                <a:latin typeface="Times New Roman" pitchFamily="18" charset="0"/>
                <a:cs typeface="Times New Roman" pitchFamily="18" charset="0"/>
              </a:rPr>
              <a:t>1 </a:t>
            </a:r>
            <a:r>
              <a:rPr lang="en-US" sz="1600" b="1" i="1" dirty="0" err="1">
                <a:latin typeface="Symbol" pitchFamily="18" charset="2"/>
                <a:cs typeface="Times New Roman" pitchFamily="18" charset="0"/>
              </a:rPr>
              <a:t>g</a:t>
            </a:r>
            <a:r>
              <a:rPr lang="en-US" sz="1600" b="1" i="1" baseline="-25000" dirty="0" err="1">
                <a:latin typeface="Times New Roman" pitchFamily="18" charset="0"/>
                <a:cs typeface="Times New Roman" pitchFamily="18" charset="0"/>
              </a:rPr>
              <a:t>w</a:t>
            </a:r>
            <a:endParaRPr lang="en-US" sz="1600" b="1" i="1" dirty="0">
              <a:latin typeface="Times New Roman" pitchFamily="18" charset="0"/>
              <a:cs typeface="Times New Roman" pitchFamily="18" charset="0"/>
            </a:endParaRPr>
          </a:p>
          <a:p>
            <a:pPr marL="115888" indent="-115888" rtl="0">
              <a:spcAft>
                <a:spcPts val="600"/>
              </a:spcAft>
              <a:buFont typeface="Arial" pitchFamily="34" charset="0"/>
              <a:buChar char="•"/>
              <a:defRPr/>
            </a:pPr>
            <a:r>
              <a:rPr lang="en-US" sz="1600" b="1" dirty="0">
                <a:latin typeface="Times New Roman" pitchFamily="18" charset="0"/>
                <a:cs typeface="Times New Roman" pitchFamily="18" charset="0"/>
              </a:rPr>
              <a:t>Pore water pressure: </a:t>
            </a:r>
            <a:r>
              <a:rPr lang="en-US" sz="1600" b="1" i="1" dirty="0" err="1">
                <a:latin typeface="Times New Roman" pitchFamily="18" charset="0"/>
                <a:cs typeface="Times New Roman" pitchFamily="18" charset="0"/>
              </a:rPr>
              <a:t>u</a:t>
            </a:r>
            <a:r>
              <a:rPr lang="en-US" sz="1600" b="1" i="1" baseline="-25000" dirty="0" err="1">
                <a:latin typeface="Times New Roman" pitchFamily="18" charset="0"/>
                <a:cs typeface="Times New Roman" pitchFamily="18" charset="0"/>
              </a:rPr>
              <a:t>A</a:t>
            </a:r>
            <a:r>
              <a:rPr lang="en-US" sz="1600" b="1" i="1" dirty="0">
                <a:latin typeface="Times New Roman" pitchFamily="18" charset="0"/>
                <a:cs typeface="Times New Roman" pitchFamily="18" charset="0"/>
              </a:rPr>
              <a:t> = H</a:t>
            </a:r>
            <a:r>
              <a:rPr lang="en-US" sz="1600" b="1" i="1" baseline="-25000" dirty="0">
                <a:latin typeface="Times New Roman" pitchFamily="18" charset="0"/>
                <a:cs typeface="Times New Roman" pitchFamily="18" charset="0"/>
              </a:rPr>
              <a:t>1 </a:t>
            </a:r>
            <a:r>
              <a:rPr lang="en-US" sz="1600" b="1" i="1" dirty="0" err="1">
                <a:latin typeface="Symbol" pitchFamily="18" charset="2"/>
                <a:cs typeface="Times New Roman" pitchFamily="18" charset="0"/>
              </a:rPr>
              <a:t>g</a:t>
            </a:r>
            <a:r>
              <a:rPr lang="en-US" sz="1600" b="1" i="1" baseline="-25000" dirty="0" err="1">
                <a:latin typeface="Times New Roman" pitchFamily="18" charset="0"/>
                <a:cs typeface="Times New Roman" pitchFamily="18" charset="0"/>
              </a:rPr>
              <a:t>w</a:t>
            </a:r>
            <a:endParaRPr lang="en-US" sz="1600" b="1" i="1" baseline="-25000" dirty="0">
              <a:latin typeface="Times New Roman" pitchFamily="18" charset="0"/>
              <a:cs typeface="Times New Roman" pitchFamily="18" charset="0"/>
            </a:endParaRPr>
          </a:p>
          <a:p>
            <a:pPr marL="115888" indent="-115888" rtl="0">
              <a:spcAft>
                <a:spcPts val="600"/>
              </a:spcAft>
              <a:buFont typeface="Arial" pitchFamily="34" charset="0"/>
              <a:buChar char="•"/>
              <a:defRPr/>
            </a:pPr>
            <a:r>
              <a:rPr lang="en-US" sz="1600" b="1" dirty="0">
                <a:latin typeface="Times New Roman" pitchFamily="18" charset="0"/>
                <a:cs typeface="Times New Roman" pitchFamily="18" charset="0"/>
              </a:rPr>
              <a:t>Effective stress:</a:t>
            </a:r>
            <a:r>
              <a:rPr lang="en-US" sz="1600" b="1" i="1" dirty="0">
                <a:latin typeface="Times New Roman" pitchFamily="18" charset="0"/>
                <a:cs typeface="Times New Roman" pitchFamily="18" charset="0"/>
              </a:rPr>
              <a:t> </a:t>
            </a:r>
            <a:r>
              <a:rPr lang="en-US" sz="1600" b="1" i="1" dirty="0" err="1">
                <a:latin typeface="Symbol" pitchFamily="18" charset="2"/>
                <a:cs typeface="Times New Roman" pitchFamily="18" charset="0"/>
              </a:rPr>
              <a:t>s</a:t>
            </a:r>
            <a:r>
              <a:rPr lang="en-US" sz="1600" b="1" i="1" dirty="0" err="1">
                <a:latin typeface="Times New Roman" pitchFamily="18" charset="0"/>
                <a:cs typeface="Times New Roman" pitchFamily="18" charset="0"/>
              </a:rPr>
              <a:t>’</a:t>
            </a:r>
            <a:r>
              <a:rPr lang="en-US" sz="1600" b="1" i="1" baseline="-25000" dirty="0" err="1">
                <a:latin typeface="Times New Roman" pitchFamily="18" charset="0"/>
                <a:cs typeface="Times New Roman" pitchFamily="18" charset="0"/>
              </a:rPr>
              <a:t>A</a:t>
            </a:r>
            <a:r>
              <a:rPr lang="en-US" sz="1600" b="1" i="1" dirty="0">
                <a:latin typeface="Times New Roman" pitchFamily="18" charset="0"/>
                <a:cs typeface="Times New Roman" pitchFamily="18" charset="0"/>
              </a:rPr>
              <a:t>= 0</a:t>
            </a:r>
            <a:endParaRPr lang="en-US" sz="1600" b="1" i="1" baseline="-25000" dirty="0">
              <a:latin typeface="Times New Roman" pitchFamily="18" charset="0"/>
              <a:cs typeface="Times New Roman" pitchFamily="18" charset="0"/>
            </a:endParaRPr>
          </a:p>
        </p:txBody>
      </p:sp>
      <p:sp>
        <p:nvSpPr>
          <p:cNvPr id="16" name="TextBox 15"/>
          <p:cNvSpPr txBox="1"/>
          <p:nvPr/>
        </p:nvSpPr>
        <p:spPr>
          <a:xfrm>
            <a:off x="134938" y="3800475"/>
            <a:ext cx="4016375" cy="1306513"/>
          </a:xfrm>
          <a:prstGeom prst="rect">
            <a:avLst/>
          </a:prstGeom>
          <a:noFill/>
        </p:spPr>
        <p:txBody>
          <a:bodyPr>
            <a:spAutoFit/>
          </a:bodyPr>
          <a:lstStyle/>
          <a:p>
            <a:pPr rtl="0">
              <a:spcAft>
                <a:spcPts val="600"/>
              </a:spcAft>
              <a:defRPr/>
            </a:pPr>
            <a:r>
              <a:rPr lang="en-US" sz="1600" b="1" u="sng" dirty="0">
                <a:latin typeface="Times New Roman" pitchFamily="18" charset="0"/>
                <a:cs typeface="Times New Roman" pitchFamily="18" charset="0"/>
              </a:rPr>
              <a:t>At </a:t>
            </a:r>
            <a:r>
              <a:rPr lang="en-US" sz="1600" b="1" u="sng" dirty="0" smtClean="0">
                <a:latin typeface="Times New Roman" pitchFamily="18" charset="0"/>
                <a:cs typeface="Times New Roman" pitchFamily="18" charset="0"/>
              </a:rPr>
              <a:t>point B</a:t>
            </a:r>
            <a:r>
              <a:rPr lang="en-US" sz="1600" b="1" u="sng" dirty="0">
                <a:latin typeface="Times New Roman" pitchFamily="18" charset="0"/>
                <a:cs typeface="Times New Roman" pitchFamily="18" charset="0"/>
              </a:rPr>
              <a:t>,</a:t>
            </a:r>
          </a:p>
          <a:p>
            <a:pPr marL="115888" indent="-115888" rtl="0">
              <a:spcAft>
                <a:spcPts val="600"/>
              </a:spcAft>
              <a:buFont typeface="Arial" pitchFamily="34" charset="0"/>
              <a:buChar char="•"/>
              <a:defRPr/>
            </a:pPr>
            <a:r>
              <a:rPr lang="en-US" sz="1600" b="1" dirty="0">
                <a:latin typeface="Times New Roman" pitchFamily="18" charset="0"/>
                <a:cs typeface="Times New Roman" pitchFamily="18" charset="0"/>
              </a:rPr>
              <a:t>Total Stress: </a:t>
            </a:r>
            <a:r>
              <a:rPr lang="en-US" sz="1600" b="1" i="1" dirty="0" err="1">
                <a:latin typeface="Symbol" pitchFamily="18" charset="2"/>
                <a:cs typeface="Times New Roman" pitchFamily="18" charset="0"/>
              </a:rPr>
              <a:t>s</a:t>
            </a:r>
            <a:r>
              <a:rPr lang="en-US" sz="1600" b="1" i="1" baseline="-25000" dirty="0" err="1">
                <a:latin typeface="Times New Roman" pitchFamily="18" charset="0"/>
                <a:cs typeface="Times New Roman" pitchFamily="18" charset="0"/>
              </a:rPr>
              <a:t>B</a:t>
            </a:r>
            <a:r>
              <a:rPr lang="en-US" sz="1600" b="1" i="1" baseline="-25000" dirty="0">
                <a:latin typeface="Times New Roman" pitchFamily="18" charset="0"/>
                <a:cs typeface="Times New Roman" pitchFamily="18" charset="0"/>
              </a:rPr>
              <a:t> </a:t>
            </a:r>
            <a:r>
              <a:rPr lang="en-US" sz="1600" b="1" i="1" dirty="0">
                <a:latin typeface="Times New Roman" pitchFamily="18" charset="0"/>
                <a:cs typeface="Times New Roman" pitchFamily="18" charset="0"/>
              </a:rPr>
              <a:t>= H</a:t>
            </a:r>
            <a:r>
              <a:rPr lang="en-US" sz="1600" b="1" i="1" baseline="-25000" dirty="0">
                <a:latin typeface="Times New Roman" pitchFamily="18" charset="0"/>
                <a:cs typeface="Times New Roman" pitchFamily="18" charset="0"/>
              </a:rPr>
              <a:t>1 </a:t>
            </a:r>
            <a:r>
              <a:rPr lang="en-US" sz="1600" b="1" i="1" dirty="0" err="1">
                <a:latin typeface="Symbol" pitchFamily="18" charset="2"/>
                <a:cs typeface="Times New Roman" pitchFamily="18" charset="0"/>
              </a:rPr>
              <a:t>g</a:t>
            </a:r>
            <a:r>
              <a:rPr lang="en-US" sz="1600" b="1" i="1" baseline="-25000" dirty="0" err="1">
                <a:latin typeface="Times New Roman" pitchFamily="18" charset="0"/>
                <a:cs typeface="Times New Roman" pitchFamily="18" charset="0"/>
              </a:rPr>
              <a:t>w</a:t>
            </a:r>
            <a:r>
              <a:rPr lang="en-US" sz="1600" b="1" i="1" dirty="0">
                <a:latin typeface="Times New Roman" pitchFamily="18" charset="0"/>
                <a:cs typeface="Times New Roman" pitchFamily="18" charset="0"/>
              </a:rPr>
              <a:t> + H</a:t>
            </a:r>
            <a:r>
              <a:rPr lang="en-US" sz="1600" b="1" i="1" baseline="-25000" dirty="0">
                <a:latin typeface="Times New Roman" pitchFamily="18" charset="0"/>
                <a:cs typeface="Times New Roman" pitchFamily="18" charset="0"/>
              </a:rPr>
              <a:t>2 </a:t>
            </a:r>
            <a:r>
              <a:rPr lang="en-US" sz="1600" b="1" i="1" dirty="0" err="1">
                <a:latin typeface="Symbol" pitchFamily="18" charset="2"/>
                <a:cs typeface="Times New Roman" pitchFamily="18" charset="0"/>
              </a:rPr>
              <a:t>g</a:t>
            </a:r>
            <a:r>
              <a:rPr lang="en-US" sz="1600" b="1" i="1" baseline="-25000" dirty="0" err="1">
                <a:latin typeface="Times New Roman" pitchFamily="18" charset="0"/>
                <a:cs typeface="Times New Roman" pitchFamily="18" charset="0"/>
              </a:rPr>
              <a:t>sat</a:t>
            </a:r>
            <a:endParaRPr lang="en-US" sz="1600" b="1" i="1" dirty="0">
              <a:latin typeface="Times New Roman" pitchFamily="18" charset="0"/>
              <a:cs typeface="Times New Roman" pitchFamily="18" charset="0"/>
            </a:endParaRPr>
          </a:p>
          <a:p>
            <a:pPr marL="115888" indent="-115888" rtl="0">
              <a:spcAft>
                <a:spcPts val="600"/>
              </a:spcAft>
              <a:buFont typeface="Arial" pitchFamily="34" charset="0"/>
              <a:buChar char="•"/>
              <a:defRPr/>
            </a:pPr>
            <a:r>
              <a:rPr lang="en-US" sz="1600" b="1" dirty="0">
                <a:latin typeface="Times New Roman" pitchFamily="18" charset="0"/>
                <a:cs typeface="Times New Roman" pitchFamily="18" charset="0"/>
              </a:rPr>
              <a:t>Pore water pressure: </a:t>
            </a:r>
            <a:r>
              <a:rPr lang="en-US" sz="1600" b="1" i="1" dirty="0" err="1">
                <a:latin typeface="Times New Roman" pitchFamily="18" charset="0"/>
                <a:cs typeface="Times New Roman" pitchFamily="18" charset="0"/>
              </a:rPr>
              <a:t>u</a:t>
            </a:r>
            <a:r>
              <a:rPr lang="en-US" sz="1600" b="1" i="1" baseline="-25000" dirty="0" err="1">
                <a:latin typeface="Times New Roman" pitchFamily="18" charset="0"/>
                <a:cs typeface="Times New Roman" pitchFamily="18" charset="0"/>
              </a:rPr>
              <a:t>B</a:t>
            </a:r>
            <a:r>
              <a:rPr lang="en-US" sz="1600" b="1" i="1" dirty="0">
                <a:latin typeface="Times New Roman" pitchFamily="18" charset="0"/>
                <a:cs typeface="Times New Roman" pitchFamily="18" charset="0"/>
              </a:rPr>
              <a:t> = (H</a:t>
            </a:r>
            <a:r>
              <a:rPr lang="en-US" sz="1600" b="1" i="1" baseline="-25000" dirty="0">
                <a:latin typeface="Times New Roman" pitchFamily="18" charset="0"/>
                <a:cs typeface="Times New Roman" pitchFamily="18" charset="0"/>
              </a:rPr>
              <a:t>1 </a:t>
            </a:r>
            <a:r>
              <a:rPr lang="en-US" sz="1600" b="1" i="1" dirty="0">
                <a:latin typeface="Times New Roman" pitchFamily="18" charset="0"/>
                <a:cs typeface="Times New Roman" pitchFamily="18" charset="0"/>
              </a:rPr>
              <a:t>+ H</a:t>
            </a:r>
            <a:r>
              <a:rPr lang="en-US" sz="1600" b="1" i="1" baseline="-25000" dirty="0">
                <a:latin typeface="Times New Roman" pitchFamily="18" charset="0"/>
                <a:cs typeface="Times New Roman" pitchFamily="18" charset="0"/>
              </a:rPr>
              <a:t>2</a:t>
            </a:r>
            <a:r>
              <a:rPr lang="en-US" sz="1600" b="1" i="1" dirty="0">
                <a:latin typeface="Times New Roman" pitchFamily="18" charset="0"/>
                <a:cs typeface="Times New Roman" pitchFamily="18" charset="0"/>
              </a:rPr>
              <a:t>) </a:t>
            </a:r>
            <a:r>
              <a:rPr lang="en-US" sz="1600" b="1" i="1" dirty="0" err="1">
                <a:latin typeface="Symbol" pitchFamily="18" charset="2"/>
                <a:cs typeface="Times New Roman" pitchFamily="18" charset="0"/>
              </a:rPr>
              <a:t>g</a:t>
            </a:r>
            <a:r>
              <a:rPr lang="en-US" sz="1600" b="1" i="1" baseline="-25000" dirty="0" err="1">
                <a:latin typeface="Times New Roman" pitchFamily="18" charset="0"/>
                <a:cs typeface="Times New Roman" pitchFamily="18" charset="0"/>
              </a:rPr>
              <a:t>w</a:t>
            </a:r>
            <a:endParaRPr lang="en-US" sz="1600" b="1" i="1" baseline="-25000" dirty="0">
              <a:latin typeface="Times New Roman" pitchFamily="18" charset="0"/>
              <a:cs typeface="Times New Roman" pitchFamily="18" charset="0"/>
            </a:endParaRPr>
          </a:p>
          <a:p>
            <a:pPr marL="115888" indent="-115888" rtl="0">
              <a:spcAft>
                <a:spcPts val="600"/>
              </a:spcAft>
              <a:buFont typeface="Arial" pitchFamily="34" charset="0"/>
              <a:buChar char="•"/>
              <a:defRPr/>
            </a:pPr>
            <a:r>
              <a:rPr lang="en-US" sz="1600" b="1" dirty="0">
                <a:latin typeface="Times New Roman" pitchFamily="18" charset="0"/>
                <a:cs typeface="Times New Roman" pitchFamily="18" charset="0"/>
              </a:rPr>
              <a:t>Effective stress:</a:t>
            </a:r>
            <a:r>
              <a:rPr lang="en-US" sz="1600" b="1" i="1" dirty="0">
                <a:latin typeface="Times New Roman" pitchFamily="18" charset="0"/>
                <a:cs typeface="Times New Roman" pitchFamily="18" charset="0"/>
              </a:rPr>
              <a:t> </a:t>
            </a:r>
            <a:r>
              <a:rPr lang="en-US" sz="1600" b="1" i="1" dirty="0" err="1">
                <a:latin typeface="Symbol" pitchFamily="18" charset="2"/>
                <a:cs typeface="Times New Roman" pitchFamily="18" charset="0"/>
              </a:rPr>
              <a:t>s</a:t>
            </a:r>
            <a:r>
              <a:rPr lang="en-US" sz="1600" b="1" i="1" dirty="0" err="1">
                <a:latin typeface="Times New Roman" pitchFamily="18" charset="0"/>
                <a:cs typeface="Times New Roman" pitchFamily="18" charset="0"/>
              </a:rPr>
              <a:t>’</a:t>
            </a:r>
            <a:r>
              <a:rPr lang="en-US" sz="1600" b="1" i="1" baseline="-25000" dirty="0" err="1">
                <a:latin typeface="Times New Roman" pitchFamily="18" charset="0"/>
                <a:cs typeface="Times New Roman" pitchFamily="18" charset="0"/>
              </a:rPr>
              <a:t>B</a:t>
            </a:r>
            <a:r>
              <a:rPr lang="en-US" sz="1600" b="1" i="1" dirty="0">
                <a:latin typeface="Times New Roman" pitchFamily="18" charset="0"/>
                <a:cs typeface="Times New Roman" pitchFamily="18" charset="0"/>
              </a:rPr>
              <a:t>= H</a:t>
            </a:r>
            <a:r>
              <a:rPr lang="en-US" sz="1600" b="1" i="1" baseline="-25000" dirty="0">
                <a:latin typeface="Times New Roman" pitchFamily="18" charset="0"/>
                <a:cs typeface="Times New Roman" pitchFamily="18" charset="0"/>
              </a:rPr>
              <a:t>2</a:t>
            </a:r>
            <a:r>
              <a:rPr lang="en-US" sz="1600" b="1" i="1" dirty="0">
                <a:latin typeface="Times New Roman" pitchFamily="18" charset="0"/>
                <a:cs typeface="Times New Roman" pitchFamily="18" charset="0"/>
              </a:rPr>
              <a:t>(</a:t>
            </a:r>
            <a:r>
              <a:rPr lang="en-US" sz="1600" b="1" i="1" dirty="0" err="1">
                <a:latin typeface="Symbol" pitchFamily="18" charset="2"/>
                <a:cs typeface="Times New Roman" pitchFamily="18" charset="0"/>
              </a:rPr>
              <a:t>g</a:t>
            </a:r>
            <a:r>
              <a:rPr lang="en-US" sz="1600" b="1" i="1" baseline="-25000" dirty="0" err="1">
                <a:latin typeface="Times New Roman" pitchFamily="18" charset="0"/>
                <a:cs typeface="Times New Roman" pitchFamily="18" charset="0"/>
              </a:rPr>
              <a:t>sat</a:t>
            </a:r>
            <a:r>
              <a:rPr lang="en-US" sz="1600" b="1" i="1" dirty="0">
                <a:latin typeface="Times New Roman" pitchFamily="18" charset="0"/>
                <a:cs typeface="Times New Roman" pitchFamily="18" charset="0"/>
              </a:rPr>
              <a:t> – </a:t>
            </a:r>
            <a:r>
              <a:rPr lang="en-US" sz="1600" b="1" i="1" dirty="0" err="1">
                <a:latin typeface="Symbol" pitchFamily="18" charset="2"/>
                <a:cs typeface="Times New Roman" pitchFamily="18" charset="0"/>
              </a:rPr>
              <a:t>g</a:t>
            </a:r>
            <a:r>
              <a:rPr lang="en-US" sz="1600" b="1" i="1" baseline="-25000" dirty="0" err="1">
                <a:latin typeface="Times New Roman" pitchFamily="18" charset="0"/>
                <a:cs typeface="Times New Roman" pitchFamily="18" charset="0"/>
              </a:rPr>
              <a:t>w</a:t>
            </a:r>
            <a:r>
              <a:rPr lang="en-US" sz="1600" b="1" i="1" dirty="0">
                <a:latin typeface="Times New Roman" pitchFamily="18" charset="0"/>
                <a:cs typeface="Times New Roman" pitchFamily="18" charset="0"/>
              </a:rPr>
              <a:t>) = H</a:t>
            </a:r>
            <a:r>
              <a:rPr lang="en-US" sz="1600" b="1" i="1" baseline="-25000" dirty="0">
                <a:latin typeface="Times New Roman" pitchFamily="18" charset="0"/>
                <a:cs typeface="Times New Roman" pitchFamily="18" charset="0"/>
              </a:rPr>
              <a:t>2</a:t>
            </a:r>
            <a:r>
              <a:rPr lang="en-US" sz="1600" b="1" i="1" dirty="0">
                <a:latin typeface="Times New Roman" pitchFamily="18" charset="0"/>
                <a:cs typeface="Times New Roman" pitchFamily="18" charset="0"/>
              </a:rPr>
              <a:t> </a:t>
            </a:r>
            <a:r>
              <a:rPr lang="en-US" sz="1600" b="1" i="1" dirty="0">
                <a:latin typeface="Symbol" pitchFamily="18" charset="2"/>
                <a:cs typeface="Times New Roman" pitchFamily="18" charset="0"/>
              </a:rPr>
              <a:t>g</a:t>
            </a:r>
            <a:r>
              <a:rPr lang="en-US" sz="1600" b="1" i="1" dirty="0">
                <a:latin typeface="Times New Roman" pitchFamily="18" charset="0"/>
                <a:cs typeface="Times New Roman" pitchFamily="18" charset="0"/>
              </a:rPr>
              <a:t>’</a:t>
            </a:r>
            <a:endParaRPr lang="en-US" sz="1600" b="1" i="1" baseline="-25000" dirty="0">
              <a:latin typeface="Times New Roman" pitchFamily="18" charset="0"/>
              <a:cs typeface="Times New Roman" pitchFamily="18" charset="0"/>
            </a:endParaRPr>
          </a:p>
        </p:txBody>
      </p:sp>
      <p:sp>
        <p:nvSpPr>
          <p:cNvPr id="17" name="TextBox 16"/>
          <p:cNvSpPr txBox="1"/>
          <p:nvPr/>
        </p:nvSpPr>
        <p:spPr>
          <a:xfrm>
            <a:off x="193675" y="5157788"/>
            <a:ext cx="4017963" cy="1308100"/>
          </a:xfrm>
          <a:prstGeom prst="rect">
            <a:avLst/>
          </a:prstGeom>
          <a:noFill/>
        </p:spPr>
        <p:txBody>
          <a:bodyPr>
            <a:spAutoFit/>
          </a:bodyPr>
          <a:lstStyle/>
          <a:p>
            <a:pPr rtl="0">
              <a:spcAft>
                <a:spcPts val="600"/>
              </a:spcAft>
              <a:defRPr/>
            </a:pPr>
            <a:r>
              <a:rPr lang="en-US" sz="1600" b="1" u="sng" dirty="0">
                <a:latin typeface="Times New Roman" pitchFamily="18" charset="0"/>
                <a:cs typeface="Times New Roman" pitchFamily="18" charset="0"/>
              </a:rPr>
              <a:t>At </a:t>
            </a:r>
            <a:r>
              <a:rPr lang="en-US" sz="1600" b="1" u="sng" dirty="0" smtClean="0">
                <a:latin typeface="Times New Roman" pitchFamily="18" charset="0"/>
                <a:cs typeface="Times New Roman" pitchFamily="18" charset="0"/>
              </a:rPr>
              <a:t>point C</a:t>
            </a:r>
            <a:r>
              <a:rPr lang="en-US" sz="1600" b="1" u="sng" dirty="0">
                <a:latin typeface="Times New Roman" pitchFamily="18" charset="0"/>
                <a:cs typeface="Times New Roman" pitchFamily="18" charset="0"/>
              </a:rPr>
              <a:t>,</a:t>
            </a:r>
          </a:p>
          <a:p>
            <a:pPr marL="115888" indent="-115888" rtl="0">
              <a:spcAft>
                <a:spcPts val="600"/>
              </a:spcAft>
              <a:buFont typeface="Arial" pitchFamily="34" charset="0"/>
              <a:buChar char="•"/>
              <a:defRPr/>
            </a:pPr>
            <a:r>
              <a:rPr lang="en-US" sz="1600" b="1" dirty="0">
                <a:latin typeface="Times New Roman" pitchFamily="18" charset="0"/>
                <a:cs typeface="Times New Roman" pitchFamily="18" charset="0"/>
              </a:rPr>
              <a:t>Total Stress: </a:t>
            </a:r>
            <a:r>
              <a:rPr lang="en-US" sz="1600" b="1" i="1" dirty="0" err="1">
                <a:latin typeface="Symbol" pitchFamily="18" charset="2"/>
                <a:cs typeface="Times New Roman" pitchFamily="18" charset="0"/>
              </a:rPr>
              <a:t>s</a:t>
            </a:r>
            <a:r>
              <a:rPr lang="en-US" sz="1600" b="1" i="1" baseline="-25000" dirty="0" err="1">
                <a:latin typeface="Times New Roman" pitchFamily="18" charset="0"/>
                <a:cs typeface="Times New Roman" pitchFamily="18" charset="0"/>
              </a:rPr>
              <a:t>C</a:t>
            </a:r>
            <a:r>
              <a:rPr lang="en-US" sz="1600" b="1" i="1" baseline="-25000" dirty="0">
                <a:latin typeface="Times New Roman" pitchFamily="18" charset="0"/>
                <a:cs typeface="Times New Roman" pitchFamily="18" charset="0"/>
              </a:rPr>
              <a:t> </a:t>
            </a:r>
            <a:r>
              <a:rPr lang="en-US" sz="1600" b="1" i="1" dirty="0">
                <a:latin typeface="Times New Roman" pitchFamily="18" charset="0"/>
                <a:cs typeface="Times New Roman" pitchFamily="18" charset="0"/>
              </a:rPr>
              <a:t>= H</a:t>
            </a:r>
            <a:r>
              <a:rPr lang="en-US" sz="1600" b="1" i="1" baseline="-25000" dirty="0">
                <a:latin typeface="Times New Roman" pitchFamily="18" charset="0"/>
                <a:cs typeface="Times New Roman" pitchFamily="18" charset="0"/>
              </a:rPr>
              <a:t>1 </a:t>
            </a:r>
            <a:r>
              <a:rPr lang="en-US" sz="1600" b="1" i="1" dirty="0" err="1">
                <a:latin typeface="Symbol" pitchFamily="18" charset="2"/>
                <a:cs typeface="Times New Roman" pitchFamily="18" charset="0"/>
              </a:rPr>
              <a:t>g</a:t>
            </a:r>
            <a:r>
              <a:rPr lang="en-US" sz="1600" b="1" i="1" baseline="-25000" dirty="0" err="1">
                <a:latin typeface="Times New Roman" pitchFamily="18" charset="0"/>
                <a:cs typeface="Times New Roman" pitchFamily="18" charset="0"/>
              </a:rPr>
              <a:t>w</a:t>
            </a:r>
            <a:r>
              <a:rPr lang="en-US" sz="1600" b="1" i="1" dirty="0">
                <a:latin typeface="Times New Roman" pitchFamily="18" charset="0"/>
                <a:cs typeface="Times New Roman" pitchFamily="18" charset="0"/>
              </a:rPr>
              <a:t> + z</a:t>
            </a:r>
            <a:r>
              <a:rPr lang="en-US" sz="1600" b="1" i="1" baseline="-25000" dirty="0">
                <a:latin typeface="Times New Roman" pitchFamily="18" charset="0"/>
                <a:cs typeface="Times New Roman" pitchFamily="18" charset="0"/>
              </a:rPr>
              <a:t> </a:t>
            </a:r>
            <a:r>
              <a:rPr lang="en-US" sz="1600" b="1" i="1" dirty="0" err="1">
                <a:latin typeface="Symbol" pitchFamily="18" charset="2"/>
                <a:cs typeface="Times New Roman" pitchFamily="18" charset="0"/>
              </a:rPr>
              <a:t>g</a:t>
            </a:r>
            <a:r>
              <a:rPr lang="en-US" sz="1600" b="1" i="1" baseline="-25000" dirty="0" err="1">
                <a:latin typeface="Times New Roman" pitchFamily="18" charset="0"/>
                <a:cs typeface="Times New Roman" pitchFamily="18" charset="0"/>
              </a:rPr>
              <a:t>sat</a:t>
            </a:r>
            <a:endParaRPr lang="en-US" sz="1600" b="1" i="1" dirty="0">
              <a:latin typeface="Times New Roman" pitchFamily="18" charset="0"/>
              <a:cs typeface="Times New Roman" pitchFamily="18" charset="0"/>
            </a:endParaRPr>
          </a:p>
          <a:p>
            <a:pPr marL="115888" indent="-115888" rtl="0">
              <a:spcAft>
                <a:spcPts val="600"/>
              </a:spcAft>
              <a:buFont typeface="Arial" pitchFamily="34" charset="0"/>
              <a:buChar char="•"/>
              <a:defRPr/>
            </a:pPr>
            <a:r>
              <a:rPr lang="en-US" sz="1600" b="1" dirty="0">
                <a:latin typeface="Times New Roman" pitchFamily="18" charset="0"/>
                <a:cs typeface="Times New Roman" pitchFamily="18" charset="0"/>
              </a:rPr>
              <a:t>Pore water pressure: </a:t>
            </a:r>
            <a:r>
              <a:rPr lang="en-US" sz="1600" b="1" i="1" dirty="0" err="1">
                <a:latin typeface="Times New Roman" pitchFamily="18" charset="0"/>
                <a:cs typeface="Times New Roman" pitchFamily="18" charset="0"/>
              </a:rPr>
              <a:t>u</a:t>
            </a:r>
            <a:r>
              <a:rPr lang="en-US" sz="1600" b="1" i="1" baseline="-25000" dirty="0" err="1">
                <a:latin typeface="Times New Roman" pitchFamily="18" charset="0"/>
                <a:cs typeface="Times New Roman" pitchFamily="18" charset="0"/>
              </a:rPr>
              <a:t>C</a:t>
            </a:r>
            <a:r>
              <a:rPr lang="en-US" sz="1600" b="1" i="1" dirty="0">
                <a:latin typeface="Times New Roman" pitchFamily="18" charset="0"/>
                <a:cs typeface="Times New Roman" pitchFamily="18" charset="0"/>
              </a:rPr>
              <a:t> = (H</a:t>
            </a:r>
            <a:r>
              <a:rPr lang="en-US" sz="1600" b="1" i="1" baseline="-25000" dirty="0">
                <a:latin typeface="Times New Roman" pitchFamily="18" charset="0"/>
                <a:cs typeface="Times New Roman" pitchFamily="18" charset="0"/>
              </a:rPr>
              <a:t>1 </a:t>
            </a:r>
            <a:r>
              <a:rPr lang="en-US" sz="1600" b="1" i="1" dirty="0">
                <a:latin typeface="Times New Roman" pitchFamily="18" charset="0"/>
                <a:cs typeface="Times New Roman" pitchFamily="18" charset="0"/>
              </a:rPr>
              <a:t>+ z) </a:t>
            </a:r>
            <a:r>
              <a:rPr lang="en-US" sz="1600" b="1" i="1" dirty="0" err="1">
                <a:latin typeface="Symbol" pitchFamily="18" charset="2"/>
                <a:cs typeface="Times New Roman" pitchFamily="18" charset="0"/>
              </a:rPr>
              <a:t>g</a:t>
            </a:r>
            <a:r>
              <a:rPr lang="en-US" sz="1600" b="1" i="1" baseline="-25000" dirty="0" err="1">
                <a:latin typeface="Times New Roman" pitchFamily="18" charset="0"/>
                <a:cs typeface="Times New Roman" pitchFamily="18" charset="0"/>
              </a:rPr>
              <a:t>w</a:t>
            </a:r>
            <a:endParaRPr lang="en-US" sz="1600" b="1" i="1" baseline="-25000" dirty="0">
              <a:latin typeface="Times New Roman" pitchFamily="18" charset="0"/>
              <a:cs typeface="Times New Roman" pitchFamily="18" charset="0"/>
            </a:endParaRPr>
          </a:p>
          <a:p>
            <a:pPr marL="115888" indent="-115888" rtl="0">
              <a:spcAft>
                <a:spcPts val="600"/>
              </a:spcAft>
              <a:buFont typeface="Arial" pitchFamily="34" charset="0"/>
              <a:buChar char="•"/>
              <a:defRPr/>
            </a:pPr>
            <a:r>
              <a:rPr lang="en-US" sz="1600" b="1" dirty="0">
                <a:latin typeface="Times New Roman" pitchFamily="18" charset="0"/>
                <a:cs typeface="Times New Roman" pitchFamily="18" charset="0"/>
              </a:rPr>
              <a:t>Effective stress:</a:t>
            </a:r>
            <a:r>
              <a:rPr lang="en-US" sz="1600" b="1" i="1" dirty="0">
                <a:latin typeface="Times New Roman" pitchFamily="18" charset="0"/>
                <a:cs typeface="Times New Roman" pitchFamily="18" charset="0"/>
              </a:rPr>
              <a:t> </a:t>
            </a:r>
            <a:r>
              <a:rPr lang="en-US" sz="1600" b="1" i="1" dirty="0" err="1">
                <a:latin typeface="Symbol" pitchFamily="18" charset="2"/>
                <a:cs typeface="Times New Roman" pitchFamily="18" charset="0"/>
              </a:rPr>
              <a:t>s</a:t>
            </a:r>
            <a:r>
              <a:rPr lang="en-US" sz="1600" b="1" i="1" dirty="0" err="1">
                <a:latin typeface="Times New Roman" pitchFamily="18" charset="0"/>
                <a:cs typeface="Times New Roman" pitchFamily="18" charset="0"/>
              </a:rPr>
              <a:t>’</a:t>
            </a:r>
            <a:r>
              <a:rPr lang="en-US" sz="1600" b="1" i="1" baseline="-25000" dirty="0" err="1">
                <a:latin typeface="Times New Roman" pitchFamily="18" charset="0"/>
                <a:cs typeface="Times New Roman" pitchFamily="18" charset="0"/>
              </a:rPr>
              <a:t>C</a:t>
            </a:r>
            <a:r>
              <a:rPr lang="en-US" sz="1600" b="1" i="1" dirty="0">
                <a:latin typeface="Times New Roman" pitchFamily="18" charset="0"/>
                <a:cs typeface="Times New Roman" pitchFamily="18" charset="0"/>
              </a:rPr>
              <a:t>= z(</a:t>
            </a:r>
            <a:r>
              <a:rPr lang="en-US" sz="1600" b="1" i="1" dirty="0" err="1">
                <a:latin typeface="Symbol" pitchFamily="18" charset="2"/>
                <a:cs typeface="Times New Roman" pitchFamily="18" charset="0"/>
              </a:rPr>
              <a:t>g</a:t>
            </a:r>
            <a:r>
              <a:rPr lang="en-US" sz="1600" b="1" i="1" baseline="-25000" dirty="0" err="1">
                <a:latin typeface="Times New Roman" pitchFamily="18" charset="0"/>
                <a:cs typeface="Times New Roman" pitchFamily="18" charset="0"/>
              </a:rPr>
              <a:t>sat</a:t>
            </a:r>
            <a:r>
              <a:rPr lang="en-US" sz="1600" b="1" i="1" dirty="0">
                <a:latin typeface="Times New Roman" pitchFamily="18" charset="0"/>
                <a:cs typeface="Times New Roman" pitchFamily="18" charset="0"/>
              </a:rPr>
              <a:t> – </a:t>
            </a:r>
            <a:r>
              <a:rPr lang="en-US" sz="1600" b="1" i="1" dirty="0" err="1">
                <a:latin typeface="Symbol" pitchFamily="18" charset="2"/>
                <a:cs typeface="Times New Roman" pitchFamily="18" charset="0"/>
              </a:rPr>
              <a:t>g</a:t>
            </a:r>
            <a:r>
              <a:rPr lang="en-US" sz="1600" b="1" i="1" baseline="-25000" dirty="0" err="1">
                <a:latin typeface="Times New Roman" pitchFamily="18" charset="0"/>
                <a:cs typeface="Times New Roman" pitchFamily="18" charset="0"/>
              </a:rPr>
              <a:t>w</a:t>
            </a:r>
            <a:r>
              <a:rPr lang="en-US" sz="1600" b="1" i="1" dirty="0">
                <a:latin typeface="Times New Roman" pitchFamily="18" charset="0"/>
                <a:cs typeface="Times New Roman" pitchFamily="18" charset="0"/>
              </a:rPr>
              <a:t>) = z </a:t>
            </a:r>
            <a:r>
              <a:rPr lang="en-US" sz="1600" b="1" i="1" dirty="0">
                <a:latin typeface="Symbol" pitchFamily="18" charset="2"/>
                <a:cs typeface="Times New Roman" pitchFamily="18" charset="0"/>
              </a:rPr>
              <a:t>g</a:t>
            </a:r>
            <a:r>
              <a:rPr lang="en-US" sz="1600" b="1" i="1" dirty="0">
                <a:latin typeface="Blazing" panose="00000400000000000000" pitchFamily="2" charset="0"/>
                <a:cs typeface="Times New Roman" pitchFamily="18" charset="0"/>
              </a:rPr>
              <a:t>’</a:t>
            </a:r>
            <a:endParaRPr lang="en-US" sz="1600" b="1" i="1" baseline="-25000" dirty="0">
              <a:latin typeface="Blazing" panose="00000400000000000000" pitchFamily="2"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4"/>
          <p:cNvSpPr>
            <a:spLocks noChangeArrowheads="1"/>
          </p:cNvSpPr>
          <p:nvPr/>
        </p:nvSpPr>
        <p:spPr bwMode="auto">
          <a:xfrm>
            <a:off x="107950" y="101600"/>
            <a:ext cx="1944688" cy="519113"/>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eaLnBrk="0" hangingPunct="0">
              <a:spcBef>
                <a:spcPct val="20000"/>
              </a:spcBef>
              <a:buChar char="•"/>
              <a:defRPr sz="3200">
                <a:solidFill>
                  <a:schemeClr val="tx1"/>
                </a:solidFill>
                <a:latin typeface="Arial" charset="0"/>
                <a:cs typeface="Arial" charset="0"/>
              </a:defRPr>
            </a:lvl1pPr>
            <a:lvl2pPr marL="74295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l" eaLnBrk="1" hangingPunct="1">
              <a:spcBef>
                <a:spcPct val="0"/>
              </a:spcBef>
              <a:buFontTx/>
              <a:buNone/>
            </a:pPr>
            <a:r>
              <a:rPr lang="en-US" altLang="en-US" sz="2800" b="1" u="sng">
                <a:solidFill>
                  <a:srgbClr val="800000"/>
                </a:solidFill>
              </a:rPr>
              <a:t>Example 1</a:t>
            </a:r>
          </a:p>
        </p:txBody>
      </p:sp>
      <p:sp>
        <p:nvSpPr>
          <p:cNvPr id="20484" name="Text Box 5"/>
          <p:cNvSpPr txBox="1">
            <a:spLocks noChangeArrowheads="1"/>
          </p:cNvSpPr>
          <p:nvPr/>
        </p:nvSpPr>
        <p:spPr bwMode="auto">
          <a:xfrm>
            <a:off x="250825" y="687388"/>
            <a:ext cx="8424863"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eaLnBrk="0" hangingPunct="0">
              <a:spcBef>
                <a:spcPct val="20000"/>
              </a:spcBef>
              <a:buChar char="•"/>
              <a:defRPr sz="3200">
                <a:solidFill>
                  <a:schemeClr val="tx1"/>
                </a:solidFill>
                <a:latin typeface="Arial" charset="0"/>
                <a:cs typeface="Arial" charset="0"/>
              </a:defRPr>
            </a:lvl1pPr>
            <a:lvl2pPr marL="74295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just" rtl="0" eaLnBrk="1" hangingPunct="1">
              <a:spcBef>
                <a:spcPct val="0"/>
              </a:spcBef>
              <a:buFontTx/>
              <a:buNone/>
            </a:pPr>
            <a:r>
              <a:rPr lang="en-US" altLang="en-US" sz="2400" b="1"/>
              <a:t>Calculate the total, neutral, and effective stresses at elevation A when:</a:t>
            </a:r>
          </a:p>
        </p:txBody>
      </p:sp>
      <p:sp>
        <p:nvSpPr>
          <p:cNvPr id="20485" name="Text Box 6"/>
          <p:cNvSpPr txBox="1">
            <a:spLocks noChangeArrowheads="1"/>
          </p:cNvSpPr>
          <p:nvPr/>
        </p:nvSpPr>
        <p:spPr bwMode="auto">
          <a:xfrm>
            <a:off x="684213" y="1412875"/>
            <a:ext cx="5903912"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lgn="r" eaLnBrk="0" hangingPunct="0">
              <a:spcBef>
                <a:spcPct val="20000"/>
              </a:spcBef>
              <a:buChar char="•"/>
              <a:defRPr sz="3200">
                <a:solidFill>
                  <a:schemeClr val="tx1"/>
                </a:solidFill>
                <a:latin typeface="Arial" charset="0"/>
                <a:cs typeface="Arial" charset="0"/>
              </a:defRPr>
            </a:lvl1pPr>
            <a:lvl2pPr marL="800100" indent="-342900" algn="r" eaLnBrk="0" hangingPunct="0">
              <a:spcBef>
                <a:spcPct val="20000"/>
              </a:spcBef>
              <a:buChar char="–"/>
              <a:defRPr sz="2800">
                <a:solidFill>
                  <a:schemeClr val="tx1"/>
                </a:solidFill>
                <a:latin typeface="Arial" charset="0"/>
                <a:cs typeface="Arial" charset="0"/>
              </a:defRPr>
            </a:lvl2pPr>
            <a:lvl3pPr marL="1257300" indent="-342900" algn="r" eaLnBrk="0" hangingPunct="0">
              <a:spcBef>
                <a:spcPct val="20000"/>
              </a:spcBef>
              <a:buChar char="•"/>
              <a:defRPr sz="2400">
                <a:solidFill>
                  <a:schemeClr val="tx1"/>
                </a:solidFill>
                <a:latin typeface="Arial" charset="0"/>
                <a:cs typeface="Arial" charset="0"/>
              </a:defRPr>
            </a:lvl3pPr>
            <a:lvl4pPr marL="1714500" indent="-342900" algn="r" eaLnBrk="0" hangingPunct="0">
              <a:spcBef>
                <a:spcPct val="20000"/>
              </a:spcBef>
              <a:buChar char="–"/>
              <a:defRPr sz="2000">
                <a:solidFill>
                  <a:schemeClr val="tx1"/>
                </a:solidFill>
                <a:latin typeface="Arial" charset="0"/>
                <a:cs typeface="Arial" charset="0"/>
              </a:defRPr>
            </a:lvl4pPr>
            <a:lvl5pPr marL="2171700" indent="-342900" algn="r" eaLnBrk="0" hangingPunct="0">
              <a:spcBef>
                <a:spcPct val="20000"/>
              </a:spcBef>
              <a:buChar char="»"/>
              <a:defRPr sz="2000">
                <a:solidFill>
                  <a:schemeClr val="tx1"/>
                </a:solidFill>
                <a:latin typeface="Arial" charset="0"/>
                <a:cs typeface="Arial" charset="0"/>
              </a:defRPr>
            </a:lvl5pPr>
            <a:lvl6pPr marL="2628900" indent="-342900" algn="r" rtl="1" eaLnBrk="0" fontAlgn="base" hangingPunct="0">
              <a:spcBef>
                <a:spcPct val="20000"/>
              </a:spcBef>
              <a:spcAft>
                <a:spcPct val="0"/>
              </a:spcAft>
              <a:buChar char="»"/>
              <a:defRPr sz="2000">
                <a:solidFill>
                  <a:schemeClr val="tx1"/>
                </a:solidFill>
                <a:latin typeface="Arial" charset="0"/>
                <a:cs typeface="Arial" charset="0"/>
              </a:defRPr>
            </a:lvl6pPr>
            <a:lvl7pPr marL="3086100" indent="-342900" algn="r" rtl="1" eaLnBrk="0" fontAlgn="base" hangingPunct="0">
              <a:spcBef>
                <a:spcPct val="20000"/>
              </a:spcBef>
              <a:spcAft>
                <a:spcPct val="0"/>
              </a:spcAft>
              <a:buChar char="»"/>
              <a:defRPr sz="2000">
                <a:solidFill>
                  <a:schemeClr val="tx1"/>
                </a:solidFill>
                <a:latin typeface="Arial" charset="0"/>
                <a:cs typeface="Arial" charset="0"/>
              </a:defRPr>
            </a:lvl7pPr>
            <a:lvl8pPr marL="3543300" indent="-342900" algn="r" rtl="1" eaLnBrk="0" fontAlgn="base" hangingPunct="0">
              <a:spcBef>
                <a:spcPct val="20000"/>
              </a:spcBef>
              <a:spcAft>
                <a:spcPct val="0"/>
              </a:spcAft>
              <a:buChar char="»"/>
              <a:defRPr sz="2000">
                <a:solidFill>
                  <a:schemeClr val="tx1"/>
                </a:solidFill>
                <a:latin typeface="Arial" charset="0"/>
                <a:cs typeface="Arial" charset="0"/>
              </a:defRPr>
            </a:lvl8pPr>
            <a:lvl9pPr marL="4000500" indent="-342900" algn="r" rtl="1" eaLnBrk="0" fontAlgn="base" hangingPunct="0">
              <a:spcBef>
                <a:spcPct val="20000"/>
              </a:spcBef>
              <a:spcAft>
                <a:spcPct val="0"/>
              </a:spcAft>
              <a:buChar char="»"/>
              <a:defRPr sz="2000">
                <a:solidFill>
                  <a:schemeClr val="tx1"/>
                </a:solidFill>
                <a:latin typeface="Arial" charset="0"/>
                <a:cs typeface="Arial" charset="0"/>
              </a:defRPr>
            </a:lvl9pPr>
          </a:lstStyle>
          <a:p>
            <a:pPr algn="l" rtl="0" eaLnBrk="1" hangingPunct="1">
              <a:spcBef>
                <a:spcPct val="0"/>
              </a:spcBef>
              <a:buFontTx/>
              <a:buAutoNum type="alphaLcPeriod"/>
            </a:pPr>
            <a:r>
              <a:rPr lang="en-US" altLang="en-US" sz="2400" b="1">
                <a:solidFill>
                  <a:srgbClr val="FF0000"/>
                </a:solidFill>
              </a:rPr>
              <a:t>The water table is at elevation A.</a:t>
            </a:r>
          </a:p>
          <a:p>
            <a:pPr algn="l" rtl="0" eaLnBrk="1" hangingPunct="1">
              <a:spcBef>
                <a:spcPct val="0"/>
              </a:spcBef>
              <a:buFontTx/>
              <a:buAutoNum type="alphaLcPeriod"/>
            </a:pPr>
            <a:r>
              <a:rPr lang="en-US" altLang="en-US" sz="2400" b="1">
                <a:solidFill>
                  <a:srgbClr val="FF0000"/>
                </a:solidFill>
              </a:rPr>
              <a:t>The water table rises to elevation B.</a:t>
            </a:r>
          </a:p>
        </p:txBody>
      </p:sp>
      <p:sp>
        <p:nvSpPr>
          <p:cNvPr id="20486" name="Text Box 7"/>
          <p:cNvSpPr txBox="1">
            <a:spLocks noChangeArrowheads="1"/>
          </p:cNvSpPr>
          <p:nvPr/>
        </p:nvSpPr>
        <p:spPr bwMode="auto">
          <a:xfrm>
            <a:off x="179388" y="2803525"/>
            <a:ext cx="14001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eaLnBrk="0" hangingPunct="0">
              <a:spcBef>
                <a:spcPct val="20000"/>
              </a:spcBef>
              <a:buChar char="•"/>
              <a:defRPr sz="3200">
                <a:solidFill>
                  <a:schemeClr val="tx1"/>
                </a:solidFill>
                <a:latin typeface="Arial" charset="0"/>
                <a:cs typeface="Arial" charset="0"/>
              </a:defRPr>
            </a:lvl1pPr>
            <a:lvl2pPr marL="74295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l" eaLnBrk="1" hangingPunct="1">
              <a:spcBef>
                <a:spcPct val="0"/>
              </a:spcBef>
              <a:buFontTx/>
              <a:buNone/>
            </a:pPr>
            <a:r>
              <a:rPr lang="en-US" altLang="en-US" sz="2400" b="1" u="sng"/>
              <a:t>Solution</a:t>
            </a:r>
          </a:p>
        </p:txBody>
      </p:sp>
      <p:graphicFrame>
        <p:nvGraphicFramePr>
          <p:cNvPr id="20487" name="Object 8"/>
          <p:cNvGraphicFramePr>
            <a:graphicFrameLocks noChangeAspect="1"/>
          </p:cNvGraphicFramePr>
          <p:nvPr/>
        </p:nvGraphicFramePr>
        <p:xfrm>
          <a:off x="900113" y="3744913"/>
          <a:ext cx="3671887" cy="381000"/>
        </p:xfrm>
        <a:graphic>
          <a:graphicData uri="http://schemas.openxmlformats.org/presentationml/2006/ole">
            <mc:AlternateContent xmlns:mc="http://schemas.openxmlformats.org/markup-compatibility/2006">
              <mc:Choice xmlns:v="urn:schemas-microsoft-com:vml" Requires="v">
                <p:oleObj spid="_x0000_s20577" name="Equation" r:id="rId3" imgW="2273300" imgH="215900" progId="Equation.3">
                  <p:embed/>
                </p:oleObj>
              </mc:Choice>
              <mc:Fallback>
                <p:oleObj name="Equation" r:id="rId3" imgW="2273300" imgH="215900" progId="Equation.3">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0113" y="3744913"/>
                        <a:ext cx="3671887" cy="381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488" name="Object 9"/>
          <p:cNvGraphicFramePr>
            <a:graphicFrameLocks noChangeAspect="1"/>
          </p:cNvGraphicFramePr>
          <p:nvPr/>
        </p:nvGraphicFramePr>
        <p:xfrm>
          <a:off x="900113" y="4652963"/>
          <a:ext cx="3600450" cy="717550"/>
        </p:xfrm>
        <a:graphic>
          <a:graphicData uri="http://schemas.openxmlformats.org/presentationml/2006/ole">
            <mc:AlternateContent xmlns:mc="http://schemas.openxmlformats.org/markup-compatibility/2006">
              <mc:Choice xmlns:v="urn:schemas-microsoft-com:vml" Requires="v">
                <p:oleObj spid="_x0000_s20578" name="Equation" r:id="rId5" imgW="2362200" imgH="406400" progId="Equation.3">
                  <p:embed/>
                </p:oleObj>
              </mc:Choice>
              <mc:Fallback>
                <p:oleObj name="Equation" r:id="rId5" imgW="2362200" imgH="406400" progId="Equation.3">
                  <p:embed/>
                  <p:pic>
                    <p:nvPicPr>
                      <p:cNvPr id="0"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00113" y="4652963"/>
                        <a:ext cx="3600450" cy="717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489" name="Object 10"/>
          <p:cNvGraphicFramePr>
            <a:graphicFrameLocks noChangeAspect="1"/>
          </p:cNvGraphicFramePr>
          <p:nvPr/>
        </p:nvGraphicFramePr>
        <p:xfrm>
          <a:off x="900113" y="5421313"/>
          <a:ext cx="2484437" cy="312737"/>
        </p:xfrm>
        <a:graphic>
          <a:graphicData uri="http://schemas.openxmlformats.org/presentationml/2006/ole">
            <mc:AlternateContent xmlns:mc="http://schemas.openxmlformats.org/markup-compatibility/2006">
              <mc:Choice xmlns:v="urn:schemas-microsoft-com:vml" Requires="v">
                <p:oleObj spid="_x0000_s20579" name="Equation" r:id="rId7" imgW="1409088" imgH="177723" progId="Equation.3">
                  <p:embed/>
                </p:oleObj>
              </mc:Choice>
              <mc:Fallback>
                <p:oleObj name="Equation" r:id="rId7" imgW="1409088" imgH="177723" progId="Equation.3">
                  <p:embed/>
                  <p:pic>
                    <p:nvPicPr>
                      <p:cNvPr id="0" name="Object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00113" y="5421313"/>
                        <a:ext cx="2484437" cy="3127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490" name="Object 11"/>
          <p:cNvGraphicFramePr>
            <a:graphicFrameLocks noChangeAspect="1"/>
          </p:cNvGraphicFramePr>
          <p:nvPr/>
        </p:nvGraphicFramePr>
        <p:xfrm>
          <a:off x="900113" y="5995988"/>
          <a:ext cx="3089275" cy="312737"/>
        </p:xfrm>
        <a:graphic>
          <a:graphicData uri="http://schemas.openxmlformats.org/presentationml/2006/ole">
            <mc:AlternateContent xmlns:mc="http://schemas.openxmlformats.org/markup-compatibility/2006">
              <mc:Choice xmlns:v="urn:schemas-microsoft-com:vml" Requires="v">
                <p:oleObj spid="_x0000_s20580" name="Equation" r:id="rId9" imgW="1751840" imgH="177723" progId="Equation.3">
                  <p:embed/>
                </p:oleObj>
              </mc:Choice>
              <mc:Fallback>
                <p:oleObj name="Equation" r:id="rId9" imgW="1751840" imgH="177723" progId="Equation.3">
                  <p:embed/>
                  <p:pic>
                    <p:nvPicPr>
                      <p:cNvPr id="0" name="Object 1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00113" y="5995988"/>
                        <a:ext cx="3089275" cy="3127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491" name="Text Box 12"/>
          <p:cNvSpPr txBox="1">
            <a:spLocks noChangeArrowheads="1"/>
          </p:cNvSpPr>
          <p:nvPr/>
        </p:nvSpPr>
        <p:spPr bwMode="auto">
          <a:xfrm>
            <a:off x="250825" y="3308350"/>
            <a:ext cx="438150" cy="457200"/>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eaLnBrk="0" hangingPunct="0">
              <a:spcBef>
                <a:spcPct val="20000"/>
              </a:spcBef>
              <a:buChar char="•"/>
              <a:defRPr sz="3200">
                <a:solidFill>
                  <a:schemeClr val="tx1"/>
                </a:solidFill>
                <a:latin typeface="Arial" charset="0"/>
                <a:cs typeface="Arial" charset="0"/>
              </a:defRPr>
            </a:lvl1pPr>
            <a:lvl2pPr marL="74295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l" eaLnBrk="1" hangingPunct="1">
              <a:spcBef>
                <a:spcPct val="0"/>
              </a:spcBef>
              <a:buFontTx/>
              <a:buNone/>
            </a:pPr>
            <a:r>
              <a:rPr lang="en-US" altLang="en-US" sz="2400" b="1" u="sng">
                <a:solidFill>
                  <a:srgbClr val="FF0000"/>
                </a:solidFill>
              </a:rPr>
              <a:t>a.</a:t>
            </a:r>
          </a:p>
        </p:txBody>
      </p:sp>
      <p:sp>
        <p:nvSpPr>
          <p:cNvPr id="20492" name="Text Box 13"/>
          <p:cNvSpPr txBox="1">
            <a:spLocks noChangeArrowheads="1"/>
          </p:cNvSpPr>
          <p:nvPr/>
        </p:nvSpPr>
        <p:spPr bwMode="auto">
          <a:xfrm>
            <a:off x="250825" y="4341813"/>
            <a:ext cx="454025" cy="457200"/>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eaLnBrk="0" hangingPunct="0">
              <a:spcBef>
                <a:spcPct val="20000"/>
              </a:spcBef>
              <a:buChar char="•"/>
              <a:defRPr sz="3200">
                <a:solidFill>
                  <a:schemeClr val="tx1"/>
                </a:solidFill>
                <a:latin typeface="Arial" charset="0"/>
                <a:cs typeface="Arial" charset="0"/>
              </a:defRPr>
            </a:lvl1pPr>
            <a:lvl2pPr marL="74295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l" eaLnBrk="1" hangingPunct="1">
              <a:spcBef>
                <a:spcPct val="0"/>
              </a:spcBef>
              <a:buFontTx/>
              <a:buNone/>
            </a:pPr>
            <a:r>
              <a:rPr lang="en-US" altLang="en-US" sz="2400" b="1" u="sng">
                <a:solidFill>
                  <a:srgbClr val="FF0000"/>
                </a:solidFill>
              </a:rPr>
              <a:t>b.</a:t>
            </a:r>
          </a:p>
        </p:txBody>
      </p:sp>
      <p:pic>
        <p:nvPicPr>
          <p:cNvPr id="20493" name="Picture 1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787900" y="4149725"/>
            <a:ext cx="4354513" cy="245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494" name="Text Box 15"/>
          <p:cNvSpPr txBox="1">
            <a:spLocks noChangeArrowheads="1"/>
          </p:cNvSpPr>
          <p:nvPr/>
        </p:nvSpPr>
        <p:spPr bwMode="auto">
          <a:xfrm>
            <a:off x="144463" y="2179638"/>
            <a:ext cx="68040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eaLnBrk="0" hangingPunct="0">
              <a:spcBef>
                <a:spcPct val="20000"/>
              </a:spcBef>
              <a:buChar char="•"/>
              <a:defRPr sz="3200">
                <a:solidFill>
                  <a:schemeClr val="tx1"/>
                </a:solidFill>
                <a:latin typeface="Arial" charset="0"/>
                <a:cs typeface="Arial" charset="0"/>
              </a:defRPr>
            </a:lvl1pPr>
            <a:lvl2pPr marL="74295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just" rtl="0" eaLnBrk="1" hangingPunct="1">
              <a:spcBef>
                <a:spcPct val="0"/>
              </a:spcBef>
              <a:buFontTx/>
              <a:buNone/>
            </a:pPr>
            <a:r>
              <a:rPr lang="en-US" altLang="en-US" sz="2400" b="1"/>
              <a:t>The saturated unit weight is 19.62 kN/m</a:t>
            </a:r>
            <a:r>
              <a:rPr lang="en-US" altLang="en-US" sz="2400" b="1" baseline="30000"/>
              <a:t>3</a:t>
            </a:r>
            <a:endParaRPr lang="en-US" altLang="en-US" sz="2400" b="1"/>
          </a:p>
        </p:txBody>
      </p:sp>
      <p:sp>
        <p:nvSpPr>
          <p:cNvPr id="20495" name="Line 16"/>
          <p:cNvSpPr>
            <a:spLocks noChangeShapeType="1"/>
          </p:cNvSpPr>
          <p:nvPr/>
        </p:nvSpPr>
        <p:spPr bwMode="auto">
          <a:xfrm>
            <a:off x="3635375" y="4076700"/>
            <a:ext cx="1079500" cy="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496" name="Line 17"/>
          <p:cNvSpPr>
            <a:spLocks noChangeShapeType="1"/>
          </p:cNvSpPr>
          <p:nvPr/>
        </p:nvSpPr>
        <p:spPr bwMode="auto">
          <a:xfrm flipV="1">
            <a:off x="2916238" y="6308725"/>
            <a:ext cx="1081087" cy="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4"/>
          <p:cNvSpPr>
            <a:spLocks noChangeArrowheads="1"/>
          </p:cNvSpPr>
          <p:nvPr/>
        </p:nvSpPr>
        <p:spPr bwMode="auto">
          <a:xfrm>
            <a:off x="107950" y="101600"/>
            <a:ext cx="1944688" cy="519113"/>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eaLnBrk="0" hangingPunct="0">
              <a:spcBef>
                <a:spcPct val="20000"/>
              </a:spcBef>
              <a:buChar char="•"/>
              <a:defRPr sz="3200">
                <a:solidFill>
                  <a:schemeClr val="tx1"/>
                </a:solidFill>
                <a:latin typeface="Arial" charset="0"/>
                <a:cs typeface="Arial" charset="0"/>
              </a:defRPr>
            </a:lvl1pPr>
            <a:lvl2pPr marL="74295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l" eaLnBrk="1" hangingPunct="1">
              <a:spcBef>
                <a:spcPct val="0"/>
              </a:spcBef>
              <a:buFontTx/>
              <a:buNone/>
            </a:pPr>
            <a:r>
              <a:rPr lang="en-US" altLang="en-US" sz="2800" b="1" u="sng" dirty="0">
                <a:solidFill>
                  <a:srgbClr val="800000"/>
                </a:solidFill>
              </a:rPr>
              <a:t>Example 2</a:t>
            </a:r>
          </a:p>
        </p:txBody>
      </p:sp>
      <p:sp>
        <p:nvSpPr>
          <p:cNvPr id="21508" name="Rectangle 6"/>
          <p:cNvSpPr>
            <a:spLocks noChangeArrowheads="1"/>
          </p:cNvSpPr>
          <p:nvPr/>
        </p:nvSpPr>
        <p:spPr bwMode="auto">
          <a:xfrm>
            <a:off x="323850" y="692150"/>
            <a:ext cx="84963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406400" indent="-406400" algn="just" rtl="0">
              <a:buClr>
                <a:srgbClr val="FF0000"/>
              </a:buClr>
              <a:buFont typeface="Wingdings 2" pitchFamily="18" charset="2"/>
              <a:buBlip>
                <a:blip r:embed="rId2"/>
              </a:buBlip>
            </a:pPr>
            <a:r>
              <a:rPr lang="en-US" altLang="en-US" sz="2000" b="1" dirty="0"/>
              <a:t>Plot the variation of total, effective vertical stresses, and pore water pressure with depth for the soil profile shown below.</a:t>
            </a:r>
          </a:p>
        </p:txBody>
      </p:sp>
      <p:pic>
        <p:nvPicPr>
          <p:cNvPr id="2150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3713" y="1871663"/>
            <a:ext cx="6794500" cy="4519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685800"/>
            <a:ext cx="7315200" cy="563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TextBox 1"/>
          <p:cNvSpPr txBox="1">
            <a:spLocks noChangeArrowheads="1"/>
          </p:cNvSpPr>
          <p:nvPr/>
        </p:nvSpPr>
        <p:spPr bwMode="auto">
          <a:xfrm>
            <a:off x="1116013" y="4724400"/>
            <a:ext cx="2303462" cy="1015663"/>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eaLnBrk="0" hangingPunct="0">
              <a:spcBef>
                <a:spcPct val="20000"/>
              </a:spcBef>
              <a:buChar char="•"/>
              <a:defRPr sz="3200">
                <a:solidFill>
                  <a:schemeClr val="tx1"/>
                </a:solidFill>
                <a:latin typeface="Arial" charset="0"/>
                <a:cs typeface="Arial" charset="0"/>
              </a:defRPr>
            </a:lvl1pPr>
            <a:lvl2pPr marL="74295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l" eaLnBrk="1" hangingPunct="1">
              <a:spcBef>
                <a:spcPct val="0"/>
              </a:spcBef>
              <a:buFontTx/>
              <a:buNone/>
            </a:pPr>
            <a:r>
              <a:rPr lang="en-US" altLang="en-US" sz="2000" b="1">
                <a:latin typeface="+mn-lt"/>
              </a:rPr>
              <a:t> We Will  Consider this in the Next Chapter</a:t>
            </a:r>
          </a:p>
        </p:txBody>
      </p:sp>
      <p:sp>
        <p:nvSpPr>
          <p:cNvPr id="4101" name="Text Box 5"/>
          <p:cNvSpPr txBox="1">
            <a:spLocks noChangeArrowheads="1"/>
          </p:cNvSpPr>
          <p:nvPr/>
        </p:nvSpPr>
        <p:spPr bwMode="auto">
          <a:xfrm>
            <a:off x="107950" y="163513"/>
            <a:ext cx="2152650" cy="400050"/>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eaLnBrk="0" hangingPunct="0">
              <a:spcBef>
                <a:spcPct val="20000"/>
              </a:spcBef>
              <a:buChar char="•"/>
              <a:defRPr sz="3200">
                <a:solidFill>
                  <a:schemeClr val="tx1"/>
                </a:solidFill>
                <a:latin typeface="Arial" charset="0"/>
                <a:cs typeface="Arial" charset="0"/>
              </a:defRPr>
            </a:lvl1pPr>
            <a:lvl2pPr marL="74295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l" eaLnBrk="1" hangingPunct="1">
              <a:spcBef>
                <a:spcPct val="0"/>
              </a:spcBef>
              <a:buFontTx/>
              <a:buNone/>
            </a:pPr>
            <a:r>
              <a:rPr lang="en-US" altLang="en-US" sz="2000" b="1" u="sng">
                <a:solidFill>
                  <a:schemeClr val="tx2"/>
                </a:solidFill>
              </a:rPr>
              <a:t>INTRODUCTION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body" idx="1"/>
          </p:nvPr>
        </p:nvSpPr>
        <p:spPr>
          <a:xfrm>
            <a:off x="457200" y="1219200"/>
            <a:ext cx="8229600" cy="4906963"/>
          </a:xfrm>
        </p:spPr>
        <p:txBody>
          <a:bodyPr/>
          <a:lstStyle/>
          <a:p>
            <a:pPr eaLnBrk="1" hangingPunct="1">
              <a:buFontTx/>
              <a:buNone/>
            </a:pPr>
            <a:r>
              <a:rPr lang="en-US" altLang="en-US" smtClean="0"/>
              <a:t>   </a:t>
            </a:r>
          </a:p>
          <a:p>
            <a:pPr eaLnBrk="1" hangingPunct="1">
              <a:buFontTx/>
              <a:buNone/>
            </a:pPr>
            <a:endParaRPr lang="en-US" altLang="en-US" smtClean="0"/>
          </a:p>
        </p:txBody>
      </p:sp>
      <p:sp>
        <p:nvSpPr>
          <p:cNvPr id="22532" name="Rectangle 6"/>
          <p:cNvSpPr>
            <a:spLocks noChangeArrowheads="1"/>
          </p:cNvSpPr>
          <p:nvPr/>
        </p:nvSpPr>
        <p:spPr bwMode="auto">
          <a:xfrm>
            <a:off x="323850" y="404813"/>
            <a:ext cx="82804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eaLnBrk="0" hangingPunct="0">
              <a:spcBef>
                <a:spcPct val="20000"/>
              </a:spcBef>
              <a:buChar char="•"/>
              <a:defRPr sz="3200">
                <a:solidFill>
                  <a:schemeClr val="tx1"/>
                </a:solidFill>
                <a:latin typeface="Arial" charset="0"/>
                <a:cs typeface="Arial" charset="0"/>
              </a:defRPr>
            </a:lvl1pPr>
            <a:lvl2pPr marL="74295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just" rtl="0" eaLnBrk="1" hangingPunct="1">
              <a:spcBef>
                <a:spcPct val="0"/>
              </a:spcBef>
              <a:buFontTx/>
              <a:buNone/>
            </a:pPr>
            <a:r>
              <a:rPr lang="en-US" altLang="en-US" sz="2000" b="1" dirty="0"/>
              <a:t>Within a soil layer, the unit weight is constant, and therefore the stresses vary linearly. Therefore, it is adequate if we compute the values at the </a:t>
            </a:r>
            <a:r>
              <a:rPr lang="en-US" altLang="en-US" sz="2000" b="1" dirty="0">
                <a:solidFill>
                  <a:srgbClr val="0000FF"/>
                </a:solidFill>
              </a:rPr>
              <a:t>layer</a:t>
            </a:r>
            <a:r>
              <a:rPr lang="en-US" altLang="en-US" sz="2000" b="1" dirty="0"/>
              <a:t> </a:t>
            </a:r>
            <a:r>
              <a:rPr lang="en-US" altLang="en-US" sz="2000" b="1" dirty="0">
                <a:solidFill>
                  <a:srgbClr val="0000FF"/>
                </a:solidFill>
              </a:rPr>
              <a:t>interfaces</a:t>
            </a:r>
            <a:r>
              <a:rPr lang="en-US" altLang="en-US" sz="2000" b="1" dirty="0"/>
              <a:t> and </a:t>
            </a:r>
            <a:r>
              <a:rPr lang="en-US" altLang="en-US" sz="2000" b="1" dirty="0">
                <a:solidFill>
                  <a:srgbClr val="0000FF"/>
                </a:solidFill>
              </a:rPr>
              <a:t>water</a:t>
            </a:r>
            <a:r>
              <a:rPr lang="en-US" altLang="en-US" sz="2000" b="1" dirty="0"/>
              <a:t> </a:t>
            </a:r>
            <a:r>
              <a:rPr lang="en-US" altLang="en-US" sz="2000" b="1" dirty="0">
                <a:solidFill>
                  <a:srgbClr val="0000FF"/>
                </a:solidFill>
              </a:rPr>
              <a:t>table</a:t>
            </a:r>
            <a:r>
              <a:rPr lang="en-US" altLang="en-US" sz="2000" b="1" dirty="0"/>
              <a:t> </a:t>
            </a:r>
            <a:r>
              <a:rPr lang="en-US" altLang="en-US" sz="2000" b="1" dirty="0">
                <a:solidFill>
                  <a:srgbClr val="0000FF"/>
                </a:solidFill>
              </a:rPr>
              <a:t>location</a:t>
            </a:r>
            <a:r>
              <a:rPr lang="en-US" altLang="en-US" sz="2000" b="1" dirty="0"/>
              <a:t>, and join them by straight lines.</a:t>
            </a:r>
          </a:p>
        </p:txBody>
      </p:sp>
      <p:pic>
        <p:nvPicPr>
          <p:cNvPr id="22533"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188" y="1847850"/>
            <a:ext cx="5976937" cy="4773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534" name="Text Box 8"/>
          <p:cNvSpPr txBox="1">
            <a:spLocks noChangeArrowheads="1"/>
          </p:cNvSpPr>
          <p:nvPr/>
        </p:nvSpPr>
        <p:spPr bwMode="auto">
          <a:xfrm>
            <a:off x="107950" y="-7938"/>
            <a:ext cx="1400175" cy="4572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eaLnBrk="0" hangingPunct="0">
              <a:spcBef>
                <a:spcPct val="20000"/>
              </a:spcBef>
              <a:buChar char="•"/>
              <a:defRPr sz="3200">
                <a:solidFill>
                  <a:schemeClr val="tx1"/>
                </a:solidFill>
                <a:latin typeface="Arial" charset="0"/>
                <a:cs typeface="Arial" charset="0"/>
              </a:defRPr>
            </a:lvl1pPr>
            <a:lvl2pPr marL="74295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l" eaLnBrk="1" hangingPunct="1">
              <a:spcBef>
                <a:spcPct val="0"/>
              </a:spcBef>
              <a:buFontTx/>
              <a:buNone/>
            </a:pPr>
            <a:r>
              <a:rPr lang="en-US" altLang="en-US" sz="2400" b="1" u="sng" dirty="0">
                <a:solidFill>
                  <a:srgbClr val="FF0000"/>
                </a:solidFill>
              </a:rPr>
              <a:t>Solution</a:t>
            </a:r>
          </a:p>
        </p:txBody>
      </p:sp>
      <p:pic>
        <p:nvPicPr>
          <p:cNvPr id="2253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16463" y="1633538"/>
            <a:ext cx="4275137" cy="2843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404664"/>
            <a:ext cx="6520918" cy="5572208"/>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47675" y="908050"/>
            <a:ext cx="8229600" cy="1249363"/>
          </a:xfrm>
        </p:spPr>
        <p:txBody>
          <a:bodyPr/>
          <a:lstStyle/>
          <a:p>
            <a:pPr eaLnBrk="1" hangingPunct="1"/>
            <a:r>
              <a:rPr lang="en-US" altLang="en-US" sz="3600" smtClean="0">
                <a:solidFill>
                  <a:srgbClr val="6E6EF8"/>
                </a:solidFill>
                <a:latin typeface="Symbol" pitchFamily="18" charset="2"/>
              </a:rPr>
              <a:t>s</a:t>
            </a:r>
            <a:r>
              <a:rPr lang="en-US" altLang="en-US" sz="3600" smtClean="0">
                <a:solidFill>
                  <a:srgbClr val="6E6EF8"/>
                </a:solidFill>
              </a:rPr>
              <a:t> Diagram</a:t>
            </a:r>
          </a:p>
        </p:txBody>
      </p:sp>
      <p:pic>
        <p:nvPicPr>
          <p:cNvPr id="2458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4650" y="476250"/>
            <a:ext cx="8310563" cy="576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1" name="TextBox 1"/>
          <p:cNvSpPr txBox="1">
            <a:spLocks noChangeArrowheads="1"/>
          </p:cNvSpPr>
          <p:nvPr/>
        </p:nvSpPr>
        <p:spPr bwMode="auto">
          <a:xfrm>
            <a:off x="4972050" y="1138238"/>
            <a:ext cx="495300" cy="52387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eaLnBrk="0" hangingPunct="0">
              <a:spcBef>
                <a:spcPct val="20000"/>
              </a:spcBef>
              <a:buChar char="•"/>
              <a:defRPr sz="3200">
                <a:solidFill>
                  <a:schemeClr val="tx1"/>
                </a:solidFill>
                <a:latin typeface="Arial" charset="0"/>
                <a:cs typeface="Arial" charset="0"/>
              </a:defRPr>
            </a:lvl1pPr>
            <a:lvl2pPr marL="74295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l" eaLnBrk="1" hangingPunct="1">
              <a:spcBef>
                <a:spcPct val="0"/>
              </a:spcBef>
              <a:buFontTx/>
              <a:buNone/>
            </a:pPr>
            <a:r>
              <a:rPr lang="en-US" altLang="en-US" sz="2800">
                <a:latin typeface="Symbol" pitchFamily="18" charset="2"/>
              </a:rPr>
              <a:t>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3"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1816100"/>
            <a:ext cx="7362825" cy="453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5604" name="Rectangle 5"/>
          <p:cNvSpPr>
            <a:spLocks noChangeArrowheads="1"/>
          </p:cNvSpPr>
          <p:nvPr/>
        </p:nvSpPr>
        <p:spPr bwMode="auto">
          <a:xfrm>
            <a:off x="107950" y="65088"/>
            <a:ext cx="1944688" cy="519112"/>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eaLnBrk="0" hangingPunct="0">
              <a:spcBef>
                <a:spcPct val="20000"/>
              </a:spcBef>
              <a:buChar char="•"/>
              <a:defRPr sz="3200">
                <a:solidFill>
                  <a:schemeClr val="tx1"/>
                </a:solidFill>
                <a:latin typeface="Arial" charset="0"/>
                <a:cs typeface="Arial" charset="0"/>
              </a:defRPr>
            </a:lvl1pPr>
            <a:lvl2pPr marL="74295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l" eaLnBrk="1" hangingPunct="1">
              <a:spcBef>
                <a:spcPct val="0"/>
              </a:spcBef>
              <a:buFontTx/>
              <a:buNone/>
            </a:pPr>
            <a:r>
              <a:rPr lang="en-US" altLang="en-US" sz="2800" b="1" u="sng">
                <a:solidFill>
                  <a:srgbClr val="800000"/>
                </a:solidFill>
              </a:rPr>
              <a:t>Example 3</a:t>
            </a:r>
          </a:p>
        </p:txBody>
      </p:sp>
      <p:grpSp>
        <p:nvGrpSpPr>
          <p:cNvPr id="25605" name="Group 14"/>
          <p:cNvGrpSpPr>
            <a:grpSpLocks/>
          </p:cNvGrpSpPr>
          <p:nvPr/>
        </p:nvGrpSpPr>
        <p:grpSpPr bwMode="auto">
          <a:xfrm>
            <a:off x="3579813" y="1701800"/>
            <a:ext cx="4489450" cy="431800"/>
            <a:chOff x="2255" y="754"/>
            <a:chExt cx="2828" cy="272"/>
          </a:xfrm>
        </p:grpSpPr>
        <p:sp>
          <p:nvSpPr>
            <p:cNvPr id="25607" name="Line 10"/>
            <p:cNvSpPr>
              <a:spLocks noChangeShapeType="1"/>
            </p:cNvSpPr>
            <p:nvPr/>
          </p:nvSpPr>
          <p:spPr bwMode="auto">
            <a:xfrm>
              <a:off x="4104" y="872"/>
              <a:ext cx="137"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5608" name="Group 13"/>
            <p:cNvGrpSpPr>
              <a:grpSpLocks/>
            </p:cNvGrpSpPr>
            <p:nvPr/>
          </p:nvGrpSpPr>
          <p:grpSpPr bwMode="auto">
            <a:xfrm>
              <a:off x="2255" y="754"/>
              <a:ext cx="2828" cy="272"/>
              <a:chOff x="2255" y="754"/>
              <a:chExt cx="2828" cy="272"/>
            </a:xfrm>
          </p:grpSpPr>
          <p:graphicFrame>
            <p:nvGraphicFramePr>
              <p:cNvPr id="25609" name="Object 6"/>
              <p:cNvGraphicFramePr>
                <a:graphicFrameLocks noChangeAspect="1"/>
              </p:cNvGraphicFramePr>
              <p:nvPr/>
            </p:nvGraphicFramePr>
            <p:xfrm>
              <a:off x="2255" y="754"/>
              <a:ext cx="680" cy="271"/>
            </p:xfrm>
            <a:graphic>
              <a:graphicData uri="http://schemas.openxmlformats.org/presentationml/2006/ole">
                <mc:AlternateContent xmlns:mc="http://schemas.openxmlformats.org/markup-compatibility/2006">
                  <mc:Choice xmlns:v="urn:schemas-microsoft-com:vml" Requires="v">
                    <p:oleObj spid="_x0000_s25674" name="Equation" r:id="rId4" imgW="507780" imgH="203112" progId="Equation.3">
                      <p:embed/>
                    </p:oleObj>
                  </mc:Choice>
                  <mc:Fallback>
                    <p:oleObj name="Equation" r:id="rId4" imgW="507780" imgH="203112" progId="Equation.3">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55" y="754"/>
                            <a:ext cx="680" cy="271"/>
                          </a:xfrm>
                          <a:prstGeom prst="rect">
                            <a:avLst/>
                          </a:prstGeom>
                          <a:solidFill>
                            <a:srgbClr val="FFFF00"/>
                          </a:solidFill>
                          <a:ln>
                            <a:noFill/>
                          </a:ln>
                          <a:effectLst/>
                          <a:extLst>
                            <a:ext uri="{91240B29-F687-4F45-9708-019B960494DF}">
                              <a14:hiddenLine xmlns:a14="http://schemas.microsoft.com/office/drawing/2010/main" w="38100">
                                <a:solidFill>
                                  <a:srgbClr val="8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5610" name="Object 7"/>
              <p:cNvGraphicFramePr>
                <a:graphicFrameLocks noChangeAspect="1"/>
              </p:cNvGraphicFramePr>
              <p:nvPr/>
            </p:nvGraphicFramePr>
            <p:xfrm>
              <a:off x="3396" y="755"/>
              <a:ext cx="646" cy="271"/>
            </p:xfrm>
            <a:graphic>
              <a:graphicData uri="http://schemas.openxmlformats.org/presentationml/2006/ole">
                <mc:AlternateContent xmlns:mc="http://schemas.openxmlformats.org/markup-compatibility/2006">
                  <mc:Choice xmlns:v="urn:schemas-microsoft-com:vml" Requires="v">
                    <p:oleObj spid="_x0000_s25675" name="Equation" r:id="rId6" imgW="482391" imgH="203112" progId="Equation.3">
                      <p:embed/>
                    </p:oleObj>
                  </mc:Choice>
                  <mc:Fallback>
                    <p:oleObj name="Equation" r:id="rId6" imgW="482391" imgH="203112" progId="Equation.3">
                      <p:embed/>
                      <p:pic>
                        <p:nvPicPr>
                          <p:cNvPr id="0" name="Object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396" y="755"/>
                            <a:ext cx="646" cy="271"/>
                          </a:xfrm>
                          <a:prstGeom prst="rect">
                            <a:avLst/>
                          </a:prstGeom>
                          <a:solidFill>
                            <a:srgbClr val="FFFF00"/>
                          </a:solidFill>
                          <a:ln>
                            <a:noFill/>
                          </a:ln>
                          <a:effectLst/>
                          <a:extLst>
                            <a:ext uri="{91240B29-F687-4F45-9708-019B960494DF}">
                              <a14:hiddenLine xmlns:a14="http://schemas.microsoft.com/office/drawing/2010/main" w="38100">
                                <a:solidFill>
                                  <a:srgbClr val="8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5611" name="Object 8"/>
              <p:cNvGraphicFramePr>
                <a:graphicFrameLocks noChangeAspect="1"/>
              </p:cNvGraphicFramePr>
              <p:nvPr/>
            </p:nvGraphicFramePr>
            <p:xfrm>
              <a:off x="4352" y="755"/>
              <a:ext cx="731" cy="271"/>
            </p:xfrm>
            <a:graphic>
              <a:graphicData uri="http://schemas.openxmlformats.org/presentationml/2006/ole">
                <mc:AlternateContent xmlns:mc="http://schemas.openxmlformats.org/markup-compatibility/2006">
                  <mc:Choice xmlns:v="urn:schemas-microsoft-com:vml" Requires="v">
                    <p:oleObj spid="_x0000_s25676" name="Equation" r:id="rId8" imgW="545626" imgH="203024" progId="Equation.3">
                      <p:embed/>
                    </p:oleObj>
                  </mc:Choice>
                  <mc:Fallback>
                    <p:oleObj name="Equation" r:id="rId8" imgW="545626" imgH="203024" progId="Equation.3">
                      <p:embed/>
                      <p:pic>
                        <p:nvPicPr>
                          <p:cNvPr id="0" name="Object 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352" y="755"/>
                            <a:ext cx="731" cy="271"/>
                          </a:xfrm>
                          <a:prstGeom prst="rect">
                            <a:avLst/>
                          </a:prstGeom>
                          <a:solidFill>
                            <a:srgbClr val="FFFF00"/>
                          </a:solidFill>
                          <a:ln>
                            <a:noFill/>
                          </a:ln>
                          <a:effectLst/>
                          <a:extLst>
                            <a:ext uri="{91240B29-F687-4F45-9708-019B960494DF}">
                              <a14:hiddenLine xmlns:a14="http://schemas.microsoft.com/office/drawing/2010/main" w="38100">
                                <a:solidFill>
                                  <a:srgbClr val="8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5612" name="Line 9"/>
              <p:cNvSpPr>
                <a:spLocks noChangeShapeType="1"/>
              </p:cNvSpPr>
              <p:nvPr/>
            </p:nvSpPr>
            <p:spPr bwMode="auto">
              <a:xfrm>
                <a:off x="3061" y="895"/>
                <a:ext cx="137"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13" name="Line 11"/>
              <p:cNvSpPr>
                <a:spLocks noChangeShapeType="1"/>
              </p:cNvSpPr>
              <p:nvPr/>
            </p:nvSpPr>
            <p:spPr bwMode="auto">
              <a:xfrm>
                <a:off x="4105" y="940"/>
                <a:ext cx="137"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25606" name="Rectangle 15"/>
          <p:cNvSpPr>
            <a:spLocks noChangeArrowheads="1"/>
          </p:cNvSpPr>
          <p:nvPr/>
        </p:nvSpPr>
        <p:spPr bwMode="auto">
          <a:xfrm>
            <a:off x="374650" y="512763"/>
            <a:ext cx="80137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eaLnBrk="0" hangingPunct="0">
              <a:spcBef>
                <a:spcPct val="20000"/>
              </a:spcBef>
              <a:buChar char="•"/>
              <a:defRPr sz="3200">
                <a:solidFill>
                  <a:schemeClr val="tx1"/>
                </a:solidFill>
                <a:latin typeface="Arial" charset="0"/>
                <a:cs typeface="Arial" charset="0"/>
              </a:defRPr>
            </a:lvl1pPr>
            <a:lvl2pPr marL="74295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just" rtl="0" eaLnBrk="1" hangingPunct="1">
              <a:spcBef>
                <a:spcPct val="0"/>
              </a:spcBef>
              <a:buFontTx/>
              <a:buNone/>
            </a:pPr>
            <a:r>
              <a:rPr lang="en-US" altLang="en-US" sz="2400" b="1"/>
              <a:t>Plot the variation of total and effective vertical stresses, and pore water pressure with depth for the soil profile shown below.</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1702" name="Text Box 6"/>
          <p:cNvSpPr txBox="1">
            <a:spLocks noChangeArrowheads="1"/>
          </p:cNvSpPr>
          <p:nvPr/>
        </p:nvSpPr>
        <p:spPr bwMode="auto">
          <a:xfrm>
            <a:off x="34925" y="44450"/>
            <a:ext cx="7513638" cy="457200"/>
          </a:xfrm>
          <a:prstGeom prst="rect">
            <a:avLst/>
          </a:prstGeom>
          <a:solidFill>
            <a:schemeClr val="accent2">
              <a:lumMod val="20000"/>
              <a:lumOff val="80000"/>
            </a:schemeClr>
          </a:solidFill>
          <a:ln>
            <a:noFill/>
          </a:ln>
          <a:effectLst/>
        </p:spPr>
        <p:txBody>
          <a:bodyPr wrap="none">
            <a:spAutoFit/>
          </a:bodyPr>
          <a:lstStyle>
            <a:defPPr>
              <a:defRPr lang="ar-SA"/>
            </a:defPPr>
            <a:lvl1pPr>
              <a:defRPr sz="2400" b="1" u="sng">
                <a:solidFill>
                  <a:srgbClr val="800000"/>
                </a:solidFill>
              </a:defRPr>
            </a:lvl1pPr>
          </a:lstStyle>
          <a:p>
            <a:pPr>
              <a:defRPr/>
            </a:pPr>
            <a:r>
              <a:rPr lang="en-US" altLang="en-US" dirty="0" smtClean="0"/>
              <a:t>2. Stresses in Saturated Soil with Upward Seepage</a:t>
            </a:r>
          </a:p>
        </p:txBody>
      </p:sp>
      <p:pic>
        <p:nvPicPr>
          <p:cNvPr id="26628"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8263" y="836613"/>
            <a:ext cx="3825875" cy="5268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6629" name="Text Box 7"/>
          <p:cNvSpPr txBox="1">
            <a:spLocks noChangeArrowheads="1"/>
          </p:cNvSpPr>
          <p:nvPr/>
        </p:nvSpPr>
        <p:spPr bwMode="auto">
          <a:xfrm>
            <a:off x="107950" y="404813"/>
            <a:ext cx="8567738"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06400" indent="-406400" algn="r" eaLnBrk="0" hangingPunct="0">
              <a:spcBef>
                <a:spcPct val="20000"/>
              </a:spcBef>
              <a:buChar char="•"/>
              <a:defRPr sz="3200">
                <a:solidFill>
                  <a:schemeClr val="tx1"/>
                </a:solidFill>
                <a:latin typeface="Arial" charset="0"/>
                <a:cs typeface="Arial" charset="0"/>
              </a:defRPr>
            </a:lvl1pPr>
            <a:lvl2pPr marL="52070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just" rtl="0" eaLnBrk="1" hangingPunct="1">
              <a:spcBef>
                <a:spcPct val="0"/>
              </a:spcBef>
              <a:buClr>
                <a:srgbClr val="FF0000"/>
              </a:buClr>
              <a:buFont typeface="Wingdings 2" pitchFamily="18" charset="2"/>
              <a:buBlip>
                <a:blip r:embed="rId3"/>
              </a:buBlip>
            </a:pPr>
            <a:r>
              <a:rPr lang="en-US" altLang="en-US" sz="2000" b="1"/>
              <a:t>In case of seepage the effective stress at any point in a soil mass will differ from that in the static case.</a:t>
            </a:r>
          </a:p>
        </p:txBody>
      </p:sp>
      <p:sp>
        <p:nvSpPr>
          <p:cNvPr id="26630" name="Text Box 12"/>
          <p:cNvSpPr txBox="1">
            <a:spLocks noChangeArrowheads="1"/>
          </p:cNvSpPr>
          <p:nvPr/>
        </p:nvSpPr>
        <p:spPr bwMode="auto">
          <a:xfrm>
            <a:off x="395288" y="6105525"/>
            <a:ext cx="8137525"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06400" indent="-406400" algn="r" eaLnBrk="0" hangingPunct="0">
              <a:spcBef>
                <a:spcPct val="20000"/>
              </a:spcBef>
              <a:buChar char="•"/>
              <a:defRPr sz="3200">
                <a:solidFill>
                  <a:schemeClr val="tx1"/>
                </a:solidFill>
                <a:latin typeface="Arial" charset="0"/>
                <a:cs typeface="Arial" charset="0"/>
              </a:defRPr>
            </a:lvl1pPr>
            <a:lvl2pPr marL="52070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just" rtl="0" eaLnBrk="1" hangingPunct="1">
              <a:spcBef>
                <a:spcPct val="0"/>
              </a:spcBef>
              <a:buClr>
                <a:srgbClr val="FF0000"/>
              </a:buClr>
              <a:buFont typeface="Wingdings 2" pitchFamily="18" charset="2"/>
              <a:buBlip>
                <a:blip r:embed="rId3"/>
              </a:buBlip>
            </a:pPr>
            <a:r>
              <a:rPr lang="en-US" altLang="en-US" sz="2000" b="1">
                <a:solidFill>
                  <a:srgbClr val="800000"/>
                </a:solidFill>
              </a:rPr>
              <a:t>Therefore the effective stress </a:t>
            </a:r>
            <a:r>
              <a:rPr lang="en-US" altLang="en-US" sz="2000" b="1" u="sng">
                <a:solidFill>
                  <a:srgbClr val="FF0000"/>
                </a:solidFill>
              </a:rPr>
              <a:t>decreases</a:t>
            </a:r>
            <a:r>
              <a:rPr lang="en-US" altLang="en-US" sz="2000" b="1">
                <a:solidFill>
                  <a:srgbClr val="800000"/>
                </a:solidFill>
              </a:rPr>
              <a:t> when there is upward seepage. It decreases by exactly the increase in p.w.p.</a:t>
            </a:r>
          </a:p>
        </p:txBody>
      </p:sp>
      <p:pic>
        <p:nvPicPr>
          <p:cNvPr id="2663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0813" y="1052513"/>
            <a:ext cx="3916362" cy="262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2"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925" y="3635375"/>
            <a:ext cx="4286250" cy="231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3" name="Picture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90913" y="5632450"/>
            <a:ext cx="1944687" cy="460375"/>
          </a:xfrm>
          <a:prstGeom prst="rect">
            <a:avLst/>
          </a:prstGeom>
          <a:solidFill>
            <a:srgbClr val="FFFF00"/>
          </a:solidFill>
          <a:ln w="3810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6634" name="TextBox 1"/>
          <p:cNvSpPr txBox="1">
            <a:spLocks noChangeArrowheads="1"/>
          </p:cNvSpPr>
          <p:nvPr/>
        </p:nvSpPr>
        <p:spPr bwMode="auto">
          <a:xfrm>
            <a:off x="4067175" y="1484313"/>
            <a:ext cx="1944688"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rtl="1" eaLnBrk="0" fontAlgn="base" hangingPunct="0">
              <a:spcBef>
                <a:spcPct val="0"/>
              </a:spcBef>
              <a:spcAft>
                <a:spcPct val="0"/>
              </a:spcAft>
              <a:defRPr>
                <a:solidFill>
                  <a:schemeClr val="tx1"/>
                </a:solidFill>
                <a:latin typeface="Arial" charset="0"/>
                <a:cs typeface="Arial" charset="0"/>
              </a:defRPr>
            </a:lvl6pPr>
            <a:lvl7pPr marL="2971800" indent="-228600" rtl="1" eaLnBrk="0" fontAlgn="base" hangingPunct="0">
              <a:spcBef>
                <a:spcPct val="0"/>
              </a:spcBef>
              <a:spcAft>
                <a:spcPct val="0"/>
              </a:spcAft>
              <a:defRPr>
                <a:solidFill>
                  <a:schemeClr val="tx1"/>
                </a:solidFill>
                <a:latin typeface="Arial" charset="0"/>
                <a:cs typeface="Arial" charset="0"/>
              </a:defRPr>
            </a:lvl7pPr>
            <a:lvl8pPr marL="3429000" indent="-228600" rtl="1" eaLnBrk="0" fontAlgn="base" hangingPunct="0">
              <a:spcBef>
                <a:spcPct val="0"/>
              </a:spcBef>
              <a:spcAft>
                <a:spcPct val="0"/>
              </a:spcAft>
              <a:defRPr>
                <a:solidFill>
                  <a:schemeClr val="tx1"/>
                </a:solidFill>
                <a:latin typeface="Arial" charset="0"/>
                <a:cs typeface="Arial" charset="0"/>
              </a:defRPr>
            </a:lvl8pPr>
            <a:lvl9pPr marL="3886200" indent="-228600" rtl="1" eaLnBrk="0" fontAlgn="base" hangingPunct="0">
              <a:spcBef>
                <a:spcPct val="0"/>
              </a:spcBef>
              <a:spcAft>
                <a:spcPct val="0"/>
              </a:spcAft>
              <a:defRPr>
                <a:solidFill>
                  <a:schemeClr val="tx1"/>
                </a:solidFill>
                <a:latin typeface="Arial" charset="0"/>
                <a:cs typeface="Arial" charset="0"/>
              </a:defRPr>
            </a:lvl9pPr>
          </a:lstStyle>
          <a:p>
            <a:pPr rtl="0" eaLnBrk="1" hangingPunct="1"/>
            <a:r>
              <a:rPr lang="en-US" altLang="en-US" b="1" u="sng">
                <a:solidFill>
                  <a:srgbClr val="FF0000"/>
                </a:solidFill>
              </a:rPr>
              <a:t>Note</a:t>
            </a:r>
            <a:r>
              <a:rPr lang="en-US" altLang="en-US" b="1">
                <a:solidFill>
                  <a:srgbClr val="FF0000"/>
                </a:solidFill>
              </a:rPr>
              <a:t>: For illustration we consider simple 1D case</a:t>
            </a:r>
          </a:p>
        </p:txBody>
      </p:sp>
      <p:cxnSp>
        <p:nvCxnSpPr>
          <p:cNvPr id="26635" name="Straight Connector 3"/>
          <p:cNvCxnSpPr>
            <a:cxnSpLocks noChangeShapeType="1"/>
          </p:cNvCxnSpPr>
          <p:nvPr/>
        </p:nvCxnSpPr>
        <p:spPr bwMode="auto">
          <a:xfrm>
            <a:off x="8532813" y="1787525"/>
            <a:ext cx="287337" cy="0"/>
          </a:xfrm>
          <a:prstGeom prst="line">
            <a:avLst/>
          </a:prstGeom>
          <a:no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636" name="Straight Arrow Connector 5"/>
          <p:cNvCxnSpPr>
            <a:cxnSpLocks noChangeShapeType="1"/>
          </p:cNvCxnSpPr>
          <p:nvPr/>
        </p:nvCxnSpPr>
        <p:spPr bwMode="auto">
          <a:xfrm>
            <a:off x="8675688" y="1787525"/>
            <a:ext cx="0" cy="417513"/>
          </a:xfrm>
          <a:prstGeom prst="straightConnector1">
            <a:avLst/>
          </a:prstGeom>
          <a:noFill/>
          <a:ln w="9525" algn="ctr">
            <a:solidFill>
              <a:srgbClr val="FF0000"/>
            </a:solidFill>
            <a:round/>
            <a:headEn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637" name="TextBox 6"/>
          <p:cNvSpPr txBox="1">
            <a:spLocks noChangeArrowheads="1"/>
          </p:cNvSpPr>
          <p:nvPr/>
        </p:nvSpPr>
        <p:spPr bwMode="auto">
          <a:xfrm>
            <a:off x="8675688" y="1989138"/>
            <a:ext cx="3016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rtl="1" eaLnBrk="0" fontAlgn="base" hangingPunct="0">
              <a:spcBef>
                <a:spcPct val="0"/>
              </a:spcBef>
              <a:spcAft>
                <a:spcPct val="0"/>
              </a:spcAft>
              <a:defRPr>
                <a:solidFill>
                  <a:schemeClr val="tx1"/>
                </a:solidFill>
                <a:latin typeface="Arial" charset="0"/>
                <a:cs typeface="Arial" charset="0"/>
              </a:defRPr>
            </a:lvl6pPr>
            <a:lvl7pPr marL="2971800" indent="-228600" rtl="1" eaLnBrk="0" fontAlgn="base" hangingPunct="0">
              <a:spcBef>
                <a:spcPct val="0"/>
              </a:spcBef>
              <a:spcAft>
                <a:spcPct val="0"/>
              </a:spcAft>
              <a:defRPr>
                <a:solidFill>
                  <a:schemeClr val="tx1"/>
                </a:solidFill>
                <a:latin typeface="Arial" charset="0"/>
                <a:cs typeface="Arial" charset="0"/>
              </a:defRPr>
            </a:lvl7pPr>
            <a:lvl8pPr marL="3429000" indent="-228600" rtl="1" eaLnBrk="0" fontAlgn="base" hangingPunct="0">
              <a:spcBef>
                <a:spcPct val="0"/>
              </a:spcBef>
              <a:spcAft>
                <a:spcPct val="0"/>
              </a:spcAft>
              <a:defRPr>
                <a:solidFill>
                  <a:schemeClr val="tx1"/>
                </a:solidFill>
                <a:latin typeface="Arial" charset="0"/>
                <a:cs typeface="Arial" charset="0"/>
              </a:defRPr>
            </a:lvl8pPr>
            <a:lvl9pPr marL="3886200" indent="-228600" rtl="1"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b="1"/>
              <a:t>z</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Text Box 4"/>
          <p:cNvSpPr txBox="1">
            <a:spLocks noChangeArrowheads="1"/>
          </p:cNvSpPr>
          <p:nvPr/>
        </p:nvSpPr>
        <p:spPr bwMode="auto">
          <a:xfrm>
            <a:off x="231775" y="87313"/>
            <a:ext cx="3887788" cy="461962"/>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eaLnBrk="0" hangingPunct="0">
              <a:spcBef>
                <a:spcPct val="20000"/>
              </a:spcBef>
              <a:buChar char="•"/>
              <a:defRPr sz="3200">
                <a:solidFill>
                  <a:schemeClr val="tx1"/>
                </a:solidFill>
                <a:latin typeface="Arial" charset="0"/>
                <a:cs typeface="Arial" charset="0"/>
              </a:defRPr>
            </a:lvl1pPr>
            <a:lvl2pPr marL="74295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l" eaLnBrk="1" hangingPunct="1">
              <a:spcBef>
                <a:spcPct val="0"/>
              </a:spcBef>
              <a:buFontTx/>
              <a:buNone/>
            </a:pPr>
            <a:r>
              <a:rPr lang="en-US" altLang="en-US" sz="2400" b="1" u="sng">
                <a:solidFill>
                  <a:srgbClr val="FF0000"/>
                </a:solidFill>
              </a:rPr>
              <a:t>Quick Condition (Boiling)</a:t>
            </a:r>
          </a:p>
        </p:txBody>
      </p:sp>
      <p:sp>
        <p:nvSpPr>
          <p:cNvPr id="27652" name="Text Box 5"/>
          <p:cNvSpPr txBox="1">
            <a:spLocks noChangeArrowheads="1"/>
          </p:cNvSpPr>
          <p:nvPr/>
        </p:nvSpPr>
        <p:spPr bwMode="auto">
          <a:xfrm>
            <a:off x="107950" y="600075"/>
            <a:ext cx="8856663" cy="1570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06400" indent="-406400" algn="r" eaLnBrk="0" hangingPunct="0">
              <a:spcBef>
                <a:spcPct val="20000"/>
              </a:spcBef>
              <a:buChar char="•"/>
              <a:defRPr sz="3200">
                <a:solidFill>
                  <a:schemeClr val="tx1"/>
                </a:solidFill>
                <a:latin typeface="Arial" charset="0"/>
                <a:cs typeface="Arial" charset="0"/>
              </a:defRPr>
            </a:lvl1pPr>
            <a:lvl2pPr marL="52070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just" rtl="0" eaLnBrk="1" hangingPunct="1">
              <a:spcBef>
                <a:spcPct val="0"/>
              </a:spcBef>
              <a:buClr>
                <a:srgbClr val="FF0000"/>
              </a:buClr>
              <a:buFont typeface="Wingdings 2" pitchFamily="18" charset="2"/>
              <a:buBlip>
                <a:blip r:embed="rId3"/>
              </a:buBlip>
            </a:pPr>
            <a:r>
              <a:rPr lang="en-US" altLang="en-US" sz="2400" b="1"/>
              <a:t>For the case of upward seepage, what happen if the hydraulic gradient gradually increased. At a certain value of hydraulic gradient the effective stress       will be zero (Note that           cannot be less than zero).</a:t>
            </a:r>
          </a:p>
        </p:txBody>
      </p:sp>
      <p:pic>
        <p:nvPicPr>
          <p:cNvPr id="27653"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4213" y="2468563"/>
            <a:ext cx="2735262" cy="647700"/>
          </a:xfrm>
          <a:prstGeom prst="rect">
            <a:avLst/>
          </a:prstGeom>
          <a:solidFill>
            <a:srgbClr val="FFFF00"/>
          </a:solidFill>
          <a:ln w="3810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27654" name="Object 7"/>
          <p:cNvGraphicFramePr>
            <a:graphicFrameLocks noChangeAspect="1"/>
          </p:cNvGraphicFramePr>
          <p:nvPr/>
        </p:nvGraphicFramePr>
        <p:xfrm>
          <a:off x="611188" y="3336925"/>
          <a:ext cx="2520950" cy="677863"/>
        </p:xfrm>
        <a:graphic>
          <a:graphicData uri="http://schemas.openxmlformats.org/presentationml/2006/ole">
            <mc:AlternateContent xmlns:mc="http://schemas.openxmlformats.org/markup-compatibility/2006">
              <mc:Choice xmlns:v="urn:schemas-microsoft-com:vml" Requires="v">
                <p:oleObj spid="_x0000_s27768" name="Equation" r:id="rId5" imgW="850900" imgH="228600" progId="Equation.3">
                  <p:embed/>
                </p:oleObj>
              </mc:Choice>
              <mc:Fallback>
                <p:oleObj name="Equation" r:id="rId5" imgW="850900" imgH="228600" progId="Equation.3">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1188" y="3336925"/>
                        <a:ext cx="2520950" cy="6778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7655" name="Object 8"/>
          <p:cNvGraphicFramePr>
            <a:graphicFrameLocks noChangeAspect="1"/>
          </p:cNvGraphicFramePr>
          <p:nvPr/>
        </p:nvGraphicFramePr>
        <p:xfrm>
          <a:off x="4716463" y="3048000"/>
          <a:ext cx="1392237" cy="1279525"/>
        </p:xfrm>
        <a:graphic>
          <a:graphicData uri="http://schemas.openxmlformats.org/presentationml/2006/ole">
            <mc:AlternateContent xmlns:mc="http://schemas.openxmlformats.org/markup-compatibility/2006">
              <mc:Choice xmlns:v="urn:schemas-microsoft-com:vml" Requires="v">
                <p:oleObj spid="_x0000_s27769" name="Equation" r:id="rId7" imgW="469696" imgH="431613" progId="Equation.3">
                  <p:embed/>
                </p:oleObj>
              </mc:Choice>
              <mc:Fallback>
                <p:oleObj name="Equation" r:id="rId7" imgW="469696" imgH="431613" progId="Equation.3">
                  <p:embed/>
                  <p:pic>
                    <p:nvPicPr>
                      <p:cNvPr id="0"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716463" y="3048000"/>
                        <a:ext cx="1392237" cy="1279525"/>
                      </a:xfrm>
                      <a:prstGeom prst="rect">
                        <a:avLst/>
                      </a:prstGeom>
                      <a:solidFill>
                        <a:srgbClr val="FFFF00"/>
                      </a:solidFill>
                      <a:ln w="2857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7656" name="Line 9"/>
          <p:cNvSpPr>
            <a:spLocks noChangeShapeType="1"/>
          </p:cNvSpPr>
          <p:nvPr/>
        </p:nvSpPr>
        <p:spPr bwMode="auto">
          <a:xfrm>
            <a:off x="3419475" y="3624263"/>
            <a:ext cx="1081088" cy="0"/>
          </a:xfrm>
          <a:prstGeom prst="line">
            <a:avLst/>
          </a:prstGeom>
          <a:noFill/>
          <a:ln w="571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57" name="Text Box 10"/>
          <p:cNvSpPr txBox="1">
            <a:spLocks noChangeArrowheads="1"/>
          </p:cNvSpPr>
          <p:nvPr/>
        </p:nvSpPr>
        <p:spPr bwMode="auto">
          <a:xfrm>
            <a:off x="646113" y="4703763"/>
            <a:ext cx="8174037"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06400" indent="-406400" algn="r" eaLnBrk="0" hangingPunct="0">
              <a:spcBef>
                <a:spcPct val="20000"/>
              </a:spcBef>
              <a:buChar char="•"/>
              <a:defRPr sz="3200">
                <a:solidFill>
                  <a:schemeClr val="tx1"/>
                </a:solidFill>
                <a:latin typeface="Arial" charset="0"/>
                <a:cs typeface="Arial" charset="0"/>
              </a:defRPr>
            </a:lvl1pPr>
            <a:lvl2pPr marL="52070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just" rtl="0" eaLnBrk="1" hangingPunct="1">
              <a:spcBef>
                <a:spcPct val="0"/>
              </a:spcBef>
              <a:buClr>
                <a:srgbClr val="FF0000"/>
              </a:buClr>
              <a:buFont typeface="Wingdings 2" pitchFamily="18" charset="2"/>
              <a:buBlip>
                <a:blip r:embed="rId3"/>
              </a:buBlip>
            </a:pPr>
            <a:r>
              <a:rPr lang="en-US" altLang="en-US" sz="2400" b="1" i="1"/>
              <a:t>i</a:t>
            </a:r>
            <a:r>
              <a:rPr lang="en-US" altLang="en-US" sz="2400" b="1" i="1" baseline="-25000"/>
              <a:t>c</a:t>
            </a:r>
            <a:r>
              <a:rPr lang="en-US" altLang="en-US" sz="2400" b="1"/>
              <a:t> is called the </a:t>
            </a:r>
            <a:r>
              <a:rPr lang="en-US" altLang="en-US" sz="2400" b="1" u="sng">
                <a:solidFill>
                  <a:srgbClr val="FF0000"/>
                </a:solidFill>
              </a:rPr>
              <a:t>CRITICAL HYDRAULIC GRADIENT</a:t>
            </a:r>
            <a:r>
              <a:rPr lang="en-US" altLang="en-US" sz="2400" b="1"/>
              <a:t>. It is the value of </a:t>
            </a:r>
            <a:r>
              <a:rPr lang="en-US" altLang="en-US" sz="2400" b="1" i="1"/>
              <a:t>I</a:t>
            </a:r>
            <a:r>
              <a:rPr lang="en-US" altLang="en-US" sz="2400" b="1"/>
              <a:t> when a quick condition occurs.</a:t>
            </a:r>
          </a:p>
        </p:txBody>
      </p:sp>
      <p:sp>
        <p:nvSpPr>
          <p:cNvPr id="27658" name="Text Box 11"/>
          <p:cNvSpPr txBox="1">
            <a:spLocks noChangeArrowheads="1"/>
          </p:cNvSpPr>
          <p:nvPr/>
        </p:nvSpPr>
        <p:spPr bwMode="auto">
          <a:xfrm>
            <a:off x="684213" y="5568950"/>
            <a:ext cx="81740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06400" indent="-406400" algn="r" eaLnBrk="0" hangingPunct="0">
              <a:spcBef>
                <a:spcPct val="20000"/>
              </a:spcBef>
              <a:buChar char="•"/>
              <a:defRPr sz="3200">
                <a:solidFill>
                  <a:schemeClr val="tx1"/>
                </a:solidFill>
                <a:latin typeface="Arial" charset="0"/>
                <a:cs typeface="Arial" charset="0"/>
              </a:defRPr>
            </a:lvl1pPr>
            <a:lvl2pPr marL="52070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just" rtl="0" eaLnBrk="1" hangingPunct="1">
              <a:spcBef>
                <a:spcPct val="0"/>
              </a:spcBef>
              <a:buClr>
                <a:srgbClr val="FF0000"/>
              </a:buClr>
              <a:buFont typeface="Wingdings 2" pitchFamily="18" charset="2"/>
              <a:buBlip>
                <a:blip r:embed="rId3"/>
              </a:buBlip>
            </a:pPr>
            <a:r>
              <a:rPr lang="en-US" altLang="en-US" sz="2400" b="1"/>
              <a:t>Recall that</a:t>
            </a:r>
          </a:p>
        </p:txBody>
      </p:sp>
      <p:graphicFrame>
        <p:nvGraphicFramePr>
          <p:cNvPr id="27659" name="Object 12"/>
          <p:cNvGraphicFramePr>
            <a:graphicFrameLocks noChangeAspect="1"/>
          </p:cNvGraphicFramePr>
          <p:nvPr/>
        </p:nvGraphicFramePr>
        <p:xfrm>
          <a:off x="3059113" y="5661025"/>
          <a:ext cx="2519362" cy="812800"/>
        </p:xfrm>
        <a:graphic>
          <a:graphicData uri="http://schemas.openxmlformats.org/presentationml/2006/ole">
            <mc:AlternateContent xmlns:mc="http://schemas.openxmlformats.org/markup-compatibility/2006">
              <mc:Choice xmlns:v="urn:schemas-microsoft-com:vml" Requires="v">
                <p:oleObj spid="_x0000_s27770" name="Equation" r:id="rId9" imgW="1218671" imgH="393529" progId="Equation.3">
                  <p:embed/>
                </p:oleObj>
              </mc:Choice>
              <mc:Fallback>
                <p:oleObj name="Equation" r:id="rId9" imgW="1218671" imgH="393529" progId="Equation.3">
                  <p:embed/>
                  <p:pic>
                    <p:nvPicPr>
                      <p:cNvPr id="0" name="Object 1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059113" y="5661025"/>
                        <a:ext cx="2519362" cy="812800"/>
                      </a:xfrm>
                      <a:prstGeom prst="rect">
                        <a:avLst/>
                      </a:prstGeom>
                      <a:noFill/>
                      <a:ln w="38100">
                        <a:solidFill>
                          <a:srgbClr val="FF0000"/>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7660" name="Object 14"/>
          <p:cNvGraphicFramePr>
            <a:graphicFrameLocks noChangeAspect="1"/>
          </p:cNvGraphicFramePr>
          <p:nvPr/>
        </p:nvGraphicFramePr>
        <p:xfrm>
          <a:off x="2974975" y="1700213"/>
          <a:ext cx="588963" cy="455612"/>
        </p:xfrm>
        <a:graphic>
          <a:graphicData uri="http://schemas.openxmlformats.org/presentationml/2006/ole">
            <mc:AlternateContent xmlns:mc="http://schemas.openxmlformats.org/markup-compatibility/2006">
              <mc:Choice xmlns:v="urn:schemas-microsoft-com:vml" Requires="v">
                <p:oleObj spid="_x0000_s27771" name="Equation" r:id="rId11" imgW="228402" imgH="177646" progId="Equation.3">
                  <p:embed/>
                </p:oleObj>
              </mc:Choice>
              <mc:Fallback>
                <p:oleObj name="Equation" r:id="rId11" imgW="228402" imgH="177646" progId="Equation.3">
                  <p:embed/>
                  <p:pic>
                    <p:nvPicPr>
                      <p:cNvPr id="0" name="Object 14"/>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974975" y="1700213"/>
                        <a:ext cx="588963" cy="455612"/>
                      </a:xfrm>
                      <a:prstGeom prst="rect">
                        <a:avLst/>
                      </a:prstGeom>
                      <a:solidFill>
                        <a:srgbClr val="FFFF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7661" name="Object 15"/>
          <p:cNvGraphicFramePr>
            <a:graphicFrameLocks noChangeAspect="1"/>
          </p:cNvGraphicFramePr>
          <p:nvPr/>
        </p:nvGraphicFramePr>
        <p:xfrm>
          <a:off x="7367588" y="1320800"/>
          <a:ext cx="588962" cy="455613"/>
        </p:xfrm>
        <a:graphic>
          <a:graphicData uri="http://schemas.openxmlformats.org/presentationml/2006/ole">
            <mc:AlternateContent xmlns:mc="http://schemas.openxmlformats.org/markup-compatibility/2006">
              <mc:Choice xmlns:v="urn:schemas-microsoft-com:vml" Requires="v">
                <p:oleObj spid="_x0000_s27772" name="Equation" r:id="rId13" imgW="228402" imgH="177646" progId="Equation.3">
                  <p:embed/>
                </p:oleObj>
              </mc:Choice>
              <mc:Fallback>
                <p:oleObj name="Equation" r:id="rId13" imgW="228402" imgH="177646" progId="Equation.3">
                  <p:embed/>
                  <p:pic>
                    <p:nvPicPr>
                      <p:cNvPr id="0" name="Object 1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367588" y="1320800"/>
                        <a:ext cx="588962" cy="455613"/>
                      </a:xfrm>
                      <a:prstGeom prst="rect">
                        <a:avLst/>
                      </a:prstGeom>
                      <a:solidFill>
                        <a:srgbClr val="FFFF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7662" name="TextBox 1"/>
          <p:cNvSpPr txBox="1">
            <a:spLocks noChangeArrowheads="1"/>
          </p:cNvSpPr>
          <p:nvPr/>
        </p:nvSpPr>
        <p:spPr bwMode="auto">
          <a:xfrm>
            <a:off x="6227763" y="6026150"/>
            <a:ext cx="28781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rtl="1" eaLnBrk="0" fontAlgn="base" hangingPunct="0">
              <a:spcBef>
                <a:spcPct val="0"/>
              </a:spcBef>
              <a:spcAft>
                <a:spcPct val="0"/>
              </a:spcAft>
              <a:defRPr>
                <a:solidFill>
                  <a:schemeClr val="tx1"/>
                </a:solidFill>
                <a:latin typeface="Arial" charset="0"/>
                <a:cs typeface="Arial" charset="0"/>
              </a:defRPr>
            </a:lvl6pPr>
            <a:lvl7pPr marL="2971800" indent="-228600" rtl="1" eaLnBrk="0" fontAlgn="base" hangingPunct="0">
              <a:spcBef>
                <a:spcPct val="0"/>
              </a:spcBef>
              <a:spcAft>
                <a:spcPct val="0"/>
              </a:spcAft>
              <a:defRPr>
                <a:solidFill>
                  <a:schemeClr val="tx1"/>
                </a:solidFill>
                <a:latin typeface="Arial" charset="0"/>
                <a:cs typeface="Arial" charset="0"/>
              </a:defRPr>
            </a:lvl7pPr>
            <a:lvl8pPr marL="3429000" indent="-228600" rtl="1" eaLnBrk="0" fontAlgn="base" hangingPunct="0">
              <a:spcBef>
                <a:spcPct val="0"/>
              </a:spcBef>
              <a:spcAft>
                <a:spcPct val="0"/>
              </a:spcAft>
              <a:defRPr>
                <a:solidFill>
                  <a:schemeClr val="tx1"/>
                </a:solidFill>
                <a:latin typeface="Arial" charset="0"/>
                <a:cs typeface="Arial" charset="0"/>
              </a:defRPr>
            </a:lvl8pPr>
            <a:lvl9pPr marL="3886200" indent="-228600" rtl="1"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b="1">
                <a:solidFill>
                  <a:srgbClr val="0000FF"/>
                </a:solidFill>
              </a:rPr>
              <a:t>Note: fully saturated soil</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Text Box 4"/>
          <p:cNvSpPr txBox="1">
            <a:spLocks noChangeArrowheads="1"/>
          </p:cNvSpPr>
          <p:nvPr/>
        </p:nvSpPr>
        <p:spPr bwMode="auto">
          <a:xfrm>
            <a:off x="250825" y="1603375"/>
            <a:ext cx="1474788" cy="457200"/>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eaLnBrk="0" hangingPunct="0">
              <a:spcBef>
                <a:spcPct val="20000"/>
              </a:spcBef>
              <a:buChar char="•"/>
              <a:defRPr sz="3200">
                <a:solidFill>
                  <a:schemeClr val="tx1"/>
                </a:solidFill>
                <a:latin typeface="Arial" charset="0"/>
                <a:cs typeface="Arial" charset="0"/>
              </a:defRPr>
            </a:lvl1pPr>
            <a:lvl2pPr marL="74295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l" eaLnBrk="1" hangingPunct="1">
              <a:spcBef>
                <a:spcPct val="0"/>
              </a:spcBef>
              <a:buFontTx/>
              <a:buNone/>
            </a:pPr>
            <a:r>
              <a:rPr lang="en-US" altLang="en-US" sz="2400" b="1" u="sng"/>
              <a:t>Remarks</a:t>
            </a:r>
          </a:p>
        </p:txBody>
      </p:sp>
      <p:sp>
        <p:nvSpPr>
          <p:cNvPr id="28676" name="Text Box 5"/>
          <p:cNvSpPr txBox="1">
            <a:spLocks noChangeArrowheads="1"/>
          </p:cNvSpPr>
          <p:nvPr/>
        </p:nvSpPr>
        <p:spPr bwMode="auto">
          <a:xfrm>
            <a:off x="252413" y="2035175"/>
            <a:ext cx="84963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06400" indent="-406400" algn="r" eaLnBrk="0" hangingPunct="0">
              <a:spcBef>
                <a:spcPct val="20000"/>
              </a:spcBef>
              <a:buChar char="•"/>
              <a:defRPr sz="3200">
                <a:solidFill>
                  <a:schemeClr val="tx1"/>
                </a:solidFill>
                <a:latin typeface="Arial" charset="0"/>
                <a:cs typeface="Arial" charset="0"/>
              </a:defRPr>
            </a:lvl1pPr>
            <a:lvl2pPr marL="52070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just" rtl="0" eaLnBrk="1" hangingPunct="1">
              <a:spcBef>
                <a:spcPct val="0"/>
              </a:spcBef>
              <a:buClr>
                <a:srgbClr val="FF0000"/>
              </a:buClr>
              <a:buFont typeface="Wingdings 2" pitchFamily="18" charset="2"/>
              <a:buBlip>
                <a:blip r:embed="rId3"/>
              </a:buBlip>
            </a:pPr>
            <a:r>
              <a:rPr lang="en-US" altLang="en-US" sz="2400" b="1"/>
              <a:t>The approach we just used to obtain </a:t>
            </a:r>
            <a:r>
              <a:rPr lang="en-US" altLang="en-US" sz="2400" b="1" i="1"/>
              <a:t>i</a:t>
            </a:r>
            <a:r>
              <a:rPr lang="en-US" altLang="en-US" sz="2400" b="1" i="1" baseline="-25000"/>
              <a:t>c</a:t>
            </a:r>
            <a:r>
              <a:rPr lang="en-US" altLang="en-US" sz="2400" b="1" baseline="-25000"/>
              <a:t> </a:t>
            </a:r>
            <a:r>
              <a:rPr lang="en-US" altLang="en-US" sz="2400" b="1"/>
              <a:t>is based on the premise that </a:t>
            </a:r>
            <a:r>
              <a:rPr lang="en-US" altLang="en-US" sz="2400" b="1" u="sng">
                <a:solidFill>
                  <a:srgbClr val="FF0000"/>
                </a:solidFill>
              </a:rPr>
              <a:t>quick conditions</a:t>
            </a:r>
            <a:r>
              <a:rPr lang="ar-SA" altLang="en-US" sz="2400" b="1" u="sng">
                <a:solidFill>
                  <a:srgbClr val="FF0000"/>
                </a:solidFill>
              </a:rPr>
              <a:t> </a:t>
            </a:r>
            <a:r>
              <a:rPr lang="en-US" altLang="en-US" sz="2400" b="1"/>
              <a:t>occur when       at the</a:t>
            </a:r>
            <a:r>
              <a:rPr lang="en-US" altLang="en-US" sz="2400" b="1" u="sng"/>
              <a:t> </a:t>
            </a:r>
            <a:r>
              <a:rPr lang="en-US" altLang="en-US" sz="2400" b="1" u="sng">
                <a:solidFill>
                  <a:srgbClr val="FF0000"/>
                </a:solidFill>
              </a:rPr>
              <a:t>BOTTOM </a:t>
            </a:r>
            <a:r>
              <a:rPr lang="en-US" altLang="en-US" sz="2400" b="1"/>
              <a:t>of the soil column is zero.</a:t>
            </a:r>
          </a:p>
        </p:txBody>
      </p:sp>
      <p:sp>
        <p:nvSpPr>
          <p:cNvPr id="28677" name="Text Box 6"/>
          <p:cNvSpPr txBox="1">
            <a:spLocks noChangeArrowheads="1"/>
          </p:cNvSpPr>
          <p:nvPr/>
        </p:nvSpPr>
        <p:spPr bwMode="auto">
          <a:xfrm>
            <a:off x="252413" y="3403600"/>
            <a:ext cx="84963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06400" indent="-406400" algn="r" eaLnBrk="0" hangingPunct="0">
              <a:spcBef>
                <a:spcPct val="20000"/>
              </a:spcBef>
              <a:buChar char="•"/>
              <a:defRPr sz="3200">
                <a:solidFill>
                  <a:schemeClr val="tx1"/>
                </a:solidFill>
                <a:latin typeface="Arial" charset="0"/>
                <a:cs typeface="Arial" charset="0"/>
              </a:defRPr>
            </a:lvl1pPr>
            <a:lvl2pPr marL="52070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just" rtl="0" eaLnBrk="1" hangingPunct="1">
              <a:spcBef>
                <a:spcPct val="0"/>
              </a:spcBef>
              <a:buClr>
                <a:srgbClr val="FF0000"/>
              </a:buClr>
              <a:buFont typeface="Wingdings 2" pitchFamily="18" charset="2"/>
              <a:buBlip>
                <a:blip r:embed="rId3"/>
              </a:buBlip>
            </a:pPr>
            <a:r>
              <a:rPr lang="en-US" altLang="en-US" sz="2400" b="1"/>
              <a:t>Each point of the soil column has its own </a:t>
            </a:r>
            <a:r>
              <a:rPr lang="en-US" altLang="en-US" sz="2400" b="1" i="1"/>
              <a:t>i</a:t>
            </a:r>
            <a:r>
              <a:rPr lang="en-US" altLang="en-US" sz="2400" b="1" i="1" baseline="-25000"/>
              <a:t>c</a:t>
            </a:r>
            <a:r>
              <a:rPr lang="en-US" altLang="en-US" sz="2400" b="1"/>
              <a:t>. However </a:t>
            </a:r>
            <a:r>
              <a:rPr lang="en-US" altLang="en-US" sz="2400" b="1" i="1"/>
              <a:t>i</a:t>
            </a:r>
            <a:r>
              <a:rPr lang="en-US" altLang="en-US" sz="2400" b="1" i="1" baseline="-25000"/>
              <a:t>c</a:t>
            </a:r>
            <a:r>
              <a:rPr lang="en-US" altLang="en-US" sz="2400" b="1"/>
              <a:t> for the point at the bottom will be the first one to occur since it has the largest gradient all times.</a:t>
            </a:r>
            <a:endParaRPr lang="en-US" altLang="en-US" sz="2400" b="1" u="sng">
              <a:solidFill>
                <a:srgbClr val="FF0000"/>
              </a:solidFill>
            </a:endParaRPr>
          </a:p>
        </p:txBody>
      </p:sp>
      <p:sp>
        <p:nvSpPr>
          <p:cNvPr id="28678" name="Text Box 7"/>
          <p:cNvSpPr txBox="1">
            <a:spLocks noChangeArrowheads="1"/>
          </p:cNvSpPr>
          <p:nvPr/>
        </p:nvSpPr>
        <p:spPr bwMode="auto">
          <a:xfrm>
            <a:off x="252413" y="4772025"/>
            <a:ext cx="84963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06400" indent="-406400" algn="r" eaLnBrk="0" hangingPunct="0">
              <a:spcBef>
                <a:spcPct val="20000"/>
              </a:spcBef>
              <a:buChar char="•"/>
              <a:defRPr sz="3200">
                <a:solidFill>
                  <a:schemeClr val="tx1"/>
                </a:solidFill>
                <a:latin typeface="Arial" charset="0"/>
                <a:cs typeface="Arial" charset="0"/>
              </a:defRPr>
            </a:lvl1pPr>
            <a:lvl2pPr marL="52070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just" rtl="0" eaLnBrk="1" hangingPunct="1">
              <a:spcBef>
                <a:spcPct val="0"/>
              </a:spcBef>
              <a:buClr>
                <a:srgbClr val="FF0000"/>
              </a:buClr>
              <a:buFont typeface="Wingdings 2" pitchFamily="18" charset="2"/>
              <a:buBlip>
                <a:blip r:embed="rId3"/>
              </a:buBlip>
            </a:pPr>
            <a:r>
              <a:rPr lang="en-US" altLang="en-US" sz="2400" b="1"/>
              <a:t>For most soils  0.9 &lt; i</a:t>
            </a:r>
            <a:r>
              <a:rPr lang="en-US" altLang="en-US" sz="2400" b="1" baseline="-25000"/>
              <a:t>c</a:t>
            </a:r>
            <a:r>
              <a:rPr lang="en-US" altLang="en-US" sz="2400" b="1"/>
              <a:t> &lt; 1.1 with an average of 1.0.</a:t>
            </a:r>
            <a:endParaRPr lang="en-US" altLang="en-US" sz="2400" b="1" u="sng">
              <a:solidFill>
                <a:srgbClr val="FF0000"/>
              </a:solidFill>
            </a:endParaRPr>
          </a:p>
        </p:txBody>
      </p:sp>
      <p:graphicFrame>
        <p:nvGraphicFramePr>
          <p:cNvPr id="28679" name="Object 8"/>
          <p:cNvGraphicFramePr>
            <a:graphicFrameLocks noChangeAspect="1"/>
          </p:cNvGraphicFramePr>
          <p:nvPr/>
        </p:nvGraphicFramePr>
        <p:xfrm>
          <a:off x="7164388" y="2395538"/>
          <a:ext cx="588962" cy="455612"/>
        </p:xfrm>
        <a:graphic>
          <a:graphicData uri="http://schemas.openxmlformats.org/presentationml/2006/ole">
            <mc:AlternateContent xmlns:mc="http://schemas.openxmlformats.org/markup-compatibility/2006">
              <mc:Choice xmlns:v="urn:schemas-microsoft-com:vml" Requires="v">
                <p:oleObj spid="_x0000_s28721" name="Equation" r:id="rId4" imgW="228402" imgH="177646" progId="Equation.3">
                  <p:embed/>
                </p:oleObj>
              </mc:Choice>
              <mc:Fallback>
                <p:oleObj name="Equation" r:id="rId4" imgW="228402" imgH="177646" progId="Equation.3">
                  <p:embed/>
                  <p:pic>
                    <p:nvPicPr>
                      <p:cNvPr id="0"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64388" y="2395538"/>
                        <a:ext cx="588962" cy="455612"/>
                      </a:xfrm>
                      <a:prstGeom prst="rect">
                        <a:avLst/>
                      </a:prstGeom>
                      <a:solidFill>
                        <a:srgbClr val="FFFF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8680" name="Object 9"/>
          <p:cNvGraphicFramePr>
            <a:graphicFrameLocks noChangeAspect="1"/>
          </p:cNvGraphicFramePr>
          <p:nvPr/>
        </p:nvGraphicFramePr>
        <p:xfrm>
          <a:off x="3132138" y="369888"/>
          <a:ext cx="1871662" cy="1114425"/>
        </p:xfrm>
        <a:graphic>
          <a:graphicData uri="http://schemas.openxmlformats.org/presentationml/2006/ole">
            <mc:AlternateContent xmlns:mc="http://schemas.openxmlformats.org/markup-compatibility/2006">
              <mc:Choice xmlns:v="urn:schemas-microsoft-com:vml" Requires="v">
                <p:oleObj spid="_x0000_s28722" name="Equation" r:id="rId6" imgW="660113" imgH="393529" progId="Equation.3">
                  <p:embed/>
                </p:oleObj>
              </mc:Choice>
              <mc:Fallback>
                <p:oleObj name="Equation" r:id="rId6" imgW="660113" imgH="393529" progId="Equation.3">
                  <p:embed/>
                  <p:pic>
                    <p:nvPicPr>
                      <p:cNvPr id="0" name="Object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32138" y="369888"/>
                        <a:ext cx="1871662" cy="1114425"/>
                      </a:xfrm>
                      <a:prstGeom prst="rect">
                        <a:avLst/>
                      </a:prstGeom>
                      <a:solidFill>
                        <a:srgbClr val="FF99CC"/>
                      </a:solidFill>
                      <a:ln w="2857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60938" y="620713"/>
            <a:ext cx="3898900" cy="5832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39651" name="Text Box 3"/>
          <p:cNvSpPr txBox="1">
            <a:spLocks noChangeArrowheads="1"/>
          </p:cNvSpPr>
          <p:nvPr/>
        </p:nvSpPr>
        <p:spPr bwMode="auto">
          <a:xfrm>
            <a:off x="231775" y="207963"/>
            <a:ext cx="7935913" cy="457200"/>
          </a:xfrm>
          <a:prstGeom prst="rect">
            <a:avLst/>
          </a:prstGeom>
          <a:solidFill>
            <a:schemeClr val="accent2">
              <a:lumMod val="20000"/>
              <a:lumOff val="80000"/>
            </a:schemeClr>
          </a:solidFill>
          <a:ln>
            <a:noFill/>
          </a:ln>
          <a:effectLst/>
        </p:spPr>
        <p:txBody>
          <a:bodyPr wrap="none">
            <a:spAutoFit/>
          </a:bodyPr>
          <a:lstStyle>
            <a:defPPr>
              <a:defRPr lang="ar-SA"/>
            </a:defPPr>
            <a:lvl1pPr>
              <a:defRPr sz="2400" b="1" u="sng">
                <a:solidFill>
                  <a:srgbClr val="800000"/>
                </a:solidFill>
              </a:defRPr>
            </a:lvl1pPr>
          </a:lstStyle>
          <a:p>
            <a:pPr>
              <a:defRPr/>
            </a:pPr>
            <a:r>
              <a:rPr lang="en-US" altLang="en-US" dirty="0" smtClean="0"/>
              <a:t>3. Stresses in Saturated Soil with Downward Seepage</a:t>
            </a:r>
          </a:p>
        </p:txBody>
      </p:sp>
      <p:pic>
        <p:nvPicPr>
          <p:cNvPr id="32773"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1225" y="5994400"/>
            <a:ext cx="3084513" cy="747713"/>
          </a:xfrm>
          <a:prstGeom prst="rect">
            <a:avLst/>
          </a:prstGeom>
          <a:solidFill>
            <a:srgbClr val="FFFF00"/>
          </a:solidFill>
          <a:ln w="38100">
            <a:solidFill>
              <a:srgbClr val="FF0000"/>
            </a:solidFill>
            <a:miter lim="800000"/>
            <a:headEnd/>
            <a:tailEnd/>
          </a:ln>
        </p:spPr>
      </p:pic>
      <p:sp>
        <p:nvSpPr>
          <p:cNvPr id="10" name="TextBox 9"/>
          <p:cNvSpPr txBox="1"/>
          <p:nvPr/>
        </p:nvSpPr>
        <p:spPr>
          <a:xfrm>
            <a:off x="365125" y="2327275"/>
            <a:ext cx="4327525" cy="1431925"/>
          </a:xfrm>
          <a:prstGeom prst="rect">
            <a:avLst/>
          </a:prstGeom>
          <a:noFill/>
        </p:spPr>
        <p:txBody>
          <a:bodyPr>
            <a:spAutoFit/>
          </a:bodyPr>
          <a:lstStyle/>
          <a:p>
            <a:pPr rtl="0">
              <a:spcAft>
                <a:spcPts val="600"/>
              </a:spcAft>
              <a:defRPr/>
            </a:pPr>
            <a:r>
              <a:rPr lang="en-US" b="1" dirty="0">
                <a:latin typeface="Times New Roman" pitchFamily="18" charset="0"/>
                <a:cs typeface="Times New Roman" pitchFamily="18" charset="0"/>
              </a:rPr>
              <a:t>At B,</a:t>
            </a:r>
          </a:p>
          <a:p>
            <a:pPr marL="115888" indent="-115888" rtl="0">
              <a:spcAft>
                <a:spcPts val="600"/>
              </a:spcAft>
              <a:buFont typeface="Arial" pitchFamily="34" charset="0"/>
              <a:buChar char="•"/>
              <a:defRPr/>
            </a:pPr>
            <a:r>
              <a:rPr lang="en-US" b="1" dirty="0">
                <a:latin typeface="Times New Roman" pitchFamily="18" charset="0"/>
                <a:cs typeface="Times New Roman" pitchFamily="18" charset="0"/>
              </a:rPr>
              <a:t>Total Stress: </a:t>
            </a:r>
            <a:r>
              <a:rPr lang="en-US" b="1" i="1" dirty="0" err="1">
                <a:latin typeface="Symbol" pitchFamily="18" charset="2"/>
                <a:cs typeface="Times New Roman" pitchFamily="18" charset="0"/>
              </a:rPr>
              <a:t>s</a:t>
            </a:r>
            <a:r>
              <a:rPr lang="en-US" b="1" i="1" baseline="-25000" dirty="0" err="1">
                <a:latin typeface="Times New Roman" pitchFamily="18" charset="0"/>
                <a:cs typeface="Times New Roman" pitchFamily="18" charset="0"/>
              </a:rPr>
              <a:t>B</a:t>
            </a:r>
            <a:r>
              <a:rPr lang="en-US" b="1" i="1" baseline="-25000" dirty="0">
                <a:latin typeface="Times New Roman" pitchFamily="18" charset="0"/>
                <a:cs typeface="Times New Roman" pitchFamily="18" charset="0"/>
              </a:rPr>
              <a:t> </a:t>
            </a:r>
            <a:r>
              <a:rPr lang="en-US" b="1" i="1" dirty="0">
                <a:latin typeface="Times New Roman" pitchFamily="18" charset="0"/>
                <a:cs typeface="Times New Roman" pitchFamily="18" charset="0"/>
              </a:rPr>
              <a:t>= H</a:t>
            </a:r>
            <a:r>
              <a:rPr lang="en-US" b="1" i="1" baseline="-25000" dirty="0">
                <a:latin typeface="Times New Roman" pitchFamily="18" charset="0"/>
                <a:cs typeface="Times New Roman" pitchFamily="18" charset="0"/>
              </a:rPr>
              <a:t>1 </a:t>
            </a:r>
            <a:r>
              <a:rPr lang="en-US" b="1" i="1" dirty="0" err="1">
                <a:latin typeface="Symbol" pitchFamily="18" charset="2"/>
                <a:cs typeface="Times New Roman" pitchFamily="18" charset="0"/>
              </a:rPr>
              <a:t>g</a:t>
            </a:r>
            <a:r>
              <a:rPr lang="en-US" b="1" i="1" baseline="-25000" dirty="0" err="1">
                <a:latin typeface="Times New Roman" pitchFamily="18" charset="0"/>
                <a:cs typeface="Times New Roman" pitchFamily="18" charset="0"/>
              </a:rPr>
              <a:t>w</a:t>
            </a:r>
            <a:r>
              <a:rPr lang="en-US" b="1" i="1" dirty="0">
                <a:latin typeface="Times New Roman" pitchFamily="18" charset="0"/>
                <a:cs typeface="Times New Roman" pitchFamily="18" charset="0"/>
              </a:rPr>
              <a:t> + H</a:t>
            </a:r>
            <a:r>
              <a:rPr lang="en-US" b="1" i="1" baseline="-25000" dirty="0">
                <a:latin typeface="Times New Roman" pitchFamily="18" charset="0"/>
                <a:cs typeface="Times New Roman" pitchFamily="18" charset="0"/>
              </a:rPr>
              <a:t>2 </a:t>
            </a:r>
            <a:r>
              <a:rPr lang="en-US" b="1" i="1" dirty="0" err="1">
                <a:latin typeface="Symbol" pitchFamily="18" charset="2"/>
                <a:cs typeface="Times New Roman" pitchFamily="18" charset="0"/>
              </a:rPr>
              <a:t>g</a:t>
            </a:r>
            <a:r>
              <a:rPr lang="en-US" b="1" i="1" baseline="-25000" dirty="0" err="1">
                <a:latin typeface="Times New Roman" pitchFamily="18" charset="0"/>
                <a:cs typeface="Times New Roman" pitchFamily="18" charset="0"/>
              </a:rPr>
              <a:t>sat</a:t>
            </a:r>
            <a:endParaRPr lang="en-US" b="1" i="1" dirty="0">
              <a:latin typeface="Times New Roman" pitchFamily="18" charset="0"/>
              <a:cs typeface="Times New Roman" pitchFamily="18" charset="0"/>
            </a:endParaRPr>
          </a:p>
          <a:p>
            <a:pPr marL="115888" indent="-115888" rtl="0">
              <a:spcAft>
                <a:spcPts val="600"/>
              </a:spcAft>
              <a:buFont typeface="Arial" pitchFamily="34" charset="0"/>
              <a:buChar char="•"/>
              <a:defRPr/>
            </a:pPr>
            <a:r>
              <a:rPr lang="en-US" b="1" dirty="0">
                <a:latin typeface="Times New Roman" pitchFamily="18" charset="0"/>
                <a:cs typeface="Times New Roman" pitchFamily="18" charset="0"/>
              </a:rPr>
              <a:t>Pore water pressure: </a:t>
            </a:r>
            <a:r>
              <a:rPr lang="en-US" b="1" i="1" dirty="0" err="1">
                <a:latin typeface="Times New Roman" pitchFamily="18" charset="0"/>
                <a:cs typeface="Times New Roman" pitchFamily="18" charset="0"/>
              </a:rPr>
              <a:t>u</a:t>
            </a:r>
            <a:r>
              <a:rPr lang="en-US" b="1" i="1" baseline="-25000" dirty="0" err="1">
                <a:latin typeface="Times New Roman" pitchFamily="18" charset="0"/>
                <a:cs typeface="Times New Roman" pitchFamily="18" charset="0"/>
              </a:rPr>
              <a:t>B</a:t>
            </a:r>
            <a:r>
              <a:rPr lang="en-US" b="1" i="1" dirty="0">
                <a:latin typeface="Times New Roman" pitchFamily="18" charset="0"/>
                <a:cs typeface="Times New Roman" pitchFamily="18" charset="0"/>
              </a:rPr>
              <a:t> = (H</a:t>
            </a:r>
            <a:r>
              <a:rPr lang="en-US" b="1" i="1" baseline="-25000" dirty="0">
                <a:latin typeface="Times New Roman" pitchFamily="18" charset="0"/>
                <a:cs typeface="Times New Roman" pitchFamily="18" charset="0"/>
              </a:rPr>
              <a:t>1 </a:t>
            </a:r>
            <a:r>
              <a:rPr lang="en-US" b="1" i="1" dirty="0">
                <a:latin typeface="Times New Roman" pitchFamily="18" charset="0"/>
                <a:cs typeface="Times New Roman" pitchFamily="18" charset="0"/>
              </a:rPr>
              <a:t>+ H</a:t>
            </a:r>
            <a:r>
              <a:rPr lang="en-US" b="1" i="1" baseline="-25000" dirty="0">
                <a:latin typeface="Times New Roman" pitchFamily="18" charset="0"/>
                <a:cs typeface="Times New Roman" pitchFamily="18" charset="0"/>
              </a:rPr>
              <a:t>2 </a:t>
            </a:r>
            <a:r>
              <a:rPr lang="en-US" b="1" i="1" dirty="0">
                <a:latin typeface="Times New Roman" pitchFamily="18" charset="0"/>
                <a:cs typeface="Times New Roman" pitchFamily="18" charset="0"/>
              </a:rPr>
              <a:t>- h) </a:t>
            </a:r>
            <a:r>
              <a:rPr lang="en-US" b="1" i="1" dirty="0" err="1">
                <a:latin typeface="Symbol" pitchFamily="18" charset="2"/>
                <a:cs typeface="Times New Roman" pitchFamily="18" charset="0"/>
              </a:rPr>
              <a:t>g</a:t>
            </a:r>
            <a:r>
              <a:rPr lang="en-US" b="1" i="1" baseline="-25000" dirty="0" err="1">
                <a:latin typeface="Times New Roman" pitchFamily="18" charset="0"/>
                <a:cs typeface="Times New Roman" pitchFamily="18" charset="0"/>
              </a:rPr>
              <a:t>w</a:t>
            </a:r>
            <a:endParaRPr lang="en-US" b="1" i="1" baseline="-25000" dirty="0">
              <a:latin typeface="Times New Roman" pitchFamily="18" charset="0"/>
              <a:cs typeface="Times New Roman" pitchFamily="18" charset="0"/>
            </a:endParaRPr>
          </a:p>
          <a:p>
            <a:pPr marL="115888" indent="-115888" rtl="0">
              <a:spcAft>
                <a:spcPts val="600"/>
              </a:spcAft>
              <a:buFont typeface="Arial" pitchFamily="34" charset="0"/>
              <a:buChar char="•"/>
              <a:defRPr/>
            </a:pPr>
            <a:r>
              <a:rPr lang="en-US" b="1" dirty="0">
                <a:latin typeface="Times New Roman" pitchFamily="18" charset="0"/>
                <a:cs typeface="Times New Roman" pitchFamily="18" charset="0"/>
              </a:rPr>
              <a:t>Effective stress:</a:t>
            </a:r>
            <a:r>
              <a:rPr lang="en-US" b="1" i="1" dirty="0">
                <a:latin typeface="Times New Roman" pitchFamily="18" charset="0"/>
                <a:cs typeface="Times New Roman" pitchFamily="18" charset="0"/>
              </a:rPr>
              <a:t> </a:t>
            </a:r>
            <a:r>
              <a:rPr lang="en-US" b="1" i="1" dirty="0" err="1">
                <a:latin typeface="Symbol" pitchFamily="18" charset="2"/>
                <a:cs typeface="Times New Roman" pitchFamily="18" charset="0"/>
              </a:rPr>
              <a:t>s</a:t>
            </a:r>
            <a:r>
              <a:rPr lang="en-US" b="1" i="1" dirty="0" err="1">
                <a:latin typeface="Blazing" panose="00000400000000000000" pitchFamily="2" charset="0"/>
                <a:cs typeface="Times New Roman" pitchFamily="18" charset="0"/>
              </a:rPr>
              <a:t>’</a:t>
            </a:r>
            <a:r>
              <a:rPr lang="en-US" b="1" i="1" baseline="-25000" dirty="0" err="1">
                <a:latin typeface="Times New Roman" pitchFamily="18" charset="0"/>
                <a:cs typeface="Times New Roman" pitchFamily="18" charset="0"/>
              </a:rPr>
              <a:t>B</a:t>
            </a:r>
            <a:r>
              <a:rPr lang="en-US" b="1" i="1" dirty="0">
                <a:latin typeface="Times New Roman" pitchFamily="18" charset="0"/>
                <a:cs typeface="Times New Roman" pitchFamily="18" charset="0"/>
              </a:rPr>
              <a:t>= H</a:t>
            </a:r>
            <a:r>
              <a:rPr lang="en-US" b="1" i="1" baseline="-25000" dirty="0">
                <a:latin typeface="Times New Roman" pitchFamily="18" charset="0"/>
                <a:cs typeface="Times New Roman" pitchFamily="18" charset="0"/>
              </a:rPr>
              <a:t>2</a:t>
            </a:r>
            <a:r>
              <a:rPr lang="en-US" b="1" i="1" dirty="0">
                <a:latin typeface="Times New Roman" pitchFamily="18" charset="0"/>
                <a:cs typeface="Times New Roman" pitchFamily="18" charset="0"/>
              </a:rPr>
              <a:t>(</a:t>
            </a:r>
            <a:r>
              <a:rPr lang="en-US" b="1" i="1" dirty="0" err="1">
                <a:latin typeface="Symbol" pitchFamily="18" charset="2"/>
                <a:cs typeface="Times New Roman" pitchFamily="18" charset="0"/>
              </a:rPr>
              <a:t>g</a:t>
            </a:r>
            <a:r>
              <a:rPr lang="en-US" b="1" i="1" baseline="-25000" dirty="0" err="1">
                <a:latin typeface="Times New Roman" pitchFamily="18" charset="0"/>
                <a:cs typeface="Times New Roman" pitchFamily="18" charset="0"/>
              </a:rPr>
              <a:t>sat</a:t>
            </a:r>
            <a:r>
              <a:rPr lang="en-US" b="1" i="1" dirty="0">
                <a:latin typeface="Times New Roman" pitchFamily="18" charset="0"/>
                <a:cs typeface="Times New Roman" pitchFamily="18" charset="0"/>
              </a:rPr>
              <a:t> – </a:t>
            </a:r>
            <a:r>
              <a:rPr lang="en-US" b="1" i="1" dirty="0" err="1">
                <a:latin typeface="Symbol" pitchFamily="18" charset="2"/>
                <a:cs typeface="Times New Roman" pitchFamily="18" charset="0"/>
              </a:rPr>
              <a:t>g</a:t>
            </a:r>
            <a:r>
              <a:rPr lang="en-US" b="1" i="1" baseline="-25000" dirty="0" err="1">
                <a:latin typeface="Times New Roman" pitchFamily="18" charset="0"/>
                <a:cs typeface="Times New Roman" pitchFamily="18" charset="0"/>
              </a:rPr>
              <a:t>w</a:t>
            </a:r>
            <a:r>
              <a:rPr lang="en-US" b="1" i="1" dirty="0">
                <a:latin typeface="Times New Roman" pitchFamily="18" charset="0"/>
                <a:cs typeface="Times New Roman" pitchFamily="18" charset="0"/>
              </a:rPr>
              <a:t>) + h </a:t>
            </a:r>
            <a:r>
              <a:rPr lang="en-US" b="1" i="1" dirty="0" err="1">
                <a:latin typeface="Symbol" pitchFamily="18" charset="2"/>
                <a:cs typeface="Times New Roman" pitchFamily="18" charset="0"/>
              </a:rPr>
              <a:t>g</a:t>
            </a:r>
            <a:r>
              <a:rPr lang="en-US" b="1" i="1" baseline="-25000" dirty="0" err="1">
                <a:latin typeface="Times New Roman" pitchFamily="18" charset="0"/>
                <a:cs typeface="Times New Roman" pitchFamily="18" charset="0"/>
              </a:rPr>
              <a:t>w</a:t>
            </a:r>
            <a:endParaRPr lang="en-US" b="1" i="1" baseline="-25000" dirty="0">
              <a:latin typeface="Times New Roman" pitchFamily="18" charset="0"/>
              <a:cs typeface="Times New Roman" pitchFamily="18" charset="0"/>
            </a:endParaRPr>
          </a:p>
        </p:txBody>
      </p:sp>
      <p:sp>
        <p:nvSpPr>
          <p:cNvPr id="11" name="TextBox 10"/>
          <p:cNvSpPr txBox="1"/>
          <p:nvPr/>
        </p:nvSpPr>
        <p:spPr>
          <a:xfrm>
            <a:off x="331716" y="3810233"/>
            <a:ext cx="4715312" cy="2139047"/>
          </a:xfrm>
          <a:prstGeom prst="rect">
            <a:avLst/>
          </a:prstGeom>
          <a:noFill/>
        </p:spPr>
        <p:txBody>
          <a:bodyPr>
            <a:spAutoFit/>
          </a:bodyPr>
          <a:lstStyle/>
          <a:p>
            <a:pPr rtl="0">
              <a:spcAft>
                <a:spcPts val="600"/>
              </a:spcAft>
              <a:defRPr/>
            </a:pPr>
            <a:r>
              <a:rPr lang="en-US" b="1" u="sng" dirty="0">
                <a:latin typeface="Times New Roman" pitchFamily="18" charset="0"/>
                <a:cs typeface="Times New Roman" pitchFamily="18" charset="0"/>
              </a:rPr>
              <a:t>At C,</a:t>
            </a:r>
          </a:p>
          <a:p>
            <a:pPr marL="115888" indent="-115888" rtl="0">
              <a:spcAft>
                <a:spcPts val="600"/>
              </a:spcAft>
              <a:buFont typeface="Arial" pitchFamily="34" charset="0"/>
              <a:buChar char="•"/>
              <a:defRPr/>
            </a:pPr>
            <a:r>
              <a:rPr lang="en-US" b="1" dirty="0">
                <a:latin typeface="Times New Roman" pitchFamily="18" charset="0"/>
                <a:cs typeface="Times New Roman" pitchFamily="18" charset="0"/>
              </a:rPr>
              <a:t>Total Stress: </a:t>
            </a:r>
            <a:r>
              <a:rPr lang="en-US" b="1" i="1" dirty="0" err="1">
                <a:latin typeface="Symbol" pitchFamily="18" charset="2"/>
                <a:cs typeface="Times New Roman" pitchFamily="18" charset="0"/>
              </a:rPr>
              <a:t>s</a:t>
            </a:r>
            <a:r>
              <a:rPr lang="en-US" b="1" i="1" baseline="-25000" dirty="0" err="1">
                <a:latin typeface="Times New Roman" pitchFamily="18" charset="0"/>
                <a:cs typeface="Times New Roman" pitchFamily="18" charset="0"/>
              </a:rPr>
              <a:t>C</a:t>
            </a:r>
            <a:r>
              <a:rPr lang="en-US" b="1" i="1" baseline="-25000" dirty="0">
                <a:latin typeface="Times New Roman" pitchFamily="18" charset="0"/>
                <a:cs typeface="Times New Roman" pitchFamily="18" charset="0"/>
              </a:rPr>
              <a:t> </a:t>
            </a:r>
            <a:r>
              <a:rPr lang="en-US" b="1" i="1" dirty="0">
                <a:latin typeface="Times New Roman" pitchFamily="18" charset="0"/>
                <a:cs typeface="Times New Roman" pitchFamily="18" charset="0"/>
              </a:rPr>
              <a:t>= H</a:t>
            </a:r>
            <a:r>
              <a:rPr lang="en-US" b="1" i="1" baseline="-25000" dirty="0">
                <a:latin typeface="Times New Roman" pitchFamily="18" charset="0"/>
                <a:cs typeface="Times New Roman" pitchFamily="18" charset="0"/>
              </a:rPr>
              <a:t>1 </a:t>
            </a:r>
            <a:r>
              <a:rPr lang="en-US" b="1" i="1" dirty="0" err="1">
                <a:latin typeface="Symbol" pitchFamily="18" charset="2"/>
                <a:cs typeface="Times New Roman" pitchFamily="18" charset="0"/>
              </a:rPr>
              <a:t>g</a:t>
            </a:r>
            <a:r>
              <a:rPr lang="en-US" b="1" i="1" baseline="-25000" dirty="0" err="1">
                <a:latin typeface="Times New Roman" pitchFamily="18" charset="0"/>
                <a:cs typeface="Times New Roman" pitchFamily="18" charset="0"/>
              </a:rPr>
              <a:t>w</a:t>
            </a:r>
            <a:r>
              <a:rPr lang="en-US" b="1" i="1" dirty="0">
                <a:latin typeface="Times New Roman" pitchFamily="18" charset="0"/>
                <a:cs typeface="Times New Roman" pitchFamily="18" charset="0"/>
              </a:rPr>
              <a:t> + z</a:t>
            </a:r>
            <a:r>
              <a:rPr lang="en-US" b="1" i="1" baseline="-25000" dirty="0">
                <a:latin typeface="Times New Roman" pitchFamily="18" charset="0"/>
                <a:cs typeface="Times New Roman" pitchFamily="18" charset="0"/>
              </a:rPr>
              <a:t> </a:t>
            </a:r>
            <a:r>
              <a:rPr lang="en-US" b="1" i="1" dirty="0" err="1">
                <a:latin typeface="Symbol" pitchFamily="18" charset="2"/>
                <a:cs typeface="Times New Roman" pitchFamily="18" charset="0"/>
              </a:rPr>
              <a:t>g</a:t>
            </a:r>
            <a:r>
              <a:rPr lang="en-US" b="1" i="1" baseline="-25000" dirty="0" err="1">
                <a:latin typeface="Times New Roman" pitchFamily="18" charset="0"/>
                <a:cs typeface="Times New Roman" pitchFamily="18" charset="0"/>
              </a:rPr>
              <a:t>sat</a:t>
            </a:r>
            <a:endParaRPr lang="en-US" b="1" i="1" dirty="0">
              <a:latin typeface="Times New Roman" pitchFamily="18" charset="0"/>
              <a:cs typeface="Times New Roman" pitchFamily="18" charset="0"/>
            </a:endParaRPr>
          </a:p>
          <a:p>
            <a:pPr marL="115888" indent="-115888" rtl="0">
              <a:spcAft>
                <a:spcPts val="600"/>
              </a:spcAft>
              <a:buFont typeface="Arial" pitchFamily="34" charset="0"/>
              <a:buChar char="•"/>
              <a:defRPr/>
            </a:pPr>
            <a:r>
              <a:rPr lang="en-US" b="1" dirty="0">
                <a:latin typeface="Times New Roman" pitchFamily="18" charset="0"/>
                <a:cs typeface="Times New Roman" pitchFamily="18" charset="0"/>
              </a:rPr>
              <a:t>Pore water pressure: </a:t>
            </a:r>
            <a:r>
              <a:rPr lang="en-US" b="1" i="1" dirty="0" err="1">
                <a:latin typeface="Times New Roman" pitchFamily="18" charset="0"/>
                <a:cs typeface="Times New Roman" pitchFamily="18" charset="0"/>
              </a:rPr>
              <a:t>u</a:t>
            </a:r>
            <a:r>
              <a:rPr lang="en-US" b="1" i="1" baseline="-25000" dirty="0" err="1">
                <a:latin typeface="Times New Roman" pitchFamily="18" charset="0"/>
                <a:cs typeface="Times New Roman" pitchFamily="18" charset="0"/>
              </a:rPr>
              <a:t>C</a:t>
            </a:r>
            <a:r>
              <a:rPr lang="en-US" b="1" i="1" dirty="0">
                <a:latin typeface="Times New Roman" pitchFamily="18" charset="0"/>
                <a:cs typeface="Times New Roman" pitchFamily="18" charset="0"/>
              </a:rPr>
              <a:t> = (H</a:t>
            </a:r>
            <a:r>
              <a:rPr lang="en-US" b="1" i="1" baseline="-25000" dirty="0">
                <a:latin typeface="Times New Roman" pitchFamily="18" charset="0"/>
                <a:cs typeface="Times New Roman" pitchFamily="18" charset="0"/>
              </a:rPr>
              <a:t>1 </a:t>
            </a:r>
            <a:r>
              <a:rPr lang="en-US" b="1" i="1" dirty="0">
                <a:latin typeface="Times New Roman" pitchFamily="18" charset="0"/>
                <a:cs typeface="Times New Roman" pitchFamily="18" charset="0"/>
              </a:rPr>
              <a:t>+ z</a:t>
            </a:r>
            <a:r>
              <a:rPr lang="en-US" b="1" i="1" baseline="-25000" dirty="0">
                <a:latin typeface="Times New Roman" pitchFamily="18" charset="0"/>
                <a:cs typeface="Times New Roman" pitchFamily="18" charset="0"/>
              </a:rPr>
              <a:t> </a:t>
            </a:r>
            <a:r>
              <a:rPr lang="en-US" b="1" i="1" dirty="0">
                <a:latin typeface="Times New Roman" pitchFamily="18" charset="0"/>
                <a:cs typeface="Times New Roman" pitchFamily="18" charset="0"/>
              </a:rPr>
              <a:t>– h/H</a:t>
            </a:r>
            <a:r>
              <a:rPr lang="en-US" b="1" i="1" baseline="-25000" dirty="0">
                <a:latin typeface="Times New Roman" pitchFamily="18" charset="0"/>
                <a:cs typeface="Times New Roman" pitchFamily="18" charset="0"/>
              </a:rPr>
              <a:t>2</a:t>
            </a:r>
            <a:r>
              <a:rPr lang="en-US" b="1" i="1" dirty="0">
                <a:latin typeface="Times New Roman" pitchFamily="18" charset="0"/>
                <a:cs typeface="Times New Roman" pitchFamily="18" charset="0"/>
              </a:rPr>
              <a:t> z) </a:t>
            </a:r>
            <a:r>
              <a:rPr lang="en-US" b="1" i="1" dirty="0" err="1">
                <a:latin typeface="Symbol" pitchFamily="18" charset="2"/>
                <a:cs typeface="Times New Roman" pitchFamily="18" charset="0"/>
              </a:rPr>
              <a:t>g</a:t>
            </a:r>
            <a:r>
              <a:rPr lang="en-US" b="1" i="1" baseline="-25000" dirty="0" err="1">
                <a:latin typeface="Times New Roman" pitchFamily="18" charset="0"/>
                <a:cs typeface="Times New Roman" pitchFamily="18" charset="0"/>
              </a:rPr>
              <a:t>w</a:t>
            </a:r>
            <a:endParaRPr lang="en-US" b="1" i="1" baseline="-25000" dirty="0">
              <a:latin typeface="Times New Roman" pitchFamily="18" charset="0"/>
              <a:cs typeface="Times New Roman" pitchFamily="18" charset="0"/>
            </a:endParaRPr>
          </a:p>
          <a:p>
            <a:pPr marL="2574925" lvl="5" indent="-288925">
              <a:spcAft>
                <a:spcPts val="600"/>
              </a:spcAft>
              <a:defRPr/>
            </a:pPr>
            <a:r>
              <a:rPr lang="en-US" b="1" dirty="0">
                <a:latin typeface="Times New Roman" pitchFamily="18" charset="0"/>
                <a:cs typeface="Times New Roman" pitchFamily="18" charset="0"/>
              </a:rPr>
              <a:t>= </a:t>
            </a:r>
            <a:r>
              <a:rPr lang="en-US" b="1" i="1" dirty="0">
                <a:latin typeface="Times New Roman" pitchFamily="18" charset="0"/>
                <a:cs typeface="Times New Roman" pitchFamily="18" charset="0"/>
              </a:rPr>
              <a:t>(H</a:t>
            </a:r>
            <a:r>
              <a:rPr lang="en-US" b="1" i="1" baseline="-25000" dirty="0">
                <a:latin typeface="Times New Roman" pitchFamily="18" charset="0"/>
                <a:cs typeface="Times New Roman" pitchFamily="18" charset="0"/>
              </a:rPr>
              <a:t>1 </a:t>
            </a:r>
            <a:r>
              <a:rPr lang="en-US" b="1" i="1" dirty="0">
                <a:latin typeface="Times New Roman" pitchFamily="18" charset="0"/>
                <a:cs typeface="Times New Roman" pitchFamily="18" charset="0"/>
              </a:rPr>
              <a:t>+ z</a:t>
            </a:r>
            <a:r>
              <a:rPr lang="en-US" b="1" i="1" baseline="-25000" dirty="0">
                <a:latin typeface="Times New Roman" pitchFamily="18" charset="0"/>
                <a:cs typeface="Times New Roman" pitchFamily="18" charset="0"/>
              </a:rPr>
              <a:t> </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i</a:t>
            </a:r>
            <a:r>
              <a:rPr lang="en-US" b="1" i="1" dirty="0">
                <a:latin typeface="Times New Roman" pitchFamily="18" charset="0"/>
                <a:cs typeface="Times New Roman" pitchFamily="18" charset="0"/>
              </a:rPr>
              <a:t> z) </a:t>
            </a:r>
            <a:r>
              <a:rPr lang="en-US" b="1" i="1" dirty="0" err="1">
                <a:latin typeface="Symbol" pitchFamily="18" charset="2"/>
                <a:cs typeface="Times New Roman" pitchFamily="18" charset="0"/>
              </a:rPr>
              <a:t>g</a:t>
            </a:r>
            <a:r>
              <a:rPr lang="en-US" b="1" i="1" baseline="-25000" dirty="0" err="1">
                <a:latin typeface="Times New Roman" pitchFamily="18" charset="0"/>
                <a:cs typeface="Times New Roman" pitchFamily="18" charset="0"/>
              </a:rPr>
              <a:t>w</a:t>
            </a:r>
            <a:endParaRPr lang="en-US" b="1" dirty="0">
              <a:latin typeface="Times New Roman" pitchFamily="18" charset="0"/>
              <a:cs typeface="Times New Roman" pitchFamily="18" charset="0"/>
            </a:endParaRPr>
          </a:p>
          <a:p>
            <a:pPr marL="115888" indent="-115888" rtl="0">
              <a:spcAft>
                <a:spcPts val="600"/>
              </a:spcAft>
              <a:buFont typeface="Arial" pitchFamily="34" charset="0"/>
              <a:buChar char="•"/>
              <a:defRPr/>
            </a:pPr>
            <a:r>
              <a:rPr lang="en-US" b="1" dirty="0">
                <a:latin typeface="Times New Roman" pitchFamily="18" charset="0"/>
                <a:cs typeface="Times New Roman" pitchFamily="18" charset="0"/>
              </a:rPr>
              <a:t>Effective stress:</a:t>
            </a:r>
            <a:r>
              <a:rPr lang="en-US" b="1" i="1" dirty="0">
                <a:latin typeface="Times New Roman" pitchFamily="18" charset="0"/>
                <a:cs typeface="Times New Roman" pitchFamily="18" charset="0"/>
              </a:rPr>
              <a:t> </a:t>
            </a:r>
            <a:r>
              <a:rPr lang="en-US" b="1" i="1" dirty="0" err="1">
                <a:latin typeface="Symbol" pitchFamily="18" charset="2"/>
                <a:cs typeface="Times New Roman" pitchFamily="18" charset="0"/>
              </a:rPr>
              <a:t>s</a:t>
            </a:r>
            <a:r>
              <a:rPr lang="en-US" b="1" i="1" dirty="0" err="1">
                <a:latin typeface="Blazing" panose="00000400000000000000" pitchFamily="2" charset="0"/>
                <a:cs typeface="Times New Roman" pitchFamily="18" charset="0"/>
              </a:rPr>
              <a:t>’</a:t>
            </a:r>
            <a:r>
              <a:rPr lang="en-US" b="1" i="1" baseline="-25000" dirty="0" err="1">
                <a:latin typeface="Times New Roman" pitchFamily="18" charset="0"/>
                <a:cs typeface="Times New Roman" pitchFamily="18" charset="0"/>
              </a:rPr>
              <a:t>C</a:t>
            </a:r>
            <a:r>
              <a:rPr lang="en-US" b="1" i="1" dirty="0">
                <a:latin typeface="Times New Roman" pitchFamily="18" charset="0"/>
                <a:cs typeface="Times New Roman" pitchFamily="18" charset="0"/>
              </a:rPr>
              <a:t>= z(</a:t>
            </a:r>
            <a:r>
              <a:rPr lang="en-US" b="1" i="1" dirty="0" err="1">
                <a:latin typeface="Symbol" pitchFamily="18" charset="2"/>
                <a:cs typeface="Times New Roman" pitchFamily="18" charset="0"/>
              </a:rPr>
              <a:t>g</a:t>
            </a:r>
            <a:r>
              <a:rPr lang="en-US" b="1" i="1" baseline="-25000" dirty="0" err="1">
                <a:latin typeface="Times New Roman" pitchFamily="18" charset="0"/>
                <a:cs typeface="Times New Roman" pitchFamily="18" charset="0"/>
              </a:rPr>
              <a:t>sat</a:t>
            </a:r>
            <a:r>
              <a:rPr lang="en-US" b="1" i="1" dirty="0">
                <a:latin typeface="Times New Roman" pitchFamily="18" charset="0"/>
                <a:cs typeface="Times New Roman" pitchFamily="18" charset="0"/>
              </a:rPr>
              <a:t> – </a:t>
            </a:r>
            <a:r>
              <a:rPr lang="en-US" b="1" i="1" dirty="0" err="1">
                <a:latin typeface="Symbol" pitchFamily="18" charset="2"/>
                <a:cs typeface="Times New Roman" pitchFamily="18" charset="0"/>
              </a:rPr>
              <a:t>g</a:t>
            </a:r>
            <a:r>
              <a:rPr lang="en-US" b="1" i="1" baseline="-25000" dirty="0" err="1">
                <a:latin typeface="Times New Roman" pitchFamily="18" charset="0"/>
                <a:cs typeface="Times New Roman" pitchFamily="18" charset="0"/>
              </a:rPr>
              <a:t>w</a:t>
            </a:r>
            <a:r>
              <a:rPr lang="en-US" b="1" i="1" dirty="0">
                <a:latin typeface="Times New Roman" pitchFamily="18" charset="0"/>
                <a:cs typeface="Times New Roman" pitchFamily="18" charset="0"/>
              </a:rPr>
              <a:t>) + </a:t>
            </a:r>
            <a:r>
              <a:rPr lang="en-US" b="1" i="1" dirty="0" err="1">
                <a:latin typeface="Times New Roman" pitchFamily="18" charset="0"/>
                <a:cs typeface="Times New Roman" pitchFamily="18" charset="0"/>
              </a:rPr>
              <a:t>iz</a:t>
            </a:r>
            <a:r>
              <a:rPr lang="en-US" b="1" i="1" dirty="0">
                <a:latin typeface="Times New Roman" pitchFamily="18" charset="0"/>
                <a:cs typeface="Times New Roman" pitchFamily="18" charset="0"/>
              </a:rPr>
              <a:t> </a:t>
            </a:r>
            <a:r>
              <a:rPr lang="en-US" b="1" i="1" dirty="0" err="1">
                <a:latin typeface="Symbol" pitchFamily="18" charset="2"/>
                <a:cs typeface="Times New Roman" pitchFamily="18" charset="0"/>
              </a:rPr>
              <a:t>g</a:t>
            </a:r>
            <a:r>
              <a:rPr lang="en-US" b="1" i="1" baseline="-25000" dirty="0" err="1">
                <a:latin typeface="Times New Roman" pitchFamily="18" charset="0"/>
                <a:cs typeface="Times New Roman" pitchFamily="18" charset="0"/>
              </a:rPr>
              <a:t>w</a:t>
            </a:r>
            <a:endParaRPr lang="en-US" b="1" i="1" baseline="-25000" dirty="0">
              <a:latin typeface="Times New Roman" pitchFamily="18" charset="0"/>
              <a:cs typeface="Times New Roman" pitchFamily="18" charset="0"/>
            </a:endParaRPr>
          </a:p>
          <a:p>
            <a:pPr marL="2117725" lvl="4" indent="-288925" rtl="0">
              <a:spcAft>
                <a:spcPts val="600"/>
              </a:spcAft>
              <a:defRPr/>
            </a:pPr>
            <a:r>
              <a:rPr lang="en-US" b="1" i="1" dirty="0">
                <a:latin typeface="Times New Roman" pitchFamily="18" charset="0"/>
                <a:cs typeface="Times New Roman" pitchFamily="18" charset="0"/>
              </a:rPr>
              <a:t>   = </a:t>
            </a:r>
            <a:r>
              <a:rPr lang="en-US" b="1" i="1" dirty="0" err="1">
                <a:latin typeface="Times New Roman" pitchFamily="18" charset="0"/>
                <a:cs typeface="Times New Roman" pitchFamily="18" charset="0"/>
              </a:rPr>
              <a:t>z</a:t>
            </a:r>
            <a:r>
              <a:rPr lang="en-US" b="1" i="1" dirty="0" err="1">
                <a:latin typeface="Symbol" pitchFamily="18" charset="2"/>
                <a:cs typeface="Times New Roman" pitchFamily="18" charset="0"/>
              </a:rPr>
              <a:t>g</a:t>
            </a:r>
            <a:r>
              <a:rPr lang="en-US" b="1" i="1" dirty="0">
                <a:latin typeface="Blazing" panose="00000400000000000000" pitchFamily="2" charset="0"/>
                <a:cs typeface="Times New Roman" pitchFamily="18" charset="0"/>
              </a:rPr>
              <a:t>’ </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iz</a:t>
            </a:r>
            <a:r>
              <a:rPr lang="en-US" b="1" i="1" dirty="0">
                <a:latin typeface="Times New Roman" pitchFamily="18" charset="0"/>
                <a:cs typeface="Times New Roman" pitchFamily="18" charset="0"/>
              </a:rPr>
              <a:t> </a:t>
            </a:r>
            <a:r>
              <a:rPr lang="en-US" b="1" i="1" dirty="0" err="1">
                <a:latin typeface="Symbol" pitchFamily="18" charset="2"/>
                <a:cs typeface="Times New Roman" pitchFamily="18" charset="0"/>
              </a:rPr>
              <a:t>g</a:t>
            </a:r>
            <a:r>
              <a:rPr lang="en-US" b="1" i="1" baseline="-25000" dirty="0" err="1">
                <a:latin typeface="Times New Roman" pitchFamily="18" charset="0"/>
                <a:cs typeface="Times New Roman" pitchFamily="18" charset="0"/>
              </a:rPr>
              <a:t>w</a:t>
            </a:r>
            <a:endParaRPr lang="en-US" b="1" i="1" dirty="0">
              <a:latin typeface="Times New Roman" pitchFamily="18" charset="0"/>
              <a:cs typeface="Times New Roman" pitchFamily="18" charset="0"/>
            </a:endParaRPr>
          </a:p>
        </p:txBody>
      </p:sp>
      <p:sp>
        <p:nvSpPr>
          <p:cNvPr id="12" name="TextBox 11"/>
          <p:cNvSpPr txBox="1"/>
          <p:nvPr/>
        </p:nvSpPr>
        <p:spPr>
          <a:xfrm>
            <a:off x="358775" y="793750"/>
            <a:ext cx="4016375" cy="1431925"/>
          </a:xfrm>
          <a:prstGeom prst="rect">
            <a:avLst/>
          </a:prstGeom>
          <a:noFill/>
        </p:spPr>
        <p:txBody>
          <a:bodyPr>
            <a:spAutoFit/>
          </a:bodyPr>
          <a:lstStyle/>
          <a:p>
            <a:pPr>
              <a:spcAft>
                <a:spcPts val="600"/>
              </a:spcAft>
              <a:defRPr/>
            </a:pPr>
            <a:r>
              <a:rPr lang="en-US" b="1" dirty="0">
                <a:latin typeface="Times New Roman" pitchFamily="18" charset="0"/>
                <a:cs typeface="Times New Roman" pitchFamily="18" charset="0"/>
              </a:rPr>
              <a:t>At A,</a:t>
            </a:r>
          </a:p>
          <a:p>
            <a:pPr marL="115888" indent="-115888" rtl="0">
              <a:spcAft>
                <a:spcPts val="600"/>
              </a:spcAft>
              <a:buFont typeface="Arial" pitchFamily="34" charset="0"/>
              <a:buChar char="•"/>
              <a:defRPr/>
            </a:pPr>
            <a:r>
              <a:rPr lang="en-US" b="1" dirty="0">
                <a:latin typeface="Times New Roman" pitchFamily="18" charset="0"/>
                <a:cs typeface="Times New Roman" pitchFamily="18" charset="0"/>
              </a:rPr>
              <a:t>Total Stress: </a:t>
            </a:r>
            <a:r>
              <a:rPr lang="en-US" b="1" i="1" dirty="0" err="1">
                <a:latin typeface="Symbol" pitchFamily="18" charset="2"/>
                <a:cs typeface="Times New Roman" pitchFamily="18" charset="0"/>
              </a:rPr>
              <a:t>s</a:t>
            </a:r>
            <a:r>
              <a:rPr lang="en-US" b="1" i="1" baseline="-25000" dirty="0" err="1">
                <a:latin typeface="Times New Roman" pitchFamily="18" charset="0"/>
                <a:cs typeface="Times New Roman" pitchFamily="18" charset="0"/>
              </a:rPr>
              <a:t>A</a:t>
            </a:r>
            <a:r>
              <a:rPr lang="en-US" b="1" i="1" baseline="-25000" dirty="0">
                <a:latin typeface="Times New Roman" pitchFamily="18" charset="0"/>
                <a:cs typeface="Times New Roman" pitchFamily="18" charset="0"/>
              </a:rPr>
              <a:t> </a:t>
            </a:r>
            <a:r>
              <a:rPr lang="en-US" b="1" i="1" dirty="0">
                <a:latin typeface="Times New Roman" pitchFamily="18" charset="0"/>
                <a:cs typeface="Times New Roman" pitchFamily="18" charset="0"/>
              </a:rPr>
              <a:t>= H</a:t>
            </a:r>
            <a:r>
              <a:rPr lang="en-US" b="1" i="1" baseline="-25000" dirty="0">
                <a:latin typeface="Times New Roman" pitchFamily="18" charset="0"/>
                <a:cs typeface="Times New Roman" pitchFamily="18" charset="0"/>
              </a:rPr>
              <a:t>1 </a:t>
            </a:r>
            <a:r>
              <a:rPr lang="en-US" b="1" i="1" dirty="0" err="1">
                <a:latin typeface="Symbol" pitchFamily="18" charset="2"/>
                <a:cs typeface="Times New Roman" pitchFamily="18" charset="0"/>
              </a:rPr>
              <a:t>g</a:t>
            </a:r>
            <a:r>
              <a:rPr lang="en-US" b="1" i="1" baseline="-25000" dirty="0" err="1">
                <a:latin typeface="Times New Roman" pitchFamily="18" charset="0"/>
                <a:cs typeface="Times New Roman" pitchFamily="18" charset="0"/>
              </a:rPr>
              <a:t>w</a:t>
            </a:r>
            <a:r>
              <a:rPr lang="en-US" b="1" i="1" dirty="0">
                <a:latin typeface="Times New Roman" pitchFamily="18" charset="0"/>
                <a:cs typeface="Times New Roman" pitchFamily="18" charset="0"/>
              </a:rPr>
              <a:t> </a:t>
            </a:r>
          </a:p>
          <a:p>
            <a:pPr marL="115888" indent="-115888" rtl="0">
              <a:spcAft>
                <a:spcPts val="600"/>
              </a:spcAft>
              <a:buFont typeface="Arial" pitchFamily="34" charset="0"/>
              <a:buChar char="•"/>
              <a:defRPr/>
            </a:pPr>
            <a:r>
              <a:rPr lang="en-US" b="1" dirty="0">
                <a:latin typeface="Times New Roman" pitchFamily="18" charset="0"/>
                <a:cs typeface="Times New Roman" pitchFamily="18" charset="0"/>
              </a:rPr>
              <a:t>Pore water pressure: </a:t>
            </a:r>
            <a:r>
              <a:rPr lang="en-US" b="1" i="1" dirty="0" err="1">
                <a:latin typeface="Times New Roman" pitchFamily="18" charset="0"/>
                <a:cs typeface="Times New Roman" pitchFamily="18" charset="0"/>
              </a:rPr>
              <a:t>u</a:t>
            </a:r>
            <a:r>
              <a:rPr lang="en-US" b="1" i="1" baseline="-25000" dirty="0" err="1">
                <a:latin typeface="Times New Roman" pitchFamily="18" charset="0"/>
                <a:cs typeface="Times New Roman" pitchFamily="18" charset="0"/>
              </a:rPr>
              <a:t>A</a:t>
            </a:r>
            <a:r>
              <a:rPr lang="en-US" b="1" i="1" dirty="0">
                <a:latin typeface="Times New Roman" pitchFamily="18" charset="0"/>
                <a:cs typeface="Times New Roman" pitchFamily="18" charset="0"/>
              </a:rPr>
              <a:t> = H</a:t>
            </a:r>
            <a:r>
              <a:rPr lang="en-US" b="1" i="1" baseline="-25000" dirty="0">
                <a:latin typeface="Times New Roman" pitchFamily="18" charset="0"/>
                <a:cs typeface="Times New Roman" pitchFamily="18" charset="0"/>
              </a:rPr>
              <a:t>1 </a:t>
            </a:r>
            <a:r>
              <a:rPr lang="en-US" b="1" i="1" dirty="0" err="1">
                <a:latin typeface="Symbol" pitchFamily="18" charset="2"/>
                <a:cs typeface="Times New Roman" pitchFamily="18" charset="0"/>
              </a:rPr>
              <a:t>g</a:t>
            </a:r>
            <a:r>
              <a:rPr lang="en-US" b="1" i="1" baseline="-25000" dirty="0" err="1">
                <a:latin typeface="Times New Roman" pitchFamily="18" charset="0"/>
                <a:cs typeface="Times New Roman" pitchFamily="18" charset="0"/>
              </a:rPr>
              <a:t>w</a:t>
            </a:r>
            <a:endParaRPr lang="en-US" b="1" i="1" baseline="-25000" dirty="0">
              <a:latin typeface="Times New Roman" pitchFamily="18" charset="0"/>
              <a:cs typeface="Times New Roman" pitchFamily="18" charset="0"/>
            </a:endParaRPr>
          </a:p>
          <a:p>
            <a:pPr marL="115888" indent="-115888" rtl="0">
              <a:spcAft>
                <a:spcPts val="600"/>
              </a:spcAft>
              <a:buFont typeface="Arial" pitchFamily="34" charset="0"/>
              <a:buChar char="•"/>
              <a:defRPr/>
            </a:pPr>
            <a:r>
              <a:rPr lang="en-US" b="1" dirty="0">
                <a:latin typeface="Times New Roman" pitchFamily="18" charset="0"/>
                <a:cs typeface="Times New Roman" pitchFamily="18" charset="0"/>
              </a:rPr>
              <a:t>Effective stress:</a:t>
            </a:r>
            <a:r>
              <a:rPr lang="en-US" b="1" i="1" dirty="0">
                <a:latin typeface="Times New Roman" pitchFamily="18" charset="0"/>
                <a:cs typeface="Times New Roman" pitchFamily="18" charset="0"/>
              </a:rPr>
              <a:t> </a:t>
            </a:r>
            <a:r>
              <a:rPr lang="en-US" b="1" i="1" dirty="0" err="1">
                <a:latin typeface="Symbol" pitchFamily="18" charset="2"/>
                <a:cs typeface="Times New Roman" pitchFamily="18" charset="0"/>
              </a:rPr>
              <a:t>s</a:t>
            </a:r>
            <a:r>
              <a:rPr lang="en-US" b="1" i="1" dirty="0" err="1">
                <a:latin typeface="Times New Roman" pitchFamily="18" charset="0"/>
                <a:cs typeface="Times New Roman" pitchFamily="18" charset="0"/>
              </a:rPr>
              <a:t>’</a:t>
            </a:r>
            <a:r>
              <a:rPr lang="en-US" b="1" i="1" baseline="-25000" dirty="0" err="1">
                <a:latin typeface="Times New Roman" pitchFamily="18" charset="0"/>
                <a:cs typeface="Times New Roman" pitchFamily="18" charset="0"/>
              </a:rPr>
              <a:t>A</a:t>
            </a:r>
            <a:r>
              <a:rPr lang="en-US" b="1" i="1" dirty="0">
                <a:latin typeface="Times New Roman" pitchFamily="18" charset="0"/>
                <a:cs typeface="Times New Roman" pitchFamily="18" charset="0"/>
              </a:rPr>
              <a:t>= </a:t>
            </a:r>
            <a:r>
              <a:rPr lang="en-US" b="1" i="1" dirty="0" err="1">
                <a:latin typeface="Symbol" pitchFamily="18" charset="2"/>
                <a:cs typeface="Times New Roman" pitchFamily="18" charset="0"/>
              </a:rPr>
              <a:t>s</a:t>
            </a:r>
            <a:r>
              <a:rPr lang="en-US" b="1" i="1" baseline="-25000" dirty="0" err="1">
                <a:latin typeface="Times New Roman" pitchFamily="18" charset="0"/>
                <a:cs typeface="Times New Roman" pitchFamily="18" charset="0"/>
              </a:rPr>
              <a:t>A</a:t>
            </a:r>
            <a:r>
              <a:rPr lang="en-US" b="1" i="1" dirty="0">
                <a:latin typeface="Times New Roman" pitchFamily="18" charset="0"/>
                <a:cs typeface="Times New Roman" pitchFamily="18" charset="0"/>
              </a:rPr>
              <a:t>   - </a:t>
            </a:r>
            <a:r>
              <a:rPr lang="en-US" b="1" i="1" dirty="0" err="1">
                <a:latin typeface="Times New Roman" pitchFamily="18" charset="0"/>
                <a:cs typeface="Times New Roman" pitchFamily="18" charset="0"/>
              </a:rPr>
              <a:t>uA</a:t>
            </a:r>
            <a:r>
              <a:rPr lang="en-US" b="1" i="1" dirty="0">
                <a:latin typeface="Times New Roman" pitchFamily="18" charset="0"/>
                <a:cs typeface="Times New Roman" pitchFamily="18" charset="0"/>
              </a:rPr>
              <a:t> = 0</a:t>
            </a:r>
            <a:endParaRPr lang="en-US" b="1" i="1" baseline="-25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02913" y="908720"/>
            <a:ext cx="2520279" cy="646331"/>
          </a:xfrm>
          <a:prstGeom prst="rect">
            <a:avLst/>
          </a:prstGeom>
          <a:noFill/>
          <a:ln>
            <a:solidFill>
              <a:srgbClr val="FF0000"/>
            </a:solidFill>
          </a:ln>
        </p:spPr>
        <p:txBody>
          <a:bodyPr wrap="square">
            <a:spAutoFit/>
          </a:bodyPr>
          <a:lstStyle/>
          <a:p>
            <a:pPr rtl="0">
              <a:spcAft>
                <a:spcPts val="600"/>
              </a:spcAft>
              <a:defRPr/>
            </a:pPr>
            <a:r>
              <a:rPr lang="en-US" sz="3600" b="1" i="1" dirty="0" err="1" smtClean="0">
                <a:latin typeface="Symbol" pitchFamily="18" charset="2"/>
                <a:cs typeface="Times New Roman" pitchFamily="18" charset="0"/>
              </a:rPr>
              <a:t>s</a:t>
            </a:r>
            <a:r>
              <a:rPr lang="en-US" sz="3600" b="1" i="1" dirty="0" err="1" smtClean="0">
                <a:latin typeface="Blazing" panose="00000400000000000000" pitchFamily="2" charset="0"/>
                <a:cs typeface="Times New Roman" pitchFamily="18" charset="0"/>
              </a:rPr>
              <a:t>’</a:t>
            </a:r>
            <a:r>
              <a:rPr lang="en-US" sz="3600" b="1" i="1" baseline="-25000" dirty="0" err="1" smtClean="0">
                <a:latin typeface="Times New Roman" pitchFamily="18" charset="0"/>
                <a:cs typeface="Times New Roman" pitchFamily="18" charset="0"/>
              </a:rPr>
              <a:t>C</a:t>
            </a:r>
            <a:r>
              <a:rPr lang="en-US" sz="3600" b="1" i="1" baseline="-25000" dirty="0" smtClean="0">
                <a:latin typeface="Times New Roman" pitchFamily="18" charset="0"/>
                <a:cs typeface="Times New Roman" pitchFamily="18" charset="0"/>
              </a:rPr>
              <a:t> </a:t>
            </a:r>
            <a:r>
              <a:rPr lang="en-US" sz="3600" b="1" i="1" dirty="0" smtClean="0">
                <a:latin typeface="Times New Roman" pitchFamily="18" charset="0"/>
                <a:cs typeface="Times New Roman" pitchFamily="18" charset="0"/>
              </a:rPr>
              <a:t>= </a:t>
            </a:r>
            <a:r>
              <a:rPr lang="en-US" sz="3600" b="1" i="1" dirty="0">
                <a:latin typeface="Times New Roman" pitchFamily="18" charset="0"/>
                <a:cs typeface="Times New Roman" pitchFamily="18" charset="0"/>
              </a:rPr>
              <a:t>z </a:t>
            </a:r>
            <a:r>
              <a:rPr lang="en-US" sz="3600" b="1" i="1" dirty="0">
                <a:latin typeface="Symbol" pitchFamily="18" charset="2"/>
                <a:cs typeface="Times New Roman" pitchFamily="18" charset="0"/>
              </a:rPr>
              <a:t>g</a:t>
            </a:r>
            <a:r>
              <a:rPr lang="en-US" sz="3600" b="1" i="1" dirty="0">
                <a:latin typeface="Blazing" panose="00000400000000000000" pitchFamily="2" charset="0"/>
                <a:cs typeface="Times New Roman" pitchFamily="18" charset="0"/>
              </a:rPr>
              <a:t>’</a:t>
            </a:r>
            <a:endParaRPr lang="en-US" sz="3600" b="1" i="1" baseline="-25000" dirty="0">
              <a:latin typeface="Blazing" panose="00000400000000000000" pitchFamily="2" charset="0"/>
              <a:cs typeface="Times New Roman" pitchFamily="18" charset="0"/>
            </a:endParaRPr>
          </a:p>
        </p:txBody>
      </p:sp>
      <p:grpSp>
        <p:nvGrpSpPr>
          <p:cNvPr id="5" name="Group 4"/>
          <p:cNvGrpSpPr/>
          <p:nvPr/>
        </p:nvGrpSpPr>
        <p:grpSpPr>
          <a:xfrm>
            <a:off x="5002913" y="3868191"/>
            <a:ext cx="3084513" cy="762001"/>
            <a:chOff x="1436465" y="2334592"/>
            <a:chExt cx="3084513" cy="762001"/>
          </a:xfrm>
        </p:grpSpPr>
        <p:pic>
          <p:nvPicPr>
            <p:cNvPr id="3"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36465" y="2348880"/>
              <a:ext cx="3084513" cy="747713"/>
            </a:xfrm>
            <a:prstGeom prst="rect">
              <a:avLst/>
            </a:prstGeom>
            <a:solidFill>
              <a:srgbClr val="FFFF00"/>
            </a:solidFill>
            <a:ln w="38100">
              <a:solidFill>
                <a:srgbClr val="FF0000"/>
              </a:solidFill>
              <a:miter lim="800000"/>
              <a:headEnd/>
              <a:tailEnd/>
            </a:ln>
          </p:spPr>
        </p:pic>
        <p:sp>
          <p:nvSpPr>
            <p:cNvPr id="4" name="Rectangle 3"/>
            <p:cNvSpPr/>
            <p:nvPr/>
          </p:nvSpPr>
          <p:spPr>
            <a:xfrm>
              <a:off x="1518948" y="2334592"/>
              <a:ext cx="676788" cy="584775"/>
            </a:xfrm>
            <a:prstGeom prst="rect">
              <a:avLst/>
            </a:prstGeom>
          </p:spPr>
          <p:txBody>
            <a:bodyPr wrap="none">
              <a:spAutoFit/>
            </a:bodyPr>
            <a:lstStyle/>
            <a:p>
              <a:r>
                <a:rPr lang="en-US" sz="3200" b="1" i="1" dirty="0" err="1">
                  <a:latin typeface="Symbol" pitchFamily="18" charset="2"/>
                  <a:cs typeface="Times New Roman" pitchFamily="18" charset="0"/>
                </a:rPr>
                <a:t>s</a:t>
              </a:r>
              <a:r>
                <a:rPr lang="en-US" sz="3200" b="1" i="1" dirty="0" err="1">
                  <a:latin typeface="Blazing" panose="00000400000000000000" pitchFamily="2" charset="0"/>
                  <a:cs typeface="Times New Roman" pitchFamily="18" charset="0"/>
                </a:rPr>
                <a:t>’</a:t>
              </a:r>
              <a:r>
                <a:rPr lang="en-US" sz="3200" b="1" i="1" baseline="-25000" dirty="0" err="1">
                  <a:latin typeface="Times New Roman" pitchFamily="18" charset="0"/>
                  <a:cs typeface="Times New Roman" pitchFamily="18" charset="0"/>
                </a:rPr>
                <a:t>C</a:t>
              </a:r>
              <a:endParaRPr lang="en-US" sz="3200" dirty="0"/>
            </a:p>
          </p:txBody>
        </p:sp>
      </p:grpSp>
      <p:sp>
        <p:nvSpPr>
          <p:cNvPr id="6" name="TextBox 5"/>
          <p:cNvSpPr txBox="1"/>
          <p:nvPr/>
        </p:nvSpPr>
        <p:spPr>
          <a:xfrm>
            <a:off x="73174" y="980728"/>
            <a:ext cx="2520280" cy="523220"/>
          </a:xfrm>
          <a:prstGeom prst="rect">
            <a:avLst/>
          </a:prstGeom>
          <a:noFill/>
        </p:spPr>
        <p:txBody>
          <a:bodyPr wrap="square" rtlCol="0">
            <a:spAutoFit/>
          </a:bodyPr>
          <a:lstStyle/>
          <a:p>
            <a:r>
              <a:rPr lang="en-US" sz="2800" b="1" dirty="0" smtClean="0"/>
              <a:t>Static Case </a:t>
            </a:r>
            <a:endParaRPr lang="en-US" sz="2800" b="1" dirty="0"/>
          </a:p>
        </p:txBody>
      </p:sp>
      <p:sp>
        <p:nvSpPr>
          <p:cNvPr id="7" name="Right Arrow 6"/>
          <p:cNvSpPr/>
          <p:nvPr/>
        </p:nvSpPr>
        <p:spPr bwMode="auto">
          <a:xfrm>
            <a:off x="2705959" y="1112503"/>
            <a:ext cx="1008112" cy="323166"/>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1"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sp>
        <p:nvSpPr>
          <p:cNvPr id="8" name="TextBox 7"/>
          <p:cNvSpPr txBox="1"/>
          <p:nvPr/>
        </p:nvSpPr>
        <p:spPr>
          <a:xfrm>
            <a:off x="73174" y="3987582"/>
            <a:ext cx="3563888" cy="523220"/>
          </a:xfrm>
          <a:prstGeom prst="rect">
            <a:avLst/>
          </a:prstGeom>
          <a:noFill/>
        </p:spPr>
        <p:txBody>
          <a:bodyPr wrap="square" rtlCol="0">
            <a:spAutoFit/>
          </a:bodyPr>
          <a:lstStyle/>
          <a:p>
            <a:r>
              <a:rPr lang="en-US" sz="2800" b="1" dirty="0" smtClean="0"/>
              <a:t>Downward Seepage</a:t>
            </a:r>
            <a:endParaRPr lang="en-US" sz="2800" b="1" dirty="0"/>
          </a:p>
        </p:txBody>
      </p:sp>
      <p:sp>
        <p:nvSpPr>
          <p:cNvPr id="9" name="Right Arrow 8"/>
          <p:cNvSpPr/>
          <p:nvPr/>
        </p:nvSpPr>
        <p:spPr bwMode="auto">
          <a:xfrm>
            <a:off x="3676695" y="4122657"/>
            <a:ext cx="1008112" cy="323166"/>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1"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sp>
        <p:nvSpPr>
          <p:cNvPr id="10" name="TextBox 9"/>
          <p:cNvSpPr txBox="1"/>
          <p:nvPr/>
        </p:nvSpPr>
        <p:spPr>
          <a:xfrm>
            <a:off x="62347" y="2564340"/>
            <a:ext cx="3563888" cy="523220"/>
          </a:xfrm>
          <a:prstGeom prst="rect">
            <a:avLst/>
          </a:prstGeom>
          <a:noFill/>
        </p:spPr>
        <p:txBody>
          <a:bodyPr wrap="square" rtlCol="0">
            <a:spAutoFit/>
          </a:bodyPr>
          <a:lstStyle/>
          <a:p>
            <a:r>
              <a:rPr lang="en-US" sz="2800" b="1" dirty="0" smtClean="0"/>
              <a:t>Upward Seepage</a:t>
            </a:r>
            <a:endParaRPr lang="en-US" sz="2800" b="1" dirty="0"/>
          </a:p>
        </p:txBody>
      </p:sp>
      <p:sp>
        <p:nvSpPr>
          <p:cNvPr id="11" name="Right Arrow 10"/>
          <p:cNvSpPr/>
          <p:nvPr/>
        </p:nvSpPr>
        <p:spPr bwMode="auto">
          <a:xfrm>
            <a:off x="3492463" y="2722720"/>
            <a:ext cx="1008112" cy="323166"/>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1"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pic>
        <p:nvPicPr>
          <p:cNvPr id="12"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2913" y="2439247"/>
            <a:ext cx="3457519" cy="818515"/>
          </a:xfrm>
          <a:prstGeom prst="rect">
            <a:avLst/>
          </a:prstGeom>
          <a:solidFill>
            <a:srgbClr val="FFFF00"/>
          </a:solidFill>
          <a:ln w="3810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2395992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9" name="Picture 2" descr="Prob#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79838" y="1773238"/>
            <a:ext cx="5148262" cy="2254250"/>
          </a:xfrm>
          <a:prstGeom prst="rect">
            <a:avLst/>
          </a:prstGeom>
          <a:solidFill>
            <a:srgbClr val="FF99CC"/>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9700" name="Rectangle 3"/>
          <p:cNvSpPr>
            <a:spLocks noChangeArrowheads="1"/>
          </p:cNvSpPr>
          <p:nvPr/>
        </p:nvSpPr>
        <p:spPr bwMode="auto">
          <a:xfrm>
            <a:off x="107950" y="30163"/>
            <a:ext cx="1944688" cy="519112"/>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eaLnBrk="0" hangingPunct="0">
              <a:spcBef>
                <a:spcPct val="20000"/>
              </a:spcBef>
              <a:buChar char="•"/>
              <a:defRPr sz="3200">
                <a:solidFill>
                  <a:schemeClr val="tx1"/>
                </a:solidFill>
                <a:latin typeface="Arial" charset="0"/>
                <a:cs typeface="Arial" charset="0"/>
              </a:defRPr>
            </a:lvl1pPr>
            <a:lvl2pPr marL="74295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l" eaLnBrk="1" hangingPunct="1">
              <a:spcBef>
                <a:spcPct val="0"/>
              </a:spcBef>
              <a:buFontTx/>
              <a:buNone/>
            </a:pPr>
            <a:r>
              <a:rPr lang="en-US" altLang="en-US" sz="2800" b="1" u="sng">
                <a:solidFill>
                  <a:srgbClr val="800000"/>
                </a:solidFill>
              </a:rPr>
              <a:t>Example 4</a:t>
            </a:r>
          </a:p>
        </p:txBody>
      </p:sp>
      <p:sp>
        <p:nvSpPr>
          <p:cNvPr id="29701" name="Text Box 4"/>
          <p:cNvSpPr txBox="1">
            <a:spLocks noChangeArrowheads="1"/>
          </p:cNvSpPr>
          <p:nvPr/>
        </p:nvSpPr>
        <p:spPr bwMode="auto">
          <a:xfrm>
            <a:off x="250825" y="476250"/>
            <a:ext cx="86614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lgn="r" eaLnBrk="0" hangingPunct="0">
              <a:spcBef>
                <a:spcPct val="20000"/>
              </a:spcBef>
              <a:buChar char="•"/>
              <a:defRPr sz="3200">
                <a:solidFill>
                  <a:schemeClr val="tx1"/>
                </a:solidFill>
                <a:latin typeface="Arial" charset="0"/>
                <a:cs typeface="Arial" charset="0"/>
              </a:defRPr>
            </a:lvl1pPr>
            <a:lvl2pPr marL="800100" indent="-342900" algn="r" eaLnBrk="0" hangingPunct="0">
              <a:spcBef>
                <a:spcPct val="20000"/>
              </a:spcBef>
              <a:buChar char="–"/>
              <a:defRPr sz="2800">
                <a:solidFill>
                  <a:schemeClr val="tx1"/>
                </a:solidFill>
                <a:latin typeface="Arial" charset="0"/>
                <a:cs typeface="Arial" charset="0"/>
              </a:defRPr>
            </a:lvl2pPr>
            <a:lvl3pPr marL="1257300" indent="-342900" algn="r" eaLnBrk="0" hangingPunct="0">
              <a:spcBef>
                <a:spcPct val="20000"/>
              </a:spcBef>
              <a:buChar char="•"/>
              <a:defRPr sz="2400">
                <a:solidFill>
                  <a:schemeClr val="tx1"/>
                </a:solidFill>
                <a:latin typeface="Arial" charset="0"/>
                <a:cs typeface="Arial" charset="0"/>
              </a:defRPr>
            </a:lvl3pPr>
            <a:lvl4pPr marL="1714500" indent="-342900" algn="r" eaLnBrk="0" hangingPunct="0">
              <a:spcBef>
                <a:spcPct val="20000"/>
              </a:spcBef>
              <a:buChar char="–"/>
              <a:defRPr sz="2000">
                <a:solidFill>
                  <a:schemeClr val="tx1"/>
                </a:solidFill>
                <a:latin typeface="Arial" charset="0"/>
                <a:cs typeface="Arial" charset="0"/>
              </a:defRPr>
            </a:lvl4pPr>
            <a:lvl5pPr marL="2171700" indent="-342900" algn="r" eaLnBrk="0" hangingPunct="0">
              <a:spcBef>
                <a:spcPct val="20000"/>
              </a:spcBef>
              <a:buChar char="»"/>
              <a:defRPr sz="2000">
                <a:solidFill>
                  <a:schemeClr val="tx1"/>
                </a:solidFill>
                <a:latin typeface="Arial" charset="0"/>
                <a:cs typeface="Arial" charset="0"/>
              </a:defRPr>
            </a:lvl5pPr>
            <a:lvl6pPr marL="2628900" indent="-342900" algn="r" rtl="1" eaLnBrk="0" fontAlgn="base" hangingPunct="0">
              <a:spcBef>
                <a:spcPct val="20000"/>
              </a:spcBef>
              <a:spcAft>
                <a:spcPct val="0"/>
              </a:spcAft>
              <a:buChar char="»"/>
              <a:defRPr sz="2000">
                <a:solidFill>
                  <a:schemeClr val="tx1"/>
                </a:solidFill>
                <a:latin typeface="Arial" charset="0"/>
                <a:cs typeface="Arial" charset="0"/>
              </a:defRPr>
            </a:lvl6pPr>
            <a:lvl7pPr marL="3086100" indent="-342900" algn="r" rtl="1" eaLnBrk="0" fontAlgn="base" hangingPunct="0">
              <a:spcBef>
                <a:spcPct val="20000"/>
              </a:spcBef>
              <a:spcAft>
                <a:spcPct val="0"/>
              </a:spcAft>
              <a:buChar char="»"/>
              <a:defRPr sz="2000">
                <a:solidFill>
                  <a:schemeClr val="tx1"/>
                </a:solidFill>
                <a:latin typeface="Arial" charset="0"/>
                <a:cs typeface="Arial" charset="0"/>
              </a:defRPr>
            </a:lvl7pPr>
            <a:lvl8pPr marL="3543300" indent="-342900" algn="r" rtl="1" eaLnBrk="0" fontAlgn="base" hangingPunct="0">
              <a:spcBef>
                <a:spcPct val="20000"/>
              </a:spcBef>
              <a:spcAft>
                <a:spcPct val="0"/>
              </a:spcAft>
              <a:buChar char="»"/>
              <a:defRPr sz="2000">
                <a:solidFill>
                  <a:schemeClr val="tx1"/>
                </a:solidFill>
                <a:latin typeface="Arial" charset="0"/>
                <a:cs typeface="Arial" charset="0"/>
              </a:defRPr>
            </a:lvl8pPr>
            <a:lvl9pPr marL="4000500" indent="-342900" algn="r" rtl="1" eaLnBrk="0" fontAlgn="base" hangingPunct="0">
              <a:spcBef>
                <a:spcPct val="20000"/>
              </a:spcBef>
              <a:spcAft>
                <a:spcPct val="0"/>
              </a:spcAft>
              <a:buChar char="»"/>
              <a:defRPr sz="2000">
                <a:solidFill>
                  <a:schemeClr val="tx1"/>
                </a:solidFill>
                <a:latin typeface="Arial" charset="0"/>
                <a:cs typeface="Arial" charset="0"/>
              </a:defRPr>
            </a:lvl9pPr>
          </a:lstStyle>
          <a:p>
            <a:pPr algn="l" eaLnBrk="1" hangingPunct="1">
              <a:spcBef>
                <a:spcPct val="0"/>
              </a:spcBef>
              <a:buFontTx/>
              <a:buNone/>
            </a:pPr>
            <a:r>
              <a:rPr lang="en-US" altLang="en-US" sz="2000" b="1" dirty="0"/>
              <a:t>A section through a dam is shown across. Determine:</a:t>
            </a:r>
          </a:p>
          <a:p>
            <a:pPr algn="l" rtl="0" eaLnBrk="1" hangingPunct="1">
              <a:spcBef>
                <a:spcPct val="0"/>
              </a:spcBef>
              <a:buClr>
                <a:srgbClr val="FF0000"/>
              </a:buClr>
              <a:buFontTx/>
              <a:buAutoNum type="alphaUcPeriod"/>
            </a:pPr>
            <a:r>
              <a:rPr lang="en-US" altLang="en-US" sz="2000" b="1" dirty="0"/>
              <a:t>The </a:t>
            </a:r>
            <a:r>
              <a:rPr lang="en-US" altLang="en-US" sz="2000" b="1" dirty="0" err="1"/>
              <a:t>p.w.p</a:t>
            </a:r>
            <a:r>
              <a:rPr lang="en-US" altLang="en-US" sz="2000" b="1" dirty="0"/>
              <a:t>. at points 1,3, and 4</a:t>
            </a:r>
          </a:p>
          <a:p>
            <a:pPr algn="l" rtl="0" eaLnBrk="1" hangingPunct="1">
              <a:spcBef>
                <a:spcPct val="0"/>
              </a:spcBef>
              <a:buClr>
                <a:srgbClr val="FF0000"/>
              </a:buClr>
              <a:buFontTx/>
              <a:buAutoNum type="alphaUcPeriod"/>
            </a:pPr>
            <a:r>
              <a:rPr lang="en-US" altLang="en-US" sz="2000" b="1" dirty="0"/>
              <a:t>The effective stress at point 2 if the saturated unit weight for the soil is </a:t>
            </a:r>
            <a:r>
              <a:rPr lang="en-US" altLang="en-US" sz="2000" b="1" dirty="0">
                <a:solidFill>
                  <a:srgbClr val="0000FF"/>
                </a:solidFill>
              </a:rPr>
              <a:t>18</a:t>
            </a:r>
            <a:r>
              <a:rPr lang="en-US" altLang="en-US" sz="2000" b="1" dirty="0"/>
              <a:t> </a:t>
            </a:r>
            <a:r>
              <a:rPr lang="en-US" altLang="en-US" sz="2000" b="1" dirty="0" err="1"/>
              <a:t>kN</a:t>
            </a:r>
            <a:r>
              <a:rPr lang="en-US" altLang="en-US" sz="2000" b="1" dirty="0"/>
              <a:t>/m</a:t>
            </a:r>
            <a:r>
              <a:rPr lang="en-US" altLang="en-US" sz="2000" b="1" baseline="30000" dirty="0"/>
              <a:t>3</a:t>
            </a:r>
            <a:r>
              <a:rPr lang="en-US" altLang="en-US" sz="2000" b="1" baseline="-25000" dirty="0"/>
              <a:t>.</a:t>
            </a:r>
            <a:endParaRPr lang="en-US" altLang="en-US" sz="2000" b="1" dirty="0"/>
          </a:p>
        </p:txBody>
      </p:sp>
      <p:sp>
        <p:nvSpPr>
          <p:cNvPr id="29702" name="Text Box 5"/>
          <p:cNvSpPr txBox="1">
            <a:spLocks noChangeArrowheads="1"/>
          </p:cNvSpPr>
          <p:nvPr/>
        </p:nvSpPr>
        <p:spPr bwMode="auto">
          <a:xfrm>
            <a:off x="250825" y="1989138"/>
            <a:ext cx="2513013"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eaLnBrk="0" hangingPunct="0">
              <a:spcBef>
                <a:spcPct val="20000"/>
              </a:spcBef>
              <a:buChar char="•"/>
              <a:defRPr sz="3200">
                <a:solidFill>
                  <a:schemeClr val="tx1"/>
                </a:solidFill>
                <a:latin typeface="Arial" charset="0"/>
                <a:cs typeface="Arial" charset="0"/>
              </a:defRPr>
            </a:lvl1pPr>
            <a:lvl2pPr marL="74295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l" eaLnBrk="1" hangingPunct="1">
              <a:spcBef>
                <a:spcPct val="0"/>
              </a:spcBef>
              <a:buFontTx/>
              <a:buNone/>
            </a:pPr>
            <a:r>
              <a:rPr lang="en-US" altLang="en-US" sz="1800" b="1"/>
              <a:t>h = 6.3 m ,   N</a:t>
            </a:r>
            <a:r>
              <a:rPr lang="en-US" altLang="en-US" sz="1800" b="1" baseline="-25000"/>
              <a:t>d</a:t>
            </a:r>
            <a:r>
              <a:rPr lang="en-US" altLang="en-US" sz="1800" b="1"/>
              <a:t> = 10,   </a:t>
            </a:r>
          </a:p>
          <a:p>
            <a:pPr algn="l" eaLnBrk="1" hangingPunct="1">
              <a:spcBef>
                <a:spcPct val="0"/>
              </a:spcBef>
              <a:buFontTx/>
              <a:buNone/>
            </a:pPr>
            <a:r>
              <a:rPr lang="en-US" altLang="en-US" sz="1800" b="1">
                <a:sym typeface="Symbol" pitchFamily="18" charset="2"/>
              </a:rPr>
              <a:t>h</a:t>
            </a:r>
            <a:r>
              <a:rPr lang="en-US" altLang="en-US" sz="1800" b="1"/>
              <a:t> =6.3/10 = 0.63 m</a:t>
            </a:r>
          </a:p>
        </p:txBody>
      </p:sp>
      <p:graphicFrame>
        <p:nvGraphicFramePr>
          <p:cNvPr id="29703" name="Object 7"/>
          <p:cNvGraphicFramePr>
            <a:graphicFrameLocks noChangeAspect="1"/>
          </p:cNvGraphicFramePr>
          <p:nvPr/>
        </p:nvGraphicFramePr>
        <p:xfrm>
          <a:off x="323850" y="2636838"/>
          <a:ext cx="3033713" cy="2160587"/>
        </p:xfrm>
        <a:graphic>
          <a:graphicData uri="http://schemas.openxmlformats.org/presentationml/2006/ole">
            <mc:AlternateContent xmlns:mc="http://schemas.openxmlformats.org/markup-compatibility/2006">
              <mc:Choice xmlns:v="urn:schemas-microsoft-com:vml" Requires="v">
                <p:oleObj spid="_x0000_s29801" name="Equation" r:id="rId4" imgW="1714500" imgH="1219200" progId="Equation.3">
                  <p:embed/>
                </p:oleObj>
              </mc:Choice>
              <mc:Fallback>
                <p:oleObj name="Equation" r:id="rId4" imgW="1714500" imgH="1219200" progId="Equation.3">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3850" y="2636838"/>
                        <a:ext cx="3033713" cy="2160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9704" name="Object 8"/>
          <p:cNvGraphicFramePr>
            <a:graphicFrameLocks noChangeAspect="1"/>
          </p:cNvGraphicFramePr>
          <p:nvPr/>
        </p:nvGraphicFramePr>
        <p:xfrm>
          <a:off x="900113" y="4510088"/>
          <a:ext cx="1855787" cy="457200"/>
        </p:xfrm>
        <a:graphic>
          <a:graphicData uri="http://schemas.openxmlformats.org/presentationml/2006/ole">
            <mc:AlternateContent xmlns:mc="http://schemas.openxmlformats.org/markup-compatibility/2006">
              <mc:Choice xmlns:v="urn:schemas-microsoft-com:vml" Requires="v">
                <p:oleObj spid="_x0000_s29802" name="Equation" r:id="rId6" imgW="927100" imgH="228600" progId="Equation.3">
                  <p:embed/>
                </p:oleObj>
              </mc:Choice>
              <mc:Fallback>
                <p:oleObj name="Equation" r:id="rId6" imgW="927100" imgH="228600" progId="Equation.3">
                  <p:embed/>
                  <p:pic>
                    <p:nvPicPr>
                      <p:cNvPr id="0"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00113" y="4510088"/>
                        <a:ext cx="1855787" cy="457200"/>
                      </a:xfrm>
                      <a:prstGeom prst="rect">
                        <a:avLst/>
                      </a:prstGeom>
                      <a:noFill/>
                      <a:ln w="1905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9705" name="Object 9"/>
          <p:cNvGraphicFramePr>
            <a:graphicFrameLocks noChangeAspect="1"/>
          </p:cNvGraphicFramePr>
          <p:nvPr/>
        </p:nvGraphicFramePr>
        <p:xfrm>
          <a:off x="250825" y="5086350"/>
          <a:ext cx="4033838" cy="1239838"/>
        </p:xfrm>
        <a:graphic>
          <a:graphicData uri="http://schemas.openxmlformats.org/presentationml/2006/ole">
            <mc:AlternateContent xmlns:mc="http://schemas.openxmlformats.org/markup-compatibility/2006">
              <mc:Choice xmlns:v="urn:schemas-microsoft-com:vml" Requires="v">
                <p:oleObj spid="_x0000_s29803" name="Equation" r:id="rId8" imgW="2400300" imgH="736600" progId="Equation.3">
                  <p:embed/>
                </p:oleObj>
              </mc:Choice>
              <mc:Fallback>
                <p:oleObj name="Equation" r:id="rId8" imgW="2400300" imgH="736600" progId="Equation.3">
                  <p:embed/>
                  <p:pic>
                    <p:nvPicPr>
                      <p:cNvPr id="0" name="Object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50825" y="5086350"/>
                        <a:ext cx="4033838" cy="1239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9706" name="Object 10"/>
          <p:cNvGraphicFramePr>
            <a:graphicFrameLocks noChangeAspect="1"/>
          </p:cNvGraphicFramePr>
          <p:nvPr>
            <p:extLst>
              <p:ext uri="{D42A27DB-BD31-4B8C-83A1-F6EECF244321}">
                <p14:modId xmlns:p14="http://schemas.microsoft.com/office/powerpoint/2010/main" val="2976813301"/>
              </p:ext>
            </p:extLst>
          </p:nvPr>
        </p:nvGraphicFramePr>
        <p:xfrm>
          <a:off x="4787900" y="4868863"/>
          <a:ext cx="4176713" cy="1676400"/>
        </p:xfrm>
        <a:graphic>
          <a:graphicData uri="http://schemas.openxmlformats.org/presentationml/2006/ole">
            <mc:AlternateContent xmlns:mc="http://schemas.openxmlformats.org/markup-compatibility/2006">
              <mc:Choice xmlns:v="urn:schemas-microsoft-com:vml" Requires="v">
                <p:oleObj spid="_x0000_s29804" name="Equation" r:id="rId10" imgW="2336760" imgH="939600" progId="Equation.3">
                  <p:embed/>
                </p:oleObj>
              </mc:Choice>
              <mc:Fallback>
                <p:oleObj name="Equation" r:id="rId10" imgW="2336760" imgH="939600" progId="Equation.3">
                  <p:embed/>
                  <p:pic>
                    <p:nvPicPr>
                      <p:cNvPr id="0" name="Object 10"/>
                      <p:cNvPicPr>
                        <a:picLocks noChangeAspect="1" noChangeArrowheads="1"/>
                      </p:cNvPicPr>
                      <p:nvPr/>
                    </p:nvPicPr>
                    <p:blipFill>
                      <a:blip r:embed="rId11"/>
                      <a:srcRect/>
                      <a:stretch>
                        <a:fillRect/>
                      </a:stretch>
                    </p:blipFill>
                    <p:spPr bwMode="auto">
                      <a:xfrm>
                        <a:off x="4787900" y="4868863"/>
                        <a:ext cx="4176713" cy="1676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9707" name="Line 11"/>
          <p:cNvSpPr>
            <a:spLocks noChangeShapeType="1"/>
          </p:cNvSpPr>
          <p:nvPr/>
        </p:nvSpPr>
        <p:spPr bwMode="auto">
          <a:xfrm>
            <a:off x="5435600" y="6524625"/>
            <a:ext cx="1223963"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08" name="Text Box 12"/>
          <p:cNvSpPr txBox="1">
            <a:spLocks noChangeArrowheads="1"/>
          </p:cNvSpPr>
          <p:nvPr/>
        </p:nvSpPr>
        <p:spPr bwMode="auto">
          <a:xfrm>
            <a:off x="230188" y="4484688"/>
            <a:ext cx="488950" cy="457200"/>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eaLnBrk="0" hangingPunct="0">
              <a:spcBef>
                <a:spcPct val="20000"/>
              </a:spcBef>
              <a:buChar char="•"/>
              <a:defRPr sz="3200">
                <a:solidFill>
                  <a:schemeClr val="tx1"/>
                </a:solidFill>
                <a:latin typeface="Arial" charset="0"/>
                <a:cs typeface="Arial" charset="0"/>
              </a:defRPr>
            </a:lvl1pPr>
            <a:lvl2pPr marL="74295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l" eaLnBrk="1" hangingPunct="1">
              <a:spcBef>
                <a:spcPct val="0"/>
              </a:spcBef>
              <a:buFontTx/>
              <a:buNone/>
            </a:pPr>
            <a:r>
              <a:rPr lang="en-US" altLang="en-US" sz="2400" b="1" u="sng">
                <a:solidFill>
                  <a:srgbClr val="FF0000"/>
                </a:solidFill>
              </a:rPr>
              <a:t>A.</a:t>
            </a:r>
          </a:p>
        </p:txBody>
      </p:sp>
      <p:sp>
        <p:nvSpPr>
          <p:cNvPr id="29709" name="Line 13"/>
          <p:cNvSpPr>
            <a:spLocks noChangeShapeType="1"/>
          </p:cNvSpPr>
          <p:nvPr/>
        </p:nvSpPr>
        <p:spPr bwMode="auto">
          <a:xfrm>
            <a:off x="539750" y="4437063"/>
            <a:ext cx="8064500" cy="0"/>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10" name="Line 14"/>
          <p:cNvSpPr>
            <a:spLocks noChangeShapeType="1"/>
          </p:cNvSpPr>
          <p:nvPr/>
        </p:nvSpPr>
        <p:spPr bwMode="auto">
          <a:xfrm>
            <a:off x="4516438" y="4437063"/>
            <a:ext cx="0" cy="2160587"/>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11" name="Text Box 15"/>
          <p:cNvSpPr txBox="1">
            <a:spLocks noChangeArrowheads="1"/>
          </p:cNvSpPr>
          <p:nvPr/>
        </p:nvSpPr>
        <p:spPr bwMode="auto">
          <a:xfrm>
            <a:off x="4587875" y="4437063"/>
            <a:ext cx="488950" cy="457200"/>
          </a:xfrm>
          <a:prstGeom prst="rect">
            <a:avLst/>
          </a:prstGeom>
          <a:solidFill>
            <a:srgbClr val="FFFF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eaLnBrk="0" hangingPunct="0">
              <a:spcBef>
                <a:spcPct val="20000"/>
              </a:spcBef>
              <a:buChar char="•"/>
              <a:defRPr sz="3200">
                <a:solidFill>
                  <a:schemeClr val="tx1"/>
                </a:solidFill>
                <a:latin typeface="Arial" charset="0"/>
                <a:cs typeface="Arial" charset="0"/>
              </a:defRPr>
            </a:lvl1pPr>
            <a:lvl2pPr marL="74295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l" eaLnBrk="1" hangingPunct="1">
              <a:spcBef>
                <a:spcPct val="0"/>
              </a:spcBef>
              <a:buFontTx/>
              <a:buNone/>
            </a:pPr>
            <a:r>
              <a:rPr lang="en-US" altLang="en-US" sz="2400" b="1" u="sng">
                <a:solidFill>
                  <a:srgbClr val="FF0000"/>
                </a:solidFill>
              </a:rPr>
              <a:t>B.</a:t>
            </a:r>
          </a:p>
        </p:txBody>
      </p:sp>
      <p:sp>
        <p:nvSpPr>
          <p:cNvPr id="29712" name="TextBox 1"/>
          <p:cNvSpPr txBox="1">
            <a:spLocks noChangeArrowheads="1"/>
          </p:cNvSpPr>
          <p:nvPr/>
        </p:nvSpPr>
        <p:spPr bwMode="auto">
          <a:xfrm>
            <a:off x="8101013" y="2205038"/>
            <a:ext cx="9017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rtl="1" eaLnBrk="0" fontAlgn="base" hangingPunct="0">
              <a:spcBef>
                <a:spcPct val="0"/>
              </a:spcBef>
              <a:spcAft>
                <a:spcPct val="0"/>
              </a:spcAft>
              <a:defRPr>
                <a:solidFill>
                  <a:schemeClr val="tx1"/>
                </a:solidFill>
                <a:latin typeface="Arial" charset="0"/>
                <a:cs typeface="Arial" charset="0"/>
              </a:defRPr>
            </a:lvl6pPr>
            <a:lvl7pPr marL="2971800" indent="-228600" rtl="1" eaLnBrk="0" fontAlgn="base" hangingPunct="0">
              <a:spcBef>
                <a:spcPct val="0"/>
              </a:spcBef>
              <a:spcAft>
                <a:spcPct val="0"/>
              </a:spcAft>
              <a:defRPr>
                <a:solidFill>
                  <a:schemeClr val="tx1"/>
                </a:solidFill>
                <a:latin typeface="Arial" charset="0"/>
                <a:cs typeface="Arial" charset="0"/>
              </a:defRPr>
            </a:lvl7pPr>
            <a:lvl8pPr marL="3429000" indent="-228600" rtl="1" eaLnBrk="0" fontAlgn="base" hangingPunct="0">
              <a:spcBef>
                <a:spcPct val="0"/>
              </a:spcBef>
              <a:spcAft>
                <a:spcPct val="0"/>
              </a:spcAft>
              <a:defRPr>
                <a:solidFill>
                  <a:schemeClr val="tx1"/>
                </a:solidFill>
                <a:latin typeface="Arial" charset="0"/>
                <a:cs typeface="Arial" charset="0"/>
              </a:defRPr>
            </a:lvl8pPr>
            <a:lvl9pPr marL="3886200" indent="-228600" rtl="1"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b="1">
                <a:solidFill>
                  <a:srgbClr val="FF0000"/>
                </a:solidFill>
              </a:rPr>
              <a:t>Datum</a:t>
            </a:r>
          </a:p>
        </p:txBody>
      </p:sp>
      <p:sp>
        <p:nvSpPr>
          <p:cNvPr id="2" name="TextBox 1"/>
          <p:cNvSpPr txBox="1"/>
          <p:nvPr/>
        </p:nvSpPr>
        <p:spPr>
          <a:xfrm>
            <a:off x="3779912" y="2298358"/>
            <a:ext cx="470000" cy="338554"/>
          </a:xfrm>
          <a:prstGeom prst="rect">
            <a:avLst/>
          </a:prstGeom>
          <a:noFill/>
        </p:spPr>
        <p:txBody>
          <a:bodyPr wrap="none" rtlCol="0">
            <a:spAutoFit/>
          </a:bodyPr>
          <a:lstStyle/>
          <a:p>
            <a:r>
              <a:rPr lang="en-US" sz="1600" b="1" dirty="0" smtClean="0"/>
              <a:t>6.3</a:t>
            </a:r>
            <a:endParaRPr lang="en-US" sz="1600" b="1" dirty="0"/>
          </a:p>
        </p:txBody>
      </p:sp>
      <p:sp>
        <p:nvSpPr>
          <p:cNvPr id="17" name="TextBox 16"/>
          <p:cNvSpPr txBox="1"/>
          <p:nvPr/>
        </p:nvSpPr>
        <p:spPr>
          <a:xfrm>
            <a:off x="3737719" y="3021133"/>
            <a:ext cx="583814" cy="338554"/>
          </a:xfrm>
          <a:prstGeom prst="rect">
            <a:avLst/>
          </a:prstGeom>
          <a:noFill/>
        </p:spPr>
        <p:txBody>
          <a:bodyPr wrap="none" rtlCol="0">
            <a:spAutoFit/>
          </a:bodyPr>
          <a:lstStyle/>
          <a:p>
            <a:r>
              <a:rPr lang="en-US" sz="1600" b="1" dirty="0" smtClean="0"/>
              <a:t>17.2</a:t>
            </a:r>
            <a:endParaRPr lang="en-US" sz="1600" b="1" dirty="0"/>
          </a:p>
        </p:txBody>
      </p:sp>
      <p:sp>
        <p:nvSpPr>
          <p:cNvPr id="18" name="TextBox 17"/>
          <p:cNvSpPr txBox="1"/>
          <p:nvPr/>
        </p:nvSpPr>
        <p:spPr>
          <a:xfrm>
            <a:off x="4246016" y="2837046"/>
            <a:ext cx="470000" cy="338554"/>
          </a:xfrm>
          <a:prstGeom prst="rect">
            <a:avLst/>
          </a:prstGeom>
          <a:noFill/>
        </p:spPr>
        <p:txBody>
          <a:bodyPr wrap="none" rtlCol="0">
            <a:spAutoFit/>
          </a:bodyPr>
          <a:lstStyle/>
          <a:p>
            <a:r>
              <a:rPr lang="en-US" sz="1600" b="1" dirty="0" smtClean="0"/>
              <a:t>9.4</a:t>
            </a:r>
            <a:endParaRPr lang="en-US" sz="1600" b="1" dirty="0"/>
          </a:p>
        </p:txBody>
      </p:sp>
      <p:cxnSp>
        <p:nvCxnSpPr>
          <p:cNvPr id="4" name="Straight Connector 3"/>
          <p:cNvCxnSpPr/>
          <p:nvPr/>
        </p:nvCxnSpPr>
        <p:spPr bwMode="auto">
          <a:xfrm flipH="1">
            <a:off x="4356099" y="3259671"/>
            <a:ext cx="392115"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TextBox 20"/>
          <p:cNvSpPr txBox="1"/>
          <p:nvPr/>
        </p:nvSpPr>
        <p:spPr>
          <a:xfrm>
            <a:off x="4974005" y="2184191"/>
            <a:ext cx="470000" cy="338554"/>
          </a:xfrm>
          <a:prstGeom prst="rect">
            <a:avLst/>
          </a:prstGeom>
          <a:noFill/>
        </p:spPr>
        <p:txBody>
          <a:bodyPr wrap="none" rtlCol="0">
            <a:spAutoFit/>
          </a:bodyPr>
          <a:lstStyle/>
          <a:p>
            <a:r>
              <a:rPr lang="en-US" sz="1600" b="1" dirty="0" smtClean="0"/>
              <a:t>1.6</a:t>
            </a:r>
            <a:endParaRPr lang="en-US" sz="1600" b="1" dirty="0"/>
          </a:p>
        </p:txBody>
      </p:sp>
      <p:cxnSp>
        <p:nvCxnSpPr>
          <p:cNvPr id="6" name="Straight Arrow Connector 5"/>
          <p:cNvCxnSpPr/>
          <p:nvPr/>
        </p:nvCxnSpPr>
        <p:spPr bwMode="auto">
          <a:xfrm flipV="1">
            <a:off x="5209005" y="2713574"/>
            <a:ext cx="0" cy="191551"/>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Straight Arrow Connector 7"/>
          <p:cNvCxnSpPr/>
          <p:nvPr/>
        </p:nvCxnSpPr>
        <p:spPr bwMode="auto">
          <a:xfrm>
            <a:off x="5209005" y="2441900"/>
            <a:ext cx="0" cy="183834"/>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Straight Connector 25"/>
          <p:cNvCxnSpPr/>
          <p:nvPr/>
        </p:nvCxnSpPr>
        <p:spPr bwMode="auto">
          <a:xfrm flipH="1">
            <a:off x="5043981" y="2742150"/>
            <a:ext cx="392115"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 name="Oval 26"/>
          <p:cNvSpPr/>
          <p:nvPr/>
        </p:nvSpPr>
        <p:spPr bwMode="auto">
          <a:xfrm>
            <a:off x="7620284" y="5827712"/>
            <a:ext cx="264084" cy="257295"/>
          </a:xfrm>
          <a:prstGeom prst="ellipse">
            <a:avLst/>
          </a:prstGeom>
          <a:noFill/>
          <a:ln w="28575" cap="flat" cmpd="sng" algn="ctr">
            <a:solidFill>
              <a:srgbClr val="0000FF"/>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cs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4"/>
          <p:cNvSpPr txBox="1">
            <a:spLocks noChangeArrowheads="1"/>
          </p:cNvSpPr>
          <p:nvPr/>
        </p:nvSpPr>
        <p:spPr bwMode="auto">
          <a:xfrm>
            <a:off x="323850" y="549275"/>
            <a:ext cx="8424863"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06400" indent="-406400" algn="r" eaLnBrk="0" hangingPunct="0">
              <a:spcBef>
                <a:spcPct val="20000"/>
              </a:spcBef>
              <a:buChar char="•"/>
              <a:defRPr sz="3200">
                <a:solidFill>
                  <a:schemeClr val="tx1"/>
                </a:solidFill>
                <a:latin typeface="Arial" charset="0"/>
                <a:cs typeface="Arial" charset="0"/>
              </a:defRPr>
            </a:lvl1pPr>
            <a:lvl2pPr marL="52070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just" rtl="0" eaLnBrk="1" hangingPunct="1">
              <a:spcBef>
                <a:spcPct val="0"/>
              </a:spcBef>
              <a:buClr>
                <a:srgbClr val="FF0000"/>
              </a:buClr>
              <a:buFont typeface="Wingdings 2" pitchFamily="18" charset="2"/>
              <a:buChar char="8"/>
            </a:pPr>
            <a:r>
              <a:rPr lang="en-US" altLang="en-US" sz="2400" b="1"/>
              <a:t>Soils are multiphase systems. They consists of solid particles enclosing continuous voids which contain water and/or air.</a:t>
            </a:r>
          </a:p>
        </p:txBody>
      </p:sp>
      <p:sp>
        <p:nvSpPr>
          <p:cNvPr id="5124" name="Text Box 5"/>
          <p:cNvSpPr txBox="1">
            <a:spLocks noChangeArrowheads="1"/>
          </p:cNvSpPr>
          <p:nvPr/>
        </p:nvSpPr>
        <p:spPr bwMode="auto">
          <a:xfrm>
            <a:off x="107950" y="163513"/>
            <a:ext cx="2520950" cy="457200"/>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eaLnBrk="0" hangingPunct="0">
              <a:spcBef>
                <a:spcPct val="20000"/>
              </a:spcBef>
              <a:buChar char="•"/>
              <a:defRPr sz="3200">
                <a:solidFill>
                  <a:schemeClr val="tx1"/>
                </a:solidFill>
                <a:latin typeface="Arial" charset="0"/>
                <a:cs typeface="Arial" charset="0"/>
              </a:defRPr>
            </a:lvl1pPr>
            <a:lvl2pPr marL="74295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l" eaLnBrk="1" hangingPunct="1">
              <a:spcBef>
                <a:spcPct val="0"/>
              </a:spcBef>
              <a:buFontTx/>
              <a:buNone/>
            </a:pPr>
            <a:r>
              <a:rPr lang="en-US" altLang="en-US" sz="2400" b="1" u="sng">
                <a:solidFill>
                  <a:schemeClr val="tx2"/>
                </a:solidFill>
              </a:rPr>
              <a:t>INTRODUCTION</a:t>
            </a:r>
          </a:p>
        </p:txBody>
      </p:sp>
      <p:pic>
        <p:nvPicPr>
          <p:cNvPr id="5125" name="Picture 6" descr="soil1"/>
          <p:cNvPicPr>
            <a:picLocks noChangeAspect="1" noChangeArrowheads="1"/>
          </p:cNvPicPr>
          <p:nvPr/>
        </p:nvPicPr>
        <p:blipFill>
          <a:blip r:embed="rId2" cstate="print">
            <a:lum contrast="6000"/>
            <a:extLst>
              <a:ext uri="{28A0092B-C50C-407E-A947-70E740481C1C}">
                <a14:useLocalDpi xmlns:a14="http://schemas.microsoft.com/office/drawing/2010/main" val="0"/>
              </a:ext>
            </a:extLst>
          </a:blip>
          <a:srcRect/>
          <a:stretch>
            <a:fillRect/>
          </a:stretch>
        </p:blipFill>
        <p:spPr bwMode="auto">
          <a:xfrm>
            <a:off x="3276600" y="1989138"/>
            <a:ext cx="2581275" cy="295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6" name="Picture 7" descr="soil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0113" y="2060575"/>
            <a:ext cx="1830387" cy="265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127" name="Group 8"/>
          <p:cNvGrpSpPr>
            <a:grpSpLocks/>
          </p:cNvGrpSpPr>
          <p:nvPr/>
        </p:nvGrpSpPr>
        <p:grpSpPr bwMode="auto">
          <a:xfrm>
            <a:off x="6227763" y="1916113"/>
            <a:ext cx="2132012" cy="3117850"/>
            <a:chOff x="3397" y="1117"/>
            <a:chExt cx="2188" cy="2644"/>
          </a:xfrm>
        </p:grpSpPr>
        <p:pic>
          <p:nvPicPr>
            <p:cNvPr id="5132"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60" y="1207"/>
              <a:ext cx="2025" cy="2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133" name="Rectangle 10"/>
            <p:cNvSpPr>
              <a:spLocks noChangeArrowheads="1"/>
            </p:cNvSpPr>
            <p:nvPr/>
          </p:nvSpPr>
          <p:spPr bwMode="auto">
            <a:xfrm>
              <a:off x="3397" y="1117"/>
              <a:ext cx="544" cy="3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eaLnBrk="0" hangingPunct="0">
                <a:spcBef>
                  <a:spcPct val="20000"/>
                </a:spcBef>
                <a:buChar char="•"/>
                <a:defRPr sz="3200">
                  <a:solidFill>
                    <a:schemeClr val="tx1"/>
                  </a:solidFill>
                  <a:latin typeface="Arial" charset="0"/>
                  <a:cs typeface="Arial" charset="0"/>
                </a:defRPr>
              </a:lvl1pPr>
              <a:lvl2pPr marL="74295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l" eaLnBrk="1" hangingPunct="1">
                <a:spcBef>
                  <a:spcPct val="0"/>
                </a:spcBef>
                <a:buFontTx/>
                <a:buNone/>
              </a:pPr>
              <a:endParaRPr lang="en-US" altLang="en-US" sz="1800"/>
            </a:p>
          </p:txBody>
        </p:sp>
      </p:grpSp>
      <p:sp>
        <p:nvSpPr>
          <p:cNvPr id="5128" name="Text Box 11"/>
          <p:cNvSpPr txBox="1">
            <a:spLocks noChangeArrowheads="1"/>
          </p:cNvSpPr>
          <p:nvPr/>
        </p:nvSpPr>
        <p:spPr bwMode="auto">
          <a:xfrm>
            <a:off x="6927850" y="4240213"/>
            <a:ext cx="742950" cy="366712"/>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eaLnBrk="0" hangingPunct="0">
              <a:spcBef>
                <a:spcPct val="20000"/>
              </a:spcBef>
              <a:buChar char="•"/>
              <a:defRPr sz="3200">
                <a:solidFill>
                  <a:schemeClr val="tx1"/>
                </a:solidFill>
                <a:latin typeface="Arial" charset="0"/>
                <a:cs typeface="Arial" charset="0"/>
              </a:defRPr>
            </a:lvl1pPr>
            <a:lvl2pPr marL="74295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l" eaLnBrk="1" hangingPunct="1">
              <a:spcBef>
                <a:spcPct val="0"/>
              </a:spcBef>
              <a:buFontTx/>
              <a:buNone/>
            </a:pPr>
            <a:r>
              <a:rPr lang="en-US" altLang="en-US" sz="1800" b="1"/>
              <a:t>Solid</a:t>
            </a:r>
          </a:p>
        </p:txBody>
      </p:sp>
      <p:sp>
        <p:nvSpPr>
          <p:cNvPr id="5129" name="Text Box 12"/>
          <p:cNvSpPr txBox="1">
            <a:spLocks noChangeArrowheads="1"/>
          </p:cNvSpPr>
          <p:nvPr/>
        </p:nvSpPr>
        <p:spPr bwMode="auto">
          <a:xfrm>
            <a:off x="6948488" y="3141663"/>
            <a:ext cx="742950" cy="366712"/>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eaLnBrk="0" hangingPunct="0">
              <a:spcBef>
                <a:spcPct val="20000"/>
              </a:spcBef>
              <a:buChar char="•"/>
              <a:defRPr sz="3200">
                <a:solidFill>
                  <a:schemeClr val="tx1"/>
                </a:solidFill>
                <a:latin typeface="Arial" charset="0"/>
                <a:cs typeface="Arial" charset="0"/>
              </a:defRPr>
            </a:lvl1pPr>
            <a:lvl2pPr marL="74295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l" eaLnBrk="1" hangingPunct="1">
              <a:spcBef>
                <a:spcPct val="0"/>
              </a:spcBef>
              <a:buFontTx/>
              <a:buNone/>
            </a:pPr>
            <a:r>
              <a:rPr lang="en-US" altLang="en-US" sz="1800" b="1"/>
              <a:t>Solid</a:t>
            </a:r>
          </a:p>
        </p:txBody>
      </p:sp>
      <p:sp>
        <p:nvSpPr>
          <p:cNvPr id="5130" name="Text Box 13"/>
          <p:cNvSpPr txBox="1">
            <a:spLocks noChangeArrowheads="1"/>
          </p:cNvSpPr>
          <p:nvPr/>
        </p:nvSpPr>
        <p:spPr bwMode="auto">
          <a:xfrm>
            <a:off x="7065963" y="2276475"/>
            <a:ext cx="501650" cy="366713"/>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eaLnBrk="0" hangingPunct="0">
              <a:spcBef>
                <a:spcPct val="20000"/>
              </a:spcBef>
              <a:buChar char="•"/>
              <a:defRPr sz="3200">
                <a:solidFill>
                  <a:schemeClr val="tx1"/>
                </a:solidFill>
                <a:latin typeface="Arial" charset="0"/>
                <a:cs typeface="Arial" charset="0"/>
              </a:defRPr>
            </a:lvl1pPr>
            <a:lvl2pPr marL="74295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l" eaLnBrk="1" hangingPunct="1">
              <a:spcBef>
                <a:spcPct val="0"/>
              </a:spcBef>
              <a:buFontTx/>
              <a:buNone/>
            </a:pPr>
            <a:r>
              <a:rPr lang="en-US" altLang="en-US" sz="1800" b="1"/>
              <a:t>Air</a:t>
            </a:r>
          </a:p>
        </p:txBody>
      </p:sp>
      <p:sp>
        <p:nvSpPr>
          <p:cNvPr id="5131" name="Text Box 14"/>
          <p:cNvSpPr txBox="1">
            <a:spLocks noChangeArrowheads="1"/>
          </p:cNvSpPr>
          <p:nvPr/>
        </p:nvSpPr>
        <p:spPr bwMode="auto">
          <a:xfrm>
            <a:off x="395288" y="5084763"/>
            <a:ext cx="8424862" cy="830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06400" indent="-406400" algn="r" eaLnBrk="0" hangingPunct="0">
              <a:spcBef>
                <a:spcPct val="20000"/>
              </a:spcBef>
              <a:buChar char="•"/>
              <a:defRPr sz="3200">
                <a:solidFill>
                  <a:schemeClr val="tx1"/>
                </a:solidFill>
                <a:latin typeface="Arial" charset="0"/>
                <a:cs typeface="Arial" charset="0"/>
              </a:defRPr>
            </a:lvl1pPr>
            <a:lvl2pPr marL="52070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just" rtl="0" eaLnBrk="1" hangingPunct="1">
              <a:spcBef>
                <a:spcPct val="0"/>
              </a:spcBef>
              <a:buClr>
                <a:srgbClr val="FF0000"/>
              </a:buClr>
              <a:buFont typeface="Wingdings 2" pitchFamily="18" charset="2"/>
              <a:buChar char="8"/>
            </a:pPr>
            <a:r>
              <a:rPr lang="en-US" altLang="en-US" sz="2400" b="1"/>
              <a:t>When an external load is applied to soil it will be carried jointly by the </a:t>
            </a:r>
            <a:r>
              <a:rPr lang="en-US" altLang="en-US" sz="2400" b="1" u="sng">
                <a:solidFill>
                  <a:srgbClr val="FF0000"/>
                </a:solidFill>
              </a:rPr>
              <a:t>three systems</a:t>
            </a:r>
            <a:r>
              <a:rPr lang="en-US" altLang="en-US" sz="2400" b="1"/>
              <a:t>, solid, water, air.</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a:spLocks noChangeArrowheads="1"/>
          </p:cNvSpPr>
          <p:nvPr/>
        </p:nvSpPr>
        <p:spPr bwMode="auto">
          <a:xfrm>
            <a:off x="179388" y="566738"/>
            <a:ext cx="8713787"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lgn="r" eaLnBrk="0" hangingPunct="0">
              <a:spcBef>
                <a:spcPct val="20000"/>
              </a:spcBef>
              <a:buChar char="•"/>
              <a:tabLst>
                <a:tab pos="228600" algn="l"/>
              </a:tabLst>
              <a:defRPr sz="3200">
                <a:solidFill>
                  <a:schemeClr val="tx1"/>
                </a:solidFill>
                <a:latin typeface="Arial" charset="0"/>
                <a:cs typeface="Arial" charset="0"/>
              </a:defRPr>
            </a:lvl1pPr>
            <a:lvl2pPr marL="742950" indent="-285750" algn="r" eaLnBrk="0" hangingPunct="0">
              <a:spcBef>
                <a:spcPct val="20000"/>
              </a:spcBef>
              <a:buChar char="–"/>
              <a:tabLst>
                <a:tab pos="228600" algn="l"/>
              </a:tabLst>
              <a:defRPr sz="2800">
                <a:solidFill>
                  <a:schemeClr val="tx1"/>
                </a:solidFill>
                <a:latin typeface="Arial" charset="0"/>
                <a:cs typeface="Arial" charset="0"/>
              </a:defRPr>
            </a:lvl2pPr>
            <a:lvl3pPr marL="1143000" indent="-228600" algn="r" eaLnBrk="0" hangingPunct="0">
              <a:spcBef>
                <a:spcPct val="20000"/>
              </a:spcBef>
              <a:buChar char="•"/>
              <a:tabLst>
                <a:tab pos="228600" algn="l"/>
              </a:tabLst>
              <a:defRPr sz="2400">
                <a:solidFill>
                  <a:schemeClr val="tx1"/>
                </a:solidFill>
                <a:latin typeface="Arial" charset="0"/>
                <a:cs typeface="Arial" charset="0"/>
              </a:defRPr>
            </a:lvl3pPr>
            <a:lvl4pPr marL="1600200" indent="-228600" algn="r" eaLnBrk="0" hangingPunct="0">
              <a:spcBef>
                <a:spcPct val="20000"/>
              </a:spcBef>
              <a:buChar char="–"/>
              <a:tabLst>
                <a:tab pos="228600" algn="l"/>
              </a:tabLst>
              <a:defRPr sz="2000">
                <a:solidFill>
                  <a:schemeClr val="tx1"/>
                </a:solidFill>
                <a:latin typeface="Arial" charset="0"/>
                <a:cs typeface="Arial" charset="0"/>
              </a:defRPr>
            </a:lvl4pPr>
            <a:lvl5pPr marL="2057400" indent="-228600" algn="r" eaLnBrk="0" hangingPunct="0">
              <a:spcBef>
                <a:spcPct val="20000"/>
              </a:spcBef>
              <a:buChar char="»"/>
              <a:tabLst>
                <a:tab pos="228600" algn="l"/>
              </a:tabLst>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tabLst>
                <a:tab pos="228600" algn="l"/>
              </a:tabLst>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tabLst>
                <a:tab pos="228600" algn="l"/>
              </a:tabLst>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tabLst>
                <a:tab pos="228600" algn="l"/>
              </a:tabLst>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tabLst>
                <a:tab pos="228600" algn="l"/>
              </a:tabLst>
              <a:defRPr sz="2000">
                <a:solidFill>
                  <a:schemeClr val="tx1"/>
                </a:solidFill>
                <a:latin typeface="Arial" charset="0"/>
                <a:cs typeface="Arial" charset="0"/>
              </a:defRPr>
            </a:lvl9pPr>
          </a:lstStyle>
          <a:p>
            <a:pPr algn="just" rtl="0" eaLnBrk="1" hangingPunct="1">
              <a:spcBef>
                <a:spcPct val="0"/>
              </a:spcBef>
              <a:buFontTx/>
              <a:buNone/>
            </a:pPr>
            <a:r>
              <a:rPr lang="en-US" altLang="en-US" sz="2000" b="1"/>
              <a:t>A section through a sheet-pile wall which we have considered in the previous chapter is shown below. Determine:-</a:t>
            </a:r>
            <a:endParaRPr lang="en-US" altLang="en-US" sz="2000" b="1">
              <a:solidFill>
                <a:srgbClr val="FF0000"/>
              </a:solidFill>
            </a:endParaRPr>
          </a:p>
        </p:txBody>
      </p:sp>
      <p:sp>
        <p:nvSpPr>
          <p:cNvPr id="30724" name="Rectangle 3"/>
          <p:cNvSpPr>
            <a:spLocks noChangeArrowheads="1"/>
          </p:cNvSpPr>
          <p:nvPr/>
        </p:nvSpPr>
        <p:spPr bwMode="auto">
          <a:xfrm>
            <a:off x="107950" y="30163"/>
            <a:ext cx="1944688" cy="519112"/>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eaLnBrk="0" hangingPunct="0">
              <a:spcBef>
                <a:spcPct val="20000"/>
              </a:spcBef>
              <a:buChar char="•"/>
              <a:defRPr sz="3200">
                <a:solidFill>
                  <a:schemeClr val="tx1"/>
                </a:solidFill>
                <a:latin typeface="Arial" charset="0"/>
                <a:cs typeface="Arial" charset="0"/>
              </a:defRPr>
            </a:lvl1pPr>
            <a:lvl2pPr marL="74295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l" eaLnBrk="1" hangingPunct="1">
              <a:spcBef>
                <a:spcPct val="0"/>
              </a:spcBef>
              <a:buFontTx/>
              <a:buNone/>
            </a:pPr>
            <a:r>
              <a:rPr lang="en-US" altLang="en-US" sz="2800" b="1" u="sng">
                <a:solidFill>
                  <a:srgbClr val="800000"/>
                </a:solidFill>
              </a:rPr>
              <a:t>Example 5</a:t>
            </a:r>
          </a:p>
        </p:txBody>
      </p:sp>
      <p:pic>
        <p:nvPicPr>
          <p:cNvPr id="3072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8175" y="2565400"/>
            <a:ext cx="5256213" cy="3867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6" name="Rectangle 16"/>
          <p:cNvSpPr>
            <a:spLocks noChangeArrowheads="1"/>
          </p:cNvSpPr>
          <p:nvPr/>
        </p:nvSpPr>
        <p:spPr bwMode="auto">
          <a:xfrm>
            <a:off x="179388" y="1325563"/>
            <a:ext cx="8640762"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lgn="r" eaLnBrk="0" hangingPunct="0">
              <a:spcBef>
                <a:spcPct val="20000"/>
              </a:spcBef>
              <a:buChar char="•"/>
              <a:defRPr sz="3200">
                <a:solidFill>
                  <a:schemeClr val="tx1"/>
                </a:solidFill>
                <a:latin typeface="Arial" charset="0"/>
                <a:cs typeface="Arial" charset="0"/>
              </a:defRPr>
            </a:lvl1pPr>
            <a:lvl2pPr marL="800100" indent="-342900" algn="r" eaLnBrk="0" hangingPunct="0">
              <a:spcBef>
                <a:spcPct val="20000"/>
              </a:spcBef>
              <a:buChar char="–"/>
              <a:defRPr sz="2800">
                <a:solidFill>
                  <a:schemeClr val="tx1"/>
                </a:solidFill>
                <a:latin typeface="Arial" charset="0"/>
                <a:cs typeface="Arial" charset="0"/>
              </a:defRPr>
            </a:lvl2pPr>
            <a:lvl3pPr marL="1257300" indent="-342900" algn="r" eaLnBrk="0" hangingPunct="0">
              <a:spcBef>
                <a:spcPct val="20000"/>
              </a:spcBef>
              <a:buChar char="•"/>
              <a:defRPr sz="2400">
                <a:solidFill>
                  <a:schemeClr val="tx1"/>
                </a:solidFill>
                <a:latin typeface="Arial" charset="0"/>
                <a:cs typeface="Arial" charset="0"/>
              </a:defRPr>
            </a:lvl3pPr>
            <a:lvl4pPr marL="1714500" indent="-342900" algn="r" eaLnBrk="0" hangingPunct="0">
              <a:spcBef>
                <a:spcPct val="20000"/>
              </a:spcBef>
              <a:buChar char="–"/>
              <a:defRPr sz="2000">
                <a:solidFill>
                  <a:schemeClr val="tx1"/>
                </a:solidFill>
                <a:latin typeface="Arial" charset="0"/>
                <a:cs typeface="Arial" charset="0"/>
              </a:defRPr>
            </a:lvl4pPr>
            <a:lvl5pPr marL="2171700" indent="-342900" algn="r" eaLnBrk="0" hangingPunct="0">
              <a:spcBef>
                <a:spcPct val="20000"/>
              </a:spcBef>
              <a:buChar char="»"/>
              <a:defRPr sz="2000">
                <a:solidFill>
                  <a:schemeClr val="tx1"/>
                </a:solidFill>
                <a:latin typeface="Arial" charset="0"/>
                <a:cs typeface="Arial" charset="0"/>
              </a:defRPr>
            </a:lvl5pPr>
            <a:lvl6pPr marL="2628900" indent="-342900" algn="r" rtl="1" eaLnBrk="0" fontAlgn="base" hangingPunct="0">
              <a:spcBef>
                <a:spcPct val="20000"/>
              </a:spcBef>
              <a:spcAft>
                <a:spcPct val="0"/>
              </a:spcAft>
              <a:buChar char="»"/>
              <a:defRPr sz="2000">
                <a:solidFill>
                  <a:schemeClr val="tx1"/>
                </a:solidFill>
                <a:latin typeface="Arial" charset="0"/>
                <a:cs typeface="Arial" charset="0"/>
              </a:defRPr>
            </a:lvl6pPr>
            <a:lvl7pPr marL="3086100" indent="-342900" algn="r" rtl="1" eaLnBrk="0" fontAlgn="base" hangingPunct="0">
              <a:spcBef>
                <a:spcPct val="20000"/>
              </a:spcBef>
              <a:spcAft>
                <a:spcPct val="0"/>
              </a:spcAft>
              <a:buChar char="»"/>
              <a:defRPr sz="2000">
                <a:solidFill>
                  <a:schemeClr val="tx1"/>
                </a:solidFill>
                <a:latin typeface="Arial" charset="0"/>
                <a:cs typeface="Arial" charset="0"/>
              </a:defRPr>
            </a:lvl7pPr>
            <a:lvl8pPr marL="3543300" indent="-342900" algn="r" rtl="1" eaLnBrk="0" fontAlgn="base" hangingPunct="0">
              <a:spcBef>
                <a:spcPct val="20000"/>
              </a:spcBef>
              <a:spcAft>
                <a:spcPct val="0"/>
              </a:spcAft>
              <a:buChar char="»"/>
              <a:defRPr sz="2000">
                <a:solidFill>
                  <a:schemeClr val="tx1"/>
                </a:solidFill>
                <a:latin typeface="Arial" charset="0"/>
                <a:cs typeface="Arial" charset="0"/>
              </a:defRPr>
            </a:lvl8pPr>
            <a:lvl9pPr marL="4000500" indent="-342900" algn="r" rtl="1" eaLnBrk="0" fontAlgn="base" hangingPunct="0">
              <a:spcBef>
                <a:spcPct val="20000"/>
              </a:spcBef>
              <a:spcAft>
                <a:spcPct val="0"/>
              </a:spcAft>
              <a:buChar char="»"/>
              <a:defRPr sz="2000">
                <a:solidFill>
                  <a:schemeClr val="tx1"/>
                </a:solidFill>
                <a:latin typeface="Arial" charset="0"/>
                <a:cs typeface="Arial" charset="0"/>
              </a:defRPr>
            </a:lvl9pPr>
          </a:lstStyle>
          <a:p>
            <a:pPr algn="just" rtl="0" eaLnBrk="1" hangingPunct="1">
              <a:spcBef>
                <a:spcPct val="0"/>
              </a:spcBef>
              <a:buFontTx/>
              <a:buAutoNum type="alphaUcPeriod"/>
            </a:pPr>
            <a:r>
              <a:rPr lang="en-US" altLang="en-US" sz="2000" b="1">
                <a:solidFill>
                  <a:srgbClr val="FF0000"/>
                </a:solidFill>
              </a:rPr>
              <a:t>The effective stress at points (</a:t>
            </a:r>
            <a:r>
              <a:rPr lang="en-US" altLang="en-US" sz="2000" b="1"/>
              <a:t>a</a:t>
            </a:r>
            <a:r>
              <a:rPr lang="en-US" altLang="en-US" sz="2000" b="1">
                <a:solidFill>
                  <a:srgbClr val="FF0000"/>
                </a:solidFill>
              </a:rPr>
              <a:t> and </a:t>
            </a:r>
            <a:r>
              <a:rPr lang="en-US" altLang="en-US" sz="2000" b="1"/>
              <a:t>b)</a:t>
            </a:r>
            <a:r>
              <a:rPr lang="en-US" altLang="en-US" sz="2000" b="1">
                <a:solidFill>
                  <a:srgbClr val="FF0000"/>
                </a:solidFill>
              </a:rPr>
              <a:t> if the soil has a unit weight of 18 kN/m</a:t>
            </a:r>
            <a:r>
              <a:rPr lang="en-US" altLang="en-US" sz="2000" b="1" baseline="30000">
                <a:solidFill>
                  <a:srgbClr val="FF0000"/>
                </a:solidFill>
              </a:rPr>
              <a:t>3</a:t>
            </a:r>
            <a:r>
              <a:rPr lang="en-US" altLang="en-US" sz="2000" b="1">
                <a:solidFill>
                  <a:srgbClr val="FF0000"/>
                </a:solidFill>
              </a:rPr>
              <a:t>.</a:t>
            </a:r>
            <a:r>
              <a:rPr lang="en-US" altLang="en-US" sz="2000" b="1"/>
              <a:t> </a:t>
            </a:r>
          </a:p>
          <a:p>
            <a:pPr algn="just" rtl="0" eaLnBrk="1" hangingPunct="1">
              <a:spcBef>
                <a:spcPct val="0"/>
              </a:spcBef>
              <a:buFontTx/>
              <a:buAutoNum type="alphaUcPeriod"/>
            </a:pPr>
            <a:r>
              <a:rPr lang="en-US" altLang="en-US" sz="2000" b="1">
                <a:solidFill>
                  <a:srgbClr val="FF0000"/>
                </a:solidFill>
              </a:rPr>
              <a:t>What depth of water behind the sheet-pile wall (i.e. above the upstream ground surface) will cause </a:t>
            </a:r>
            <a:r>
              <a:rPr lang="en-US" altLang="en-US" sz="2000" b="1" u="sng"/>
              <a:t>a quick condition</a:t>
            </a:r>
            <a:r>
              <a:rPr lang="en-US" altLang="en-US" sz="2000" b="1">
                <a:solidFill>
                  <a:srgbClr val="FF0000"/>
                </a:solidFill>
              </a:rPr>
              <a:t> at point (</a:t>
            </a:r>
            <a:r>
              <a:rPr lang="en-US" altLang="en-US" sz="2000" b="1"/>
              <a:t>a)</a:t>
            </a:r>
            <a:r>
              <a:rPr lang="en-US" altLang="en-US" sz="2000" b="1">
                <a:solidFill>
                  <a:srgbClr val="FF0000"/>
                </a:solidFill>
              </a:rPr>
              <a:t>.</a:t>
            </a:r>
          </a:p>
        </p:txBody>
      </p:sp>
      <p:sp>
        <p:nvSpPr>
          <p:cNvPr id="30727" name="TextBox 6"/>
          <p:cNvSpPr txBox="1">
            <a:spLocks noChangeArrowheads="1"/>
          </p:cNvSpPr>
          <p:nvPr/>
        </p:nvSpPr>
        <p:spPr bwMode="auto">
          <a:xfrm>
            <a:off x="5795963" y="4067175"/>
            <a:ext cx="9032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rtl="1" eaLnBrk="0" fontAlgn="base" hangingPunct="0">
              <a:spcBef>
                <a:spcPct val="0"/>
              </a:spcBef>
              <a:spcAft>
                <a:spcPct val="0"/>
              </a:spcAft>
              <a:defRPr>
                <a:solidFill>
                  <a:schemeClr val="tx1"/>
                </a:solidFill>
                <a:latin typeface="Arial" charset="0"/>
                <a:cs typeface="Arial" charset="0"/>
              </a:defRPr>
            </a:lvl6pPr>
            <a:lvl7pPr marL="2971800" indent="-228600" rtl="1" eaLnBrk="0" fontAlgn="base" hangingPunct="0">
              <a:spcBef>
                <a:spcPct val="0"/>
              </a:spcBef>
              <a:spcAft>
                <a:spcPct val="0"/>
              </a:spcAft>
              <a:defRPr>
                <a:solidFill>
                  <a:schemeClr val="tx1"/>
                </a:solidFill>
                <a:latin typeface="Arial" charset="0"/>
                <a:cs typeface="Arial" charset="0"/>
              </a:defRPr>
            </a:lvl7pPr>
            <a:lvl8pPr marL="3429000" indent="-228600" rtl="1" eaLnBrk="0" fontAlgn="base" hangingPunct="0">
              <a:spcBef>
                <a:spcPct val="0"/>
              </a:spcBef>
              <a:spcAft>
                <a:spcPct val="0"/>
              </a:spcAft>
              <a:defRPr>
                <a:solidFill>
                  <a:schemeClr val="tx1"/>
                </a:solidFill>
                <a:latin typeface="Arial" charset="0"/>
                <a:cs typeface="Arial" charset="0"/>
              </a:defRPr>
            </a:lvl8pPr>
            <a:lvl9pPr marL="3886200" indent="-228600" rtl="1"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b="1">
                <a:solidFill>
                  <a:srgbClr val="FF0000"/>
                </a:solidFill>
              </a:rPr>
              <a:t>Datum</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27538" y="196850"/>
            <a:ext cx="4392612" cy="323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8" name="Text Box 5"/>
          <p:cNvSpPr txBox="1">
            <a:spLocks noChangeArrowheads="1"/>
          </p:cNvSpPr>
          <p:nvPr/>
        </p:nvSpPr>
        <p:spPr bwMode="auto">
          <a:xfrm>
            <a:off x="1835150" y="188913"/>
            <a:ext cx="302418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eaLnBrk="0" hangingPunct="0">
              <a:spcBef>
                <a:spcPct val="20000"/>
              </a:spcBef>
              <a:buChar char="•"/>
              <a:defRPr sz="3200">
                <a:solidFill>
                  <a:schemeClr val="tx1"/>
                </a:solidFill>
                <a:latin typeface="Arial" charset="0"/>
                <a:cs typeface="Arial" charset="0"/>
              </a:defRPr>
            </a:lvl1pPr>
            <a:lvl2pPr marL="74295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l" eaLnBrk="1" hangingPunct="1">
              <a:spcBef>
                <a:spcPct val="0"/>
              </a:spcBef>
              <a:buFontTx/>
              <a:buNone/>
            </a:pPr>
            <a:r>
              <a:rPr lang="en-US" altLang="en-US" sz="1800" b="1"/>
              <a:t>H = 11 m,    N</a:t>
            </a:r>
            <a:r>
              <a:rPr lang="en-US" altLang="en-US" sz="1800" b="1" baseline="-25000"/>
              <a:t>d</a:t>
            </a:r>
            <a:r>
              <a:rPr lang="en-US" altLang="en-US" sz="1800" b="1"/>
              <a:t> = 8  ,          </a:t>
            </a:r>
          </a:p>
          <a:p>
            <a:pPr algn="l" eaLnBrk="1" hangingPunct="1">
              <a:spcBef>
                <a:spcPct val="0"/>
              </a:spcBef>
              <a:buFontTx/>
              <a:buNone/>
            </a:pPr>
            <a:r>
              <a:rPr lang="en-US" altLang="en-US" sz="1800" b="1">
                <a:sym typeface="Symbol" pitchFamily="18" charset="2"/>
              </a:rPr>
              <a:t>h</a:t>
            </a:r>
            <a:r>
              <a:rPr lang="en-US" altLang="en-US" sz="1800" b="1"/>
              <a:t> =11/8 = 1.375 m</a:t>
            </a:r>
          </a:p>
        </p:txBody>
      </p:sp>
      <p:sp>
        <p:nvSpPr>
          <p:cNvPr id="31749" name="Text Box 6"/>
          <p:cNvSpPr txBox="1">
            <a:spLocks noChangeArrowheads="1"/>
          </p:cNvSpPr>
          <p:nvPr/>
        </p:nvSpPr>
        <p:spPr bwMode="auto">
          <a:xfrm>
            <a:off x="34925" y="931863"/>
            <a:ext cx="14017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eaLnBrk="0" hangingPunct="0">
              <a:spcBef>
                <a:spcPct val="20000"/>
              </a:spcBef>
              <a:buChar char="•"/>
              <a:defRPr sz="3200">
                <a:solidFill>
                  <a:schemeClr val="tx1"/>
                </a:solidFill>
                <a:latin typeface="Arial" charset="0"/>
                <a:cs typeface="Arial" charset="0"/>
              </a:defRPr>
            </a:lvl1pPr>
            <a:lvl2pPr marL="74295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l" eaLnBrk="1" hangingPunct="1">
              <a:spcBef>
                <a:spcPct val="0"/>
              </a:spcBef>
              <a:buFontTx/>
              <a:buNone/>
            </a:pPr>
            <a:r>
              <a:rPr lang="en-US" altLang="en-US" sz="2400" b="1" u="sng">
                <a:solidFill>
                  <a:schemeClr val="accent2"/>
                </a:solidFill>
              </a:rPr>
              <a:t>Point (a)</a:t>
            </a:r>
          </a:p>
        </p:txBody>
      </p:sp>
      <p:graphicFrame>
        <p:nvGraphicFramePr>
          <p:cNvPr id="31750" name="Object 7"/>
          <p:cNvGraphicFramePr>
            <a:graphicFrameLocks noChangeAspect="1"/>
          </p:cNvGraphicFramePr>
          <p:nvPr/>
        </p:nvGraphicFramePr>
        <p:xfrm>
          <a:off x="160338" y="1290638"/>
          <a:ext cx="3424237" cy="2282825"/>
        </p:xfrm>
        <a:graphic>
          <a:graphicData uri="http://schemas.openxmlformats.org/presentationml/2006/ole">
            <mc:AlternateContent xmlns:mc="http://schemas.openxmlformats.org/markup-compatibility/2006">
              <mc:Choice xmlns:v="urn:schemas-microsoft-com:vml" Requires="v">
                <p:oleObj spid="_x0000_s31907" name="Equation" r:id="rId4" imgW="2247900" imgH="1498600" progId="Equation.3">
                  <p:embed/>
                </p:oleObj>
              </mc:Choice>
              <mc:Fallback>
                <p:oleObj name="Equation" r:id="rId4" imgW="2247900" imgH="1498600" progId="Equation.3">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0338" y="1290638"/>
                        <a:ext cx="3424237" cy="2282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1751" name="Text Box 8"/>
          <p:cNvSpPr txBox="1">
            <a:spLocks noChangeArrowheads="1"/>
          </p:cNvSpPr>
          <p:nvPr/>
        </p:nvSpPr>
        <p:spPr bwMode="auto">
          <a:xfrm>
            <a:off x="107950" y="3644900"/>
            <a:ext cx="14176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eaLnBrk="0" hangingPunct="0">
              <a:spcBef>
                <a:spcPct val="20000"/>
              </a:spcBef>
              <a:buChar char="•"/>
              <a:defRPr sz="3200">
                <a:solidFill>
                  <a:schemeClr val="tx1"/>
                </a:solidFill>
                <a:latin typeface="Arial" charset="0"/>
                <a:cs typeface="Arial" charset="0"/>
              </a:defRPr>
            </a:lvl1pPr>
            <a:lvl2pPr marL="74295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l" eaLnBrk="1" hangingPunct="1">
              <a:spcBef>
                <a:spcPct val="0"/>
              </a:spcBef>
              <a:buFontTx/>
              <a:buNone/>
            </a:pPr>
            <a:r>
              <a:rPr lang="en-US" altLang="en-US" sz="2400" b="1" u="sng">
                <a:solidFill>
                  <a:schemeClr val="accent2"/>
                </a:solidFill>
              </a:rPr>
              <a:t>Point (b)</a:t>
            </a:r>
          </a:p>
        </p:txBody>
      </p:sp>
      <p:graphicFrame>
        <p:nvGraphicFramePr>
          <p:cNvPr id="31752" name="Object 9"/>
          <p:cNvGraphicFramePr>
            <a:graphicFrameLocks noChangeAspect="1"/>
          </p:cNvGraphicFramePr>
          <p:nvPr/>
        </p:nvGraphicFramePr>
        <p:xfrm>
          <a:off x="158750" y="4076700"/>
          <a:ext cx="3641725" cy="2570163"/>
        </p:xfrm>
        <a:graphic>
          <a:graphicData uri="http://schemas.openxmlformats.org/presentationml/2006/ole">
            <mc:AlternateContent xmlns:mc="http://schemas.openxmlformats.org/markup-compatibility/2006">
              <mc:Choice xmlns:v="urn:schemas-microsoft-com:vml" Requires="v">
                <p:oleObj spid="_x0000_s31908" name="Equation" r:id="rId6" imgW="2234880" imgH="1574640" progId="Equation.3">
                  <p:embed/>
                </p:oleObj>
              </mc:Choice>
              <mc:Fallback>
                <p:oleObj name="Equation" r:id="rId6" imgW="2234880" imgH="1574640" progId="Equation.3">
                  <p:embed/>
                  <p:pic>
                    <p:nvPicPr>
                      <p:cNvPr id="0" name="Object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8750" y="4076700"/>
                        <a:ext cx="3641725" cy="2570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1753" name="Line 11"/>
          <p:cNvSpPr>
            <a:spLocks noChangeShapeType="1"/>
          </p:cNvSpPr>
          <p:nvPr/>
        </p:nvSpPr>
        <p:spPr bwMode="auto">
          <a:xfrm>
            <a:off x="755650" y="3524250"/>
            <a:ext cx="1008063" cy="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54" name="Line 12"/>
          <p:cNvSpPr>
            <a:spLocks noChangeShapeType="1"/>
          </p:cNvSpPr>
          <p:nvPr/>
        </p:nvSpPr>
        <p:spPr bwMode="auto">
          <a:xfrm>
            <a:off x="827088" y="6597650"/>
            <a:ext cx="1008062" cy="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55" name="Rectangle 13"/>
          <p:cNvSpPr>
            <a:spLocks noChangeArrowheads="1"/>
          </p:cNvSpPr>
          <p:nvPr/>
        </p:nvSpPr>
        <p:spPr bwMode="auto">
          <a:xfrm>
            <a:off x="-36513" y="101600"/>
            <a:ext cx="1725613" cy="51911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eaLnBrk="0" hangingPunct="0">
              <a:spcBef>
                <a:spcPct val="20000"/>
              </a:spcBef>
              <a:buChar char="•"/>
              <a:defRPr sz="3200">
                <a:solidFill>
                  <a:schemeClr val="tx1"/>
                </a:solidFill>
                <a:latin typeface="Arial" charset="0"/>
                <a:cs typeface="Arial" charset="0"/>
              </a:defRPr>
            </a:lvl1pPr>
            <a:lvl2pPr marL="74295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l" eaLnBrk="1" hangingPunct="1">
              <a:spcBef>
                <a:spcPct val="0"/>
              </a:spcBef>
              <a:buFontTx/>
              <a:buNone/>
            </a:pPr>
            <a:r>
              <a:rPr lang="en-US" altLang="en-US" sz="2800" b="1" u="sng">
                <a:solidFill>
                  <a:srgbClr val="800000"/>
                </a:solidFill>
              </a:rPr>
              <a:t>Solution:</a:t>
            </a:r>
          </a:p>
        </p:txBody>
      </p:sp>
      <p:sp>
        <p:nvSpPr>
          <p:cNvPr id="31756" name="Text Box 14"/>
          <p:cNvSpPr txBox="1">
            <a:spLocks noChangeArrowheads="1"/>
          </p:cNvSpPr>
          <p:nvPr/>
        </p:nvSpPr>
        <p:spPr bwMode="auto">
          <a:xfrm>
            <a:off x="0" y="549275"/>
            <a:ext cx="488950" cy="457200"/>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eaLnBrk="0" hangingPunct="0">
              <a:spcBef>
                <a:spcPct val="20000"/>
              </a:spcBef>
              <a:buChar char="•"/>
              <a:defRPr sz="3200">
                <a:solidFill>
                  <a:schemeClr val="tx1"/>
                </a:solidFill>
                <a:latin typeface="Arial" charset="0"/>
                <a:cs typeface="Arial" charset="0"/>
              </a:defRPr>
            </a:lvl1pPr>
            <a:lvl2pPr marL="74295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l" eaLnBrk="1" hangingPunct="1">
              <a:spcBef>
                <a:spcPct val="0"/>
              </a:spcBef>
              <a:buFontTx/>
              <a:buNone/>
            </a:pPr>
            <a:r>
              <a:rPr lang="en-US" altLang="en-US" sz="2400" b="1" u="sng">
                <a:solidFill>
                  <a:srgbClr val="FF0000"/>
                </a:solidFill>
              </a:rPr>
              <a:t>A.</a:t>
            </a:r>
          </a:p>
        </p:txBody>
      </p:sp>
      <p:sp>
        <p:nvSpPr>
          <p:cNvPr id="31757" name="Text Box 15"/>
          <p:cNvSpPr txBox="1">
            <a:spLocks noChangeArrowheads="1"/>
          </p:cNvSpPr>
          <p:nvPr/>
        </p:nvSpPr>
        <p:spPr bwMode="auto">
          <a:xfrm>
            <a:off x="3924300" y="3213100"/>
            <a:ext cx="488950" cy="457200"/>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eaLnBrk="0" hangingPunct="0">
              <a:spcBef>
                <a:spcPct val="20000"/>
              </a:spcBef>
              <a:buChar char="•"/>
              <a:defRPr sz="3200">
                <a:solidFill>
                  <a:schemeClr val="tx1"/>
                </a:solidFill>
                <a:latin typeface="Arial" charset="0"/>
                <a:cs typeface="Arial" charset="0"/>
              </a:defRPr>
            </a:lvl1pPr>
            <a:lvl2pPr marL="74295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l" eaLnBrk="1" hangingPunct="1">
              <a:spcBef>
                <a:spcPct val="0"/>
              </a:spcBef>
              <a:buFontTx/>
              <a:buNone/>
            </a:pPr>
            <a:r>
              <a:rPr lang="en-US" altLang="en-US" sz="2400" b="1" u="sng">
                <a:solidFill>
                  <a:srgbClr val="FF0000"/>
                </a:solidFill>
              </a:rPr>
              <a:t>B.</a:t>
            </a:r>
          </a:p>
        </p:txBody>
      </p:sp>
      <p:sp>
        <p:nvSpPr>
          <p:cNvPr id="31758" name="Line 16"/>
          <p:cNvSpPr>
            <a:spLocks noChangeShapeType="1"/>
          </p:cNvSpPr>
          <p:nvPr/>
        </p:nvSpPr>
        <p:spPr bwMode="auto">
          <a:xfrm>
            <a:off x="3851275" y="3213100"/>
            <a:ext cx="0" cy="3454400"/>
          </a:xfrm>
          <a:prstGeom prst="line">
            <a:avLst/>
          </a:prstGeom>
          <a:noFill/>
          <a:ln w="5715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59" name="Text Box 18"/>
          <p:cNvSpPr txBox="1">
            <a:spLocks noChangeArrowheads="1"/>
          </p:cNvSpPr>
          <p:nvPr/>
        </p:nvSpPr>
        <p:spPr bwMode="auto">
          <a:xfrm>
            <a:off x="3851275" y="3644900"/>
            <a:ext cx="50403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eaLnBrk="0" hangingPunct="0">
              <a:spcBef>
                <a:spcPct val="20000"/>
              </a:spcBef>
              <a:buChar char="•"/>
              <a:defRPr sz="3200">
                <a:solidFill>
                  <a:schemeClr val="tx1"/>
                </a:solidFill>
                <a:latin typeface="Arial" charset="0"/>
                <a:cs typeface="Arial" charset="0"/>
              </a:defRPr>
            </a:lvl1pPr>
            <a:lvl2pPr marL="74295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just" rtl="0" eaLnBrk="1" hangingPunct="1">
              <a:spcBef>
                <a:spcPct val="0"/>
              </a:spcBef>
              <a:buFontTx/>
              <a:buNone/>
            </a:pPr>
            <a:r>
              <a:rPr lang="en-US" altLang="en-US" sz="1800" b="1"/>
              <a:t>For quick condition at point (a) we have</a:t>
            </a:r>
          </a:p>
        </p:txBody>
      </p:sp>
      <p:graphicFrame>
        <p:nvGraphicFramePr>
          <p:cNvPr id="31760" name="Object 19"/>
          <p:cNvGraphicFramePr>
            <a:graphicFrameLocks noChangeAspect="1"/>
          </p:cNvGraphicFramePr>
          <p:nvPr/>
        </p:nvGraphicFramePr>
        <p:xfrm>
          <a:off x="8280400" y="3573463"/>
          <a:ext cx="863600" cy="409575"/>
        </p:xfrm>
        <a:graphic>
          <a:graphicData uri="http://schemas.openxmlformats.org/presentationml/2006/ole">
            <mc:AlternateContent xmlns:mc="http://schemas.openxmlformats.org/markup-compatibility/2006">
              <mc:Choice xmlns:v="urn:schemas-microsoft-com:vml" Requires="v">
                <p:oleObj spid="_x0000_s31909" name="Equation" r:id="rId8" imgW="508000" imgH="241300" progId="Equation.3">
                  <p:embed/>
                </p:oleObj>
              </mc:Choice>
              <mc:Fallback>
                <p:oleObj name="Equation" r:id="rId8" imgW="508000" imgH="241300" progId="Equation.3">
                  <p:embed/>
                  <p:pic>
                    <p:nvPicPr>
                      <p:cNvPr id="0" name="Object 1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280400" y="3573463"/>
                        <a:ext cx="863600" cy="409575"/>
                      </a:xfrm>
                      <a:prstGeom prst="rect">
                        <a:avLst/>
                      </a:prstGeom>
                      <a:solidFill>
                        <a:srgbClr val="FFFF0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1761" name="Object 20"/>
          <p:cNvGraphicFramePr>
            <a:graphicFrameLocks noChangeAspect="1"/>
          </p:cNvGraphicFramePr>
          <p:nvPr/>
        </p:nvGraphicFramePr>
        <p:xfrm>
          <a:off x="3995738" y="4065588"/>
          <a:ext cx="4321175" cy="434975"/>
        </p:xfrm>
        <a:graphic>
          <a:graphicData uri="http://schemas.openxmlformats.org/presentationml/2006/ole">
            <mc:AlternateContent xmlns:mc="http://schemas.openxmlformats.org/markup-compatibility/2006">
              <mc:Choice xmlns:v="urn:schemas-microsoft-com:vml" Requires="v">
                <p:oleObj spid="_x0000_s31910" name="Equation" r:id="rId10" imgW="2387600" imgH="241300" progId="Equation.3">
                  <p:embed/>
                </p:oleObj>
              </mc:Choice>
              <mc:Fallback>
                <p:oleObj name="Equation" r:id="rId10" imgW="2387600" imgH="241300" progId="Equation.3">
                  <p:embed/>
                  <p:pic>
                    <p:nvPicPr>
                      <p:cNvPr id="0" name="Object 2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995738" y="4065588"/>
                        <a:ext cx="4321175" cy="434975"/>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1762" name="Object 21"/>
          <p:cNvGraphicFramePr>
            <a:graphicFrameLocks noChangeAspect="1"/>
          </p:cNvGraphicFramePr>
          <p:nvPr/>
        </p:nvGraphicFramePr>
        <p:xfrm>
          <a:off x="3929063" y="4511675"/>
          <a:ext cx="4887912" cy="806450"/>
        </p:xfrm>
        <a:graphic>
          <a:graphicData uri="http://schemas.openxmlformats.org/presentationml/2006/ole">
            <mc:AlternateContent xmlns:mc="http://schemas.openxmlformats.org/markup-compatibility/2006">
              <mc:Choice xmlns:v="urn:schemas-microsoft-com:vml" Requires="v">
                <p:oleObj spid="_x0000_s31911" name="Equation" r:id="rId12" imgW="2768600" imgH="457200" progId="Equation.3">
                  <p:embed/>
                </p:oleObj>
              </mc:Choice>
              <mc:Fallback>
                <p:oleObj name="Equation" r:id="rId12" imgW="2768600" imgH="457200" progId="Equation.3">
                  <p:embed/>
                  <p:pic>
                    <p:nvPicPr>
                      <p:cNvPr id="0" name="Object 2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929063" y="4511675"/>
                        <a:ext cx="4887912" cy="806450"/>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1763" name="Object 22"/>
          <p:cNvGraphicFramePr>
            <a:graphicFrameLocks noChangeAspect="1"/>
          </p:cNvGraphicFramePr>
          <p:nvPr/>
        </p:nvGraphicFramePr>
        <p:xfrm>
          <a:off x="4006850" y="5251450"/>
          <a:ext cx="3792538" cy="738188"/>
        </p:xfrm>
        <a:graphic>
          <a:graphicData uri="http://schemas.openxmlformats.org/presentationml/2006/ole">
            <mc:AlternateContent xmlns:mc="http://schemas.openxmlformats.org/markup-compatibility/2006">
              <mc:Choice xmlns:v="urn:schemas-microsoft-com:vml" Requires="v">
                <p:oleObj spid="_x0000_s31912" name="Equation" r:id="rId14" imgW="2019300" imgH="393700" progId="Equation.3">
                  <p:embed/>
                </p:oleObj>
              </mc:Choice>
              <mc:Fallback>
                <p:oleObj name="Equation" r:id="rId14" imgW="2019300" imgH="393700" progId="Equation.3">
                  <p:embed/>
                  <p:pic>
                    <p:nvPicPr>
                      <p:cNvPr id="0" name="Object 2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006850" y="5251450"/>
                        <a:ext cx="3792538" cy="738188"/>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1764" name="Object 23"/>
          <p:cNvGraphicFramePr>
            <a:graphicFrameLocks noChangeAspect="1"/>
          </p:cNvGraphicFramePr>
          <p:nvPr/>
        </p:nvGraphicFramePr>
        <p:xfrm>
          <a:off x="4352925" y="5835650"/>
          <a:ext cx="4056063" cy="762000"/>
        </p:xfrm>
        <a:graphic>
          <a:graphicData uri="http://schemas.openxmlformats.org/presentationml/2006/ole">
            <mc:AlternateContent xmlns:mc="http://schemas.openxmlformats.org/markup-compatibility/2006">
              <mc:Choice xmlns:v="urn:schemas-microsoft-com:vml" Requires="v">
                <p:oleObj spid="_x0000_s31913" name="Equation" r:id="rId16" imgW="2158920" imgH="406080" progId="Equation.3">
                  <p:embed/>
                </p:oleObj>
              </mc:Choice>
              <mc:Fallback>
                <p:oleObj name="Equation" r:id="rId16" imgW="2158920" imgH="406080" progId="Equation.3">
                  <p:embed/>
                  <p:pic>
                    <p:nvPicPr>
                      <p:cNvPr id="0" name="Object 23"/>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352925" y="5835650"/>
                        <a:ext cx="4056063" cy="762000"/>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1765" name="Line 24"/>
          <p:cNvSpPr>
            <a:spLocks noChangeShapeType="1"/>
          </p:cNvSpPr>
          <p:nvPr/>
        </p:nvSpPr>
        <p:spPr bwMode="auto">
          <a:xfrm>
            <a:off x="5537200" y="6640513"/>
            <a:ext cx="863600" cy="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66" name="TextBox 21"/>
          <p:cNvSpPr txBox="1">
            <a:spLocks noChangeArrowheads="1"/>
          </p:cNvSpPr>
          <p:nvPr/>
        </p:nvSpPr>
        <p:spPr bwMode="auto">
          <a:xfrm>
            <a:off x="7653338" y="1389063"/>
            <a:ext cx="9032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rtl="1" eaLnBrk="0" fontAlgn="base" hangingPunct="0">
              <a:spcBef>
                <a:spcPct val="0"/>
              </a:spcBef>
              <a:spcAft>
                <a:spcPct val="0"/>
              </a:spcAft>
              <a:defRPr>
                <a:solidFill>
                  <a:schemeClr val="tx1"/>
                </a:solidFill>
                <a:latin typeface="Arial" charset="0"/>
                <a:cs typeface="Arial" charset="0"/>
              </a:defRPr>
            </a:lvl6pPr>
            <a:lvl7pPr marL="2971800" indent="-228600" rtl="1" eaLnBrk="0" fontAlgn="base" hangingPunct="0">
              <a:spcBef>
                <a:spcPct val="0"/>
              </a:spcBef>
              <a:spcAft>
                <a:spcPct val="0"/>
              </a:spcAft>
              <a:defRPr>
                <a:solidFill>
                  <a:schemeClr val="tx1"/>
                </a:solidFill>
                <a:latin typeface="Arial" charset="0"/>
                <a:cs typeface="Arial" charset="0"/>
              </a:defRPr>
            </a:lvl7pPr>
            <a:lvl8pPr marL="3429000" indent="-228600" rtl="1" eaLnBrk="0" fontAlgn="base" hangingPunct="0">
              <a:spcBef>
                <a:spcPct val="0"/>
              </a:spcBef>
              <a:spcAft>
                <a:spcPct val="0"/>
              </a:spcAft>
              <a:defRPr>
                <a:solidFill>
                  <a:schemeClr val="tx1"/>
                </a:solidFill>
                <a:latin typeface="Arial" charset="0"/>
                <a:cs typeface="Arial" charset="0"/>
              </a:defRPr>
            </a:lvl8pPr>
            <a:lvl9pPr marL="3886200" indent="-228600" rtl="1"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b="1">
                <a:solidFill>
                  <a:srgbClr val="FF0000"/>
                </a:solidFill>
              </a:rPr>
              <a:t>Datum</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Text Box 4"/>
          <p:cNvSpPr txBox="1">
            <a:spLocks noChangeArrowheads="1"/>
          </p:cNvSpPr>
          <p:nvPr/>
        </p:nvSpPr>
        <p:spPr bwMode="auto">
          <a:xfrm>
            <a:off x="107950" y="44450"/>
            <a:ext cx="2808288" cy="457200"/>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eaLnBrk="0" hangingPunct="0">
              <a:spcBef>
                <a:spcPct val="20000"/>
              </a:spcBef>
              <a:buChar char="•"/>
              <a:defRPr sz="3200">
                <a:solidFill>
                  <a:schemeClr val="tx1"/>
                </a:solidFill>
                <a:latin typeface="Arial" charset="0"/>
                <a:cs typeface="Arial" charset="0"/>
              </a:defRPr>
            </a:lvl1pPr>
            <a:lvl2pPr marL="74295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l" eaLnBrk="1" hangingPunct="1">
              <a:spcBef>
                <a:spcPct val="0"/>
              </a:spcBef>
              <a:buFontTx/>
              <a:buNone/>
            </a:pPr>
            <a:r>
              <a:rPr lang="en-US" altLang="en-US" sz="2400" b="1" u="sng"/>
              <a:t>SEEPAGE FORCE</a:t>
            </a:r>
          </a:p>
        </p:txBody>
      </p:sp>
      <p:sp>
        <p:nvSpPr>
          <p:cNvPr id="34820" name="Text Box 6"/>
          <p:cNvSpPr txBox="1">
            <a:spLocks noChangeArrowheads="1"/>
          </p:cNvSpPr>
          <p:nvPr/>
        </p:nvSpPr>
        <p:spPr bwMode="auto">
          <a:xfrm>
            <a:off x="179388" y="476250"/>
            <a:ext cx="8569325"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06400" indent="-406400" algn="r" eaLnBrk="0" hangingPunct="0">
              <a:spcBef>
                <a:spcPct val="20000"/>
              </a:spcBef>
              <a:buChar char="•"/>
              <a:defRPr sz="3200">
                <a:solidFill>
                  <a:schemeClr val="tx1"/>
                </a:solidFill>
                <a:latin typeface="Arial" charset="0"/>
                <a:cs typeface="Arial" charset="0"/>
              </a:defRPr>
            </a:lvl1pPr>
            <a:lvl2pPr marL="1087438" indent="-285750" algn="r" eaLnBrk="0" hangingPunct="0">
              <a:spcBef>
                <a:spcPct val="20000"/>
              </a:spcBef>
              <a:buChar char="–"/>
              <a:defRPr sz="2800">
                <a:solidFill>
                  <a:schemeClr val="tx1"/>
                </a:solidFill>
                <a:latin typeface="Arial" charset="0"/>
                <a:cs typeface="Arial" charset="0"/>
              </a:defRPr>
            </a:lvl2pPr>
            <a:lvl3pPr marL="1201738"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just" rtl="0" eaLnBrk="1" hangingPunct="1">
              <a:spcBef>
                <a:spcPct val="0"/>
              </a:spcBef>
              <a:buClr>
                <a:srgbClr val="FF0000"/>
              </a:buClr>
              <a:buFont typeface="Wingdings 2" pitchFamily="18" charset="2"/>
              <a:buBlip>
                <a:blip r:embed="rId3"/>
              </a:buBlip>
            </a:pPr>
            <a:r>
              <a:rPr lang="en-US" altLang="en-US" sz="2400" b="1" dirty="0"/>
              <a:t>We have seen in the preceding sections that the effective stress at a point in a soil layer would </a:t>
            </a:r>
            <a:r>
              <a:rPr lang="en-US" altLang="en-US" sz="2400" b="1" dirty="0">
                <a:solidFill>
                  <a:srgbClr val="FF0000"/>
                </a:solidFill>
              </a:rPr>
              <a:t>increase</a:t>
            </a:r>
            <a:r>
              <a:rPr lang="en-US" altLang="en-US" sz="2400" b="1" dirty="0"/>
              <a:t> or </a:t>
            </a:r>
            <a:r>
              <a:rPr lang="en-US" altLang="en-US" sz="2400" b="1" dirty="0">
                <a:solidFill>
                  <a:srgbClr val="FF0000"/>
                </a:solidFill>
              </a:rPr>
              <a:t>decrease</a:t>
            </a:r>
            <a:r>
              <a:rPr lang="en-US" altLang="en-US" sz="2400" b="1" dirty="0"/>
              <a:t> due to seepage. </a:t>
            </a:r>
          </a:p>
        </p:txBody>
      </p:sp>
      <p:sp>
        <p:nvSpPr>
          <p:cNvPr id="34821" name="Text Box 8"/>
          <p:cNvSpPr txBox="1">
            <a:spLocks noChangeArrowheads="1"/>
          </p:cNvSpPr>
          <p:nvPr/>
        </p:nvSpPr>
        <p:spPr bwMode="auto">
          <a:xfrm>
            <a:off x="179388" y="1773238"/>
            <a:ext cx="856932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06400" indent="-406400" algn="r" eaLnBrk="0" hangingPunct="0">
              <a:spcBef>
                <a:spcPct val="20000"/>
              </a:spcBef>
              <a:buChar char="•"/>
              <a:defRPr sz="3200">
                <a:solidFill>
                  <a:schemeClr val="tx1"/>
                </a:solidFill>
                <a:latin typeface="Arial" charset="0"/>
                <a:cs typeface="Arial" charset="0"/>
              </a:defRPr>
            </a:lvl1pPr>
            <a:lvl2pPr marL="1087438" indent="-285750" algn="r" eaLnBrk="0" hangingPunct="0">
              <a:spcBef>
                <a:spcPct val="20000"/>
              </a:spcBef>
              <a:buChar char="–"/>
              <a:defRPr sz="2800">
                <a:solidFill>
                  <a:schemeClr val="tx1"/>
                </a:solidFill>
                <a:latin typeface="Arial" charset="0"/>
                <a:cs typeface="Arial" charset="0"/>
              </a:defRPr>
            </a:lvl2pPr>
            <a:lvl3pPr marL="1201738"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just" rtl="0" eaLnBrk="1" hangingPunct="1">
              <a:spcBef>
                <a:spcPct val="0"/>
              </a:spcBef>
              <a:buClr>
                <a:srgbClr val="FF0000"/>
              </a:buClr>
              <a:buFont typeface="Wingdings 2" pitchFamily="18" charset="2"/>
              <a:buBlip>
                <a:blip r:embed="rId3"/>
              </a:buBlip>
            </a:pPr>
            <a:r>
              <a:rPr lang="en-US" altLang="en-US" sz="2400" b="1"/>
              <a:t>For the static case the effective stress at depth z measured from the surface of the soil layer is given by</a:t>
            </a:r>
          </a:p>
        </p:txBody>
      </p:sp>
      <p:graphicFrame>
        <p:nvGraphicFramePr>
          <p:cNvPr id="34822" name="Object 9"/>
          <p:cNvGraphicFramePr>
            <a:graphicFrameLocks noChangeAspect="1"/>
          </p:cNvGraphicFramePr>
          <p:nvPr/>
        </p:nvGraphicFramePr>
        <p:xfrm>
          <a:off x="1908175" y="2660650"/>
          <a:ext cx="2593975" cy="628650"/>
        </p:xfrm>
        <a:graphic>
          <a:graphicData uri="http://schemas.openxmlformats.org/presentationml/2006/ole">
            <mc:AlternateContent xmlns:mc="http://schemas.openxmlformats.org/markup-compatibility/2006">
              <mc:Choice xmlns:v="urn:schemas-microsoft-com:vml" Requires="v">
                <p:oleObj spid="_x0000_s34890" name="Equation" r:id="rId4" imgW="837836" imgH="203112" progId="Equation.3">
                  <p:embed/>
                </p:oleObj>
              </mc:Choice>
              <mc:Fallback>
                <p:oleObj name="Equation" r:id="rId4" imgW="837836" imgH="203112" progId="Equation.3">
                  <p:embed/>
                  <p:pic>
                    <p:nvPicPr>
                      <p:cNvPr id="0"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8175" y="2660650"/>
                        <a:ext cx="2593975"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4823" name="Text Box 11"/>
          <p:cNvSpPr txBox="1">
            <a:spLocks noChangeArrowheads="1"/>
          </p:cNvSpPr>
          <p:nvPr/>
        </p:nvSpPr>
        <p:spPr bwMode="auto">
          <a:xfrm>
            <a:off x="179388" y="3213100"/>
            <a:ext cx="8569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06400" indent="-406400" algn="r" eaLnBrk="0" hangingPunct="0">
              <a:spcBef>
                <a:spcPct val="20000"/>
              </a:spcBef>
              <a:buChar char="•"/>
              <a:defRPr sz="3200">
                <a:solidFill>
                  <a:schemeClr val="tx1"/>
                </a:solidFill>
                <a:latin typeface="Arial" charset="0"/>
                <a:cs typeface="Arial" charset="0"/>
              </a:defRPr>
            </a:lvl1pPr>
            <a:lvl2pPr marL="1087438" indent="-285750" algn="r" eaLnBrk="0" hangingPunct="0">
              <a:spcBef>
                <a:spcPct val="20000"/>
              </a:spcBef>
              <a:buChar char="–"/>
              <a:defRPr sz="2800">
                <a:solidFill>
                  <a:schemeClr val="tx1"/>
                </a:solidFill>
                <a:latin typeface="Arial" charset="0"/>
                <a:cs typeface="Arial" charset="0"/>
              </a:defRPr>
            </a:lvl2pPr>
            <a:lvl3pPr marL="1201738"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just" rtl="0" eaLnBrk="1" hangingPunct="1">
              <a:spcBef>
                <a:spcPct val="0"/>
              </a:spcBef>
              <a:buClr>
                <a:srgbClr val="FF0000"/>
              </a:buClr>
              <a:buFont typeface="Wingdings 2" pitchFamily="18" charset="2"/>
              <a:buBlip>
                <a:blip r:embed="rId3"/>
              </a:buBlip>
            </a:pPr>
            <a:r>
              <a:rPr lang="en-US" altLang="en-US" sz="2400" b="1"/>
              <a:t>Therefore, the effective force on an area A is</a:t>
            </a:r>
          </a:p>
        </p:txBody>
      </p:sp>
      <p:graphicFrame>
        <p:nvGraphicFramePr>
          <p:cNvPr id="34824" name="Object 12"/>
          <p:cNvGraphicFramePr>
            <a:graphicFrameLocks noChangeAspect="1"/>
          </p:cNvGraphicFramePr>
          <p:nvPr/>
        </p:nvGraphicFramePr>
        <p:xfrm>
          <a:off x="1803400" y="3862388"/>
          <a:ext cx="3260725" cy="666750"/>
        </p:xfrm>
        <a:graphic>
          <a:graphicData uri="http://schemas.openxmlformats.org/presentationml/2006/ole">
            <mc:AlternateContent xmlns:mc="http://schemas.openxmlformats.org/markup-compatibility/2006">
              <mc:Choice xmlns:v="urn:schemas-microsoft-com:vml" Requires="v">
                <p:oleObj spid="_x0000_s34891" name="Equation" r:id="rId6" imgW="1053643" imgH="215806" progId="Equation.3">
                  <p:embed/>
                </p:oleObj>
              </mc:Choice>
              <mc:Fallback>
                <p:oleObj name="Equation" r:id="rId6" imgW="1053643" imgH="215806" progId="Equation.3">
                  <p:embed/>
                  <p:pic>
                    <p:nvPicPr>
                      <p:cNvPr id="0" name="Object 1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03400" y="3862388"/>
                        <a:ext cx="3260725" cy="666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4825" name="Text Box 13"/>
          <p:cNvSpPr txBox="1">
            <a:spLocks noChangeArrowheads="1"/>
          </p:cNvSpPr>
          <p:nvPr/>
        </p:nvSpPr>
        <p:spPr bwMode="auto">
          <a:xfrm>
            <a:off x="179388" y="4437063"/>
            <a:ext cx="8569325"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06400" indent="-406400" algn="r" eaLnBrk="0" hangingPunct="0">
              <a:spcBef>
                <a:spcPct val="20000"/>
              </a:spcBef>
              <a:buChar char="•"/>
              <a:defRPr sz="3200">
                <a:solidFill>
                  <a:schemeClr val="tx1"/>
                </a:solidFill>
                <a:latin typeface="Arial" charset="0"/>
                <a:cs typeface="Arial" charset="0"/>
              </a:defRPr>
            </a:lvl1pPr>
            <a:lvl2pPr marL="1087438" indent="-285750" algn="r" eaLnBrk="0" hangingPunct="0">
              <a:spcBef>
                <a:spcPct val="20000"/>
              </a:spcBef>
              <a:buChar char="–"/>
              <a:defRPr sz="2800">
                <a:solidFill>
                  <a:schemeClr val="tx1"/>
                </a:solidFill>
                <a:latin typeface="Arial" charset="0"/>
                <a:cs typeface="Arial" charset="0"/>
              </a:defRPr>
            </a:lvl2pPr>
            <a:lvl3pPr marL="1201738"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just" rtl="0" eaLnBrk="1" hangingPunct="1">
              <a:spcBef>
                <a:spcPct val="0"/>
              </a:spcBef>
              <a:buClr>
                <a:srgbClr val="FF0000"/>
              </a:buClr>
              <a:buFont typeface="Wingdings 2" pitchFamily="18" charset="2"/>
              <a:buBlip>
                <a:blip r:embed="rId3"/>
              </a:buBlip>
            </a:pPr>
            <a:r>
              <a:rPr lang="en-US" altLang="en-US" sz="2400" b="1" dirty="0"/>
              <a:t>If there is an </a:t>
            </a:r>
            <a:r>
              <a:rPr lang="en-US" altLang="en-US" sz="2400" b="1" dirty="0">
                <a:solidFill>
                  <a:srgbClr val="FF0000"/>
                </a:solidFill>
              </a:rPr>
              <a:t>upward</a:t>
            </a:r>
            <a:r>
              <a:rPr lang="en-US" altLang="en-US" sz="2400" b="1" dirty="0"/>
              <a:t> seepage of water in the vertical direction through the same soil layer, the effective force on an area A at a depth z is given by,</a:t>
            </a:r>
          </a:p>
        </p:txBody>
      </p:sp>
      <p:graphicFrame>
        <p:nvGraphicFramePr>
          <p:cNvPr id="34826" name="Object 15"/>
          <p:cNvGraphicFramePr>
            <a:graphicFrameLocks noChangeAspect="1"/>
          </p:cNvGraphicFramePr>
          <p:nvPr/>
        </p:nvGraphicFramePr>
        <p:xfrm>
          <a:off x="1782763" y="5746750"/>
          <a:ext cx="5381625" cy="706438"/>
        </p:xfrm>
        <a:graphic>
          <a:graphicData uri="http://schemas.openxmlformats.org/presentationml/2006/ole">
            <mc:AlternateContent xmlns:mc="http://schemas.openxmlformats.org/markup-compatibility/2006">
              <mc:Choice xmlns:v="urn:schemas-microsoft-com:vml" Requires="v">
                <p:oleObj spid="_x0000_s34892" name="Equation" r:id="rId8" imgW="1739900" imgH="228600" progId="Equation.3">
                  <p:embed/>
                </p:oleObj>
              </mc:Choice>
              <mc:Fallback>
                <p:oleObj name="Equation" r:id="rId8" imgW="1739900" imgH="228600" progId="Equation.3">
                  <p:embed/>
                  <p:pic>
                    <p:nvPicPr>
                      <p:cNvPr id="0" name="Object 1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782763" y="5746750"/>
                        <a:ext cx="5381625" cy="706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Text Box 5"/>
          <p:cNvSpPr txBox="1">
            <a:spLocks noChangeArrowheads="1"/>
          </p:cNvSpPr>
          <p:nvPr/>
        </p:nvSpPr>
        <p:spPr bwMode="auto">
          <a:xfrm>
            <a:off x="179388" y="115888"/>
            <a:ext cx="856932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06400" indent="-406400" algn="r" eaLnBrk="0" hangingPunct="0">
              <a:spcBef>
                <a:spcPct val="20000"/>
              </a:spcBef>
              <a:buChar char="•"/>
              <a:defRPr sz="3200">
                <a:solidFill>
                  <a:schemeClr val="tx1"/>
                </a:solidFill>
                <a:latin typeface="Arial" charset="0"/>
                <a:cs typeface="Arial" charset="0"/>
              </a:defRPr>
            </a:lvl1pPr>
            <a:lvl2pPr marL="1087438" indent="-285750" algn="r" eaLnBrk="0" hangingPunct="0">
              <a:spcBef>
                <a:spcPct val="20000"/>
              </a:spcBef>
              <a:buChar char="–"/>
              <a:defRPr sz="2800">
                <a:solidFill>
                  <a:schemeClr val="tx1"/>
                </a:solidFill>
                <a:latin typeface="Arial" charset="0"/>
                <a:cs typeface="Arial" charset="0"/>
              </a:defRPr>
            </a:lvl2pPr>
            <a:lvl3pPr marL="1201738"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just" rtl="0" eaLnBrk="1" hangingPunct="1">
              <a:spcBef>
                <a:spcPct val="0"/>
              </a:spcBef>
              <a:buClr>
                <a:srgbClr val="FF0000"/>
              </a:buClr>
              <a:buFont typeface="Wingdings 2" pitchFamily="18" charset="2"/>
              <a:buBlip>
                <a:blip r:embed="rId2"/>
              </a:buBlip>
            </a:pPr>
            <a:r>
              <a:rPr lang="en-US" altLang="en-US" sz="2400" b="1"/>
              <a:t>Hence, the decrease in the total force because of seepage is</a:t>
            </a:r>
          </a:p>
        </p:txBody>
      </p:sp>
      <p:pic>
        <p:nvPicPr>
          <p:cNvPr id="3584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7313" y="765175"/>
            <a:ext cx="3311525"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5845" name="Text Box 8"/>
          <p:cNvSpPr txBox="1">
            <a:spLocks noChangeArrowheads="1"/>
          </p:cNvSpPr>
          <p:nvPr/>
        </p:nvSpPr>
        <p:spPr bwMode="auto">
          <a:xfrm>
            <a:off x="179388" y="1412875"/>
            <a:ext cx="8569325" cy="120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06400" indent="-406400" algn="r" eaLnBrk="0" hangingPunct="0">
              <a:spcBef>
                <a:spcPct val="20000"/>
              </a:spcBef>
              <a:buChar char="•"/>
              <a:defRPr sz="3200">
                <a:solidFill>
                  <a:schemeClr val="tx1"/>
                </a:solidFill>
                <a:latin typeface="Arial" charset="0"/>
                <a:cs typeface="Arial" charset="0"/>
              </a:defRPr>
            </a:lvl1pPr>
            <a:lvl2pPr marL="1087438" indent="-285750" algn="r" eaLnBrk="0" hangingPunct="0">
              <a:spcBef>
                <a:spcPct val="20000"/>
              </a:spcBef>
              <a:buChar char="–"/>
              <a:defRPr sz="2800">
                <a:solidFill>
                  <a:schemeClr val="tx1"/>
                </a:solidFill>
                <a:latin typeface="Arial" charset="0"/>
                <a:cs typeface="Arial" charset="0"/>
              </a:defRPr>
            </a:lvl2pPr>
            <a:lvl3pPr marL="1201738"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just" rtl="0" eaLnBrk="1" hangingPunct="1">
              <a:spcBef>
                <a:spcPct val="0"/>
              </a:spcBef>
              <a:buClr>
                <a:srgbClr val="FF0000"/>
              </a:buClr>
              <a:buFont typeface="Wingdings 2" pitchFamily="18" charset="2"/>
              <a:buBlip>
                <a:blip r:embed="rId2"/>
              </a:buBlip>
            </a:pPr>
            <a:r>
              <a:rPr lang="en-US" altLang="en-US" sz="2400" b="1"/>
              <a:t>It is often convenient to express the seepage force per unit volume. Hence the seepage force per unit volume of soil is</a:t>
            </a:r>
          </a:p>
        </p:txBody>
      </p:sp>
      <p:pic>
        <p:nvPicPr>
          <p:cNvPr id="35846"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1413" y="2492375"/>
            <a:ext cx="5472112" cy="1093788"/>
          </a:xfrm>
          <a:prstGeom prst="rect">
            <a:avLst/>
          </a:prstGeom>
          <a:noFill/>
          <a:ln w="38100">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5847" name="Text Box 11"/>
          <p:cNvSpPr txBox="1">
            <a:spLocks noChangeArrowheads="1"/>
          </p:cNvSpPr>
          <p:nvPr/>
        </p:nvSpPr>
        <p:spPr bwMode="auto">
          <a:xfrm>
            <a:off x="250825" y="3933825"/>
            <a:ext cx="8569325"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06400" indent="-406400" algn="r" eaLnBrk="0" hangingPunct="0">
              <a:spcBef>
                <a:spcPct val="20000"/>
              </a:spcBef>
              <a:buChar char="•"/>
              <a:defRPr sz="3200">
                <a:solidFill>
                  <a:schemeClr val="tx1"/>
                </a:solidFill>
                <a:latin typeface="Arial" charset="0"/>
                <a:cs typeface="Arial" charset="0"/>
              </a:defRPr>
            </a:lvl1pPr>
            <a:lvl2pPr marL="52070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just" rtl="0" eaLnBrk="1" hangingPunct="1">
              <a:spcBef>
                <a:spcPct val="0"/>
              </a:spcBef>
              <a:buClr>
                <a:srgbClr val="FF0000"/>
              </a:buClr>
              <a:buFont typeface="Wingdings 2" pitchFamily="18" charset="2"/>
              <a:buBlip>
                <a:blip r:embed="rId5"/>
              </a:buBlip>
            </a:pPr>
            <a:r>
              <a:rPr lang="en-US" altLang="en-US" sz="2400" b="1" dirty="0">
                <a:solidFill>
                  <a:srgbClr val="FF0000"/>
                </a:solidFill>
              </a:rPr>
              <a:t>Flow nets can be used to find </a:t>
            </a:r>
            <a:r>
              <a:rPr lang="en-US" altLang="en-US" sz="2400" b="1" i="1" dirty="0" err="1">
                <a:solidFill>
                  <a:srgbClr val="0000FF"/>
                </a:solidFill>
              </a:rPr>
              <a:t>i</a:t>
            </a:r>
            <a:r>
              <a:rPr lang="en-US" altLang="en-US" sz="2400" b="1" dirty="0">
                <a:solidFill>
                  <a:srgbClr val="0000FF"/>
                </a:solidFill>
              </a:rPr>
              <a:t> </a:t>
            </a:r>
            <a:r>
              <a:rPr lang="en-US" altLang="en-US" sz="2400" b="1" dirty="0">
                <a:solidFill>
                  <a:srgbClr val="FF0000"/>
                </a:solidFill>
              </a:rPr>
              <a:t>at any point and, thus, seepage force per unit volume of soil. This is important in analyzing the stability of structures where heave is of a problem.</a:t>
            </a:r>
          </a:p>
        </p:txBody>
      </p:sp>
      <p:sp>
        <p:nvSpPr>
          <p:cNvPr id="35848" name="Text Box 12"/>
          <p:cNvSpPr txBox="1">
            <a:spLocks noChangeArrowheads="1"/>
          </p:cNvSpPr>
          <p:nvPr/>
        </p:nvSpPr>
        <p:spPr bwMode="auto">
          <a:xfrm>
            <a:off x="179388" y="3378200"/>
            <a:ext cx="1689100" cy="519113"/>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eaLnBrk="0" hangingPunct="0">
              <a:spcBef>
                <a:spcPct val="20000"/>
              </a:spcBef>
              <a:buChar char="•"/>
              <a:defRPr sz="3200">
                <a:solidFill>
                  <a:schemeClr val="tx1"/>
                </a:solidFill>
                <a:latin typeface="Arial" charset="0"/>
                <a:cs typeface="Arial" charset="0"/>
              </a:defRPr>
            </a:lvl1pPr>
            <a:lvl2pPr marL="74295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l" eaLnBrk="1" hangingPunct="1">
              <a:spcBef>
                <a:spcPct val="0"/>
              </a:spcBef>
              <a:buFontTx/>
              <a:buNone/>
            </a:pPr>
            <a:r>
              <a:rPr lang="en-US" altLang="en-US" sz="2800" b="1" u="sng"/>
              <a:t>Remarks</a:t>
            </a:r>
          </a:p>
        </p:txBody>
      </p:sp>
      <p:sp>
        <p:nvSpPr>
          <p:cNvPr id="35849" name="Text Box 14"/>
          <p:cNvSpPr txBox="1">
            <a:spLocks noChangeArrowheads="1"/>
          </p:cNvSpPr>
          <p:nvPr/>
        </p:nvSpPr>
        <p:spPr bwMode="auto">
          <a:xfrm>
            <a:off x="250825" y="5630863"/>
            <a:ext cx="8569325"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06400" indent="-406400" algn="r" eaLnBrk="0" hangingPunct="0">
              <a:spcBef>
                <a:spcPct val="20000"/>
              </a:spcBef>
              <a:buChar char="•"/>
              <a:defRPr sz="3200">
                <a:solidFill>
                  <a:schemeClr val="tx1"/>
                </a:solidFill>
                <a:latin typeface="Arial" charset="0"/>
                <a:cs typeface="Arial" charset="0"/>
              </a:defRPr>
            </a:lvl1pPr>
            <a:lvl2pPr marL="52070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just" rtl="0" eaLnBrk="1" hangingPunct="1">
              <a:spcBef>
                <a:spcPct val="0"/>
              </a:spcBef>
              <a:buClr>
                <a:srgbClr val="FF0000"/>
              </a:buClr>
              <a:buFont typeface="Wingdings 2" pitchFamily="18" charset="2"/>
              <a:buBlip>
                <a:blip r:embed="rId5"/>
              </a:buBlip>
            </a:pPr>
            <a:r>
              <a:rPr lang="en-US" altLang="en-US" sz="2400" b="1" dirty="0">
                <a:solidFill>
                  <a:srgbClr val="FF0000"/>
                </a:solidFill>
              </a:rPr>
              <a:t>In an isotropic soils, the </a:t>
            </a:r>
            <a:r>
              <a:rPr lang="en-US" altLang="en-US" sz="2400" b="1" dirty="0">
                <a:solidFill>
                  <a:srgbClr val="0000FF"/>
                </a:solidFill>
              </a:rPr>
              <a:t>force</a:t>
            </a:r>
            <a:r>
              <a:rPr lang="en-US" altLang="en-US" sz="2400" b="1" dirty="0">
                <a:solidFill>
                  <a:srgbClr val="FF0000"/>
                </a:solidFill>
              </a:rPr>
              <a:t> acts in the </a:t>
            </a:r>
            <a:r>
              <a:rPr lang="en-US" altLang="en-US" sz="2400" b="1" dirty="0">
                <a:solidFill>
                  <a:srgbClr val="0000FF"/>
                </a:solidFill>
              </a:rPr>
              <a:t>same</a:t>
            </a:r>
            <a:r>
              <a:rPr lang="en-US" altLang="en-US" sz="2400" b="1" dirty="0">
                <a:solidFill>
                  <a:srgbClr val="FF0000"/>
                </a:solidFill>
              </a:rPr>
              <a:t> </a:t>
            </a:r>
            <a:r>
              <a:rPr lang="en-US" altLang="en-US" sz="2400" b="1" dirty="0">
                <a:solidFill>
                  <a:srgbClr val="0000FF"/>
                </a:solidFill>
              </a:rPr>
              <a:t>direction</a:t>
            </a:r>
            <a:r>
              <a:rPr lang="en-US" altLang="en-US" sz="2400" b="1" dirty="0">
                <a:solidFill>
                  <a:srgbClr val="FF0000"/>
                </a:solidFill>
              </a:rPr>
              <a:t> as the direction of </a:t>
            </a:r>
            <a:r>
              <a:rPr lang="en-US" altLang="en-US" sz="2400" b="1" dirty="0">
                <a:solidFill>
                  <a:srgbClr val="0000FF"/>
                </a:solidFill>
              </a:rPr>
              <a:t>flow</a:t>
            </a:r>
            <a:r>
              <a:rPr lang="en-US" altLang="en-US" sz="2400" b="1" dirty="0">
                <a:solidFill>
                  <a:srgbClr val="FF0000"/>
                </a:solidFill>
              </a:rPr>
              <a:t>.</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9563" y="550068"/>
            <a:ext cx="6407150" cy="5815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3796" name="Text Box 7"/>
          <p:cNvSpPr txBox="1">
            <a:spLocks noChangeArrowheads="1"/>
          </p:cNvSpPr>
          <p:nvPr/>
        </p:nvSpPr>
        <p:spPr bwMode="auto">
          <a:xfrm>
            <a:off x="107950" y="627062"/>
            <a:ext cx="2509838" cy="396875"/>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eaLnBrk="0" hangingPunct="0">
              <a:spcBef>
                <a:spcPct val="20000"/>
              </a:spcBef>
              <a:buChar char="•"/>
              <a:defRPr sz="3200">
                <a:solidFill>
                  <a:schemeClr val="tx1"/>
                </a:solidFill>
                <a:latin typeface="Arial" charset="0"/>
                <a:cs typeface="Arial" charset="0"/>
              </a:defRPr>
            </a:lvl1pPr>
            <a:lvl2pPr marL="74295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l" eaLnBrk="1" hangingPunct="1">
              <a:spcBef>
                <a:spcPct val="0"/>
              </a:spcBef>
              <a:buFontTx/>
              <a:buNone/>
            </a:pPr>
            <a:r>
              <a:rPr lang="en-US" altLang="en-US" sz="2000" b="1" dirty="0"/>
              <a:t>Static (Hydrostatic)</a:t>
            </a:r>
          </a:p>
        </p:txBody>
      </p:sp>
      <p:sp>
        <p:nvSpPr>
          <p:cNvPr id="33797" name="Text Box 9"/>
          <p:cNvSpPr txBox="1">
            <a:spLocks noChangeArrowheads="1"/>
          </p:cNvSpPr>
          <p:nvPr/>
        </p:nvSpPr>
        <p:spPr bwMode="auto">
          <a:xfrm>
            <a:off x="323850" y="2447373"/>
            <a:ext cx="2232025" cy="396875"/>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eaLnBrk="0" hangingPunct="0">
              <a:spcBef>
                <a:spcPct val="20000"/>
              </a:spcBef>
              <a:buChar char="•"/>
              <a:defRPr sz="3200">
                <a:solidFill>
                  <a:schemeClr val="tx1"/>
                </a:solidFill>
                <a:latin typeface="Arial" charset="0"/>
                <a:cs typeface="Arial" charset="0"/>
              </a:defRPr>
            </a:lvl1pPr>
            <a:lvl2pPr marL="74295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l" eaLnBrk="1" hangingPunct="1">
              <a:spcBef>
                <a:spcPct val="0"/>
              </a:spcBef>
              <a:buFontTx/>
              <a:buNone/>
            </a:pPr>
            <a:r>
              <a:rPr lang="en-US" altLang="en-US" sz="2000" b="1" dirty="0"/>
              <a:t>Upward Seepage</a:t>
            </a:r>
          </a:p>
        </p:txBody>
      </p:sp>
      <p:sp>
        <p:nvSpPr>
          <p:cNvPr id="33798" name="Text Box 10"/>
          <p:cNvSpPr txBox="1">
            <a:spLocks noChangeArrowheads="1"/>
          </p:cNvSpPr>
          <p:nvPr/>
        </p:nvSpPr>
        <p:spPr bwMode="auto">
          <a:xfrm>
            <a:off x="238125" y="4488171"/>
            <a:ext cx="2584450" cy="396875"/>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eaLnBrk="0" hangingPunct="0">
              <a:spcBef>
                <a:spcPct val="20000"/>
              </a:spcBef>
              <a:buChar char="•"/>
              <a:defRPr sz="3200">
                <a:solidFill>
                  <a:schemeClr val="tx1"/>
                </a:solidFill>
                <a:latin typeface="Arial" charset="0"/>
                <a:cs typeface="Arial" charset="0"/>
              </a:defRPr>
            </a:lvl1pPr>
            <a:lvl2pPr marL="74295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l" eaLnBrk="1" hangingPunct="1">
              <a:spcBef>
                <a:spcPct val="0"/>
              </a:spcBef>
              <a:buFontTx/>
              <a:buNone/>
            </a:pPr>
            <a:r>
              <a:rPr lang="en-US" altLang="en-US" sz="2000" b="1"/>
              <a:t>Downward Seepage</a:t>
            </a:r>
          </a:p>
        </p:txBody>
      </p:sp>
      <p:sp>
        <p:nvSpPr>
          <p:cNvPr id="33799" name="Line 12"/>
          <p:cNvSpPr>
            <a:spLocks noChangeShapeType="1"/>
          </p:cNvSpPr>
          <p:nvPr/>
        </p:nvSpPr>
        <p:spPr bwMode="auto">
          <a:xfrm>
            <a:off x="5233988" y="3457575"/>
            <a:ext cx="0" cy="504825"/>
          </a:xfrm>
          <a:prstGeom prst="line">
            <a:avLst/>
          </a:prstGeom>
          <a:noFill/>
          <a:ln w="889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00" name="Line 13"/>
          <p:cNvSpPr>
            <a:spLocks noChangeShapeType="1"/>
          </p:cNvSpPr>
          <p:nvPr/>
        </p:nvSpPr>
        <p:spPr bwMode="auto">
          <a:xfrm>
            <a:off x="6948488" y="3716338"/>
            <a:ext cx="0" cy="504825"/>
          </a:xfrm>
          <a:prstGeom prst="line">
            <a:avLst/>
          </a:prstGeom>
          <a:noFill/>
          <a:ln w="76200">
            <a:solidFill>
              <a:srgbClr val="FF0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01" name="Line 14"/>
          <p:cNvSpPr>
            <a:spLocks noChangeShapeType="1"/>
          </p:cNvSpPr>
          <p:nvPr/>
        </p:nvSpPr>
        <p:spPr bwMode="auto">
          <a:xfrm>
            <a:off x="5233988" y="5084763"/>
            <a:ext cx="0" cy="504825"/>
          </a:xfrm>
          <a:prstGeom prst="line">
            <a:avLst/>
          </a:prstGeom>
          <a:noFill/>
          <a:ln w="889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02" name="Line 16"/>
          <p:cNvSpPr>
            <a:spLocks noChangeShapeType="1"/>
          </p:cNvSpPr>
          <p:nvPr/>
        </p:nvSpPr>
        <p:spPr bwMode="auto">
          <a:xfrm>
            <a:off x="7496175" y="5129213"/>
            <a:ext cx="0" cy="504825"/>
          </a:xfrm>
          <a:prstGeom prst="line">
            <a:avLst/>
          </a:prstGeom>
          <a:noFill/>
          <a:ln w="889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03" name="Line 17"/>
          <p:cNvSpPr>
            <a:spLocks noChangeShapeType="1"/>
          </p:cNvSpPr>
          <p:nvPr/>
        </p:nvSpPr>
        <p:spPr bwMode="auto">
          <a:xfrm>
            <a:off x="3390900" y="3429000"/>
            <a:ext cx="0" cy="504825"/>
          </a:xfrm>
          <a:prstGeom prst="line">
            <a:avLst/>
          </a:prstGeom>
          <a:noFill/>
          <a:ln w="889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04" name="Line 18"/>
          <p:cNvSpPr>
            <a:spLocks noChangeShapeType="1"/>
          </p:cNvSpPr>
          <p:nvPr/>
        </p:nvSpPr>
        <p:spPr bwMode="auto">
          <a:xfrm>
            <a:off x="5233988" y="1543050"/>
            <a:ext cx="0" cy="504825"/>
          </a:xfrm>
          <a:prstGeom prst="line">
            <a:avLst/>
          </a:prstGeom>
          <a:noFill/>
          <a:ln w="889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05" name="Line 19"/>
          <p:cNvSpPr>
            <a:spLocks noChangeShapeType="1"/>
          </p:cNvSpPr>
          <p:nvPr/>
        </p:nvSpPr>
        <p:spPr bwMode="auto">
          <a:xfrm>
            <a:off x="3390900" y="5143500"/>
            <a:ext cx="0" cy="504825"/>
          </a:xfrm>
          <a:prstGeom prst="line">
            <a:avLst/>
          </a:prstGeom>
          <a:noFill/>
          <a:ln w="889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06" name="Line 20"/>
          <p:cNvSpPr>
            <a:spLocks noChangeShapeType="1"/>
          </p:cNvSpPr>
          <p:nvPr/>
        </p:nvSpPr>
        <p:spPr bwMode="auto">
          <a:xfrm>
            <a:off x="323850" y="2233613"/>
            <a:ext cx="8496300" cy="0"/>
          </a:xfrm>
          <a:prstGeom prst="line">
            <a:avLst/>
          </a:prstGeom>
          <a:noFill/>
          <a:ln w="38100">
            <a:solidFill>
              <a:srgbClr val="CC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07" name="Line 21"/>
          <p:cNvSpPr>
            <a:spLocks noChangeShapeType="1"/>
          </p:cNvSpPr>
          <p:nvPr/>
        </p:nvSpPr>
        <p:spPr bwMode="auto">
          <a:xfrm>
            <a:off x="323850" y="4292600"/>
            <a:ext cx="8496300" cy="0"/>
          </a:xfrm>
          <a:prstGeom prst="line">
            <a:avLst/>
          </a:prstGeom>
          <a:noFill/>
          <a:ln w="38100">
            <a:solidFill>
              <a:srgbClr val="CC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08" name="Text Box 4"/>
          <p:cNvSpPr txBox="1">
            <a:spLocks noChangeArrowheads="1"/>
          </p:cNvSpPr>
          <p:nvPr/>
        </p:nvSpPr>
        <p:spPr bwMode="auto">
          <a:xfrm>
            <a:off x="107950" y="44450"/>
            <a:ext cx="2808288" cy="4572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r" eaLnBrk="0" hangingPunct="0">
              <a:spcBef>
                <a:spcPct val="20000"/>
              </a:spcBef>
              <a:buChar char="•"/>
              <a:defRPr sz="3200">
                <a:solidFill>
                  <a:schemeClr val="tx1"/>
                </a:solidFill>
                <a:latin typeface="Arial" charset="0"/>
                <a:cs typeface="Arial" charset="0"/>
              </a:defRPr>
            </a:lvl1pPr>
            <a:lvl2pPr marL="74295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l" eaLnBrk="1" hangingPunct="1">
              <a:spcBef>
                <a:spcPct val="0"/>
              </a:spcBef>
              <a:buFontTx/>
              <a:buNone/>
            </a:pPr>
            <a:r>
              <a:rPr lang="en-US" altLang="en-US" sz="2400" b="1" u="sng">
                <a:solidFill>
                  <a:srgbClr val="800000"/>
                </a:solidFill>
              </a:rPr>
              <a:t>SEEPAGE FORCE</a:t>
            </a:r>
          </a:p>
        </p:txBody>
      </p:sp>
      <p:sp>
        <p:nvSpPr>
          <p:cNvPr id="33810" name="Rectangle 17"/>
          <p:cNvSpPr>
            <a:spLocks noChangeArrowheads="1"/>
          </p:cNvSpPr>
          <p:nvPr/>
        </p:nvSpPr>
        <p:spPr bwMode="auto">
          <a:xfrm>
            <a:off x="8101013" y="5019675"/>
            <a:ext cx="963612" cy="252413"/>
          </a:xfrm>
          <a:prstGeom prst="rect">
            <a:avLst/>
          </a:prstGeom>
          <a:noFill/>
          <a:ln w="28575" algn="ctr">
            <a:solidFill>
              <a:srgbClr val="7030A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rtl="1" eaLnBrk="0" fontAlgn="base" hangingPunct="0">
              <a:spcBef>
                <a:spcPct val="0"/>
              </a:spcBef>
              <a:spcAft>
                <a:spcPct val="0"/>
              </a:spcAft>
              <a:defRPr>
                <a:solidFill>
                  <a:schemeClr val="tx1"/>
                </a:solidFill>
                <a:latin typeface="Arial" charset="0"/>
                <a:cs typeface="Arial" charset="0"/>
              </a:defRPr>
            </a:lvl6pPr>
            <a:lvl7pPr marL="2971800" indent="-228600" rtl="1" eaLnBrk="0" fontAlgn="base" hangingPunct="0">
              <a:spcBef>
                <a:spcPct val="0"/>
              </a:spcBef>
              <a:spcAft>
                <a:spcPct val="0"/>
              </a:spcAft>
              <a:defRPr>
                <a:solidFill>
                  <a:schemeClr val="tx1"/>
                </a:solidFill>
                <a:latin typeface="Arial" charset="0"/>
                <a:cs typeface="Arial" charset="0"/>
              </a:defRPr>
            </a:lvl7pPr>
            <a:lvl8pPr marL="3429000" indent="-228600" rtl="1" eaLnBrk="0" fontAlgn="base" hangingPunct="0">
              <a:spcBef>
                <a:spcPct val="0"/>
              </a:spcBef>
              <a:spcAft>
                <a:spcPct val="0"/>
              </a:spcAft>
              <a:defRPr>
                <a:solidFill>
                  <a:schemeClr val="tx1"/>
                </a:solidFill>
                <a:latin typeface="Arial" charset="0"/>
                <a:cs typeface="Arial" charset="0"/>
              </a:defRPr>
            </a:lvl8pPr>
            <a:lvl9pPr marL="3886200" indent="-228600" rtl="1"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pic>
        <p:nvPicPr>
          <p:cNvPr id="18" name="Picture 1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6286" y="3104976"/>
            <a:ext cx="2737439" cy="648047"/>
          </a:xfrm>
          <a:prstGeom prst="rect">
            <a:avLst/>
          </a:prstGeom>
          <a:solidFill>
            <a:srgbClr val="FFFF00"/>
          </a:solidFill>
          <a:ln w="1905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TextBox 18"/>
          <p:cNvSpPr txBox="1"/>
          <p:nvPr/>
        </p:nvSpPr>
        <p:spPr>
          <a:xfrm>
            <a:off x="323850" y="1137324"/>
            <a:ext cx="1695437" cy="523220"/>
          </a:xfrm>
          <a:prstGeom prst="rect">
            <a:avLst/>
          </a:prstGeom>
          <a:noFill/>
          <a:ln>
            <a:solidFill>
              <a:srgbClr val="FF0000"/>
            </a:solidFill>
          </a:ln>
        </p:spPr>
        <p:txBody>
          <a:bodyPr wrap="square">
            <a:spAutoFit/>
          </a:bodyPr>
          <a:lstStyle/>
          <a:p>
            <a:pPr rtl="0">
              <a:spcAft>
                <a:spcPts val="600"/>
              </a:spcAft>
              <a:defRPr/>
            </a:pPr>
            <a:r>
              <a:rPr lang="en-US" sz="2800" b="1" i="1" dirty="0" err="1" smtClean="0">
                <a:latin typeface="Symbol" pitchFamily="18" charset="2"/>
                <a:cs typeface="Times New Roman" pitchFamily="18" charset="0"/>
              </a:rPr>
              <a:t>s</a:t>
            </a:r>
            <a:r>
              <a:rPr lang="en-US" sz="2800" b="1" i="1" dirty="0" err="1" smtClean="0">
                <a:latin typeface="Blazing" panose="00000400000000000000" pitchFamily="2" charset="0"/>
                <a:cs typeface="Times New Roman" pitchFamily="18" charset="0"/>
              </a:rPr>
              <a:t>’</a:t>
            </a:r>
            <a:r>
              <a:rPr lang="en-US" sz="2800" b="1" i="1" baseline="-25000" dirty="0" err="1" smtClean="0">
                <a:latin typeface="Times New Roman" pitchFamily="18" charset="0"/>
                <a:cs typeface="Times New Roman" pitchFamily="18" charset="0"/>
              </a:rPr>
              <a:t>C</a:t>
            </a:r>
            <a:r>
              <a:rPr lang="en-US" sz="2800" b="1" i="1" baseline="-25000" dirty="0" smtClean="0">
                <a:latin typeface="Times New Roman" pitchFamily="18" charset="0"/>
                <a:cs typeface="Times New Roman" pitchFamily="18" charset="0"/>
              </a:rPr>
              <a:t> </a:t>
            </a:r>
            <a:r>
              <a:rPr lang="en-US" sz="2800" b="1" i="1" dirty="0" smtClean="0">
                <a:latin typeface="Times New Roman" pitchFamily="18" charset="0"/>
                <a:cs typeface="Times New Roman" pitchFamily="18" charset="0"/>
              </a:rPr>
              <a:t>= </a:t>
            </a:r>
            <a:r>
              <a:rPr lang="en-US" sz="2800" b="1" i="1" dirty="0">
                <a:latin typeface="Times New Roman" pitchFamily="18" charset="0"/>
                <a:cs typeface="Times New Roman" pitchFamily="18" charset="0"/>
              </a:rPr>
              <a:t>z </a:t>
            </a:r>
            <a:r>
              <a:rPr lang="en-US" sz="2800" b="1" i="1" dirty="0">
                <a:latin typeface="Symbol" pitchFamily="18" charset="2"/>
                <a:cs typeface="Times New Roman" pitchFamily="18" charset="0"/>
              </a:rPr>
              <a:t>g</a:t>
            </a:r>
            <a:r>
              <a:rPr lang="en-US" sz="2800" b="1" i="1" dirty="0">
                <a:latin typeface="Blazing" panose="00000400000000000000" pitchFamily="2" charset="0"/>
                <a:cs typeface="Times New Roman" pitchFamily="18" charset="0"/>
              </a:rPr>
              <a:t>’</a:t>
            </a:r>
            <a:endParaRPr lang="en-US" sz="2800" b="1" i="1" baseline="-25000" dirty="0">
              <a:latin typeface="Blazing" panose="00000400000000000000" pitchFamily="2" charset="0"/>
              <a:cs typeface="Times New Roman" pitchFamily="18" charset="0"/>
            </a:endParaRPr>
          </a:p>
        </p:txBody>
      </p:sp>
      <p:grpSp>
        <p:nvGrpSpPr>
          <p:cNvPr id="20" name="Group 19"/>
          <p:cNvGrpSpPr/>
          <p:nvPr/>
        </p:nvGrpSpPr>
        <p:grpSpPr>
          <a:xfrm>
            <a:off x="159146" y="5165685"/>
            <a:ext cx="2663429" cy="659606"/>
            <a:chOff x="1436465" y="2334592"/>
            <a:chExt cx="3084513" cy="762001"/>
          </a:xfrm>
        </p:grpSpPr>
        <p:pic>
          <p:nvPicPr>
            <p:cNvPr id="21"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36465" y="2348880"/>
              <a:ext cx="3084513" cy="747713"/>
            </a:xfrm>
            <a:prstGeom prst="rect">
              <a:avLst/>
            </a:prstGeom>
            <a:solidFill>
              <a:srgbClr val="FFFF00"/>
            </a:solidFill>
            <a:ln w="12700">
              <a:solidFill>
                <a:srgbClr val="FF0000"/>
              </a:solidFill>
              <a:miter lim="800000"/>
              <a:headEnd/>
              <a:tailEnd/>
            </a:ln>
          </p:spPr>
        </p:pic>
        <p:sp>
          <p:nvSpPr>
            <p:cNvPr id="22" name="Rectangle 21"/>
            <p:cNvSpPr/>
            <p:nvPr/>
          </p:nvSpPr>
          <p:spPr>
            <a:xfrm>
              <a:off x="1518948" y="2334592"/>
              <a:ext cx="676788" cy="584775"/>
            </a:xfrm>
            <a:prstGeom prst="rect">
              <a:avLst/>
            </a:prstGeom>
          </p:spPr>
          <p:txBody>
            <a:bodyPr wrap="none">
              <a:spAutoFit/>
            </a:bodyPr>
            <a:lstStyle/>
            <a:p>
              <a:r>
                <a:rPr lang="en-US" sz="3200" b="1" i="1" dirty="0" err="1">
                  <a:latin typeface="Symbol" pitchFamily="18" charset="2"/>
                  <a:cs typeface="Times New Roman" pitchFamily="18" charset="0"/>
                </a:rPr>
                <a:t>s</a:t>
              </a:r>
              <a:r>
                <a:rPr lang="en-US" sz="3200" b="1" i="1" dirty="0" err="1">
                  <a:latin typeface="Blazing" panose="00000400000000000000" pitchFamily="2" charset="0"/>
                  <a:cs typeface="Times New Roman" pitchFamily="18" charset="0"/>
                </a:rPr>
                <a:t>’</a:t>
              </a:r>
              <a:r>
                <a:rPr lang="en-US" sz="3200" b="1" i="1" baseline="-25000" dirty="0" err="1">
                  <a:latin typeface="Times New Roman" pitchFamily="18" charset="0"/>
                  <a:cs typeface="Times New Roman" pitchFamily="18" charset="0"/>
                </a:rPr>
                <a:t>C</a:t>
              </a:r>
              <a:endParaRPr lang="en-US" sz="3200" dirty="0"/>
            </a:p>
          </p:txBody>
        </p:sp>
      </p:grpSp>
      <p:sp>
        <p:nvSpPr>
          <p:cNvPr id="2" name="Oval 1"/>
          <p:cNvSpPr/>
          <p:nvPr/>
        </p:nvSpPr>
        <p:spPr bwMode="auto">
          <a:xfrm>
            <a:off x="5061768" y="1151612"/>
            <a:ext cx="360040" cy="405726"/>
          </a:xfrm>
          <a:prstGeom prst="ellipse">
            <a:avLst/>
          </a:prstGeom>
          <a:noFill/>
          <a:ln w="9525" cap="flat" cmpd="sng" algn="ctr">
            <a:solidFill>
              <a:srgbClr val="80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1"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sp>
        <p:nvSpPr>
          <p:cNvPr id="24" name="Oval 23"/>
          <p:cNvSpPr/>
          <p:nvPr/>
        </p:nvSpPr>
        <p:spPr bwMode="auto">
          <a:xfrm>
            <a:off x="5033359" y="3117676"/>
            <a:ext cx="360040" cy="405726"/>
          </a:xfrm>
          <a:prstGeom prst="ellipse">
            <a:avLst/>
          </a:prstGeom>
          <a:noFill/>
          <a:ln w="9525" cap="flat" cmpd="sng" algn="ctr">
            <a:solidFill>
              <a:srgbClr val="80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1"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sp>
        <p:nvSpPr>
          <p:cNvPr id="25" name="Oval 24"/>
          <p:cNvSpPr/>
          <p:nvPr/>
        </p:nvSpPr>
        <p:spPr bwMode="auto">
          <a:xfrm>
            <a:off x="2916238" y="4739699"/>
            <a:ext cx="360040" cy="405726"/>
          </a:xfrm>
          <a:prstGeom prst="ellipse">
            <a:avLst/>
          </a:prstGeom>
          <a:noFill/>
          <a:ln w="9525" cap="flat" cmpd="sng" algn="ctr">
            <a:solidFill>
              <a:srgbClr val="80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1"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sp>
        <p:nvSpPr>
          <p:cNvPr id="26" name="Oval 25"/>
          <p:cNvSpPr/>
          <p:nvPr/>
        </p:nvSpPr>
        <p:spPr bwMode="auto">
          <a:xfrm>
            <a:off x="5033359" y="4754562"/>
            <a:ext cx="360040" cy="405726"/>
          </a:xfrm>
          <a:prstGeom prst="ellipse">
            <a:avLst/>
          </a:prstGeom>
          <a:noFill/>
          <a:ln w="9525" cap="flat" cmpd="sng" algn="ctr">
            <a:solidFill>
              <a:srgbClr val="80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1"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sp>
        <p:nvSpPr>
          <p:cNvPr id="3" name="Rectangle 2"/>
          <p:cNvSpPr/>
          <p:nvPr/>
        </p:nvSpPr>
        <p:spPr bwMode="auto">
          <a:xfrm>
            <a:off x="6948488" y="3716338"/>
            <a:ext cx="547687" cy="252412"/>
          </a:xfrm>
          <a:prstGeom prst="rect">
            <a:avLst/>
          </a:prstGeom>
          <a:noFill/>
          <a:ln w="28575" cap="flat" cmpd="sng" algn="ctr">
            <a:solidFill>
              <a:srgbClr val="80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1"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sp>
        <p:nvSpPr>
          <p:cNvPr id="28" name="Rectangle 27"/>
          <p:cNvSpPr/>
          <p:nvPr/>
        </p:nvSpPr>
        <p:spPr bwMode="auto">
          <a:xfrm>
            <a:off x="7524751" y="5044368"/>
            <a:ext cx="547687" cy="252412"/>
          </a:xfrm>
          <a:prstGeom prst="rect">
            <a:avLst/>
          </a:prstGeom>
          <a:noFill/>
          <a:ln w="28575" cap="flat" cmpd="sng" algn="ctr">
            <a:solidFill>
              <a:srgbClr val="80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1"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sp>
        <p:nvSpPr>
          <p:cNvPr id="4" name="Rectangle 3"/>
          <p:cNvSpPr/>
          <p:nvPr/>
        </p:nvSpPr>
        <p:spPr bwMode="auto">
          <a:xfrm>
            <a:off x="5421808" y="836712"/>
            <a:ext cx="878384" cy="1008112"/>
          </a:xfrm>
          <a:prstGeom prst="rect">
            <a:avLst/>
          </a:prstGeom>
          <a:noFill/>
          <a:ln w="5715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1"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sp>
        <p:nvSpPr>
          <p:cNvPr id="30" name="Rectangle 29"/>
          <p:cNvSpPr/>
          <p:nvPr/>
        </p:nvSpPr>
        <p:spPr bwMode="auto">
          <a:xfrm>
            <a:off x="5428325" y="2717750"/>
            <a:ext cx="878384" cy="1008112"/>
          </a:xfrm>
          <a:prstGeom prst="rect">
            <a:avLst/>
          </a:prstGeom>
          <a:noFill/>
          <a:ln w="5715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1"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sp>
        <p:nvSpPr>
          <p:cNvPr id="31" name="Rectangle 30"/>
          <p:cNvSpPr/>
          <p:nvPr/>
        </p:nvSpPr>
        <p:spPr bwMode="auto">
          <a:xfrm>
            <a:off x="5444720" y="4387800"/>
            <a:ext cx="878384" cy="1008112"/>
          </a:xfrm>
          <a:prstGeom prst="rect">
            <a:avLst/>
          </a:prstGeom>
          <a:noFill/>
          <a:ln w="5715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1"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sp>
        <p:nvSpPr>
          <p:cNvPr id="32" name="Rectangle 31"/>
          <p:cNvSpPr/>
          <p:nvPr/>
        </p:nvSpPr>
        <p:spPr bwMode="auto">
          <a:xfrm>
            <a:off x="6538670" y="2725662"/>
            <a:ext cx="878384" cy="1008112"/>
          </a:xfrm>
          <a:prstGeom prst="rect">
            <a:avLst/>
          </a:prstGeom>
          <a:noFill/>
          <a:ln w="57150" cap="flat" cmpd="sng" algn="ctr">
            <a:solidFill>
              <a:srgbClr val="C0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1"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sp>
        <p:nvSpPr>
          <p:cNvPr id="33" name="Rectangle 32"/>
          <p:cNvSpPr/>
          <p:nvPr/>
        </p:nvSpPr>
        <p:spPr bwMode="auto">
          <a:xfrm>
            <a:off x="6533835" y="4380990"/>
            <a:ext cx="878384" cy="1008112"/>
          </a:xfrm>
          <a:prstGeom prst="rect">
            <a:avLst/>
          </a:prstGeom>
          <a:noFill/>
          <a:ln w="57150" cap="flat" cmpd="sng" algn="ctr">
            <a:solidFill>
              <a:srgbClr val="C0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1"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sp>
        <p:nvSpPr>
          <p:cNvPr id="34" name="Rectangle 33"/>
          <p:cNvSpPr/>
          <p:nvPr/>
        </p:nvSpPr>
        <p:spPr bwMode="auto">
          <a:xfrm>
            <a:off x="3920377" y="2708646"/>
            <a:ext cx="878384" cy="1008112"/>
          </a:xfrm>
          <a:prstGeom prst="rect">
            <a:avLst/>
          </a:prstGeom>
          <a:noFill/>
          <a:ln w="57150" cap="flat" cmpd="sng" algn="ctr">
            <a:solidFill>
              <a:srgbClr val="00CC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1"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sp>
        <p:nvSpPr>
          <p:cNvPr id="35" name="Rectangle 34"/>
          <p:cNvSpPr/>
          <p:nvPr/>
        </p:nvSpPr>
        <p:spPr bwMode="auto">
          <a:xfrm>
            <a:off x="3860146" y="4410670"/>
            <a:ext cx="878384" cy="1008112"/>
          </a:xfrm>
          <a:prstGeom prst="rect">
            <a:avLst/>
          </a:prstGeom>
          <a:noFill/>
          <a:ln w="57150" cap="flat" cmpd="sng" algn="ctr">
            <a:solidFill>
              <a:srgbClr val="00CC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1"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Box 4"/>
          <p:cNvSpPr txBox="1">
            <a:spLocks noChangeArrowheads="1"/>
          </p:cNvSpPr>
          <p:nvPr/>
        </p:nvSpPr>
        <p:spPr bwMode="auto">
          <a:xfrm>
            <a:off x="215900" y="188913"/>
            <a:ext cx="8424863"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06400" indent="-406400" algn="r" eaLnBrk="0" hangingPunct="0">
              <a:spcBef>
                <a:spcPct val="20000"/>
              </a:spcBef>
              <a:buChar char="•"/>
              <a:defRPr sz="3200">
                <a:solidFill>
                  <a:schemeClr val="tx1"/>
                </a:solidFill>
                <a:latin typeface="Arial" charset="0"/>
                <a:cs typeface="Arial" charset="0"/>
              </a:defRPr>
            </a:lvl1pPr>
            <a:lvl2pPr marL="52070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just" rtl="0" eaLnBrk="1" hangingPunct="1">
              <a:spcBef>
                <a:spcPct val="0"/>
              </a:spcBef>
              <a:buClr>
                <a:srgbClr val="FF0000"/>
              </a:buClr>
              <a:buFont typeface="Wingdings 2" pitchFamily="18" charset="2"/>
              <a:buChar char="8"/>
            </a:pPr>
            <a:r>
              <a:rPr lang="en-US" altLang="en-US" sz="2400" b="1"/>
              <a:t>However, it is difficult, if not impossible to analyze such multiphase system.</a:t>
            </a:r>
          </a:p>
        </p:txBody>
      </p:sp>
      <p:sp>
        <p:nvSpPr>
          <p:cNvPr id="6148" name="Text Box 5"/>
          <p:cNvSpPr txBox="1">
            <a:spLocks noChangeArrowheads="1"/>
          </p:cNvSpPr>
          <p:nvPr/>
        </p:nvSpPr>
        <p:spPr bwMode="auto">
          <a:xfrm>
            <a:off x="179388" y="1089025"/>
            <a:ext cx="842486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06400" indent="-406400" algn="r" eaLnBrk="0" hangingPunct="0">
              <a:spcBef>
                <a:spcPct val="20000"/>
              </a:spcBef>
              <a:buChar char="•"/>
              <a:defRPr sz="3200">
                <a:solidFill>
                  <a:schemeClr val="tx1"/>
                </a:solidFill>
                <a:latin typeface="Arial" charset="0"/>
                <a:cs typeface="Arial" charset="0"/>
              </a:defRPr>
            </a:lvl1pPr>
            <a:lvl2pPr marL="52070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just" rtl="0" eaLnBrk="1" hangingPunct="1">
              <a:spcBef>
                <a:spcPct val="0"/>
              </a:spcBef>
              <a:buClr>
                <a:srgbClr val="FF0000"/>
              </a:buClr>
              <a:buFont typeface="Wingdings 2" pitchFamily="18" charset="2"/>
              <a:buChar char="8"/>
            </a:pPr>
            <a:r>
              <a:rPr lang="en-US" altLang="en-US" sz="2400" b="1" dirty="0"/>
              <a:t>When the soil is </a:t>
            </a:r>
            <a:r>
              <a:rPr lang="en-US" altLang="en-US" sz="2400" b="1" dirty="0">
                <a:solidFill>
                  <a:srgbClr val="FF0000"/>
                </a:solidFill>
              </a:rPr>
              <a:t>fully saturated</a:t>
            </a:r>
            <a:r>
              <a:rPr lang="en-US" altLang="en-US" sz="2400" b="1" dirty="0"/>
              <a:t>, then only water is presented in the voids and the problem becomes </a:t>
            </a:r>
            <a:r>
              <a:rPr lang="en-US" altLang="en-US" sz="2400" b="1" dirty="0">
                <a:solidFill>
                  <a:srgbClr val="0000FF"/>
                </a:solidFill>
              </a:rPr>
              <a:t>relatively</a:t>
            </a:r>
            <a:r>
              <a:rPr lang="en-US" altLang="en-US" sz="2400" b="1" dirty="0"/>
              <a:t> </a:t>
            </a:r>
            <a:r>
              <a:rPr lang="en-US" altLang="en-US" sz="2400" b="1" dirty="0">
                <a:solidFill>
                  <a:srgbClr val="0000FF"/>
                </a:solidFill>
              </a:rPr>
              <a:t>simple</a:t>
            </a:r>
            <a:r>
              <a:rPr lang="en-US" altLang="en-US" sz="2400" b="1" dirty="0"/>
              <a:t>.</a:t>
            </a:r>
          </a:p>
        </p:txBody>
      </p:sp>
      <p:sp>
        <p:nvSpPr>
          <p:cNvPr id="6149" name="Text Box 11"/>
          <p:cNvSpPr txBox="1">
            <a:spLocks noChangeArrowheads="1"/>
          </p:cNvSpPr>
          <p:nvPr/>
        </p:nvSpPr>
        <p:spPr bwMode="auto">
          <a:xfrm>
            <a:off x="215900" y="2312988"/>
            <a:ext cx="8424863" cy="120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06400" indent="-406400" algn="r" eaLnBrk="0" hangingPunct="0">
              <a:spcBef>
                <a:spcPct val="20000"/>
              </a:spcBef>
              <a:buChar char="•"/>
              <a:defRPr sz="3200">
                <a:solidFill>
                  <a:schemeClr val="tx1"/>
                </a:solidFill>
                <a:latin typeface="Arial" charset="0"/>
                <a:cs typeface="Arial" charset="0"/>
              </a:defRPr>
            </a:lvl1pPr>
            <a:lvl2pPr marL="52070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just" rtl="0" eaLnBrk="1" hangingPunct="1">
              <a:spcBef>
                <a:spcPct val="0"/>
              </a:spcBef>
              <a:buClr>
                <a:srgbClr val="FF0000"/>
              </a:buClr>
              <a:buFont typeface="Wingdings 2" pitchFamily="18" charset="2"/>
              <a:buChar char="8"/>
            </a:pPr>
            <a:r>
              <a:rPr lang="en-US" altLang="en-US" sz="2400" b="1"/>
              <a:t>When an external load is applied to saturated soil it will be carried jointly by the </a:t>
            </a:r>
            <a:r>
              <a:rPr lang="en-US" altLang="en-US" sz="2400" b="1" u="sng">
                <a:solidFill>
                  <a:srgbClr val="FF0000"/>
                </a:solidFill>
              </a:rPr>
              <a:t>two systems</a:t>
            </a:r>
            <a:r>
              <a:rPr lang="en-US" altLang="en-US" sz="2400" b="1"/>
              <a:t>, solid grains and water in the pores.</a:t>
            </a:r>
          </a:p>
        </p:txBody>
      </p:sp>
      <p:pic>
        <p:nvPicPr>
          <p:cNvPr id="6150" name="Picture 6" descr="untitled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03850" y="3973513"/>
            <a:ext cx="3705225" cy="269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1" name="Line 7"/>
          <p:cNvSpPr>
            <a:spLocks noChangeShapeType="1"/>
          </p:cNvSpPr>
          <p:nvPr/>
        </p:nvSpPr>
        <p:spPr bwMode="auto">
          <a:xfrm>
            <a:off x="5880100" y="4076700"/>
            <a:ext cx="22606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52" name="Line 8"/>
          <p:cNvSpPr>
            <a:spLocks noChangeShapeType="1"/>
          </p:cNvSpPr>
          <p:nvPr/>
        </p:nvSpPr>
        <p:spPr bwMode="auto">
          <a:xfrm>
            <a:off x="7019925" y="3571875"/>
            <a:ext cx="0" cy="503238"/>
          </a:xfrm>
          <a:prstGeom prst="line">
            <a:avLst/>
          </a:prstGeom>
          <a:noFill/>
          <a:ln w="571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53" name="TextBox 1"/>
          <p:cNvSpPr txBox="1">
            <a:spLocks noChangeArrowheads="1"/>
          </p:cNvSpPr>
          <p:nvPr/>
        </p:nvSpPr>
        <p:spPr bwMode="auto">
          <a:xfrm>
            <a:off x="7059613" y="3213100"/>
            <a:ext cx="373062" cy="461963"/>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rtl="1" eaLnBrk="0" fontAlgn="base" hangingPunct="0">
              <a:spcBef>
                <a:spcPct val="0"/>
              </a:spcBef>
              <a:spcAft>
                <a:spcPct val="0"/>
              </a:spcAft>
              <a:defRPr>
                <a:solidFill>
                  <a:schemeClr val="tx1"/>
                </a:solidFill>
                <a:latin typeface="Arial" charset="0"/>
                <a:cs typeface="Arial" charset="0"/>
              </a:defRPr>
            </a:lvl6pPr>
            <a:lvl7pPr marL="2971800" indent="-228600" rtl="1" eaLnBrk="0" fontAlgn="base" hangingPunct="0">
              <a:spcBef>
                <a:spcPct val="0"/>
              </a:spcBef>
              <a:spcAft>
                <a:spcPct val="0"/>
              </a:spcAft>
              <a:defRPr>
                <a:solidFill>
                  <a:schemeClr val="tx1"/>
                </a:solidFill>
                <a:latin typeface="Arial" charset="0"/>
                <a:cs typeface="Arial" charset="0"/>
              </a:defRPr>
            </a:lvl7pPr>
            <a:lvl8pPr marL="3429000" indent="-228600" rtl="1" eaLnBrk="0" fontAlgn="base" hangingPunct="0">
              <a:spcBef>
                <a:spcPct val="0"/>
              </a:spcBef>
              <a:spcAft>
                <a:spcPct val="0"/>
              </a:spcAft>
              <a:defRPr>
                <a:solidFill>
                  <a:schemeClr val="tx1"/>
                </a:solidFill>
                <a:latin typeface="Arial" charset="0"/>
                <a:cs typeface="Arial" charset="0"/>
              </a:defRPr>
            </a:lvl8pPr>
            <a:lvl9pPr marL="3886200" indent="-228600" rtl="1"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400" b="1"/>
              <a:t>F</a:t>
            </a:r>
          </a:p>
        </p:txBody>
      </p:sp>
      <p:sp>
        <p:nvSpPr>
          <p:cNvPr id="6154" name="Rectangle 3"/>
          <p:cNvSpPr txBox="1">
            <a:spLocks noChangeArrowheads="1"/>
          </p:cNvSpPr>
          <p:nvPr/>
        </p:nvSpPr>
        <p:spPr bwMode="auto">
          <a:xfrm>
            <a:off x="193675" y="3675063"/>
            <a:ext cx="5292725" cy="2676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06400" indent="-406400" algn="r" eaLnBrk="0" hangingPunct="0">
              <a:spcBef>
                <a:spcPct val="20000"/>
              </a:spcBef>
              <a:buChar char="•"/>
              <a:defRPr sz="3200">
                <a:solidFill>
                  <a:schemeClr val="tx1"/>
                </a:solidFill>
                <a:latin typeface="Arial" charset="0"/>
                <a:cs typeface="Arial" charset="0"/>
              </a:defRPr>
            </a:lvl1pPr>
            <a:lvl2pPr marL="52070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just" rtl="0" eaLnBrk="1" hangingPunct="1">
              <a:spcBef>
                <a:spcPct val="0"/>
              </a:spcBef>
              <a:buClr>
                <a:srgbClr val="FF0000"/>
              </a:buClr>
              <a:buFont typeface="Wingdings 2" pitchFamily="18" charset="2"/>
              <a:buChar char="8"/>
            </a:pPr>
            <a:r>
              <a:rPr lang="en-US" altLang="en-US" sz="2400" b="1" dirty="0"/>
              <a:t>The increase in pressure within the pore water causes drainage (flow out of the soil), and the load is transferred to the solid grains. The rate of drainage depends on the </a:t>
            </a:r>
            <a:r>
              <a:rPr lang="en-US" altLang="en-US" sz="2400" b="1" dirty="0">
                <a:solidFill>
                  <a:srgbClr val="0000FF"/>
                </a:solidFill>
              </a:rPr>
              <a:t>permeability</a:t>
            </a:r>
            <a:r>
              <a:rPr lang="en-US" altLang="en-US" sz="2400" b="1" dirty="0"/>
              <a:t> of the soil.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Box 6"/>
          <p:cNvSpPr txBox="1">
            <a:spLocks noChangeArrowheads="1"/>
          </p:cNvSpPr>
          <p:nvPr/>
        </p:nvSpPr>
        <p:spPr bwMode="auto">
          <a:xfrm>
            <a:off x="323850" y="620713"/>
            <a:ext cx="8424863" cy="120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06400" indent="-406400" algn="r" eaLnBrk="0" hangingPunct="0">
              <a:spcBef>
                <a:spcPct val="20000"/>
              </a:spcBef>
              <a:buChar char="•"/>
              <a:defRPr sz="3200">
                <a:solidFill>
                  <a:schemeClr val="tx1"/>
                </a:solidFill>
                <a:latin typeface="Arial" charset="0"/>
                <a:cs typeface="Arial" charset="0"/>
              </a:defRPr>
            </a:lvl1pPr>
            <a:lvl2pPr marL="52070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just" rtl="0" eaLnBrk="1" hangingPunct="1">
              <a:spcBef>
                <a:spcPct val="0"/>
              </a:spcBef>
              <a:buClr>
                <a:srgbClr val="FF0000"/>
              </a:buClr>
              <a:buFont typeface="Wingdings 2" pitchFamily="18" charset="2"/>
              <a:buChar char="8"/>
            </a:pPr>
            <a:r>
              <a:rPr lang="en-US" altLang="en-US" sz="2400" b="1"/>
              <a:t>If by any mean we can find the part of the load carried by the </a:t>
            </a:r>
            <a:r>
              <a:rPr lang="en-US" altLang="en-US" sz="2400" b="1">
                <a:solidFill>
                  <a:srgbClr val="FF0000"/>
                </a:solidFill>
              </a:rPr>
              <a:t>water</a:t>
            </a:r>
            <a:r>
              <a:rPr lang="en-US" altLang="en-US" sz="2400" b="1"/>
              <a:t> for a given external load, then we can find the part carried by the solids.</a:t>
            </a:r>
          </a:p>
        </p:txBody>
      </p:sp>
      <p:sp>
        <p:nvSpPr>
          <p:cNvPr id="7172" name="Text Box 7"/>
          <p:cNvSpPr txBox="1">
            <a:spLocks noChangeArrowheads="1"/>
          </p:cNvSpPr>
          <p:nvPr/>
        </p:nvSpPr>
        <p:spPr bwMode="auto">
          <a:xfrm>
            <a:off x="323850" y="2060575"/>
            <a:ext cx="8424863" cy="1570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06400" indent="-406400" algn="r" eaLnBrk="0" hangingPunct="0">
              <a:spcBef>
                <a:spcPct val="20000"/>
              </a:spcBef>
              <a:buChar char="•"/>
              <a:defRPr sz="3200">
                <a:solidFill>
                  <a:schemeClr val="tx1"/>
                </a:solidFill>
                <a:latin typeface="Arial" charset="0"/>
                <a:cs typeface="Arial" charset="0"/>
              </a:defRPr>
            </a:lvl1pPr>
            <a:lvl2pPr marL="52070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just" rtl="0" eaLnBrk="1" hangingPunct="1">
              <a:spcBef>
                <a:spcPct val="0"/>
              </a:spcBef>
              <a:buClr>
                <a:srgbClr val="FF0000"/>
              </a:buClr>
              <a:buFont typeface="Wingdings 2" pitchFamily="18" charset="2"/>
              <a:buChar char="8"/>
            </a:pPr>
            <a:r>
              <a:rPr lang="en-US" altLang="en-US" sz="2400" b="1" dirty="0"/>
              <a:t>This is the theme of the </a:t>
            </a:r>
            <a:r>
              <a:rPr lang="en-US" altLang="en-US" sz="2400" b="1" dirty="0">
                <a:solidFill>
                  <a:srgbClr val="00B050"/>
                </a:solidFill>
              </a:rPr>
              <a:t>Principle of Effective Stress</a:t>
            </a:r>
            <a:r>
              <a:rPr lang="en-US" altLang="en-US" sz="2400" b="1" dirty="0"/>
              <a:t>. In other word the principle of effective stress determines the effect of a pore pressure on the behavior of a soil with a given </a:t>
            </a:r>
            <a:r>
              <a:rPr lang="en-US" altLang="en-US" sz="2400" b="1" dirty="0">
                <a:solidFill>
                  <a:srgbClr val="0000FF"/>
                </a:solidFill>
              </a:rPr>
              <a:t>TOTAL</a:t>
            </a:r>
            <a:r>
              <a:rPr lang="en-US" altLang="en-US" sz="2400" b="1" dirty="0"/>
              <a:t> </a:t>
            </a:r>
            <a:r>
              <a:rPr lang="en-US" altLang="en-US" sz="2400" b="1" dirty="0">
                <a:solidFill>
                  <a:srgbClr val="0000FF"/>
                </a:solidFill>
              </a:rPr>
              <a:t>STRESS</a:t>
            </a:r>
            <a:r>
              <a:rPr lang="en-US" altLang="en-US" sz="2400" b="1" dirty="0"/>
              <a:t>.</a:t>
            </a:r>
          </a:p>
        </p:txBody>
      </p:sp>
      <p:sp>
        <p:nvSpPr>
          <p:cNvPr id="7173" name="Text Box 8"/>
          <p:cNvSpPr txBox="1">
            <a:spLocks noChangeArrowheads="1"/>
          </p:cNvSpPr>
          <p:nvPr/>
        </p:nvSpPr>
        <p:spPr bwMode="auto">
          <a:xfrm>
            <a:off x="323850" y="3860800"/>
            <a:ext cx="8424863"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lvl1pPr marL="406400" indent="-406400" algn="r" eaLnBrk="0" hangingPunct="0">
              <a:spcBef>
                <a:spcPct val="20000"/>
              </a:spcBef>
              <a:buChar char="•"/>
              <a:defRPr sz="3200">
                <a:solidFill>
                  <a:schemeClr val="tx1"/>
                </a:solidFill>
                <a:latin typeface="Arial" charset="0"/>
                <a:cs typeface="Arial" charset="0"/>
              </a:defRPr>
            </a:lvl1pPr>
            <a:lvl2pPr marL="52070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just" rtl="0" eaLnBrk="1" hangingPunct="1">
              <a:spcBef>
                <a:spcPct val="0"/>
              </a:spcBef>
              <a:buClr>
                <a:srgbClr val="FF0000"/>
              </a:buClr>
              <a:buFont typeface="Wingdings 2" pitchFamily="18" charset="2"/>
              <a:buChar char="8"/>
            </a:pPr>
            <a:r>
              <a:rPr lang="en-US" altLang="en-US" sz="2400" b="1"/>
              <a:t>It is probably </a:t>
            </a:r>
            <a:r>
              <a:rPr lang="en-US" altLang="en-US" sz="2400" b="1" u="sng">
                <a:solidFill>
                  <a:srgbClr val="FF0000"/>
                </a:solidFill>
              </a:rPr>
              <a:t>the single most important concept </a:t>
            </a:r>
            <a:r>
              <a:rPr lang="en-US" altLang="en-US" sz="2400" b="1"/>
              <a:t>in soil mechanics and geotechnical engineering.</a:t>
            </a:r>
          </a:p>
        </p:txBody>
      </p:sp>
      <p:sp>
        <p:nvSpPr>
          <p:cNvPr id="7174" name="Text Box 8"/>
          <p:cNvSpPr txBox="1">
            <a:spLocks noChangeArrowheads="1"/>
          </p:cNvSpPr>
          <p:nvPr/>
        </p:nvSpPr>
        <p:spPr bwMode="auto">
          <a:xfrm>
            <a:off x="323850" y="4941888"/>
            <a:ext cx="8424863"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lvl1pPr marL="406400" indent="-406400" algn="r" eaLnBrk="0" hangingPunct="0">
              <a:spcBef>
                <a:spcPct val="20000"/>
              </a:spcBef>
              <a:buChar char="•"/>
              <a:defRPr sz="3200">
                <a:solidFill>
                  <a:schemeClr val="tx1"/>
                </a:solidFill>
                <a:latin typeface="Arial" charset="0"/>
                <a:cs typeface="Arial" charset="0"/>
              </a:defRPr>
            </a:lvl1pPr>
            <a:lvl2pPr marL="52070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just" rtl="0" eaLnBrk="1" hangingPunct="1">
              <a:spcBef>
                <a:spcPct val="0"/>
              </a:spcBef>
              <a:buClr>
                <a:srgbClr val="FF0000"/>
              </a:buClr>
              <a:buFont typeface="Wingdings 2" pitchFamily="18" charset="2"/>
              <a:buChar char="8"/>
            </a:pPr>
            <a:r>
              <a:rPr lang="en-US" altLang="en-US" sz="2400" b="1"/>
              <a:t>The compressibility and shearing resistance of a soil depend to a great extent on </a:t>
            </a:r>
            <a:r>
              <a:rPr lang="en-US" altLang="en-US" sz="2400" b="1">
                <a:solidFill>
                  <a:srgbClr val="FF0000"/>
                </a:solidFill>
              </a:rPr>
              <a:t>the effective stress</a:t>
            </a:r>
            <a:r>
              <a:rPr lang="en-US" altLang="en-US" sz="2400" b="1"/>
              <a: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ext Box 5"/>
          <p:cNvSpPr txBox="1">
            <a:spLocks noChangeArrowheads="1"/>
          </p:cNvSpPr>
          <p:nvPr/>
        </p:nvSpPr>
        <p:spPr bwMode="auto">
          <a:xfrm>
            <a:off x="250825" y="115888"/>
            <a:ext cx="8351838" cy="830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06400" indent="-406400" algn="r" eaLnBrk="0" hangingPunct="0">
              <a:spcBef>
                <a:spcPct val="20000"/>
              </a:spcBef>
              <a:buChar char="•"/>
              <a:defRPr sz="3200">
                <a:solidFill>
                  <a:schemeClr val="tx1"/>
                </a:solidFill>
                <a:latin typeface="Arial" charset="0"/>
                <a:cs typeface="Arial" charset="0"/>
              </a:defRPr>
            </a:lvl1pPr>
            <a:lvl2pPr marL="52070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just" rtl="0" eaLnBrk="1" hangingPunct="1">
              <a:spcBef>
                <a:spcPct val="0"/>
              </a:spcBef>
              <a:buClr>
                <a:srgbClr val="FF0000"/>
              </a:buClr>
              <a:buFont typeface="Wingdings 2" pitchFamily="18" charset="2"/>
              <a:buChar char="8"/>
            </a:pPr>
            <a:r>
              <a:rPr lang="en-US" altLang="en-US" sz="2400" b="1"/>
              <a:t>The concept of effective stress is significant in solving geotechnical engineering problems, such as:</a:t>
            </a:r>
          </a:p>
        </p:txBody>
      </p:sp>
      <p:sp>
        <p:nvSpPr>
          <p:cNvPr id="8196" name="Text Box 6"/>
          <p:cNvSpPr txBox="1">
            <a:spLocks noChangeArrowheads="1"/>
          </p:cNvSpPr>
          <p:nvPr/>
        </p:nvSpPr>
        <p:spPr bwMode="auto">
          <a:xfrm>
            <a:off x="250825" y="1125538"/>
            <a:ext cx="4826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06400" indent="-406400" algn="r" eaLnBrk="0" hangingPunct="0">
              <a:spcBef>
                <a:spcPct val="20000"/>
              </a:spcBef>
              <a:buChar char="•"/>
              <a:defRPr sz="3200">
                <a:solidFill>
                  <a:schemeClr val="tx1"/>
                </a:solidFill>
                <a:latin typeface="Arial" charset="0"/>
                <a:cs typeface="Arial" charset="0"/>
              </a:defRPr>
            </a:lvl1pPr>
            <a:lvl2pPr marL="52070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just" rtl="0" eaLnBrk="1" hangingPunct="1">
              <a:spcBef>
                <a:spcPct val="0"/>
              </a:spcBef>
              <a:buClr>
                <a:srgbClr val="FF0000"/>
              </a:buClr>
              <a:buFont typeface="Wingdings 2" pitchFamily="18" charset="2"/>
              <a:buBlip>
                <a:blip r:embed="rId2"/>
              </a:buBlip>
            </a:pPr>
            <a:r>
              <a:rPr lang="en-US" altLang="en-US" sz="2000" b="1">
                <a:solidFill>
                  <a:srgbClr val="800000"/>
                </a:solidFill>
              </a:rPr>
              <a:t>Bearing capacity and settlement of foundations</a:t>
            </a:r>
          </a:p>
        </p:txBody>
      </p:sp>
      <p:sp>
        <p:nvSpPr>
          <p:cNvPr id="8197" name="Text Box 7"/>
          <p:cNvSpPr txBox="1">
            <a:spLocks noChangeArrowheads="1"/>
          </p:cNvSpPr>
          <p:nvPr/>
        </p:nvSpPr>
        <p:spPr bwMode="auto">
          <a:xfrm>
            <a:off x="5508625" y="1196975"/>
            <a:ext cx="3455988"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06400" indent="-406400" algn="r" eaLnBrk="0" hangingPunct="0">
              <a:spcBef>
                <a:spcPct val="20000"/>
              </a:spcBef>
              <a:buChar char="•"/>
              <a:defRPr sz="3200">
                <a:solidFill>
                  <a:schemeClr val="tx1"/>
                </a:solidFill>
                <a:latin typeface="Arial" charset="0"/>
                <a:cs typeface="Arial" charset="0"/>
              </a:defRPr>
            </a:lvl1pPr>
            <a:lvl2pPr marL="52070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just" rtl="0" eaLnBrk="1" hangingPunct="1">
              <a:spcBef>
                <a:spcPct val="0"/>
              </a:spcBef>
              <a:buClr>
                <a:srgbClr val="FF0000"/>
              </a:buClr>
              <a:buFont typeface="Wingdings 2" pitchFamily="18" charset="2"/>
              <a:buBlip>
                <a:blip r:embed="rId2"/>
              </a:buBlip>
            </a:pPr>
            <a:r>
              <a:rPr lang="en-US" altLang="en-US" sz="2000" b="1">
                <a:solidFill>
                  <a:srgbClr val="800000"/>
                </a:solidFill>
              </a:rPr>
              <a:t>Lateral earth pressure on retaining structures</a:t>
            </a:r>
          </a:p>
        </p:txBody>
      </p:sp>
      <p:sp>
        <p:nvSpPr>
          <p:cNvPr id="8198" name="Text Box 8"/>
          <p:cNvSpPr txBox="1">
            <a:spLocks noChangeArrowheads="1"/>
          </p:cNvSpPr>
          <p:nvPr/>
        </p:nvSpPr>
        <p:spPr bwMode="auto">
          <a:xfrm>
            <a:off x="250825" y="5734050"/>
            <a:ext cx="43211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06400" indent="-406400" algn="r" eaLnBrk="0" hangingPunct="0">
              <a:spcBef>
                <a:spcPct val="20000"/>
              </a:spcBef>
              <a:buChar char="•"/>
              <a:defRPr sz="3200">
                <a:solidFill>
                  <a:schemeClr val="tx1"/>
                </a:solidFill>
                <a:latin typeface="Arial" charset="0"/>
                <a:cs typeface="Arial" charset="0"/>
              </a:defRPr>
            </a:lvl1pPr>
            <a:lvl2pPr marL="52070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just" rtl="0" eaLnBrk="1" hangingPunct="1">
              <a:spcBef>
                <a:spcPct val="0"/>
              </a:spcBef>
              <a:buClr>
                <a:srgbClr val="FF0000"/>
              </a:buClr>
              <a:buFont typeface="Wingdings 2" pitchFamily="18" charset="2"/>
              <a:buBlip>
                <a:blip r:embed="rId2"/>
              </a:buBlip>
            </a:pPr>
            <a:r>
              <a:rPr lang="en-US" altLang="en-US" sz="2000" b="1">
                <a:solidFill>
                  <a:srgbClr val="800000"/>
                </a:solidFill>
              </a:rPr>
              <a:t>Stability of earth slopes</a:t>
            </a:r>
          </a:p>
        </p:txBody>
      </p:sp>
      <p:pic>
        <p:nvPicPr>
          <p:cNvPr id="8199"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40200" y="4941888"/>
            <a:ext cx="2847975" cy="1657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200"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088" y="1773238"/>
            <a:ext cx="3208337" cy="3471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201" name="Picture 12" descr="File:Terminology.jpg">
            <a:hlinkClick r:id="rId5"/>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795963" y="2133600"/>
            <a:ext cx="2665412" cy="242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ext Box 2"/>
          <p:cNvSpPr txBox="1">
            <a:spLocks noChangeArrowheads="1"/>
          </p:cNvSpPr>
          <p:nvPr/>
        </p:nvSpPr>
        <p:spPr bwMode="auto">
          <a:xfrm>
            <a:off x="107950" y="163513"/>
            <a:ext cx="7251088" cy="461665"/>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eaLnBrk="0" hangingPunct="0">
              <a:spcBef>
                <a:spcPct val="20000"/>
              </a:spcBef>
              <a:buChar char="•"/>
              <a:defRPr sz="3200">
                <a:solidFill>
                  <a:schemeClr val="tx1"/>
                </a:solidFill>
                <a:latin typeface="Arial" charset="0"/>
                <a:cs typeface="Arial" charset="0"/>
              </a:defRPr>
            </a:lvl1pPr>
            <a:lvl2pPr marL="74295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l" eaLnBrk="1" hangingPunct="1">
              <a:spcBef>
                <a:spcPct val="0"/>
              </a:spcBef>
              <a:buFontTx/>
              <a:buNone/>
            </a:pPr>
            <a:r>
              <a:rPr lang="en-US" altLang="en-US" sz="2400" b="1" u="sng" dirty="0">
                <a:solidFill>
                  <a:schemeClr val="tx2"/>
                </a:solidFill>
              </a:rPr>
              <a:t>THE PRINCIPLE OF EFFECTIVE </a:t>
            </a:r>
            <a:r>
              <a:rPr lang="en-US" altLang="en-US" sz="2400" b="1" u="sng" dirty="0" smtClean="0">
                <a:solidFill>
                  <a:schemeClr val="tx2"/>
                </a:solidFill>
              </a:rPr>
              <a:t>STRESS (P.E.S.)</a:t>
            </a:r>
            <a:endParaRPr lang="en-US" altLang="en-US" sz="2400" b="1" u="sng" dirty="0">
              <a:solidFill>
                <a:schemeClr val="tx2"/>
              </a:solidFill>
            </a:endParaRPr>
          </a:p>
        </p:txBody>
      </p:sp>
      <p:sp>
        <p:nvSpPr>
          <p:cNvPr id="9220" name="Text Box 3"/>
          <p:cNvSpPr txBox="1">
            <a:spLocks noChangeArrowheads="1"/>
          </p:cNvSpPr>
          <p:nvPr/>
        </p:nvSpPr>
        <p:spPr bwMode="auto">
          <a:xfrm>
            <a:off x="250825" y="620713"/>
            <a:ext cx="8424863"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06400" indent="-406400" algn="r" eaLnBrk="0" hangingPunct="0">
              <a:spcBef>
                <a:spcPct val="20000"/>
              </a:spcBef>
              <a:buChar char="•"/>
              <a:defRPr sz="3200">
                <a:solidFill>
                  <a:schemeClr val="tx1"/>
                </a:solidFill>
                <a:latin typeface="Arial" charset="0"/>
                <a:cs typeface="Arial" charset="0"/>
              </a:defRPr>
            </a:lvl1pPr>
            <a:lvl2pPr marL="52070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just" rtl="0" eaLnBrk="1" hangingPunct="1">
              <a:spcBef>
                <a:spcPct val="0"/>
              </a:spcBef>
              <a:buClr>
                <a:srgbClr val="FF0000"/>
              </a:buClr>
              <a:buFont typeface="Wingdings 2" pitchFamily="18" charset="2"/>
              <a:buChar char="8"/>
            </a:pPr>
            <a:r>
              <a:rPr lang="en-US" altLang="en-US" sz="2400" b="1"/>
              <a:t>This principle was based on some experimental data with some intuition. It states that:</a:t>
            </a:r>
          </a:p>
        </p:txBody>
      </p:sp>
      <p:graphicFrame>
        <p:nvGraphicFramePr>
          <p:cNvPr id="9221" name="Object 4"/>
          <p:cNvGraphicFramePr>
            <a:graphicFrameLocks noChangeAspect="1"/>
          </p:cNvGraphicFramePr>
          <p:nvPr/>
        </p:nvGraphicFramePr>
        <p:xfrm>
          <a:off x="684213" y="1484313"/>
          <a:ext cx="3095625" cy="514350"/>
        </p:xfrm>
        <a:graphic>
          <a:graphicData uri="http://schemas.openxmlformats.org/presentationml/2006/ole">
            <mc:AlternateContent xmlns:mc="http://schemas.openxmlformats.org/markup-compatibility/2006">
              <mc:Choice xmlns:v="urn:schemas-microsoft-com:vml" Requires="v">
                <p:oleObj spid="_x0000_s9269" name="Equation" r:id="rId4" imgW="1371600" imgH="228600" progId="Equation.3">
                  <p:embed/>
                </p:oleObj>
              </mc:Choice>
              <mc:Fallback>
                <p:oleObj name="Equation" r:id="rId4" imgW="1371600" imgH="22860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4213" y="1484313"/>
                        <a:ext cx="3095625" cy="514350"/>
                      </a:xfrm>
                      <a:prstGeom prst="rect">
                        <a:avLst/>
                      </a:prstGeom>
                      <a:solidFill>
                        <a:srgbClr val="FFFF00"/>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222" name="Text Box 5"/>
          <p:cNvSpPr txBox="1">
            <a:spLocks noChangeArrowheads="1"/>
          </p:cNvSpPr>
          <p:nvPr/>
        </p:nvSpPr>
        <p:spPr bwMode="auto">
          <a:xfrm>
            <a:off x="250825" y="2133600"/>
            <a:ext cx="10302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eaLnBrk="0" hangingPunct="0">
              <a:spcBef>
                <a:spcPct val="20000"/>
              </a:spcBef>
              <a:buChar char="•"/>
              <a:defRPr sz="3200">
                <a:solidFill>
                  <a:schemeClr val="tx1"/>
                </a:solidFill>
                <a:latin typeface="Arial" charset="0"/>
                <a:cs typeface="Arial" charset="0"/>
              </a:defRPr>
            </a:lvl1pPr>
            <a:lvl2pPr marL="74295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l" eaLnBrk="1" hangingPunct="1">
              <a:spcBef>
                <a:spcPct val="0"/>
              </a:spcBef>
              <a:buFontTx/>
              <a:buNone/>
            </a:pPr>
            <a:r>
              <a:rPr lang="en-US" altLang="en-US" sz="2000" b="1"/>
              <a:t>Where </a:t>
            </a:r>
          </a:p>
        </p:txBody>
      </p:sp>
      <p:graphicFrame>
        <p:nvGraphicFramePr>
          <p:cNvPr id="9223" name="Object 6"/>
          <p:cNvGraphicFramePr>
            <a:graphicFrameLocks noChangeAspect="1"/>
          </p:cNvGraphicFramePr>
          <p:nvPr/>
        </p:nvGraphicFramePr>
        <p:xfrm>
          <a:off x="684213" y="2628900"/>
          <a:ext cx="3311525" cy="1274763"/>
        </p:xfrm>
        <a:graphic>
          <a:graphicData uri="http://schemas.openxmlformats.org/presentationml/2006/ole">
            <mc:AlternateContent xmlns:mc="http://schemas.openxmlformats.org/markup-compatibility/2006">
              <mc:Choice xmlns:v="urn:schemas-microsoft-com:vml" Requires="v">
                <p:oleObj spid="_x0000_s9270" name="Equation" r:id="rId6" imgW="1714320" imgH="660240" progId="Equation.3">
                  <p:embed/>
                </p:oleObj>
              </mc:Choice>
              <mc:Fallback>
                <p:oleObj name="Equation" r:id="rId6" imgW="1714320" imgH="660240" progId="Equation.3">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4213" y="2628900"/>
                        <a:ext cx="3311525" cy="1274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224" name="Text Box 7"/>
          <p:cNvSpPr txBox="1">
            <a:spLocks noChangeArrowheads="1"/>
          </p:cNvSpPr>
          <p:nvPr/>
        </p:nvSpPr>
        <p:spPr bwMode="auto">
          <a:xfrm>
            <a:off x="250825" y="4005263"/>
            <a:ext cx="8424863"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06400" indent="-406400" algn="r" eaLnBrk="0" hangingPunct="0">
              <a:spcBef>
                <a:spcPct val="20000"/>
              </a:spcBef>
              <a:buChar char="•"/>
              <a:defRPr sz="3200">
                <a:solidFill>
                  <a:schemeClr val="tx1"/>
                </a:solidFill>
                <a:latin typeface="Arial" charset="0"/>
                <a:cs typeface="Arial" charset="0"/>
              </a:defRPr>
            </a:lvl1pPr>
            <a:lvl2pPr marL="52070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just" rtl="0" eaLnBrk="1" hangingPunct="1">
              <a:spcBef>
                <a:spcPct val="0"/>
              </a:spcBef>
              <a:buClr>
                <a:srgbClr val="FF0000"/>
              </a:buClr>
              <a:buFont typeface="Wingdings 2" pitchFamily="18" charset="2"/>
              <a:buChar char="8"/>
            </a:pPr>
            <a:r>
              <a:rPr lang="en-US" altLang="en-US" sz="2400" b="1" dirty="0"/>
              <a:t>Eq. 1 is more of a working </a:t>
            </a:r>
            <a:r>
              <a:rPr lang="en-US" altLang="en-US" sz="2400" b="1" dirty="0">
                <a:solidFill>
                  <a:srgbClr val="0000FF"/>
                </a:solidFill>
              </a:rPr>
              <a:t>hypothesis</a:t>
            </a:r>
            <a:r>
              <a:rPr lang="en-US" altLang="en-US" sz="2400" b="1" dirty="0"/>
              <a:t> than being a </a:t>
            </a:r>
            <a:r>
              <a:rPr lang="en-US" altLang="en-US" sz="2400" b="1" dirty="0">
                <a:solidFill>
                  <a:srgbClr val="0000FF"/>
                </a:solidFill>
              </a:rPr>
              <a:t>physical</a:t>
            </a:r>
            <a:r>
              <a:rPr lang="en-US" altLang="en-US" sz="2400" b="1" dirty="0"/>
              <a:t> </a:t>
            </a:r>
            <a:r>
              <a:rPr lang="en-US" altLang="en-US" sz="2400" b="1" dirty="0">
                <a:solidFill>
                  <a:srgbClr val="0000FF"/>
                </a:solidFill>
              </a:rPr>
              <a:t>law</a:t>
            </a:r>
            <a:r>
              <a:rPr lang="en-US" altLang="en-US" sz="2400" b="1" dirty="0"/>
              <a:t>.</a:t>
            </a:r>
          </a:p>
        </p:txBody>
      </p:sp>
      <p:sp>
        <p:nvSpPr>
          <p:cNvPr id="9225" name="Text Box 8"/>
          <p:cNvSpPr txBox="1">
            <a:spLocks noChangeArrowheads="1"/>
          </p:cNvSpPr>
          <p:nvPr/>
        </p:nvSpPr>
        <p:spPr bwMode="auto">
          <a:xfrm>
            <a:off x="250825" y="4911725"/>
            <a:ext cx="8424863"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06400" indent="-406400" algn="r" eaLnBrk="0" hangingPunct="0">
              <a:spcBef>
                <a:spcPct val="20000"/>
              </a:spcBef>
              <a:buChar char="•"/>
              <a:defRPr sz="3200">
                <a:solidFill>
                  <a:schemeClr val="tx1"/>
                </a:solidFill>
                <a:latin typeface="Arial" charset="0"/>
                <a:cs typeface="Arial" charset="0"/>
              </a:defRPr>
            </a:lvl1pPr>
            <a:lvl2pPr marL="52070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just" rtl="0" eaLnBrk="1" hangingPunct="1">
              <a:spcBef>
                <a:spcPct val="0"/>
              </a:spcBef>
              <a:buClr>
                <a:srgbClr val="FF0000"/>
              </a:buClr>
              <a:buFont typeface="Wingdings 2" pitchFamily="18" charset="2"/>
              <a:buChar char="8"/>
            </a:pPr>
            <a:r>
              <a:rPr lang="en-US" altLang="en-US" sz="2400" b="1"/>
              <a:t>Actually Terzaghi (1925, 1936) arrived at Eq. 1 from the results of laboratory experiments.</a:t>
            </a:r>
          </a:p>
        </p:txBody>
      </p:sp>
      <p:sp>
        <p:nvSpPr>
          <p:cNvPr id="9226" name="Text Box 9"/>
          <p:cNvSpPr txBox="1">
            <a:spLocks noChangeArrowheads="1"/>
          </p:cNvSpPr>
          <p:nvPr/>
        </p:nvSpPr>
        <p:spPr bwMode="auto">
          <a:xfrm>
            <a:off x="250825" y="5775325"/>
            <a:ext cx="8424863" cy="83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06400" indent="-406400" algn="r" eaLnBrk="0" hangingPunct="0">
              <a:spcBef>
                <a:spcPct val="20000"/>
              </a:spcBef>
              <a:buChar char="•"/>
              <a:defRPr sz="3200">
                <a:solidFill>
                  <a:schemeClr val="tx1"/>
                </a:solidFill>
                <a:latin typeface="Arial" charset="0"/>
                <a:cs typeface="Arial" charset="0"/>
              </a:defRPr>
            </a:lvl1pPr>
            <a:lvl2pPr marL="52070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just" rtl="0" eaLnBrk="1" hangingPunct="1">
              <a:spcBef>
                <a:spcPct val="0"/>
              </a:spcBef>
              <a:buClr>
                <a:srgbClr val="FF0000"/>
              </a:buClr>
              <a:buFont typeface="Wingdings 2" pitchFamily="18" charset="2"/>
              <a:buChar char="8"/>
            </a:pPr>
            <a:r>
              <a:rPr lang="en-US" altLang="en-US" sz="2400" b="1"/>
              <a:t>Many attempts have been exercised in examining the validity of the concept but no one is </a:t>
            </a:r>
            <a:r>
              <a:rPr lang="en-US" altLang="en-US" sz="2400" b="1">
                <a:solidFill>
                  <a:srgbClr val="FF0000"/>
                </a:solidFill>
              </a:rPr>
              <a:t>conclusive</a:t>
            </a:r>
            <a:r>
              <a:rPr lang="en-US" altLang="en-US" sz="2400" b="1"/>
              <a:t>.</a:t>
            </a:r>
          </a:p>
        </p:txBody>
      </p:sp>
      <p:pic>
        <p:nvPicPr>
          <p:cNvPr id="9227"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024438" y="1557338"/>
            <a:ext cx="3579812" cy="223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ext Box 2"/>
          <p:cNvSpPr txBox="1">
            <a:spLocks noChangeArrowheads="1"/>
          </p:cNvSpPr>
          <p:nvPr/>
        </p:nvSpPr>
        <p:spPr bwMode="auto">
          <a:xfrm>
            <a:off x="107950" y="163513"/>
            <a:ext cx="5907088" cy="457200"/>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eaLnBrk="0" hangingPunct="0">
              <a:spcBef>
                <a:spcPct val="20000"/>
              </a:spcBef>
              <a:buChar char="•"/>
              <a:defRPr sz="3200">
                <a:solidFill>
                  <a:schemeClr val="tx1"/>
                </a:solidFill>
                <a:latin typeface="Arial" charset="0"/>
                <a:cs typeface="Arial" charset="0"/>
              </a:defRPr>
            </a:lvl1pPr>
            <a:lvl2pPr marL="74295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l" eaLnBrk="1" hangingPunct="1">
              <a:spcBef>
                <a:spcPct val="0"/>
              </a:spcBef>
              <a:buFontTx/>
              <a:buNone/>
            </a:pPr>
            <a:r>
              <a:rPr lang="en-US" altLang="en-US" sz="2400" b="1" u="sng">
                <a:solidFill>
                  <a:schemeClr val="tx2"/>
                </a:solidFill>
              </a:rPr>
              <a:t>Important Remarks (Facts) about P.E.S.</a:t>
            </a:r>
          </a:p>
        </p:txBody>
      </p:sp>
      <p:sp>
        <p:nvSpPr>
          <p:cNvPr id="10244" name="Text Box 3"/>
          <p:cNvSpPr txBox="1">
            <a:spLocks noChangeArrowheads="1"/>
          </p:cNvSpPr>
          <p:nvPr/>
        </p:nvSpPr>
        <p:spPr bwMode="auto">
          <a:xfrm>
            <a:off x="179388" y="692150"/>
            <a:ext cx="8424862" cy="1570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06400" indent="-406400" algn="r" eaLnBrk="0" hangingPunct="0">
              <a:spcBef>
                <a:spcPct val="20000"/>
              </a:spcBef>
              <a:buChar char="•"/>
              <a:defRPr sz="3200">
                <a:solidFill>
                  <a:schemeClr val="tx1"/>
                </a:solidFill>
                <a:latin typeface="Arial" charset="0"/>
                <a:cs typeface="Arial" charset="0"/>
              </a:defRPr>
            </a:lvl1pPr>
            <a:lvl2pPr marL="52070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just" rtl="0" eaLnBrk="1" hangingPunct="1">
              <a:spcBef>
                <a:spcPct val="0"/>
              </a:spcBef>
              <a:buClr>
                <a:srgbClr val="FF0000"/>
              </a:buClr>
              <a:buFont typeface="Wingdings 2" pitchFamily="18" charset="2"/>
              <a:buBlip>
                <a:blip r:embed="rId3"/>
              </a:buBlip>
            </a:pPr>
            <a:r>
              <a:rPr lang="en-US" altLang="en-US" sz="2400" b="1" dirty="0"/>
              <a:t>The behavior of soils is solely controlled by the value of      , therefore in engineering     is what matter because all measurable effects of a change of stress, such as:</a:t>
            </a:r>
          </a:p>
        </p:txBody>
      </p:sp>
      <p:sp>
        <p:nvSpPr>
          <p:cNvPr id="10245" name="Rectangle 4"/>
          <p:cNvSpPr>
            <a:spLocks noChangeArrowheads="1"/>
          </p:cNvSpPr>
          <p:nvPr/>
        </p:nvSpPr>
        <p:spPr bwMode="auto">
          <a:xfrm>
            <a:off x="539750" y="3860800"/>
            <a:ext cx="80422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eaLnBrk="0" hangingPunct="0">
              <a:spcBef>
                <a:spcPct val="20000"/>
              </a:spcBef>
              <a:buChar char="•"/>
              <a:defRPr sz="3200">
                <a:solidFill>
                  <a:schemeClr val="tx1"/>
                </a:solidFill>
                <a:latin typeface="Arial" charset="0"/>
                <a:cs typeface="Arial" charset="0"/>
              </a:defRPr>
            </a:lvl1pPr>
            <a:lvl2pPr marL="74295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l" rtl="0" eaLnBrk="1" hangingPunct="1">
              <a:spcBef>
                <a:spcPct val="0"/>
              </a:spcBef>
              <a:buClr>
                <a:srgbClr val="FF0000"/>
              </a:buClr>
              <a:buFont typeface="Wingdings 2" pitchFamily="18" charset="2"/>
              <a:buNone/>
            </a:pPr>
            <a:r>
              <a:rPr lang="en-US" altLang="en-US" sz="2400" b="1"/>
              <a:t>are exclusively due to changes in the effective stress.</a:t>
            </a:r>
          </a:p>
        </p:txBody>
      </p:sp>
      <p:sp>
        <p:nvSpPr>
          <p:cNvPr id="10246" name="Rectangle 5"/>
          <p:cNvSpPr>
            <a:spLocks noChangeArrowheads="1"/>
          </p:cNvSpPr>
          <p:nvPr/>
        </p:nvSpPr>
        <p:spPr bwMode="auto">
          <a:xfrm>
            <a:off x="1331913" y="2324100"/>
            <a:ext cx="26733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eaLnBrk="0" hangingPunct="0">
              <a:spcBef>
                <a:spcPct val="20000"/>
              </a:spcBef>
              <a:buChar char="•"/>
              <a:defRPr sz="3200">
                <a:solidFill>
                  <a:schemeClr val="tx1"/>
                </a:solidFill>
                <a:latin typeface="Arial" charset="0"/>
                <a:cs typeface="Arial" charset="0"/>
              </a:defRPr>
            </a:lvl1pPr>
            <a:lvl2pPr marL="74295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l" rtl="0" eaLnBrk="1" hangingPunct="1">
              <a:spcBef>
                <a:spcPct val="0"/>
              </a:spcBef>
            </a:pPr>
            <a:r>
              <a:rPr lang="en-US" altLang="en-US" sz="2000" b="1">
                <a:solidFill>
                  <a:srgbClr val="FF0000"/>
                </a:solidFill>
              </a:rPr>
              <a:t> COMPRESSIBILITY</a:t>
            </a:r>
          </a:p>
        </p:txBody>
      </p:sp>
      <p:sp>
        <p:nvSpPr>
          <p:cNvPr id="10247" name="Rectangle 6"/>
          <p:cNvSpPr>
            <a:spLocks noChangeArrowheads="1"/>
          </p:cNvSpPr>
          <p:nvPr/>
        </p:nvSpPr>
        <p:spPr bwMode="auto">
          <a:xfrm>
            <a:off x="1331913" y="2755900"/>
            <a:ext cx="193833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eaLnBrk="0" hangingPunct="0">
              <a:spcBef>
                <a:spcPct val="20000"/>
              </a:spcBef>
              <a:buChar char="•"/>
              <a:defRPr sz="3200">
                <a:solidFill>
                  <a:schemeClr val="tx1"/>
                </a:solidFill>
                <a:latin typeface="Arial" charset="0"/>
                <a:cs typeface="Arial" charset="0"/>
              </a:defRPr>
            </a:lvl1pPr>
            <a:lvl2pPr marL="74295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l" rtl="0" eaLnBrk="1" hangingPunct="1">
              <a:spcBef>
                <a:spcPct val="0"/>
              </a:spcBef>
            </a:pPr>
            <a:r>
              <a:rPr lang="en-US" altLang="en-US" sz="2000" b="1">
                <a:solidFill>
                  <a:srgbClr val="FF0000"/>
                </a:solidFill>
              </a:rPr>
              <a:t> DISTRORION</a:t>
            </a:r>
          </a:p>
        </p:txBody>
      </p:sp>
      <p:sp>
        <p:nvSpPr>
          <p:cNvPr id="10248" name="Rectangle 7"/>
          <p:cNvSpPr>
            <a:spLocks noChangeArrowheads="1"/>
          </p:cNvSpPr>
          <p:nvPr/>
        </p:nvSpPr>
        <p:spPr bwMode="auto">
          <a:xfrm>
            <a:off x="1331913" y="3259138"/>
            <a:ext cx="27051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eaLnBrk="0" hangingPunct="0">
              <a:spcBef>
                <a:spcPct val="20000"/>
              </a:spcBef>
              <a:buChar char="•"/>
              <a:defRPr sz="3200">
                <a:solidFill>
                  <a:schemeClr val="tx1"/>
                </a:solidFill>
                <a:latin typeface="Arial" charset="0"/>
                <a:cs typeface="Arial" charset="0"/>
              </a:defRPr>
            </a:lvl1pPr>
            <a:lvl2pPr marL="74295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l" rtl="0" eaLnBrk="1" hangingPunct="1">
              <a:spcBef>
                <a:spcPct val="0"/>
              </a:spcBef>
            </a:pPr>
            <a:r>
              <a:rPr lang="en-US" altLang="en-US" sz="2000" b="1">
                <a:solidFill>
                  <a:srgbClr val="FF0000"/>
                </a:solidFill>
              </a:rPr>
              <a:t> SHEAR STRENGTH</a:t>
            </a:r>
          </a:p>
        </p:txBody>
      </p:sp>
      <p:sp>
        <p:nvSpPr>
          <p:cNvPr id="10249" name="Text Box 8"/>
          <p:cNvSpPr txBox="1">
            <a:spLocks noChangeArrowheads="1"/>
          </p:cNvSpPr>
          <p:nvPr/>
        </p:nvSpPr>
        <p:spPr bwMode="auto">
          <a:xfrm>
            <a:off x="250825" y="4324350"/>
            <a:ext cx="8424863" cy="1570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06400" indent="-406400" algn="r" eaLnBrk="0" hangingPunct="0">
              <a:spcBef>
                <a:spcPct val="20000"/>
              </a:spcBef>
              <a:buChar char="•"/>
              <a:defRPr sz="3200">
                <a:solidFill>
                  <a:schemeClr val="tx1"/>
                </a:solidFill>
                <a:latin typeface="Arial" charset="0"/>
                <a:cs typeface="Arial" charset="0"/>
              </a:defRPr>
            </a:lvl1pPr>
            <a:lvl2pPr marL="52070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just" rtl="0" eaLnBrk="1" hangingPunct="1">
              <a:spcBef>
                <a:spcPct val="0"/>
              </a:spcBef>
              <a:buClr>
                <a:srgbClr val="FF0000"/>
              </a:buClr>
              <a:buFont typeface="Wingdings 2" pitchFamily="18" charset="2"/>
              <a:buBlip>
                <a:blip r:embed="rId3"/>
              </a:buBlip>
            </a:pPr>
            <a:r>
              <a:rPr lang="en-US" altLang="en-US" sz="2400" b="1"/>
              <a:t>If there are two soils with the same structure and mineralogy, there behavior will be the same if they are subjected to the same effective stress. (The following example will demonstrate this).</a:t>
            </a:r>
          </a:p>
        </p:txBody>
      </p:sp>
      <p:graphicFrame>
        <p:nvGraphicFramePr>
          <p:cNvPr id="10250" name="Object 9"/>
          <p:cNvGraphicFramePr>
            <a:graphicFrameLocks noChangeAspect="1"/>
          </p:cNvGraphicFramePr>
          <p:nvPr/>
        </p:nvGraphicFramePr>
        <p:xfrm>
          <a:off x="611188" y="5949950"/>
          <a:ext cx="588962" cy="455613"/>
        </p:xfrm>
        <a:graphic>
          <a:graphicData uri="http://schemas.openxmlformats.org/presentationml/2006/ole">
            <mc:AlternateContent xmlns:mc="http://schemas.openxmlformats.org/markup-compatibility/2006">
              <mc:Choice xmlns:v="urn:schemas-microsoft-com:vml" Requires="v">
                <p:oleObj spid="_x0000_s10315" name="Equation" r:id="rId4" imgW="228402" imgH="177646" progId="Equation.3">
                  <p:embed/>
                </p:oleObj>
              </mc:Choice>
              <mc:Fallback>
                <p:oleObj name="Equation" r:id="rId4" imgW="228402" imgH="177646" progId="Equation.3">
                  <p:embed/>
                  <p:pic>
                    <p:nvPicPr>
                      <p:cNvPr id="0"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1188" y="5949950"/>
                        <a:ext cx="588962"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251" name="Text Box 11"/>
          <p:cNvSpPr txBox="1">
            <a:spLocks noChangeArrowheads="1"/>
          </p:cNvSpPr>
          <p:nvPr/>
        </p:nvSpPr>
        <p:spPr bwMode="auto">
          <a:xfrm>
            <a:off x="309563" y="5978525"/>
            <a:ext cx="822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06400" indent="-406400" algn="r" eaLnBrk="0" hangingPunct="0">
              <a:spcBef>
                <a:spcPct val="20000"/>
              </a:spcBef>
              <a:buChar char="•"/>
              <a:defRPr sz="3200">
                <a:solidFill>
                  <a:schemeClr val="tx1"/>
                </a:solidFill>
                <a:latin typeface="Arial" charset="0"/>
                <a:cs typeface="Arial" charset="0"/>
              </a:defRPr>
            </a:lvl1pPr>
            <a:lvl2pPr marL="52070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just" rtl="0" eaLnBrk="1" hangingPunct="1">
              <a:spcBef>
                <a:spcPct val="0"/>
              </a:spcBef>
              <a:buClr>
                <a:srgbClr val="FF0000"/>
              </a:buClr>
              <a:buFont typeface="Wingdings 2" pitchFamily="18" charset="2"/>
              <a:buBlip>
                <a:blip r:embed="rId3"/>
              </a:buBlip>
            </a:pPr>
            <a:r>
              <a:rPr lang="en-US" altLang="en-US" sz="2400" b="1" dirty="0">
                <a:solidFill>
                  <a:srgbClr val="00B050"/>
                </a:solidFill>
              </a:rPr>
              <a:t>   Cannot be measured, it can only be calculated.</a:t>
            </a:r>
          </a:p>
        </p:txBody>
      </p:sp>
      <p:graphicFrame>
        <p:nvGraphicFramePr>
          <p:cNvPr id="10252" name="Object 12"/>
          <p:cNvGraphicFramePr>
            <a:graphicFrameLocks noChangeAspect="1"/>
          </p:cNvGraphicFramePr>
          <p:nvPr/>
        </p:nvGraphicFramePr>
        <p:xfrm>
          <a:off x="5711825" y="1052513"/>
          <a:ext cx="588963" cy="455612"/>
        </p:xfrm>
        <a:graphic>
          <a:graphicData uri="http://schemas.openxmlformats.org/presentationml/2006/ole">
            <mc:AlternateContent xmlns:mc="http://schemas.openxmlformats.org/markup-compatibility/2006">
              <mc:Choice xmlns:v="urn:schemas-microsoft-com:vml" Requires="v">
                <p:oleObj spid="_x0000_s10316" name="Equation" r:id="rId6" imgW="228402" imgH="177646" progId="Equation.3">
                  <p:embed/>
                </p:oleObj>
              </mc:Choice>
              <mc:Fallback>
                <p:oleObj name="Equation" r:id="rId6" imgW="228402" imgH="177646" progId="Equation.3">
                  <p:embed/>
                  <p:pic>
                    <p:nvPicPr>
                      <p:cNvPr id="0" name="Object 1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11825" y="1052513"/>
                        <a:ext cx="588963" cy="455612"/>
                      </a:xfrm>
                      <a:prstGeom prst="rect">
                        <a:avLst/>
                      </a:prstGeom>
                      <a:solidFill>
                        <a:srgbClr val="FFFF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253" name="Object 1"/>
          <p:cNvGraphicFramePr>
            <a:graphicFrameLocks noChangeAspect="1"/>
          </p:cNvGraphicFramePr>
          <p:nvPr>
            <p:extLst>
              <p:ext uri="{D42A27DB-BD31-4B8C-83A1-F6EECF244321}">
                <p14:modId xmlns:p14="http://schemas.microsoft.com/office/powerpoint/2010/main" val="2215952356"/>
              </p:ext>
            </p:extLst>
          </p:nvPr>
        </p:nvGraphicFramePr>
        <p:xfrm>
          <a:off x="1174750" y="1101725"/>
          <a:ext cx="588963" cy="455613"/>
        </p:xfrm>
        <a:graphic>
          <a:graphicData uri="http://schemas.openxmlformats.org/presentationml/2006/ole">
            <mc:AlternateContent xmlns:mc="http://schemas.openxmlformats.org/markup-compatibility/2006">
              <mc:Choice xmlns:v="urn:schemas-microsoft-com:vml" Requires="v">
                <p:oleObj spid="_x0000_s10317" name="Equation" r:id="rId7" imgW="228402" imgH="177646" progId="Equation.3">
                  <p:embed/>
                </p:oleObj>
              </mc:Choice>
              <mc:Fallback>
                <p:oleObj name="Equation" r:id="rId7" imgW="228402" imgH="177646" progId="Equation.3">
                  <p:embed/>
                  <p:pic>
                    <p:nvPicPr>
                      <p:cNvPr id="0" name="Object 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74750" y="1101725"/>
                        <a:ext cx="588963" cy="455613"/>
                      </a:xfrm>
                      <a:prstGeom prst="rect">
                        <a:avLst/>
                      </a:prstGeom>
                      <a:solidFill>
                        <a:srgbClr val="FFFF00"/>
                      </a:solidFill>
                      <a:ln>
                        <a:noFill/>
                      </a:ln>
                    </p:spPr>
                  </p:pic>
                </p:oleObj>
              </mc:Fallback>
            </mc:AlternateContent>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ext Box 2"/>
          <p:cNvSpPr txBox="1">
            <a:spLocks noChangeArrowheads="1"/>
          </p:cNvSpPr>
          <p:nvPr/>
        </p:nvSpPr>
        <p:spPr bwMode="auto">
          <a:xfrm>
            <a:off x="158750" y="-26988"/>
            <a:ext cx="1438275" cy="4572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eaLnBrk="0" hangingPunct="0">
              <a:spcBef>
                <a:spcPct val="20000"/>
              </a:spcBef>
              <a:buChar char="•"/>
              <a:defRPr sz="3200">
                <a:solidFill>
                  <a:schemeClr val="tx1"/>
                </a:solidFill>
                <a:latin typeface="Arial" charset="0"/>
                <a:cs typeface="Arial" charset="0"/>
              </a:defRPr>
            </a:lvl1pPr>
            <a:lvl2pPr marL="74295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l" eaLnBrk="1" hangingPunct="1">
              <a:spcBef>
                <a:spcPct val="0"/>
              </a:spcBef>
              <a:buFontTx/>
              <a:buNone/>
            </a:pPr>
            <a:r>
              <a:rPr lang="en-US" altLang="en-US" sz="2400" b="1" u="sng">
                <a:solidFill>
                  <a:srgbClr val="800000"/>
                </a:solidFill>
              </a:rPr>
              <a:t>Example</a:t>
            </a:r>
          </a:p>
        </p:txBody>
      </p:sp>
      <p:sp>
        <p:nvSpPr>
          <p:cNvPr id="11268" name="Text Box 3"/>
          <p:cNvSpPr txBox="1">
            <a:spLocks noChangeArrowheads="1"/>
          </p:cNvSpPr>
          <p:nvPr/>
        </p:nvSpPr>
        <p:spPr bwMode="auto">
          <a:xfrm>
            <a:off x="231775" y="333375"/>
            <a:ext cx="858837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06400" indent="-406400" algn="r" eaLnBrk="0" hangingPunct="0">
              <a:spcBef>
                <a:spcPct val="20000"/>
              </a:spcBef>
              <a:buChar char="•"/>
              <a:defRPr sz="3200">
                <a:solidFill>
                  <a:schemeClr val="tx1"/>
                </a:solidFill>
                <a:latin typeface="Arial" charset="0"/>
                <a:cs typeface="Arial" charset="0"/>
              </a:defRPr>
            </a:lvl1pPr>
            <a:lvl2pPr marL="52070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just" rtl="0" eaLnBrk="1" hangingPunct="1">
              <a:spcBef>
                <a:spcPct val="0"/>
              </a:spcBef>
              <a:buClr>
                <a:srgbClr val="FF0000"/>
              </a:buClr>
              <a:buFont typeface="Wingdings 2" pitchFamily="18" charset="2"/>
              <a:buBlip>
                <a:blip r:embed="rId3"/>
              </a:buBlip>
            </a:pPr>
            <a:r>
              <a:rPr lang="en-US" altLang="en-US" sz="2000" b="1"/>
              <a:t>Consider two sediments of the same soil, (a) an estuarine sediment and (b) a deep-sea sediment. The unit weight is 17 kN/m</a:t>
            </a:r>
            <a:r>
              <a:rPr lang="en-US" altLang="en-US" sz="2000" b="1" baseline="30000"/>
              <a:t>3</a:t>
            </a:r>
            <a:r>
              <a:rPr lang="en-US" altLang="en-US" sz="2000" b="1" baseline="-25000"/>
              <a:t>. </a:t>
            </a:r>
            <a:r>
              <a:rPr lang="en-US" altLang="en-US" sz="2000" b="1"/>
              <a:t>Calculate the vertical effective stress:</a:t>
            </a:r>
          </a:p>
        </p:txBody>
      </p:sp>
      <p:grpSp>
        <p:nvGrpSpPr>
          <p:cNvPr id="11269" name="Group 31"/>
          <p:cNvGrpSpPr>
            <a:grpSpLocks/>
          </p:cNvGrpSpPr>
          <p:nvPr/>
        </p:nvGrpSpPr>
        <p:grpSpPr bwMode="auto">
          <a:xfrm>
            <a:off x="1677988" y="1557338"/>
            <a:ext cx="5873750" cy="2205037"/>
            <a:chOff x="884" y="663"/>
            <a:chExt cx="4317" cy="2115"/>
          </a:xfrm>
        </p:grpSpPr>
        <p:grpSp>
          <p:nvGrpSpPr>
            <p:cNvPr id="11276" name="Group 32"/>
            <p:cNvGrpSpPr>
              <a:grpSpLocks/>
            </p:cNvGrpSpPr>
            <p:nvPr/>
          </p:nvGrpSpPr>
          <p:grpSpPr bwMode="auto">
            <a:xfrm>
              <a:off x="1247" y="1616"/>
              <a:ext cx="453" cy="1162"/>
              <a:chOff x="1156" y="1053"/>
              <a:chExt cx="453" cy="1162"/>
            </a:xfrm>
          </p:grpSpPr>
          <p:sp>
            <p:nvSpPr>
              <p:cNvPr id="11334" name="Rectangle 33"/>
              <p:cNvSpPr>
                <a:spLocks noChangeArrowheads="1"/>
              </p:cNvSpPr>
              <p:nvPr/>
            </p:nvSpPr>
            <p:spPr bwMode="auto">
              <a:xfrm>
                <a:off x="1156" y="1616"/>
                <a:ext cx="453" cy="363"/>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eaLnBrk="0" hangingPunct="0">
                  <a:spcBef>
                    <a:spcPct val="20000"/>
                  </a:spcBef>
                  <a:buChar char="•"/>
                  <a:defRPr sz="3200">
                    <a:solidFill>
                      <a:schemeClr val="tx1"/>
                    </a:solidFill>
                    <a:latin typeface="Arial" charset="0"/>
                    <a:cs typeface="Arial" charset="0"/>
                  </a:defRPr>
                </a:lvl1pPr>
                <a:lvl2pPr marL="74295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l" eaLnBrk="1" hangingPunct="1">
                  <a:spcBef>
                    <a:spcPct val="0"/>
                  </a:spcBef>
                  <a:buFontTx/>
                  <a:buNone/>
                </a:pPr>
                <a:endParaRPr lang="en-US" altLang="en-US" sz="1800"/>
              </a:p>
            </p:txBody>
          </p:sp>
          <p:sp>
            <p:nvSpPr>
              <p:cNvPr id="11335" name="Line 34"/>
              <p:cNvSpPr>
                <a:spLocks noChangeShapeType="1"/>
              </p:cNvSpPr>
              <p:nvPr/>
            </p:nvSpPr>
            <p:spPr bwMode="auto">
              <a:xfrm>
                <a:off x="1193" y="1389"/>
                <a:ext cx="0" cy="227"/>
              </a:xfrm>
              <a:prstGeom prst="line">
                <a:avLst/>
              </a:prstGeom>
              <a:noFill/>
              <a:ln w="381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36" name="Line 35"/>
              <p:cNvSpPr>
                <a:spLocks noChangeShapeType="1"/>
              </p:cNvSpPr>
              <p:nvPr/>
            </p:nvSpPr>
            <p:spPr bwMode="auto">
              <a:xfrm>
                <a:off x="1311" y="1389"/>
                <a:ext cx="0" cy="227"/>
              </a:xfrm>
              <a:prstGeom prst="line">
                <a:avLst/>
              </a:prstGeom>
              <a:noFill/>
              <a:ln w="381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37" name="Line 36"/>
              <p:cNvSpPr>
                <a:spLocks noChangeShapeType="1"/>
              </p:cNvSpPr>
              <p:nvPr/>
            </p:nvSpPr>
            <p:spPr bwMode="auto">
              <a:xfrm>
                <a:off x="1447" y="1389"/>
                <a:ext cx="0" cy="227"/>
              </a:xfrm>
              <a:prstGeom prst="line">
                <a:avLst/>
              </a:prstGeom>
              <a:noFill/>
              <a:ln w="381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38" name="Line 37"/>
              <p:cNvSpPr>
                <a:spLocks noChangeShapeType="1"/>
              </p:cNvSpPr>
              <p:nvPr/>
            </p:nvSpPr>
            <p:spPr bwMode="auto">
              <a:xfrm>
                <a:off x="1565" y="1389"/>
                <a:ext cx="0" cy="227"/>
              </a:xfrm>
              <a:prstGeom prst="line">
                <a:avLst/>
              </a:prstGeom>
              <a:noFill/>
              <a:ln w="381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39" name="Line 38"/>
              <p:cNvSpPr>
                <a:spLocks noChangeShapeType="1"/>
              </p:cNvSpPr>
              <p:nvPr/>
            </p:nvSpPr>
            <p:spPr bwMode="auto">
              <a:xfrm rot="10800000">
                <a:off x="1564" y="1988"/>
                <a:ext cx="0" cy="227"/>
              </a:xfrm>
              <a:prstGeom prst="line">
                <a:avLst/>
              </a:prstGeom>
              <a:noFill/>
              <a:ln w="381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40" name="Line 39"/>
              <p:cNvSpPr>
                <a:spLocks noChangeShapeType="1"/>
              </p:cNvSpPr>
              <p:nvPr/>
            </p:nvSpPr>
            <p:spPr bwMode="auto">
              <a:xfrm rot="10800000">
                <a:off x="1446" y="1988"/>
                <a:ext cx="0" cy="227"/>
              </a:xfrm>
              <a:prstGeom prst="line">
                <a:avLst/>
              </a:prstGeom>
              <a:noFill/>
              <a:ln w="381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41" name="Line 40"/>
              <p:cNvSpPr>
                <a:spLocks noChangeShapeType="1"/>
              </p:cNvSpPr>
              <p:nvPr/>
            </p:nvSpPr>
            <p:spPr bwMode="auto">
              <a:xfrm rot="10800000">
                <a:off x="1310" y="1988"/>
                <a:ext cx="0" cy="227"/>
              </a:xfrm>
              <a:prstGeom prst="line">
                <a:avLst/>
              </a:prstGeom>
              <a:noFill/>
              <a:ln w="381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42" name="Line 41"/>
              <p:cNvSpPr>
                <a:spLocks noChangeShapeType="1"/>
              </p:cNvSpPr>
              <p:nvPr/>
            </p:nvSpPr>
            <p:spPr bwMode="auto">
              <a:xfrm rot="10800000">
                <a:off x="1192" y="1988"/>
                <a:ext cx="0" cy="227"/>
              </a:xfrm>
              <a:prstGeom prst="line">
                <a:avLst/>
              </a:prstGeom>
              <a:noFill/>
              <a:ln w="381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11343" name="Object 42"/>
              <p:cNvGraphicFramePr>
                <a:graphicFrameLocks noChangeAspect="1"/>
              </p:cNvGraphicFramePr>
              <p:nvPr/>
            </p:nvGraphicFramePr>
            <p:xfrm>
              <a:off x="1241" y="1053"/>
              <a:ext cx="287" cy="344"/>
            </p:xfrm>
            <a:graphic>
              <a:graphicData uri="http://schemas.openxmlformats.org/presentationml/2006/ole">
                <mc:AlternateContent xmlns:mc="http://schemas.openxmlformats.org/markup-compatibility/2006">
                  <mc:Choice xmlns:v="urn:schemas-microsoft-com:vml" Requires="v">
                    <p:oleObj spid="_x0000_s11428" name="Equation" r:id="rId4" imgW="190500" imgH="228600" progId="Equation.3">
                      <p:embed/>
                    </p:oleObj>
                  </mc:Choice>
                  <mc:Fallback>
                    <p:oleObj name="Equation" r:id="rId4" imgW="190500" imgH="228600" progId="Equation.3">
                      <p:embed/>
                      <p:pic>
                        <p:nvPicPr>
                          <p:cNvPr id="0" name="Object 4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41" y="1053"/>
                            <a:ext cx="287" cy="3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11277" name="Line 43"/>
            <p:cNvSpPr>
              <a:spLocks noChangeShapeType="1"/>
            </p:cNvSpPr>
            <p:nvPr/>
          </p:nvSpPr>
          <p:spPr bwMode="auto">
            <a:xfrm>
              <a:off x="884" y="1525"/>
              <a:ext cx="136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78" name="Line 44"/>
            <p:cNvSpPr>
              <a:spLocks noChangeShapeType="1"/>
            </p:cNvSpPr>
            <p:nvPr/>
          </p:nvSpPr>
          <p:spPr bwMode="auto">
            <a:xfrm>
              <a:off x="1701" y="2387"/>
              <a:ext cx="54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79" name="Line 45"/>
            <p:cNvSpPr>
              <a:spLocks noChangeShapeType="1"/>
            </p:cNvSpPr>
            <p:nvPr/>
          </p:nvSpPr>
          <p:spPr bwMode="auto">
            <a:xfrm>
              <a:off x="2018" y="1525"/>
              <a:ext cx="0" cy="862"/>
            </a:xfrm>
            <a:prstGeom prst="line">
              <a:avLst/>
            </a:prstGeom>
            <a:noFill/>
            <a:ln w="1905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80" name="Text Box 46"/>
            <p:cNvSpPr txBox="1">
              <a:spLocks noChangeArrowheads="1"/>
            </p:cNvSpPr>
            <p:nvPr/>
          </p:nvSpPr>
          <p:spPr bwMode="auto">
            <a:xfrm>
              <a:off x="2051" y="1899"/>
              <a:ext cx="424" cy="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eaLnBrk="0" hangingPunct="0">
                <a:spcBef>
                  <a:spcPct val="20000"/>
                </a:spcBef>
                <a:buChar char="•"/>
                <a:defRPr sz="3200">
                  <a:solidFill>
                    <a:schemeClr val="tx1"/>
                  </a:solidFill>
                  <a:latin typeface="Arial" charset="0"/>
                  <a:cs typeface="Arial" charset="0"/>
                </a:defRPr>
              </a:lvl1pPr>
              <a:lvl2pPr marL="74295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l" eaLnBrk="1" hangingPunct="1">
                <a:spcBef>
                  <a:spcPct val="0"/>
                </a:spcBef>
                <a:buFontTx/>
                <a:buNone/>
              </a:pPr>
              <a:r>
                <a:rPr lang="en-US" altLang="en-US" sz="1800" b="1"/>
                <a:t>1 m</a:t>
              </a:r>
            </a:p>
          </p:txBody>
        </p:sp>
        <p:grpSp>
          <p:nvGrpSpPr>
            <p:cNvPr id="11281" name="Group 47"/>
            <p:cNvGrpSpPr>
              <a:grpSpLocks/>
            </p:cNvGrpSpPr>
            <p:nvPr/>
          </p:nvGrpSpPr>
          <p:grpSpPr bwMode="auto">
            <a:xfrm>
              <a:off x="3424" y="1480"/>
              <a:ext cx="1591" cy="1253"/>
              <a:chOff x="884" y="1525"/>
              <a:chExt cx="1591" cy="1253"/>
            </a:xfrm>
          </p:grpSpPr>
          <p:grpSp>
            <p:nvGrpSpPr>
              <p:cNvPr id="11319" name="Group 48"/>
              <p:cNvGrpSpPr>
                <a:grpSpLocks/>
              </p:cNvGrpSpPr>
              <p:nvPr/>
            </p:nvGrpSpPr>
            <p:grpSpPr bwMode="auto">
              <a:xfrm>
                <a:off x="1247" y="1616"/>
                <a:ext cx="453" cy="1162"/>
                <a:chOff x="1156" y="1053"/>
                <a:chExt cx="453" cy="1162"/>
              </a:xfrm>
            </p:grpSpPr>
            <p:sp>
              <p:nvSpPr>
                <p:cNvPr id="11324" name="Rectangle 49"/>
                <p:cNvSpPr>
                  <a:spLocks noChangeArrowheads="1"/>
                </p:cNvSpPr>
                <p:nvPr/>
              </p:nvSpPr>
              <p:spPr bwMode="auto">
                <a:xfrm>
                  <a:off x="1156" y="1616"/>
                  <a:ext cx="453" cy="363"/>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eaLnBrk="0" hangingPunct="0">
                    <a:spcBef>
                      <a:spcPct val="20000"/>
                    </a:spcBef>
                    <a:buChar char="•"/>
                    <a:defRPr sz="3200">
                      <a:solidFill>
                        <a:schemeClr val="tx1"/>
                      </a:solidFill>
                      <a:latin typeface="Arial" charset="0"/>
                      <a:cs typeface="Arial" charset="0"/>
                    </a:defRPr>
                  </a:lvl1pPr>
                  <a:lvl2pPr marL="74295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l" eaLnBrk="1" hangingPunct="1">
                    <a:spcBef>
                      <a:spcPct val="0"/>
                    </a:spcBef>
                    <a:buFontTx/>
                    <a:buNone/>
                  </a:pPr>
                  <a:endParaRPr lang="en-US" altLang="en-US" sz="1800"/>
                </a:p>
              </p:txBody>
            </p:sp>
            <p:sp>
              <p:nvSpPr>
                <p:cNvPr id="11325" name="Line 50"/>
                <p:cNvSpPr>
                  <a:spLocks noChangeShapeType="1"/>
                </p:cNvSpPr>
                <p:nvPr/>
              </p:nvSpPr>
              <p:spPr bwMode="auto">
                <a:xfrm>
                  <a:off x="1193" y="1389"/>
                  <a:ext cx="0" cy="227"/>
                </a:xfrm>
                <a:prstGeom prst="line">
                  <a:avLst/>
                </a:prstGeom>
                <a:noFill/>
                <a:ln w="381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26" name="Line 51"/>
                <p:cNvSpPr>
                  <a:spLocks noChangeShapeType="1"/>
                </p:cNvSpPr>
                <p:nvPr/>
              </p:nvSpPr>
              <p:spPr bwMode="auto">
                <a:xfrm>
                  <a:off x="1311" y="1389"/>
                  <a:ext cx="0" cy="227"/>
                </a:xfrm>
                <a:prstGeom prst="line">
                  <a:avLst/>
                </a:prstGeom>
                <a:noFill/>
                <a:ln w="381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27" name="Line 52"/>
                <p:cNvSpPr>
                  <a:spLocks noChangeShapeType="1"/>
                </p:cNvSpPr>
                <p:nvPr/>
              </p:nvSpPr>
              <p:spPr bwMode="auto">
                <a:xfrm>
                  <a:off x="1447" y="1389"/>
                  <a:ext cx="0" cy="227"/>
                </a:xfrm>
                <a:prstGeom prst="line">
                  <a:avLst/>
                </a:prstGeom>
                <a:noFill/>
                <a:ln w="381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28" name="Line 53"/>
                <p:cNvSpPr>
                  <a:spLocks noChangeShapeType="1"/>
                </p:cNvSpPr>
                <p:nvPr/>
              </p:nvSpPr>
              <p:spPr bwMode="auto">
                <a:xfrm>
                  <a:off x="1565" y="1389"/>
                  <a:ext cx="0" cy="227"/>
                </a:xfrm>
                <a:prstGeom prst="line">
                  <a:avLst/>
                </a:prstGeom>
                <a:noFill/>
                <a:ln w="381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29" name="Line 54"/>
                <p:cNvSpPr>
                  <a:spLocks noChangeShapeType="1"/>
                </p:cNvSpPr>
                <p:nvPr/>
              </p:nvSpPr>
              <p:spPr bwMode="auto">
                <a:xfrm rot="10800000">
                  <a:off x="1564" y="1988"/>
                  <a:ext cx="0" cy="227"/>
                </a:xfrm>
                <a:prstGeom prst="line">
                  <a:avLst/>
                </a:prstGeom>
                <a:noFill/>
                <a:ln w="381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30" name="Line 55"/>
                <p:cNvSpPr>
                  <a:spLocks noChangeShapeType="1"/>
                </p:cNvSpPr>
                <p:nvPr/>
              </p:nvSpPr>
              <p:spPr bwMode="auto">
                <a:xfrm rot="10800000">
                  <a:off x="1446" y="1988"/>
                  <a:ext cx="0" cy="227"/>
                </a:xfrm>
                <a:prstGeom prst="line">
                  <a:avLst/>
                </a:prstGeom>
                <a:noFill/>
                <a:ln w="381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31" name="Line 56"/>
                <p:cNvSpPr>
                  <a:spLocks noChangeShapeType="1"/>
                </p:cNvSpPr>
                <p:nvPr/>
              </p:nvSpPr>
              <p:spPr bwMode="auto">
                <a:xfrm rot="10800000">
                  <a:off x="1310" y="1988"/>
                  <a:ext cx="0" cy="227"/>
                </a:xfrm>
                <a:prstGeom prst="line">
                  <a:avLst/>
                </a:prstGeom>
                <a:noFill/>
                <a:ln w="381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32" name="Line 57"/>
                <p:cNvSpPr>
                  <a:spLocks noChangeShapeType="1"/>
                </p:cNvSpPr>
                <p:nvPr/>
              </p:nvSpPr>
              <p:spPr bwMode="auto">
                <a:xfrm rot="10800000">
                  <a:off x="1192" y="1988"/>
                  <a:ext cx="0" cy="227"/>
                </a:xfrm>
                <a:prstGeom prst="line">
                  <a:avLst/>
                </a:prstGeom>
                <a:noFill/>
                <a:ln w="381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11333" name="Object 58"/>
                <p:cNvGraphicFramePr>
                  <a:graphicFrameLocks noChangeAspect="1"/>
                </p:cNvGraphicFramePr>
                <p:nvPr/>
              </p:nvGraphicFramePr>
              <p:xfrm>
                <a:off x="1241" y="1053"/>
                <a:ext cx="287" cy="344"/>
              </p:xfrm>
              <a:graphic>
                <a:graphicData uri="http://schemas.openxmlformats.org/presentationml/2006/ole">
                  <mc:AlternateContent xmlns:mc="http://schemas.openxmlformats.org/markup-compatibility/2006">
                    <mc:Choice xmlns:v="urn:schemas-microsoft-com:vml" Requires="v">
                      <p:oleObj spid="_x0000_s11429" name="Equation" r:id="rId6" imgW="190500" imgH="228600" progId="Equation.3">
                        <p:embed/>
                      </p:oleObj>
                    </mc:Choice>
                    <mc:Fallback>
                      <p:oleObj name="Equation" r:id="rId6" imgW="190500" imgH="228600" progId="Equation.3">
                        <p:embed/>
                        <p:pic>
                          <p:nvPicPr>
                            <p:cNvPr id="0" name="Object 5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41" y="1053"/>
                              <a:ext cx="287" cy="3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11320" name="Line 59"/>
              <p:cNvSpPr>
                <a:spLocks noChangeShapeType="1"/>
              </p:cNvSpPr>
              <p:nvPr/>
            </p:nvSpPr>
            <p:spPr bwMode="auto">
              <a:xfrm>
                <a:off x="884" y="1525"/>
                <a:ext cx="136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21" name="Line 60"/>
              <p:cNvSpPr>
                <a:spLocks noChangeShapeType="1"/>
              </p:cNvSpPr>
              <p:nvPr/>
            </p:nvSpPr>
            <p:spPr bwMode="auto">
              <a:xfrm>
                <a:off x="1701" y="2387"/>
                <a:ext cx="54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22" name="Line 61"/>
              <p:cNvSpPr>
                <a:spLocks noChangeShapeType="1"/>
              </p:cNvSpPr>
              <p:nvPr/>
            </p:nvSpPr>
            <p:spPr bwMode="auto">
              <a:xfrm>
                <a:off x="2018" y="1525"/>
                <a:ext cx="0" cy="862"/>
              </a:xfrm>
              <a:prstGeom prst="line">
                <a:avLst/>
              </a:prstGeom>
              <a:noFill/>
              <a:ln w="1905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23" name="Text Box 62"/>
              <p:cNvSpPr txBox="1">
                <a:spLocks noChangeArrowheads="1"/>
              </p:cNvSpPr>
              <p:nvPr/>
            </p:nvSpPr>
            <p:spPr bwMode="auto">
              <a:xfrm>
                <a:off x="2051" y="1902"/>
                <a:ext cx="424" cy="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eaLnBrk="0" hangingPunct="0">
                  <a:spcBef>
                    <a:spcPct val="20000"/>
                  </a:spcBef>
                  <a:buChar char="•"/>
                  <a:defRPr sz="3200">
                    <a:solidFill>
                      <a:schemeClr val="tx1"/>
                    </a:solidFill>
                    <a:latin typeface="Arial" charset="0"/>
                    <a:cs typeface="Arial" charset="0"/>
                  </a:defRPr>
                </a:lvl1pPr>
                <a:lvl2pPr marL="74295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l" eaLnBrk="1" hangingPunct="1">
                  <a:spcBef>
                    <a:spcPct val="0"/>
                  </a:spcBef>
                  <a:buFontTx/>
                  <a:buNone/>
                </a:pPr>
                <a:r>
                  <a:rPr lang="en-US" altLang="en-US" sz="1800" b="1"/>
                  <a:t>1 m</a:t>
                </a:r>
              </a:p>
            </p:txBody>
          </p:sp>
        </p:grpSp>
        <p:sp>
          <p:nvSpPr>
            <p:cNvPr id="11282" name="Line 63"/>
            <p:cNvSpPr>
              <a:spLocks noChangeShapeType="1"/>
            </p:cNvSpPr>
            <p:nvPr/>
          </p:nvSpPr>
          <p:spPr bwMode="auto">
            <a:xfrm>
              <a:off x="3424" y="799"/>
              <a:ext cx="136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83" name="Text Box 64"/>
            <p:cNvSpPr txBox="1">
              <a:spLocks noChangeArrowheads="1"/>
            </p:cNvSpPr>
            <p:nvPr/>
          </p:nvSpPr>
          <p:spPr bwMode="auto">
            <a:xfrm>
              <a:off x="4636" y="993"/>
              <a:ext cx="565" cy="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eaLnBrk="0" hangingPunct="0">
                <a:spcBef>
                  <a:spcPct val="20000"/>
                </a:spcBef>
                <a:buChar char="•"/>
                <a:defRPr sz="3200">
                  <a:solidFill>
                    <a:schemeClr val="tx1"/>
                  </a:solidFill>
                  <a:latin typeface="Arial" charset="0"/>
                  <a:cs typeface="Arial" charset="0"/>
                </a:defRPr>
              </a:lvl1pPr>
              <a:lvl2pPr marL="74295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l" eaLnBrk="1" hangingPunct="1">
                <a:spcBef>
                  <a:spcPct val="0"/>
                </a:spcBef>
                <a:buFontTx/>
                <a:buNone/>
              </a:pPr>
              <a:r>
                <a:rPr lang="en-US" altLang="en-US" sz="1800" b="1"/>
                <a:t>10</a:t>
              </a:r>
              <a:r>
                <a:rPr lang="en-US" altLang="en-US" sz="1800" b="1" baseline="30000"/>
                <a:t>4 </a:t>
              </a:r>
              <a:r>
                <a:rPr lang="en-US" altLang="en-US" sz="1800" b="1"/>
                <a:t>m</a:t>
              </a:r>
            </a:p>
          </p:txBody>
        </p:sp>
        <p:sp>
          <p:nvSpPr>
            <p:cNvPr id="11284" name="Line 65"/>
            <p:cNvSpPr>
              <a:spLocks noChangeShapeType="1"/>
            </p:cNvSpPr>
            <p:nvPr/>
          </p:nvSpPr>
          <p:spPr bwMode="auto">
            <a:xfrm flipH="1">
              <a:off x="4549" y="799"/>
              <a:ext cx="0" cy="681"/>
            </a:xfrm>
            <a:prstGeom prst="line">
              <a:avLst/>
            </a:prstGeom>
            <a:noFill/>
            <a:ln w="1905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85" name="Rectangle 66"/>
            <p:cNvSpPr>
              <a:spLocks noChangeArrowheads="1"/>
            </p:cNvSpPr>
            <p:nvPr/>
          </p:nvSpPr>
          <p:spPr bwMode="auto">
            <a:xfrm>
              <a:off x="4468" y="1071"/>
              <a:ext cx="136" cy="91"/>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eaLnBrk="0" hangingPunct="0">
                <a:spcBef>
                  <a:spcPct val="20000"/>
                </a:spcBef>
                <a:buChar char="•"/>
                <a:defRPr sz="3200">
                  <a:solidFill>
                    <a:schemeClr val="tx1"/>
                  </a:solidFill>
                  <a:latin typeface="Arial" charset="0"/>
                  <a:cs typeface="Arial" charset="0"/>
                </a:defRPr>
              </a:lvl1pPr>
              <a:lvl2pPr marL="74295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l" eaLnBrk="1" hangingPunct="1">
                <a:spcBef>
                  <a:spcPct val="0"/>
                </a:spcBef>
                <a:buFontTx/>
                <a:buNone/>
              </a:pPr>
              <a:endParaRPr lang="en-US" altLang="en-US" sz="1800"/>
            </a:p>
          </p:txBody>
        </p:sp>
        <p:sp>
          <p:nvSpPr>
            <p:cNvPr id="11286" name="Line 67"/>
            <p:cNvSpPr>
              <a:spLocks noChangeShapeType="1"/>
            </p:cNvSpPr>
            <p:nvPr/>
          </p:nvSpPr>
          <p:spPr bwMode="auto">
            <a:xfrm flipH="1">
              <a:off x="4468" y="1026"/>
              <a:ext cx="136" cy="13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87" name="Line 68"/>
            <p:cNvSpPr>
              <a:spLocks noChangeShapeType="1"/>
            </p:cNvSpPr>
            <p:nvPr/>
          </p:nvSpPr>
          <p:spPr bwMode="auto">
            <a:xfrm flipH="1">
              <a:off x="4486" y="1071"/>
              <a:ext cx="136" cy="13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88" name="Freeform 69"/>
            <p:cNvSpPr>
              <a:spLocks/>
            </p:cNvSpPr>
            <p:nvPr/>
          </p:nvSpPr>
          <p:spPr bwMode="auto">
            <a:xfrm>
              <a:off x="4123" y="663"/>
              <a:ext cx="163" cy="136"/>
            </a:xfrm>
            <a:custGeom>
              <a:avLst/>
              <a:gdLst>
                <a:gd name="T0" fmla="*/ 62 w 254"/>
                <a:gd name="T1" fmla="*/ 51 h 363"/>
                <a:gd name="T2" fmla="*/ 0 w 254"/>
                <a:gd name="T3" fmla="*/ 1 h 363"/>
                <a:gd name="T4" fmla="*/ 105 w 254"/>
                <a:gd name="T5" fmla="*/ 0 h 363"/>
                <a:gd name="T6" fmla="*/ 62 w 254"/>
                <a:gd name="T7" fmla="*/ 51 h 36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54" h="363">
                  <a:moveTo>
                    <a:pt x="149" y="363"/>
                  </a:moveTo>
                  <a:lnTo>
                    <a:pt x="0" y="12"/>
                  </a:lnTo>
                  <a:lnTo>
                    <a:pt x="254" y="0"/>
                  </a:lnTo>
                  <a:lnTo>
                    <a:pt x="149" y="363"/>
                  </a:lnTo>
                  <a:close/>
                </a:path>
              </a:pathLst>
            </a:cu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89" name="Line 70"/>
            <p:cNvSpPr>
              <a:spLocks noChangeShapeType="1"/>
            </p:cNvSpPr>
            <p:nvPr/>
          </p:nvSpPr>
          <p:spPr bwMode="auto">
            <a:xfrm flipH="1">
              <a:off x="1292" y="1525"/>
              <a:ext cx="91" cy="91"/>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90" name="Line 71"/>
            <p:cNvSpPr>
              <a:spLocks noChangeShapeType="1"/>
            </p:cNvSpPr>
            <p:nvPr/>
          </p:nvSpPr>
          <p:spPr bwMode="auto">
            <a:xfrm flipH="1">
              <a:off x="1220" y="1525"/>
              <a:ext cx="91" cy="91"/>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91" name="Line 72"/>
            <p:cNvSpPr>
              <a:spLocks noChangeShapeType="1"/>
            </p:cNvSpPr>
            <p:nvPr/>
          </p:nvSpPr>
          <p:spPr bwMode="auto">
            <a:xfrm flipH="1">
              <a:off x="1156" y="1525"/>
              <a:ext cx="91" cy="91"/>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92" name="Line 73"/>
            <p:cNvSpPr>
              <a:spLocks noChangeShapeType="1"/>
            </p:cNvSpPr>
            <p:nvPr/>
          </p:nvSpPr>
          <p:spPr bwMode="auto">
            <a:xfrm flipH="1">
              <a:off x="1066" y="1525"/>
              <a:ext cx="91" cy="91"/>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93" name="Line 74"/>
            <p:cNvSpPr>
              <a:spLocks noChangeShapeType="1"/>
            </p:cNvSpPr>
            <p:nvPr/>
          </p:nvSpPr>
          <p:spPr bwMode="auto">
            <a:xfrm flipH="1">
              <a:off x="975" y="1525"/>
              <a:ext cx="91" cy="91"/>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94" name="Line 75"/>
            <p:cNvSpPr>
              <a:spLocks noChangeShapeType="1"/>
            </p:cNvSpPr>
            <p:nvPr/>
          </p:nvSpPr>
          <p:spPr bwMode="auto">
            <a:xfrm flipH="1">
              <a:off x="1383" y="1525"/>
              <a:ext cx="91" cy="91"/>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95" name="Line 76"/>
            <p:cNvSpPr>
              <a:spLocks noChangeShapeType="1"/>
            </p:cNvSpPr>
            <p:nvPr/>
          </p:nvSpPr>
          <p:spPr bwMode="auto">
            <a:xfrm>
              <a:off x="1020" y="1525"/>
              <a:ext cx="91" cy="91"/>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96" name="Line 77"/>
            <p:cNvSpPr>
              <a:spLocks noChangeShapeType="1"/>
            </p:cNvSpPr>
            <p:nvPr/>
          </p:nvSpPr>
          <p:spPr bwMode="auto">
            <a:xfrm>
              <a:off x="1129" y="1516"/>
              <a:ext cx="118" cy="1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97" name="Line 78"/>
            <p:cNvSpPr>
              <a:spLocks noChangeShapeType="1"/>
            </p:cNvSpPr>
            <p:nvPr/>
          </p:nvSpPr>
          <p:spPr bwMode="auto">
            <a:xfrm>
              <a:off x="1274" y="1516"/>
              <a:ext cx="155" cy="1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98" name="Freeform 79"/>
            <p:cNvSpPr>
              <a:spLocks/>
            </p:cNvSpPr>
            <p:nvPr/>
          </p:nvSpPr>
          <p:spPr bwMode="auto">
            <a:xfrm>
              <a:off x="1791" y="1389"/>
              <a:ext cx="163" cy="136"/>
            </a:xfrm>
            <a:custGeom>
              <a:avLst/>
              <a:gdLst>
                <a:gd name="T0" fmla="*/ 62 w 254"/>
                <a:gd name="T1" fmla="*/ 51 h 363"/>
                <a:gd name="T2" fmla="*/ 0 w 254"/>
                <a:gd name="T3" fmla="*/ 1 h 363"/>
                <a:gd name="T4" fmla="*/ 105 w 254"/>
                <a:gd name="T5" fmla="*/ 0 h 363"/>
                <a:gd name="T6" fmla="*/ 62 w 254"/>
                <a:gd name="T7" fmla="*/ 51 h 36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54" h="363">
                  <a:moveTo>
                    <a:pt x="149" y="363"/>
                  </a:moveTo>
                  <a:lnTo>
                    <a:pt x="0" y="12"/>
                  </a:lnTo>
                  <a:lnTo>
                    <a:pt x="254" y="0"/>
                  </a:lnTo>
                  <a:lnTo>
                    <a:pt x="149" y="363"/>
                  </a:lnTo>
                  <a:close/>
                </a:path>
              </a:pathLst>
            </a:cu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99" name="Line 80"/>
            <p:cNvSpPr>
              <a:spLocks noChangeShapeType="1"/>
            </p:cNvSpPr>
            <p:nvPr/>
          </p:nvSpPr>
          <p:spPr bwMode="auto">
            <a:xfrm>
              <a:off x="1791" y="1570"/>
              <a:ext cx="18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00" name="Line 81"/>
            <p:cNvSpPr>
              <a:spLocks noChangeShapeType="1"/>
            </p:cNvSpPr>
            <p:nvPr/>
          </p:nvSpPr>
          <p:spPr bwMode="auto">
            <a:xfrm>
              <a:off x="1846" y="1634"/>
              <a:ext cx="9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01" name="Line 82"/>
            <p:cNvSpPr>
              <a:spLocks noChangeShapeType="1"/>
            </p:cNvSpPr>
            <p:nvPr/>
          </p:nvSpPr>
          <p:spPr bwMode="auto">
            <a:xfrm>
              <a:off x="1791" y="1607"/>
              <a:ext cx="18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02" name="Line 83"/>
            <p:cNvSpPr>
              <a:spLocks noChangeShapeType="1"/>
            </p:cNvSpPr>
            <p:nvPr/>
          </p:nvSpPr>
          <p:spPr bwMode="auto">
            <a:xfrm>
              <a:off x="4123" y="835"/>
              <a:ext cx="18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03" name="Line 84"/>
            <p:cNvSpPr>
              <a:spLocks noChangeShapeType="1"/>
            </p:cNvSpPr>
            <p:nvPr/>
          </p:nvSpPr>
          <p:spPr bwMode="auto">
            <a:xfrm>
              <a:off x="4123" y="872"/>
              <a:ext cx="18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04" name="Line 85"/>
            <p:cNvSpPr>
              <a:spLocks noChangeShapeType="1"/>
            </p:cNvSpPr>
            <p:nvPr/>
          </p:nvSpPr>
          <p:spPr bwMode="auto">
            <a:xfrm>
              <a:off x="4150" y="917"/>
              <a:ext cx="136"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05" name="Line 86"/>
            <p:cNvSpPr>
              <a:spLocks noChangeShapeType="1"/>
            </p:cNvSpPr>
            <p:nvPr/>
          </p:nvSpPr>
          <p:spPr bwMode="auto">
            <a:xfrm flipH="1">
              <a:off x="1310" y="1534"/>
              <a:ext cx="91" cy="91"/>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06" name="Line 87"/>
            <p:cNvSpPr>
              <a:spLocks noChangeShapeType="1"/>
            </p:cNvSpPr>
            <p:nvPr/>
          </p:nvSpPr>
          <p:spPr bwMode="auto">
            <a:xfrm flipH="1">
              <a:off x="1174" y="1534"/>
              <a:ext cx="91" cy="91"/>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07" name="Line 88"/>
            <p:cNvSpPr>
              <a:spLocks noChangeShapeType="1"/>
            </p:cNvSpPr>
            <p:nvPr/>
          </p:nvSpPr>
          <p:spPr bwMode="auto">
            <a:xfrm flipH="1">
              <a:off x="1084" y="1534"/>
              <a:ext cx="91" cy="91"/>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08" name="Line 89"/>
            <p:cNvSpPr>
              <a:spLocks noChangeShapeType="1"/>
            </p:cNvSpPr>
            <p:nvPr/>
          </p:nvSpPr>
          <p:spPr bwMode="auto">
            <a:xfrm flipH="1">
              <a:off x="993" y="1534"/>
              <a:ext cx="91" cy="91"/>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09" name="Line 90"/>
            <p:cNvSpPr>
              <a:spLocks noChangeShapeType="1"/>
            </p:cNvSpPr>
            <p:nvPr/>
          </p:nvSpPr>
          <p:spPr bwMode="auto">
            <a:xfrm flipH="1">
              <a:off x="1401" y="1534"/>
              <a:ext cx="91" cy="91"/>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10" name="Line 91"/>
            <p:cNvSpPr>
              <a:spLocks noChangeShapeType="1"/>
            </p:cNvSpPr>
            <p:nvPr/>
          </p:nvSpPr>
          <p:spPr bwMode="auto">
            <a:xfrm>
              <a:off x="1147" y="1525"/>
              <a:ext cx="118" cy="1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11" name="Line 92"/>
            <p:cNvSpPr>
              <a:spLocks noChangeShapeType="1"/>
            </p:cNvSpPr>
            <p:nvPr/>
          </p:nvSpPr>
          <p:spPr bwMode="auto">
            <a:xfrm>
              <a:off x="1292" y="1525"/>
              <a:ext cx="155" cy="1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12" name="Line 93"/>
            <p:cNvSpPr>
              <a:spLocks noChangeShapeType="1"/>
            </p:cNvSpPr>
            <p:nvPr/>
          </p:nvSpPr>
          <p:spPr bwMode="auto">
            <a:xfrm flipH="1">
              <a:off x="3760" y="1489"/>
              <a:ext cx="91" cy="91"/>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13" name="Line 94"/>
            <p:cNvSpPr>
              <a:spLocks noChangeShapeType="1"/>
            </p:cNvSpPr>
            <p:nvPr/>
          </p:nvSpPr>
          <p:spPr bwMode="auto">
            <a:xfrm flipH="1">
              <a:off x="3624" y="1489"/>
              <a:ext cx="91" cy="91"/>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14" name="Line 95"/>
            <p:cNvSpPr>
              <a:spLocks noChangeShapeType="1"/>
            </p:cNvSpPr>
            <p:nvPr/>
          </p:nvSpPr>
          <p:spPr bwMode="auto">
            <a:xfrm flipH="1">
              <a:off x="3534" y="1489"/>
              <a:ext cx="91" cy="91"/>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15" name="Line 96"/>
            <p:cNvSpPr>
              <a:spLocks noChangeShapeType="1"/>
            </p:cNvSpPr>
            <p:nvPr/>
          </p:nvSpPr>
          <p:spPr bwMode="auto">
            <a:xfrm flipH="1">
              <a:off x="3443" y="1489"/>
              <a:ext cx="91" cy="91"/>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16" name="Line 97"/>
            <p:cNvSpPr>
              <a:spLocks noChangeShapeType="1"/>
            </p:cNvSpPr>
            <p:nvPr/>
          </p:nvSpPr>
          <p:spPr bwMode="auto">
            <a:xfrm flipH="1">
              <a:off x="3851" y="1489"/>
              <a:ext cx="91" cy="91"/>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17" name="Line 98"/>
            <p:cNvSpPr>
              <a:spLocks noChangeShapeType="1"/>
            </p:cNvSpPr>
            <p:nvPr/>
          </p:nvSpPr>
          <p:spPr bwMode="auto">
            <a:xfrm>
              <a:off x="3597" y="1480"/>
              <a:ext cx="118" cy="1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18" name="Line 99"/>
            <p:cNvSpPr>
              <a:spLocks noChangeShapeType="1"/>
            </p:cNvSpPr>
            <p:nvPr/>
          </p:nvSpPr>
          <p:spPr bwMode="auto">
            <a:xfrm>
              <a:off x="3742" y="1480"/>
              <a:ext cx="155" cy="1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1270" name="Text Box 100"/>
          <p:cNvSpPr txBox="1">
            <a:spLocks noChangeArrowheads="1"/>
          </p:cNvSpPr>
          <p:nvPr/>
        </p:nvSpPr>
        <p:spPr bwMode="auto">
          <a:xfrm>
            <a:off x="179388" y="5518150"/>
            <a:ext cx="858837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06400" indent="-406400" algn="r" eaLnBrk="0" hangingPunct="0">
              <a:spcBef>
                <a:spcPct val="20000"/>
              </a:spcBef>
              <a:buChar char="•"/>
              <a:defRPr sz="3200">
                <a:solidFill>
                  <a:schemeClr val="tx1"/>
                </a:solidFill>
                <a:latin typeface="Arial" charset="0"/>
                <a:cs typeface="Arial" charset="0"/>
              </a:defRPr>
            </a:lvl1pPr>
            <a:lvl2pPr marL="52070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just" rtl="0" eaLnBrk="1" hangingPunct="1">
              <a:spcBef>
                <a:spcPct val="0"/>
              </a:spcBef>
              <a:buClr>
                <a:srgbClr val="FF0000"/>
              </a:buClr>
              <a:buFont typeface="Wingdings 2" pitchFamily="18" charset="2"/>
              <a:buBlip>
                <a:blip r:embed="rId3"/>
              </a:buBlip>
            </a:pPr>
            <a:r>
              <a:rPr lang="en-US" altLang="en-US" sz="2000" b="1" dirty="0"/>
              <a:t>The two sediments have the same value of effective stress. Hence if they have the same structure and mineralogy, they will have the same </a:t>
            </a:r>
            <a:r>
              <a:rPr lang="en-US" altLang="en-US" sz="2000" b="1" dirty="0">
                <a:solidFill>
                  <a:srgbClr val="0000FF"/>
                </a:solidFill>
              </a:rPr>
              <a:t>engineering</a:t>
            </a:r>
            <a:r>
              <a:rPr lang="en-US" altLang="en-US" sz="2000" b="1" dirty="0"/>
              <a:t> </a:t>
            </a:r>
            <a:r>
              <a:rPr lang="en-US" altLang="en-US" sz="2000" b="1" dirty="0">
                <a:solidFill>
                  <a:srgbClr val="0000FF"/>
                </a:solidFill>
              </a:rPr>
              <a:t>properties</a:t>
            </a:r>
            <a:r>
              <a:rPr lang="en-US" altLang="en-US" sz="2000" b="1" dirty="0"/>
              <a:t>.</a:t>
            </a:r>
          </a:p>
        </p:txBody>
      </p:sp>
      <p:graphicFrame>
        <p:nvGraphicFramePr>
          <p:cNvPr id="11271" name="Object 102"/>
          <p:cNvGraphicFramePr>
            <a:graphicFrameLocks noChangeAspect="1"/>
          </p:cNvGraphicFramePr>
          <p:nvPr/>
        </p:nvGraphicFramePr>
        <p:xfrm>
          <a:off x="1619250" y="3881438"/>
          <a:ext cx="2089150" cy="1492250"/>
        </p:xfrm>
        <a:graphic>
          <a:graphicData uri="http://schemas.openxmlformats.org/presentationml/2006/ole">
            <mc:AlternateContent xmlns:mc="http://schemas.openxmlformats.org/markup-compatibility/2006">
              <mc:Choice xmlns:v="urn:schemas-microsoft-com:vml" Requires="v">
                <p:oleObj spid="_x0000_s11430" name="Equation" r:id="rId7" imgW="1244600" imgH="889000" progId="Equation.3">
                  <p:embed/>
                </p:oleObj>
              </mc:Choice>
              <mc:Fallback>
                <p:oleObj name="Equation" r:id="rId7" imgW="1244600" imgH="889000" progId="Equation.3">
                  <p:embed/>
                  <p:pic>
                    <p:nvPicPr>
                      <p:cNvPr id="0" name="Object 10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19250" y="3881438"/>
                        <a:ext cx="2089150" cy="1492250"/>
                      </a:xfrm>
                      <a:prstGeom prst="rect">
                        <a:avLst/>
                      </a:prstGeom>
                      <a:noFill/>
                      <a:ln w="12700">
                        <a:solidFill>
                          <a:srgbClr val="8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272" name="Object 103"/>
          <p:cNvGraphicFramePr>
            <a:graphicFrameLocks noChangeAspect="1"/>
          </p:cNvGraphicFramePr>
          <p:nvPr/>
        </p:nvGraphicFramePr>
        <p:xfrm>
          <a:off x="4500563" y="3811588"/>
          <a:ext cx="4392612" cy="1550987"/>
        </p:xfrm>
        <a:graphic>
          <a:graphicData uri="http://schemas.openxmlformats.org/presentationml/2006/ole">
            <mc:AlternateContent xmlns:mc="http://schemas.openxmlformats.org/markup-compatibility/2006">
              <mc:Choice xmlns:v="urn:schemas-microsoft-com:vml" Requires="v">
                <p:oleObj spid="_x0000_s11431" name="Equation" r:id="rId9" imgW="2590800" imgH="914400" progId="Equation.3">
                  <p:embed/>
                </p:oleObj>
              </mc:Choice>
              <mc:Fallback>
                <p:oleObj name="Equation" r:id="rId9" imgW="2590800" imgH="914400" progId="Equation.3">
                  <p:embed/>
                  <p:pic>
                    <p:nvPicPr>
                      <p:cNvPr id="0" name="Object 10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500563" y="3811588"/>
                        <a:ext cx="4392612" cy="1550987"/>
                      </a:xfrm>
                      <a:prstGeom prst="rect">
                        <a:avLst/>
                      </a:prstGeom>
                      <a:noFill/>
                      <a:ln w="12700">
                        <a:solidFill>
                          <a:srgbClr val="8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273" name="Text Box 104"/>
          <p:cNvSpPr txBox="1">
            <a:spLocks noChangeArrowheads="1"/>
          </p:cNvSpPr>
          <p:nvPr/>
        </p:nvSpPr>
        <p:spPr bwMode="auto">
          <a:xfrm>
            <a:off x="1187450" y="2974975"/>
            <a:ext cx="557213" cy="457200"/>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eaLnBrk="0" hangingPunct="0">
              <a:spcBef>
                <a:spcPct val="20000"/>
              </a:spcBef>
              <a:buChar char="•"/>
              <a:defRPr sz="3200">
                <a:solidFill>
                  <a:schemeClr val="tx1"/>
                </a:solidFill>
                <a:latin typeface="Arial" charset="0"/>
                <a:cs typeface="Arial" charset="0"/>
              </a:defRPr>
            </a:lvl1pPr>
            <a:lvl2pPr marL="74295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l" eaLnBrk="1" hangingPunct="1">
              <a:spcBef>
                <a:spcPct val="0"/>
              </a:spcBef>
              <a:buFontTx/>
              <a:buNone/>
            </a:pPr>
            <a:r>
              <a:rPr lang="en-US" altLang="en-US" sz="2400" b="1"/>
              <a:t>(a)</a:t>
            </a:r>
          </a:p>
        </p:txBody>
      </p:sp>
      <p:sp>
        <p:nvSpPr>
          <p:cNvPr id="11274" name="Text Box 105"/>
          <p:cNvSpPr txBox="1">
            <a:spLocks noChangeArrowheads="1"/>
          </p:cNvSpPr>
          <p:nvPr/>
        </p:nvSpPr>
        <p:spPr bwMode="auto">
          <a:xfrm>
            <a:off x="4572000" y="2903538"/>
            <a:ext cx="573088" cy="457200"/>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eaLnBrk="0" hangingPunct="0">
              <a:spcBef>
                <a:spcPct val="20000"/>
              </a:spcBef>
              <a:buChar char="•"/>
              <a:defRPr sz="3200">
                <a:solidFill>
                  <a:schemeClr val="tx1"/>
                </a:solidFill>
                <a:latin typeface="Arial" charset="0"/>
                <a:cs typeface="Arial" charset="0"/>
              </a:defRPr>
            </a:lvl1pPr>
            <a:lvl2pPr marL="74295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l" eaLnBrk="1" hangingPunct="1">
              <a:spcBef>
                <a:spcPct val="0"/>
              </a:spcBef>
              <a:buFontTx/>
              <a:buNone/>
            </a:pPr>
            <a:r>
              <a:rPr lang="en-US" altLang="en-US" sz="2400" b="1"/>
              <a:t>(b)</a:t>
            </a:r>
          </a:p>
        </p:txBody>
      </p:sp>
      <p:sp>
        <p:nvSpPr>
          <p:cNvPr id="11275" name="Line 106"/>
          <p:cNvSpPr>
            <a:spLocks noChangeShapeType="1"/>
          </p:cNvSpPr>
          <p:nvPr/>
        </p:nvSpPr>
        <p:spPr bwMode="auto">
          <a:xfrm>
            <a:off x="4140200" y="1484313"/>
            <a:ext cx="14288" cy="3889375"/>
          </a:xfrm>
          <a:prstGeom prst="line">
            <a:avLst/>
          </a:prstGeom>
          <a:noFill/>
          <a:ln w="3810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1" eaLnBrk="1" fontAlgn="base" latinLnBrk="0" hangingPunct="1">
          <a:lnSpc>
            <a:spcPct val="100000"/>
          </a:lnSpc>
          <a:spcBef>
            <a:spcPct val="0"/>
          </a:spcBef>
          <a:spcAft>
            <a:spcPct val="0"/>
          </a:spcAft>
          <a:buClrTx/>
          <a:buSzTx/>
          <a:buFontTx/>
          <a:buNone/>
          <a:tabLst/>
          <a:defRPr kumimoji="0" lang="ar-SA" altLang="en-U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1" eaLnBrk="1" fontAlgn="base" latinLnBrk="0" hangingPunct="1">
          <a:lnSpc>
            <a:spcPct val="100000"/>
          </a:lnSpc>
          <a:spcBef>
            <a:spcPct val="0"/>
          </a:spcBef>
          <a:spcAft>
            <a:spcPct val="0"/>
          </a:spcAft>
          <a:buClrTx/>
          <a:buSzTx/>
          <a:buFontTx/>
          <a:buNone/>
          <a:tabLst/>
          <a:defRPr kumimoji="0" lang="ar-SA" altLang="en-U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19389</TotalTime>
  <Words>2194</Words>
  <Application>Microsoft Office PowerPoint</Application>
  <PresentationFormat>On-screen Show (4:3)</PresentationFormat>
  <Paragraphs>211</Paragraphs>
  <Slides>34</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41" baseType="lpstr">
      <vt:lpstr>Arial</vt:lpstr>
      <vt:lpstr>Blazing</vt:lpstr>
      <vt:lpstr>Symbol</vt:lpstr>
      <vt:lpstr>Times New Roman</vt:lpstr>
      <vt:lpstr>Wingdings 2</vt:lpstr>
      <vt:lpstr>Default Design</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 Diagram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NONE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TENEBRA</dc:creator>
  <cp:lastModifiedBy>shamrani</cp:lastModifiedBy>
  <cp:revision>267</cp:revision>
  <dcterms:created xsi:type="dcterms:W3CDTF">2012-09-10T10:05:42Z</dcterms:created>
  <dcterms:modified xsi:type="dcterms:W3CDTF">2017-09-15T12:11:33Z</dcterms:modified>
</cp:coreProperties>
</file>