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1" r:id="rId4"/>
    <p:sldId id="262" r:id="rId5"/>
    <p:sldId id="272" r:id="rId6"/>
    <p:sldId id="273" r:id="rId7"/>
    <p:sldId id="274" r:id="rId8"/>
    <p:sldId id="263" r:id="rId9"/>
    <p:sldId id="258" r:id="rId10"/>
    <p:sldId id="260" r:id="rId11"/>
    <p:sldId id="271" r:id="rId12"/>
    <p:sldId id="275" r:id="rId13"/>
    <p:sldId id="276" r:id="rId14"/>
    <p:sldId id="277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0" d="100"/>
          <a:sy n="60" d="100"/>
        </p:scale>
        <p:origin x="-157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6B845A-32FE-4E00-B1AF-4CB6D96C6574}" type="datetimeFigureOut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BBD683C-4E1F-44E3-AD7E-B1428779AD7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D5147-E00E-41C4-AC03-31386CBE77D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9F04-5D29-42DC-8D0E-DC96D300FE6A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6B0B-AAA7-41BC-8487-1B655F6F80C5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3E444-FE29-495D-9605-DB90580887B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7EF4045-B37A-4850-9DCD-83C585F5F70D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793C-4084-4D73-81E7-B84A1A6065E2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B5032-94E2-4015-AF31-1A5E25DA353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A53EC-6B98-45C7-8E6F-5E2C2AC5BC9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1E2BD-EF39-4524-857F-160DCC59A311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A69B189-42C7-4EA6-A660-1837913957D5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EC7BF7D-9BB0-43A3-B59B-AC8645162558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BF25BA6-D2EA-47D8-8176-C8734BE96EC9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ritannica.com/EBchecked/topic/127892/commercial-fishin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99592" y="4293096"/>
            <a:ext cx="7488832" cy="151216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ar-SA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دور الظروف الطبيعية في قيام النشاط البشري</a:t>
            </a:r>
          </a:p>
          <a:p>
            <a:r>
              <a:rPr lang="ar-SA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استعراض دور البحار و المحيطات</a:t>
            </a:r>
            <a:endParaRPr lang="ar-SA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2952328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118 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(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جغر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) الجغرافيا الاقتصادية 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الشعبة 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(23389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)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/>
            </a:r>
            <a:b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د.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عنبره بنت خميس بن بلال </a:t>
            </a:r>
            <a:b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الأستاذ المشارك بقسم 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الجغرافيا 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– جامعة الملك سعود</a:t>
            </a:r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/>
            </a:r>
            <a:b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/>
            </a:r>
            <a:br>
              <a:rPr lang="ar-S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ar-S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الفصل الدراسي الأول: 1433/</a:t>
            </a:r>
            <a:r>
              <a:rPr lang="ar-S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1434هـ</a:t>
            </a:r>
            <a:r>
              <a:rPr lang="ar-S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/>
            </a:r>
            <a:br>
              <a:rPr lang="ar-S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</a:br>
            <a:r>
              <a:rPr lang="ar-S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الاسبوع الثالث: ل 2/11/</a:t>
            </a:r>
            <a:r>
              <a:rPr lang="ar-S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1433هـ</a:t>
            </a:r>
            <a:endParaRPr lang="ar-SA" sz="2800" dirty="0">
              <a:solidFill>
                <a:srgbClr val="002060"/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استغلال المناطق الساحلية في النشاط السياحي </a:t>
            </a: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1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منطقة </a:t>
            </a:r>
            <a:r>
              <a:rPr lang="ar-SA" sz="31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الغردقة:</a:t>
            </a:r>
            <a:endParaRPr lang="ar-SA" sz="31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10</a:t>
            </a:fld>
            <a:endParaRPr lang="ar-S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59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الخلاصة</a:t>
            </a:r>
            <a:endParaRPr lang="ar-SA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ln>
            <a:solidFill>
              <a:srgbClr val="00B0F0"/>
            </a:solidFill>
          </a:ln>
        </p:spPr>
        <p:txBody>
          <a:bodyPr/>
          <a:lstStyle/>
          <a:p>
            <a:pPr>
              <a:buNone/>
            </a:pPr>
            <a:r>
              <a:rPr lang="ar-SA" dirty="0" smtClean="0"/>
              <a:t>سجلي مخرجات التعليم بعد مشاهدة و سماع هذه </a:t>
            </a:r>
            <a:r>
              <a:rPr lang="ar-SA" smtClean="0"/>
              <a:t>المحاضرة؟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التربة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12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التعريف</a:t>
            </a:r>
          </a:p>
          <a:p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الخصائص العامة للتربة</a:t>
            </a:r>
          </a:p>
          <a:p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تأثير التربة في النشاط الاقتصادي</a:t>
            </a:r>
          </a:p>
          <a:p>
            <a:pPr>
              <a:buNone/>
            </a:pP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algn="r"/>
            <a:r>
              <a:rPr lang="ar-S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التعريف</a:t>
            </a:r>
            <a:endParaRPr lang="ar-S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13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ar-SA" sz="3200" b="1" dirty="0" smtClean="0"/>
              <a:t>هي الطبقة السطحية المفككة من سطح القشرة الأرضية.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r"/>
            <a:r>
              <a:rPr lang="ar-SA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الخصائص العامة للتربة</a:t>
            </a:r>
            <a:endParaRPr lang="ar-SA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14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just">
              <a:buNone/>
            </a:pPr>
            <a:r>
              <a:rPr lang="ar-SA" dirty="0" smtClean="0"/>
              <a:t>      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توجد ثلاث خصائص عامة لا تخلو منها أية تربة في العالم, و هذه الخصائص 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هي:</a:t>
            </a:r>
            <a:endPara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2/1- الخصائص الطبيعية</a:t>
            </a:r>
          </a:p>
          <a:p>
            <a:pPr algn="just">
              <a:buNone/>
            </a:pPr>
            <a:endPara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2/2 الخصائص الكيميائية</a:t>
            </a:r>
          </a:p>
          <a:p>
            <a:pPr algn="just">
              <a:buNone/>
            </a:pPr>
            <a:endPara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2/3 الخصائص العضوية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16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17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18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r"/>
            <a:r>
              <a:rPr lang="ar-S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التوزيع الجغرافي للمسطحات المائية</a:t>
            </a:r>
            <a:endParaRPr lang="ar-SA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5DBD7-D8FA-4061-8733-AEC1898E4D81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>
          <a:xfrm>
            <a:off x="251520" y="6381328"/>
            <a:ext cx="4392488" cy="288032"/>
          </a:xfrm>
        </p:spPr>
        <p:txBody>
          <a:bodyPr/>
          <a:lstStyle/>
          <a:p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دور الظروف الطبيعية في قيام النشاط البشري       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د.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عنبره بنت خميس بلال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2</a:t>
            </a:fld>
            <a:endParaRPr lang="ar-SA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1761933"/>
            <a:ext cx="8504238" cy="410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>
            <a:noAutofit/>
          </a:bodyPr>
          <a:lstStyle/>
          <a:p>
            <a:pPr algn="r"/>
            <a:r>
              <a:rPr lang="ar-S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التعريف</a:t>
            </a:r>
            <a:endParaRPr lang="ar-SA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10264"/>
          </a:xfrm>
          <a:ln>
            <a:solidFill>
              <a:srgbClr val="00B0F0"/>
            </a:solidFill>
          </a:ln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ar-SA" sz="4000" dirty="0" smtClean="0"/>
              <a:t>      </a:t>
            </a:r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تشكل جزء من الغلاف </a:t>
            </a:r>
            <a:r>
              <a:rPr lang="ar-S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المائي </a:t>
            </a:r>
            <a:r>
              <a:rPr lang="ar-S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ydrosphere</a:t>
            </a:r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 الذي تبلغ نسبته حوالي 97% من سطح الكرة الأرضية.</a:t>
            </a:r>
          </a:p>
          <a:p>
            <a:pPr algn="just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المحيطات</a:t>
            </a:r>
          </a:p>
          <a:p>
            <a:pPr algn="just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البحار المفتوحة و البحار المغلقة</a:t>
            </a:r>
            <a:endPara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البحيرات</a:t>
            </a:r>
          </a:p>
          <a:p>
            <a:pPr algn="just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القنوات و </a:t>
            </a:r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الممرات المائية</a:t>
            </a:r>
            <a:endPara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الأنهار</a:t>
            </a:r>
          </a:p>
          <a:p>
            <a:pPr algn="just"/>
            <a:r>
              <a:rPr lang="ar-S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المساقط</a:t>
            </a:r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المائية و الشلالات</a:t>
            </a:r>
            <a:endParaRPr lang="ar-SA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علاقة الغلاف المائي بالنشاط الاقتصادي</a:t>
            </a:r>
            <a:endParaRPr lang="ar-SA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4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xfrm>
            <a:off x="301752" y="1556792"/>
            <a:ext cx="8503920" cy="4680520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ar-S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الموقع بالنسبة للبحار و المحيطات أو الأنهار يزيد من أهمية المناطق التي تشرف على تلك المسطحات أو التي تقع تلك المسطحات </a:t>
            </a:r>
            <a:r>
              <a:rPr lang="ar-SA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داخلها.</a:t>
            </a:r>
            <a:endParaRPr lang="ar-SA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ar-S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المسطحات المائية تمثل وسيط يتم استخدامه في عملية النقل و التوزيع للأفراد و الموارد الطبيعية و الاقتصادية من مناطق العرض و الوفرة الى مناطق الطلب.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ar-S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تمثل المياه في البحار و المحيطات و غيرها بيئة حيوية غنية بالموارد الطبيعية التي يتم استغلالها في عدد كبير من الأنشطة البشرية و الاقتصادية.</a:t>
            </a:r>
            <a:endParaRPr lang="ar-S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  <a:ln>
            <a:noFill/>
          </a:ln>
        </p:spPr>
        <p:txBody>
          <a:bodyPr>
            <a:normAutofit fontScale="90000"/>
          </a:bodyPr>
          <a:lstStyle/>
          <a:p>
            <a:pPr algn="r"/>
            <a: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1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SA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323528" y="5517232"/>
            <a:ext cx="457200" cy="441325"/>
          </a:xfrm>
        </p:spPr>
        <p:txBody>
          <a:bodyPr/>
          <a:lstStyle/>
          <a:p>
            <a:fld id="{4BF25BA6-D2EA-47D8-8176-C8734BE96EC9}" type="slidenum">
              <a:rPr lang="ar-SA" smtClean="0"/>
              <a:pPr/>
              <a:t>5</a:t>
            </a:fld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590855" cy="51845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8" name="مستطيل 7"/>
          <p:cNvSpPr/>
          <p:nvPr/>
        </p:nvSpPr>
        <p:spPr>
          <a:xfrm>
            <a:off x="323528" y="260648"/>
            <a:ext cx="8532440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الموقع بالنسبة للبحار و المحيطات أو الأنهار يزيد من أهمية المناطق التي تشرف على تلك المسطحات أو التي تقع تلك المسطحات داخلها.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6</a:t>
            </a:fld>
            <a:endParaRPr lang="ar-S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1"/>
            <a:ext cx="8496945" cy="468052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عنوان 6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34400" cy="974976"/>
          </a:xfrm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r>
              <a:rPr lang="ar-S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دراسة حالة من قارة أفريقيا: اكتبي عدد من الأفكار ذات العلاقة بموضوع الدراسة حسب اللقطة الفضائية التي تظهر أمامك.</a:t>
            </a:r>
            <a:endParaRPr lang="ar-SA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r"/>
            <a:r>
              <a:rPr lang="ar-S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دور القنوات و الممرات البحرية</a:t>
            </a:r>
            <a:endParaRPr lang="ar-SA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7</a:t>
            </a:fld>
            <a:endParaRPr lang="ar-S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625" y="1484784"/>
            <a:ext cx="8504238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الصيد التجاري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Commercial-fishing</a:t>
            </a:r>
            <a:endParaRPr lang="ar-SA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10264"/>
          </a:xfrm>
          <a:ln>
            <a:solidFill>
              <a:srgbClr val="00B0F0"/>
            </a:solidFill>
          </a:ln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ar-SA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ar-SA" dirty="0" smtClean="0"/>
          </a:p>
          <a:p>
            <a:pPr algn="l">
              <a:buNone/>
            </a:pPr>
            <a:r>
              <a:rPr lang="en-US" sz="1800" dirty="0" smtClean="0">
                <a:hlinkClick r:id="rId2"/>
              </a:rPr>
              <a:t>http://www.britannica.com/EBchecked/topic/127892/commercial-fishing</a:t>
            </a:r>
            <a:endParaRPr lang="en-US" sz="1800" dirty="0" smtClean="0"/>
          </a:p>
          <a:p>
            <a:pPr algn="l">
              <a:buNone/>
            </a:pPr>
            <a:endParaRPr lang="ar-SA" sz="1800" dirty="0"/>
          </a:p>
        </p:txBody>
      </p:sp>
      <p:pic>
        <p:nvPicPr>
          <p:cNvPr id="7" name="صورة 6" descr="COMMERCIAL FISHING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4012"/>
            <a:ext cx="8352928" cy="3965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انموذج </a:t>
            </a: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لاستغلال </a:t>
            </a:r>
            <a:r>
              <a:rPr lang="ar-SA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المناطق الساحلية في النشاط السياحي</a:t>
            </a:r>
            <a:endParaRPr lang="ar-SA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1DCD2-5918-49F4-916C-5F3DA2957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دور الظروف الطبيعية في قيام النشاط البشري       د. عنبره بنت خميس بلال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25BA6-D2EA-47D8-8176-C8734BE96EC9}" type="slidenum">
              <a:rPr lang="ar-SA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9</a:t>
            </a:fld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84975" cy="51845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744</TotalTime>
  <Words>525</Words>
  <Application>Microsoft Office PowerPoint</Application>
  <PresentationFormat>عرض على الشاشة (3:4)‏</PresentationFormat>
  <Paragraphs>101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مدني</vt:lpstr>
      <vt:lpstr>118 (جغر) الجغرافيا الاقتصادية الشعبة (23389) د. عنبره بنت خميس بن بلال  الأستاذ المشارك بقسم الجغرافيا – جامعة الملك سعود  الفصل الدراسي الأول: 1433/1434هـ الاسبوع الثالث: ل 2/11/1433هـ</vt:lpstr>
      <vt:lpstr>التوزيع الجغرافي للمسطحات المائية</vt:lpstr>
      <vt:lpstr>التعريف</vt:lpstr>
      <vt:lpstr>علاقة الغلاف المائي بالنشاط الاقتصادي</vt:lpstr>
      <vt:lpstr>     </vt:lpstr>
      <vt:lpstr>نشاط / دراسة حالة من قارة أفريقيا: اكتبي عدد من الأفكار ذات العلاقة بموضوع الدراسة حسب اللقطة الفضائية التي تظهر أمامك.</vt:lpstr>
      <vt:lpstr>دور القنوات و الممرات البحرية</vt:lpstr>
      <vt:lpstr>الصيد التجاري Commercial-fishing</vt:lpstr>
      <vt:lpstr>انموذج لاستغلال المناطق الساحلية في النشاط السياحي</vt:lpstr>
      <vt:lpstr>    استغلال المناطق الساحلية في النشاط السياحي  منطقة الغردقة:</vt:lpstr>
      <vt:lpstr>الخلاصة</vt:lpstr>
      <vt:lpstr>التربة</vt:lpstr>
      <vt:lpstr>1- التعريف</vt:lpstr>
      <vt:lpstr>2- الخصائص العامة للتربة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118 (جغر) الجغرافيا الاقتصادية الشعبة (23389) د. عنبره بنت خميس بن بلال  الأستاذ المشارك بقسم الجغرافيا – جامعة الملك سعود  الفصل الدراسي الأول: 1433/1434هـ الاسبوع الثالث: ل 2/11/1433هـ</dc:title>
  <dc:creator>dr.a</dc:creator>
  <cp:lastModifiedBy>dr.a</cp:lastModifiedBy>
  <cp:revision>24</cp:revision>
  <dcterms:created xsi:type="dcterms:W3CDTF">2012-09-16T20:36:29Z</dcterms:created>
  <dcterms:modified xsi:type="dcterms:W3CDTF">2012-10-30T06:12:25Z</dcterms:modified>
</cp:coreProperties>
</file>