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732" r:id="rId1"/>
  </p:sldMasterIdLst>
  <p:notesMasterIdLst>
    <p:notesMasterId r:id="rId27"/>
  </p:notesMasterIdLst>
  <p:sldIdLst>
    <p:sldId id="256" r:id="rId2"/>
    <p:sldId id="279" r:id="rId3"/>
    <p:sldId id="273" r:id="rId4"/>
    <p:sldId id="257" r:id="rId5"/>
    <p:sldId id="280" r:id="rId6"/>
    <p:sldId id="277" r:id="rId7"/>
    <p:sldId id="274" r:id="rId8"/>
    <p:sldId id="258" r:id="rId9"/>
    <p:sldId id="259" r:id="rId10"/>
    <p:sldId id="278" r:id="rId11"/>
    <p:sldId id="275" r:id="rId12"/>
    <p:sldId id="271" r:id="rId13"/>
    <p:sldId id="276" r:id="rId14"/>
    <p:sldId id="260" r:id="rId15"/>
    <p:sldId id="264" r:id="rId16"/>
    <p:sldId id="261" r:id="rId17"/>
    <p:sldId id="263" r:id="rId18"/>
    <p:sldId id="265" r:id="rId19"/>
    <p:sldId id="266" r:id="rId20"/>
    <p:sldId id="262" r:id="rId21"/>
    <p:sldId id="267" r:id="rId22"/>
    <p:sldId id="268" r:id="rId23"/>
    <p:sldId id="282" r:id="rId24"/>
    <p:sldId id="281" r:id="rId25"/>
    <p:sldId id="270" r:id="rId2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003300"/>
    <a:srgbClr val="660066"/>
    <a:srgbClr val="99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D8CD1D-22AA-4192-8DF0-45DE315905F8}" type="doc">
      <dgm:prSet loTypeId="urn:microsoft.com/office/officeart/2005/8/layout/hierarchy2" loCatId="hierarchy" qsTypeId="urn:microsoft.com/office/officeart/2005/8/quickstyle/3d7" qsCatId="3D" csTypeId="urn:microsoft.com/office/officeart/2005/8/colors/colorful4" csCatId="colorful" phldr="1"/>
      <dgm:spPr/>
      <dgm:t>
        <a:bodyPr/>
        <a:lstStyle/>
        <a:p>
          <a:pPr rtl="1"/>
          <a:endParaRPr lang="ar-SA"/>
        </a:p>
      </dgm:t>
    </dgm:pt>
    <dgm:pt modelId="{41C7DF35-6FCF-4784-842C-909A962A8071}">
      <dgm:prSet phldrT="[نص]" custT="1"/>
      <dgm:spPr/>
      <dgm:t>
        <a:bodyPr/>
        <a:lstStyle/>
        <a:p>
          <a:pPr rtl="1"/>
          <a:r>
            <a:rPr lang="ar-SA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علم الجغرافيا</a:t>
          </a:r>
          <a:endParaRPr lang="ar-SA" sz="4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gm:t>
    </dgm:pt>
    <dgm:pt modelId="{71AE8E32-CF14-42EE-92A4-AA0EDC9634C8}" type="parTrans" cxnId="{35DB8750-AA41-40FE-AA97-EDF77194A94E}">
      <dgm:prSet/>
      <dgm:spPr/>
      <dgm:t>
        <a:bodyPr/>
        <a:lstStyle/>
        <a:p>
          <a:pPr rtl="1"/>
          <a:endParaRPr lang="ar-SA"/>
        </a:p>
      </dgm:t>
    </dgm:pt>
    <dgm:pt modelId="{6EC96F3B-03C4-427B-86AC-0CB73FB86AC6}" type="sibTrans" cxnId="{35DB8750-AA41-40FE-AA97-EDF77194A94E}">
      <dgm:prSet/>
      <dgm:spPr/>
      <dgm:t>
        <a:bodyPr/>
        <a:lstStyle/>
        <a:p>
          <a:pPr rtl="1"/>
          <a:endParaRPr lang="ar-SA"/>
        </a:p>
      </dgm:t>
    </dgm:pt>
    <dgm:pt modelId="{3F43E0D0-D5BB-4D79-989D-38EDB412DE5B}">
      <dgm:prSet phldrT="[نص]" custT="1"/>
      <dgm:spPr/>
      <dgm:t>
        <a:bodyPr/>
        <a:lstStyle/>
        <a:p>
          <a:pPr rtl="1"/>
          <a:r>
            <a:rPr lang="ar-SA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3- الجغرافيا الاقتصادية</a:t>
          </a:r>
          <a:endParaRPr lang="ar-SA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gm:t>
    </dgm:pt>
    <dgm:pt modelId="{B3D20AE7-C8D2-4F09-A9F3-43CCA1208E0A}" type="parTrans" cxnId="{36A3EC95-73CB-42F3-AAEC-9387A3C7CC1E}">
      <dgm:prSet/>
      <dgm:spPr>
        <a:ln>
          <a:solidFill>
            <a:srgbClr val="002060"/>
          </a:solidFill>
        </a:ln>
      </dgm:spPr>
      <dgm:t>
        <a:bodyPr/>
        <a:lstStyle/>
        <a:p>
          <a:pPr rtl="1"/>
          <a:endParaRPr lang="ar-SA"/>
        </a:p>
      </dgm:t>
    </dgm:pt>
    <dgm:pt modelId="{C665EF2F-044A-4CC7-A42B-601397173450}" type="sibTrans" cxnId="{36A3EC95-73CB-42F3-AAEC-9387A3C7CC1E}">
      <dgm:prSet/>
      <dgm:spPr/>
      <dgm:t>
        <a:bodyPr/>
        <a:lstStyle/>
        <a:p>
          <a:pPr rtl="1"/>
          <a:endParaRPr lang="ar-SA"/>
        </a:p>
      </dgm:t>
    </dgm:pt>
    <dgm:pt modelId="{FD7B7A80-5EFF-4588-9816-F7CB0901D00D}">
      <dgm:prSet phldrT="[نص]" custT="1"/>
      <dgm:spPr/>
      <dgm:t>
        <a:bodyPr/>
        <a:lstStyle/>
        <a:p>
          <a:pPr rtl="1"/>
          <a:r>
            <a:rPr lang="ar-SA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2- الجغرافيا البشرية</a:t>
          </a:r>
          <a:endParaRPr lang="ar-SA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gm:t>
    </dgm:pt>
    <dgm:pt modelId="{B4DB2F5A-727F-42B5-9E8E-CCD89AC294BF}" type="parTrans" cxnId="{C05E5C42-41AB-4C61-979B-A55B0522542C}">
      <dgm:prSet/>
      <dgm:spPr>
        <a:ln>
          <a:solidFill>
            <a:srgbClr val="002060"/>
          </a:solidFill>
        </a:ln>
      </dgm:spPr>
      <dgm:t>
        <a:bodyPr/>
        <a:lstStyle/>
        <a:p>
          <a:pPr rtl="1"/>
          <a:endParaRPr lang="ar-SA"/>
        </a:p>
      </dgm:t>
    </dgm:pt>
    <dgm:pt modelId="{E9D2EDC0-5992-4A20-ABC8-DC85C0A2E797}" type="sibTrans" cxnId="{C05E5C42-41AB-4C61-979B-A55B0522542C}">
      <dgm:prSet/>
      <dgm:spPr/>
      <dgm:t>
        <a:bodyPr/>
        <a:lstStyle/>
        <a:p>
          <a:pPr rtl="1"/>
          <a:endParaRPr lang="ar-SA"/>
        </a:p>
      </dgm:t>
    </dgm:pt>
    <dgm:pt modelId="{E40C76B3-A9C2-4C34-B19A-86BBFD95D78B}">
      <dgm:prSet phldrT="[نص]" custT="1"/>
      <dgm:spPr/>
      <dgm:t>
        <a:bodyPr/>
        <a:lstStyle/>
        <a:p>
          <a:pPr rtl="1"/>
          <a:r>
            <a:rPr lang="ar-S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1- الجغرافيا الطبيعية</a:t>
          </a:r>
          <a:endParaRPr lang="ar-SA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gm:t>
    </dgm:pt>
    <dgm:pt modelId="{8586FE27-0F4F-4A83-BFBB-C9CF39CD282F}" type="parTrans" cxnId="{959F8BDB-F12D-4A67-9AA3-667D9355EC37}">
      <dgm:prSet/>
      <dgm:spPr>
        <a:ln>
          <a:solidFill>
            <a:srgbClr val="002060"/>
          </a:solidFill>
        </a:ln>
      </dgm:spPr>
      <dgm:t>
        <a:bodyPr/>
        <a:lstStyle/>
        <a:p>
          <a:pPr rtl="1"/>
          <a:endParaRPr lang="ar-SA"/>
        </a:p>
      </dgm:t>
    </dgm:pt>
    <dgm:pt modelId="{79EA768D-F131-41E3-AB20-7C2A3238AED9}" type="sibTrans" cxnId="{959F8BDB-F12D-4A67-9AA3-667D9355EC37}">
      <dgm:prSet/>
      <dgm:spPr/>
      <dgm:t>
        <a:bodyPr/>
        <a:lstStyle/>
        <a:p>
          <a:pPr rtl="1"/>
          <a:endParaRPr lang="ar-SA"/>
        </a:p>
      </dgm:t>
    </dgm:pt>
    <dgm:pt modelId="{4E24BCDE-83B8-4AD4-AAE7-D11A23D46303}" type="pres">
      <dgm:prSet presAssocID="{6FD8CD1D-22AA-4192-8DF0-45DE315905F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A335B92-BBF7-4BB3-90EC-91FF30807D38}" type="pres">
      <dgm:prSet presAssocID="{41C7DF35-6FCF-4784-842C-909A962A8071}" presName="root1" presStyleCnt="0"/>
      <dgm:spPr/>
      <dgm:t>
        <a:bodyPr/>
        <a:lstStyle/>
        <a:p>
          <a:pPr rtl="1"/>
          <a:endParaRPr lang="ar-SA"/>
        </a:p>
      </dgm:t>
    </dgm:pt>
    <dgm:pt modelId="{61E2E14E-15DC-4BD8-A271-7EC32BF8EDA6}" type="pres">
      <dgm:prSet presAssocID="{41C7DF35-6FCF-4784-842C-909A962A8071}" presName="LevelOneTextNode" presStyleLbl="node0" presStyleIdx="0" presStyleCnt="1" custLinFactNeighborX="-8647" custLinFactNeighborY="3335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BAF19579-3683-4392-A439-DF05E0905D8E}" type="pres">
      <dgm:prSet presAssocID="{41C7DF35-6FCF-4784-842C-909A962A8071}" presName="level2hierChild" presStyleCnt="0"/>
      <dgm:spPr/>
      <dgm:t>
        <a:bodyPr/>
        <a:lstStyle/>
        <a:p>
          <a:pPr rtl="1"/>
          <a:endParaRPr lang="ar-SA"/>
        </a:p>
      </dgm:t>
    </dgm:pt>
    <dgm:pt modelId="{93EBAA07-4A04-41C7-8976-0D142AE5264E}" type="pres">
      <dgm:prSet presAssocID="{B3D20AE7-C8D2-4F09-A9F3-43CCA1208E0A}" presName="conn2-1" presStyleLbl="parChTrans1D2" presStyleIdx="0" presStyleCnt="3"/>
      <dgm:spPr/>
      <dgm:t>
        <a:bodyPr/>
        <a:lstStyle/>
        <a:p>
          <a:pPr rtl="1"/>
          <a:endParaRPr lang="ar-SA"/>
        </a:p>
      </dgm:t>
    </dgm:pt>
    <dgm:pt modelId="{10768BB8-291C-492A-AE54-75F59E473D1A}" type="pres">
      <dgm:prSet presAssocID="{B3D20AE7-C8D2-4F09-A9F3-43CCA1208E0A}" presName="connTx" presStyleLbl="parChTrans1D2" presStyleIdx="0" presStyleCnt="3"/>
      <dgm:spPr/>
      <dgm:t>
        <a:bodyPr/>
        <a:lstStyle/>
        <a:p>
          <a:pPr rtl="1"/>
          <a:endParaRPr lang="ar-SA"/>
        </a:p>
      </dgm:t>
    </dgm:pt>
    <dgm:pt modelId="{FCDEEE37-3A99-4DE3-A68D-F1C4BCB20B2F}" type="pres">
      <dgm:prSet presAssocID="{3F43E0D0-D5BB-4D79-989D-38EDB412DE5B}" presName="root2" presStyleCnt="0"/>
      <dgm:spPr/>
      <dgm:t>
        <a:bodyPr/>
        <a:lstStyle/>
        <a:p>
          <a:pPr rtl="1"/>
          <a:endParaRPr lang="ar-SA"/>
        </a:p>
      </dgm:t>
    </dgm:pt>
    <dgm:pt modelId="{BE1399E9-920D-4DC8-AE97-444045A8EABC}" type="pres">
      <dgm:prSet presAssocID="{3F43E0D0-D5BB-4D79-989D-38EDB412DE5B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689DFA3-36B5-4FD1-88AC-9EB12979526A}" type="pres">
      <dgm:prSet presAssocID="{3F43E0D0-D5BB-4D79-989D-38EDB412DE5B}" presName="level3hierChild" presStyleCnt="0"/>
      <dgm:spPr/>
      <dgm:t>
        <a:bodyPr/>
        <a:lstStyle/>
        <a:p>
          <a:pPr rtl="1"/>
          <a:endParaRPr lang="ar-SA"/>
        </a:p>
      </dgm:t>
    </dgm:pt>
    <dgm:pt modelId="{E5CD6FB3-C3F3-4A24-8E0A-1ED2DCF2918F}" type="pres">
      <dgm:prSet presAssocID="{B4DB2F5A-727F-42B5-9E8E-CCD89AC294BF}" presName="conn2-1" presStyleLbl="parChTrans1D2" presStyleIdx="1" presStyleCnt="3"/>
      <dgm:spPr/>
      <dgm:t>
        <a:bodyPr/>
        <a:lstStyle/>
        <a:p>
          <a:pPr rtl="1"/>
          <a:endParaRPr lang="ar-SA"/>
        </a:p>
      </dgm:t>
    </dgm:pt>
    <dgm:pt modelId="{04DA8810-5A82-4187-9C89-8630724ED079}" type="pres">
      <dgm:prSet presAssocID="{B4DB2F5A-727F-42B5-9E8E-CCD89AC294BF}" presName="connTx" presStyleLbl="parChTrans1D2" presStyleIdx="1" presStyleCnt="3"/>
      <dgm:spPr/>
      <dgm:t>
        <a:bodyPr/>
        <a:lstStyle/>
        <a:p>
          <a:pPr rtl="1"/>
          <a:endParaRPr lang="ar-SA"/>
        </a:p>
      </dgm:t>
    </dgm:pt>
    <dgm:pt modelId="{2A895E60-452B-40B0-A572-113D5B430988}" type="pres">
      <dgm:prSet presAssocID="{FD7B7A80-5EFF-4588-9816-F7CB0901D00D}" presName="root2" presStyleCnt="0"/>
      <dgm:spPr/>
      <dgm:t>
        <a:bodyPr/>
        <a:lstStyle/>
        <a:p>
          <a:pPr rtl="1"/>
          <a:endParaRPr lang="ar-SA"/>
        </a:p>
      </dgm:t>
    </dgm:pt>
    <dgm:pt modelId="{8EBE1461-BD93-497E-A58A-A10D08A6D5B9}" type="pres">
      <dgm:prSet presAssocID="{FD7B7A80-5EFF-4588-9816-F7CB0901D00D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3004284E-6020-486E-980A-4D2BDAAE8C53}" type="pres">
      <dgm:prSet presAssocID="{FD7B7A80-5EFF-4588-9816-F7CB0901D00D}" presName="level3hierChild" presStyleCnt="0"/>
      <dgm:spPr/>
      <dgm:t>
        <a:bodyPr/>
        <a:lstStyle/>
        <a:p>
          <a:pPr rtl="1"/>
          <a:endParaRPr lang="ar-SA"/>
        </a:p>
      </dgm:t>
    </dgm:pt>
    <dgm:pt modelId="{B7DDA37A-B931-44CE-893D-B16346A4A3E5}" type="pres">
      <dgm:prSet presAssocID="{8586FE27-0F4F-4A83-BFBB-C9CF39CD282F}" presName="conn2-1" presStyleLbl="parChTrans1D2" presStyleIdx="2" presStyleCnt="3"/>
      <dgm:spPr/>
      <dgm:t>
        <a:bodyPr/>
        <a:lstStyle/>
        <a:p>
          <a:pPr rtl="1"/>
          <a:endParaRPr lang="ar-SA"/>
        </a:p>
      </dgm:t>
    </dgm:pt>
    <dgm:pt modelId="{C4F34FAC-F348-47FF-A206-9D58D46C3C71}" type="pres">
      <dgm:prSet presAssocID="{8586FE27-0F4F-4A83-BFBB-C9CF39CD282F}" presName="connTx" presStyleLbl="parChTrans1D2" presStyleIdx="2" presStyleCnt="3"/>
      <dgm:spPr/>
      <dgm:t>
        <a:bodyPr/>
        <a:lstStyle/>
        <a:p>
          <a:pPr rtl="1"/>
          <a:endParaRPr lang="ar-SA"/>
        </a:p>
      </dgm:t>
    </dgm:pt>
    <dgm:pt modelId="{CA0B88ED-6963-433D-9213-A2435161B1C4}" type="pres">
      <dgm:prSet presAssocID="{E40C76B3-A9C2-4C34-B19A-86BBFD95D78B}" presName="root2" presStyleCnt="0"/>
      <dgm:spPr/>
      <dgm:t>
        <a:bodyPr/>
        <a:lstStyle/>
        <a:p>
          <a:pPr rtl="1"/>
          <a:endParaRPr lang="ar-SA"/>
        </a:p>
      </dgm:t>
    </dgm:pt>
    <dgm:pt modelId="{C625BB5B-8B97-4808-AFBE-4E9BDF0E3C4C}" type="pres">
      <dgm:prSet presAssocID="{E40C76B3-A9C2-4C34-B19A-86BBFD95D78B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A6A4855E-5680-4BAA-A3F2-CEE151B89436}" type="pres">
      <dgm:prSet presAssocID="{E40C76B3-A9C2-4C34-B19A-86BBFD95D78B}" presName="level3hierChild" presStyleCnt="0"/>
      <dgm:spPr/>
      <dgm:t>
        <a:bodyPr/>
        <a:lstStyle/>
        <a:p>
          <a:pPr rtl="1"/>
          <a:endParaRPr lang="ar-SA"/>
        </a:p>
      </dgm:t>
    </dgm:pt>
  </dgm:ptLst>
  <dgm:cxnLst>
    <dgm:cxn modelId="{35BFDE39-F939-417F-B1BD-CB2EF310AFF6}" type="presOf" srcId="{B4DB2F5A-727F-42B5-9E8E-CCD89AC294BF}" destId="{E5CD6FB3-C3F3-4A24-8E0A-1ED2DCF2918F}" srcOrd="0" destOrd="0" presId="urn:microsoft.com/office/officeart/2005/8/layout/hierarchy2"/>
    <dgm:cxn modelId="{79A7AE5A-3A5D-4E72-8539-32B619096EF9}" type="presOf" srcId="{E40C76B3-A9C2-4C34-B19A-86BBFD95D78B}" destId="{C625BB5B-8B97-4808-AFBE-4E9BDF0E3C4C}" srcOrd="0" destOrd="0" presId="urn:microsoft.com/office/officeart/2005/8/layout/hierarchy2"/>
    <dgm:cxn modelId="{4BE526D2-D8A4-4DC3-8D5C-C860CA9A3A9F}" type="presOf" srcId="{B4DB2F5A-727F-42B5-9E8E-CCD89AC294BF}" destId="{04DA8810-5A82-4187-9C89-8630724ED079}" srcOrd="1" destOrd="0" presId="urn:microsoft.com/office/officeart/2005/8/layout/hierarchy2"/>
    <dgm:cxn modelId="{28973DB5-C8A5-4402-94DA-ACFD1E4554EE}" type="presOf" srcId="{41C7DF35-6FCF-4784-842C-909A962A8071}" destId="{61E2E14E-15DC-4BD8-A271-7EC32BF8EDA6}" srcOrd="0" destOrd="0" presId="urn:microsoft.com/office/officeart/2005/8/layout/hierarchy2"/>
    <dgm:cxn modelId="{959F8BDB-F12D-4A67-9AA3-667D9355EC37}" srcId="{41C7DF35-6FCF-4784-842C-909A962A8071}" destId="{E40C76B3-A9C2-4C34-B19A-86BBFD95D78B}" srcOrd="2" destOrd="0" parTransId="{8586FE27-0F4F-4A83-BFBB-C9CF39CD282F}" sibTransId="{79EA768D-F131-41E3-AB20-7C2A3238AED9}"/>
    <dgm:cxn modelId="{C05E5C42-41AB-4C61-979B-A55B0522542C}" srcId="{41C7DF35-6FCF-4784-842C-909A962A8071}" destId="{FD7B7A80-5EFF-4588-9816-F7CB0901D00D}" srcOrd="1" destOrd="0" parTransId="{B4DB2F5A-727F-42B5-9E8E-CCD89AC294BF}" sibTransId="{E9D2EDC0-5992-4A20-ABC8-DC85C0A2E797}"/>
    <dgm:cxn modelId="{AE55FA33-BD5A-49AE-BA92-B866B8590AC2}" type="presOf" srcId="{3F43E0D0-D5BB-4D79-989D-38EDB412DE5B}" destId="{BE1399E9-920D-4DC8-AE97-444045A8EABC}" srcOrd="0" destOrd="0" presId="urn:microsoft.com/office/officeart/2005/8/layout/hierarchy2"/>
    <dgm:cxn modelId="{F2F4727E-0599-463E-906B-E9C96A96B53F}" type="presOf" srcId="{6FD8CD1D-22AA-4192-8DF0-45DE315905F8}" destId="{4E24BCDE-83B8-4AD4-AAE7-D11A23D46303}" srcOrd="0" destOrd="0" presId="urn:microsoft.com/office/officeart/2005/8/layout/hierarchy2"/>
    <dgm:cxn modelId="{07465938-DBC3-4835-8683-1C787528659F}" type="presOf" srcId="{B3D20AE7-C8D2-4F09-A9F3-43CCA1208E0A}" destId="{93EBAA07-4A04-41C7-8976-0D142AE5264E}" srcOrd="0" destOrd="0" presId="urn:microsoft.com/office/officeart/2005/8/layout/hierarchy2"/>
    <dgm:cxn modelId="{BD6E3425-06F4-44EF-BA72-B96F8FE0062B}" type="presOf" srcId="{B3D20AE7-C8D2-4F09-A9F3-43CCA1208E0A}" destId="{10768BB8-291C-492A-AE54-75F59E473D1A}" srcOrd="1" destOrd="0" presId="urn:microsoft.com/office/officeart/2005/8/layout/hierarchy2"/>
    <dgm:cxn modelId="{4DC31F12-7FA5-4A94-A9CD-03CF14F1E3EE}" type="presOf" srcId="{8586FE27-0F4F-4A83-BFBB-C9CF39CD282F}" destId="{B7DDA37A-B931-44CE-893D-B16346A4A3E5}" srcOrd="0" destOrd="0" presId="urn:microsoft.com/office/officeart/2005/8/layout/hierarchy2"/>
    <dgm:cxn modelId="{35DB8750-AA41-40FE-AA97-EDF77194A94E}" srcId="{6FD8CD1D-22AA-4192-8DF0-45DE315905F8}" destId="{41C7DF35-6FCF-4784-842C-909A962A8071}" srcOrd="0" destOrd="0" parTransId="{71AE8E32-CF14-42EE-92A4-AA0EDC9634C8}" sibTransId="{6EC96F3B-03C4-427B-86AC-0CB73FB86AC6}"/>
    <dgm:cxn modelId="{6A241512-FBB1-482A-AF9C-8DFC2E199D8B}" type="presOf" srcId="{FD7B7A80-5EFF-4588-9816-F7CB0901D00D}" destId="{8EBE1461-BD93-497E-A58A-A10D08A6D5B9}" srcOrd="0" destOrd="0" presId="urn:microsoft.com/office/officeart/2005/8/layout/hierarchy2"/>
    <dgm:cxn modelId="{7F29057D-16C8-4113-A38B-032D42718898}" type="presOf" srcId="{8586FE27-0F4F-4A83-BFBB-C9CF39CD282F}" destId="{C4F34FAC-F348-47FF-A206-9D58D46C3C71}" srcOrd="1" destOrd="0" presId="urn:microsoft.com/office/officeart/2005/8/layout/hierarchy2"/>
    <dgm:cxn modelId="{36A3EC95-73CB-42F3-AAEC-9387A3C7CC1E}" srcId="{41C7DF35-6FCF-4784-842C-909A962A8071}" destId="{3F43E0D0-D5BB-4D79-989D-38EDB412DE5B}" srcOrd="0" destOrd="0" parTransId="{B3D20AE7-C8D2-4F09-A9F3-43CCA1208E0A}" sibTransId="{C665EF2F-044A-4CC7-A42B-601397173450}"/>
    <dgm:cxn modelId="{16E01552-6870-4C2D-8412-E85290D7FFAF}" type="presParOf" srcId="{4E24BCDE-83B8-4AD4-AAE7-D11A23D46303}" destId="{0A335B92-BBF7-4BB3-90EC-91FF30807D38}" srcOrd="0" destOrd="0" presId="urn:microsoft.com/office/officeart/2005/8/layout/hierarchy2"/>
    <dgm:cxn modelId="{65463374-0EB5-4C6D-BA60-FF0885BADC25}" type="presParOf" srcId="{0A335B92-BBF7-4BB3-90EC-91FF30807D38}" destId="{61E2E14E-15DC-4BD8-A271-7EC32BF8EDA6}" srcOrd="0" destOrd="0" presId="urn:microsoft.com/office/officeart/2005/8/layout/hierarchy2"/>
    <dgm:cxn modelId="{6D1CCA59-1818-4B9C-857D-F07460B9517F}" type="presParOf" srcId="{0A335B92-BBF7-4BB3-90EC-91FF30807D38}" destId="{BAF19579-3683-4392-A439-DF05E0905D8E}" srcOrd="1" destOrd="0" presId="urn:microsoft.com/office/officeart/2005/8/layout/hierarchy2"/>
    <dgm:cxn modelId="{455C10F7-C6DA-4FB0-9FE3-E400D38F4907}" type="presParOf" srcId="{BAF19579-3683-4392-A439-DF05E0905D8E}" destId="{93EBAA07-4A04-41C7-8976-0D142AE5264E}" srcOrd="0" destOrd="0" presId="urn:microsoft.com/office/officeart/2005/8/layout/hierarchy2"/>
    <dgm:cxn modelId="{978FCCD7-CDFC-466B-B4E4-8EE9C37A5794}" type="presParOf" srcId="{93EBAA07-4A04-41C7-8976-0D142AE5264E}" destId="{10768BB8-291C-492A-AE54-75F59E473D1A}" srcOrd="0" destOrd="0" presId="urn:microsoft.com/office/officeart/2005/8/layout/hierarchy2"/>
    <dgm:cxn modelId="{02E1C53F-0B94-4893-830B-251067BF14B2}" type="presParOf" srcId="{BAF19579-3683-4392-A439-DF05E0905D8E}" destId="{FCDEEE37-3A99-4DE3-A68D-F1C4BCB20B2F}" srcOrd="1" destOrd="0" presId="urn:microsoft.com/office/officeart/2005/8/layout/hierarchy2"/>
    <dgm:cxn modelId="{380B6A42-75F5-4560-9FF1-A6D24D0C6057}" type="presParOf" srcId="{FCDEEE37-3A99-4DE3-A68D-F1C4BCB20B2F}" destId="{BE1399E9-920D-4DC8-AE97-444045A8EABC}" srcOrd="0" destOrd="0" presId="urn:microsoft.com/office/officeart/2005/8/layout/hierarchy2"/>
    <dgm:cxn modelId="{EB1ED4DD-0F8B-4DAA-B9C0-1296823344BF}" type="presParOf" srcId="{FCDEEE37-3A99-4DE3-A68D-F1C4BCB20B2F}" destId="{0689DFA3-36B5-4FD1-88AC-9EB12979526A}" srcOrd="1" destOrd="0" presId="urn:microsoft.com/office/officeart/2005/8/layout/hierarchy2"/>
    <dgm:cxn modelId="{105EC409-DFE0-4246-86E4-C1DED1D17692}" type="presParOf" srcId="{BAF19579-3683-4392-A439-DF05E0905D8E}" destId="{E5CD6FB3-C3F3-4A24-8E0A-1ED2DCF2918F}" srcOrd="2" destOrd="0" presId="urn:microsoft.com/office/officeart/2005/8/layout/hierarchy2"/>
    <dgm:cxn modelId="{D1B46343-FBCC-4A35-A95E-C771AD8A39D6}" type="presParOf" srcId="{E5CD6FB3-C3F3-4A24-8E0A-1ED2DCF2918F}" destId="{04DA8810-5A82-4187-9C89-8630724ED079}" srcOrd="0" destOrd="0" presId="urn:microsoft.com/office/officeart/2005/8/layout/hierarchy2"/>
    <dgm:cxn modelId="{76A17FAA-86F2-45A0-8B89-675775FAF101}" type="presParOf" srcId="{BAF19579-3683-4392-A439-DF05E0905D8E}" destId="{2A895E60-452B-40B0-A572-113D5B430988}" srcOrd="3" destOrd="0" presId="urn:microsoft.com/office/officeart/2005/8/layout/hierarchy2"/>
    <dgm:cxn modelId="{61804E9E-E4E4-46A0-94A9-4014337DFFBA}" type="presParOf" srcId="{2A895E60-452B-40B0-A572-113D5B430988}" destId="{8EBE1461-BD93-497E-A58A-A10D08A6D5B9}" srcOrd="0" destOrd="0" presId="urn:microsoft.com/office/officeart/2005/8/layout/hierarchy2"/>
    <dgm:cxn modelId="{4FCE6C05-A104-4C7A-9D21-795FA642FA43}" type="presParOf" srcId="{2A895E60-452B-40B0-A572-113D5B430988}" destId="{3004284E-6020-486E-980A-4D2BDAAE8C53}" srcOrd="1" destOrd="0" presId="urn:microsoft.com/office/officeart/2005/8/layout/hierarchy2"/>
    <dgm:cxn modelId="{E176E3EC-5ABA-4E09-BEBA-F7F4BE12ECA0}" type="presParOf" srcId="{BAF19579-3683-4392-A439-DF05E0905D8E}" destId="{B7DDA37A-B931-44CE-893D-B16346A4A3E5}" srcOrd="4" destOrd="0" presId="urn:microsoft.com/office/officeart/2005/8/layout/hierarchy2"/>
    <dgm:cxn modelId="{63A62324-6825-4741-877F-9F28CDC78D9E}" type="presParOf" srcId="{B7DDA37A-B931-44CE-893D-B16346A4A3E5}" destId="{C4F34FAC-F348-47FF-A206-9D58D46C3C71}" srcOrd="0" destOrd="0" presId="urn:microsoft.com/office/officeart/2005/8/layout/hierarchy2"/>
    <dgm:cxn modelId="{D4E1C43A-96E5-4952-A1D9-625C9140C061}" type="presParOf" srcId="{BAF19579-3683-4392-A439-DF05E0905D8E}" destId="{CA0B88ED-6963-433D-9213-A2435161B1C4}" srcOrd="5" destOrd="0" presId="urn:microsoft.com/office/officeart/2005/8/layout/hierarchy2"/>
    <dgm:cxn modelId="{873A1770-4CD6-4994-A6B7-64655AECCD81}" type="presParOf" srcId="{CA0B88ED-6963-433D-9213-A2435161B1C4}" destId="{C625BB5B-8B97-4808-AFBE-4E9BDF0E3C4C}" srcOrd="0" destOrd="0" presId="urn:microsoft.com/office/officeart/2005/8/layout/hierarchy2"/>
    <dgm:cxn modelId="{AD2C22B2-7BCF-4F39-B797-E1DE340FC2EB}" type="presParOf" srcId="{CA0B88ED-6963-433D-9213-A2435161B1C4}" destId="{A6A4855E-5680-4BAA-A3F2-CEE151B89436}" srcOrd="1" destOrd="0" presId="urn:microsoft.com/office/officeart/2005/8/layout/hierarchy2"/>
  </dgm:cxnLst>
  <dgm:bg/>
  <dgm:whole>
    <a:ln>
      <a:solidFill>
        <a:srgbClr val="00B05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F250B6-7851-4A55-8A84-A7D1DB1C8463}" type="doc">
      <dgm:prSet loTypeId="urn:microsoft.com/office/officeart/2005/8/layout/pyramid4" loCatId="pyramid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pPr rtl="1"/>
          <a:endParaRPr lang="ar-SA"/>
        </a:p>
      </dgm:t>
    </dgm:pt>
    <dgm:pt modelId="{C6A676FC-0573-4C0C-9CA8-2279ACF449C2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3-الاستهلاك</a:t>
          </a:r>
        </a:p>
        <a:p>
          <a:pPr rtl="1"/>
          <a:r>
            <a:rPr lang="en-US" sz="18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Consumption</a:t>
          </a:r>
          <a:endParaRPr lang="ar-SA" sz="1800" b="1" dirty="0" smtClean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rtl="1"/>
          <a:endParaRPr lang="ar-SA" sz="2800" b="1" dirty="0" smtClean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1"/>
          <a:endParaRPr lang="ar-SA" sz="2800" b="1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A87DA2-0500-4DCA-8E3B-3C2944F71445}" type="parTrans" cxnId="{ADEC8508-33B5-40DC-A606-23C7947D7BFB}">
      <dgm:prSet/>
      <dgm:spPr/>
      <dgm:t>
        <a:bodyPr/>
        <a:lstStyle/>
        <a:p>
          <a:pPr rtl="1"/>
          <a:endParaRPr lang="ar-SA"/>
        </a:p>
      </dgm:t>
    </dgm:pt>
    <dgm:pt modelId="{B3995A90-BDA1-4C74-96DC-9408CBF37249}" type="sibTrans" cxnId="{ADEC8508-33B5-40DC-A606-23C7947D7BFB}">
      <dgm:prSet/>
      <dgm:spPr/>
      <dgm:t>
        <a:bodyPr/>
        <a:lstStyle/>
        <a:p>
          <a:pPr rtl="1"/>
          <a:endParaRPr lang="ar-SA"/>
        </a:p>
      </dgm:t>
    </dgm:pt>
    <dgm:pt modelId="{FA44144F-0402-4CC0-AD9B-16428D8FB49E}">
      <dgm:prSet phldrT="[نص]" custT="1"/>
      <dgm:spPr/>
      <dgm:t>
        <a:bodyPr/>
        <a:lstStyle/>
        <a:p>
          <a:pPr rtl="1"/>
          <a:r>
            <a:rPr lang="ar-SA" sz="36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rPr>
            <a:t>2- النقل</a:t>
          </a:r>
        </a:p>
        <a:p>
          <a:pPr rtl="1"/>
          <a:r>
            <a:rPr lang="en-US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Transport</a:t>
          </a:r>
          <a:endParaRPr lang="ar-SA" sz="2000" b="1" dirty="0" smtClean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rtl="1"/>
          <a:endParaRPr lang="ar-SA" sz="3600" b="1" dirty="0" smtClean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Akhbar MT" pitchFamily="2" charset="-78"/>
          </a:endParaRPr>
        </a:p>
        <a:p>
          <a:pPr rtl="1"/>
          <a:endParaRPr lang="ar-SA" sz="3600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Akhbar MT" pitchFamily="2" charset="-78"/>
          </a:endParaRPr>
        </a:p>
      </dgm:t>
    </dgm:pt>
    <dgm:pt modelId="{D5E0E345-2DB7-4241-A907-10E989E75BE4}" type="parTrans" cxnId="{43834DB5-8878-4D32-A061-F39A217274A0}">
      <dgm:prSet/>
      <dgm:spPr/>
      <dgm:t>
        <a:bodyPr/>
        <a:lstStyle/>
        <a:p>
          <a:pPr rtl="1"/>
          <a:endParaRPr lang="ar-SA"/>
        </a:p>
      </dgm:t>
    </dgm:pt>
    <dgm:pt modelId="{C751F27F-AA38-46F7-B00C-C4C10C41E8D6}" type="sibTrans" cxnId="{43834DB5-8878-4D32-A061-F39A217274A0}">
      <dgm:prSet/>
      <dgm:spPr/>
      <dgm:t>
        <a:bodyPr/>
        <a:lstStyle/>
        <a:p>
          <a:pPr rtl="1"/>
          <a:endParaRPr lang="ar-SA"/>
        </a:p>
      </dgm:t>
    </dgm:pt>
    <dgm:pt modelId="{909927C2-CEFF-4E84-827A-37075A3F74DA}">
      <dgm:prSet phldrT="[نص]" custT="1"/>
      <dgm:spPr/>
      <dgm:t>
        <a:bodyPr/>
        <a:lstStyle/>
        <a:p>
          <a:pPr rtl="1"/>
          <a:endParaRPr lang="ar-SA" sz="28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  <a:p>
          <a:pPr rtl="1"/>
          <a:r>
            <a:rPr lang="ar-SA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الجغرافيا الاقتصادية</a:t>
          </a:r>
          <a:endParaRPr lang="ar-SA" sz="4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gm:t>
    </dgm:pt>
    <dgm:pt modelId="{0E1DC87B-26F4-43FA-8EA9-D6B8CB4709DD}" type="parTrans" cxnId="{1A7DE313-A916-41A4-9780-6379FED47EFC}">
      <dgm:prSet/>
      <dgm:spPr/>
      <dgm:t>
        <a:bodyPr/>
        <a:lstStyle/>
        <a:p>
          <a:pPr rtl="1"/>
          <a:endParaRPr lang="ar-SA"/>
        </a:p>
      </dgm:t>
    </dgm:pt>
    <dgm:pt modelId="{20A7B666-B36E-406A-B6B0-7714D9521780}" type="sibTrans" cxnId="{1A7DE313-A916-41A4-9780-6379FED47EFC}">
      <dgm:prSet/>
      <dgm:spPr/>
      <dgm:t>
        <a:bodyPr/>
        <a:lstStyle/>
        <a:p>
          <a:pPr rtl="1"/>
          <a:endParaRPr lang="ar-SA"/>
        </a:p>
      </dgm:t>
    </dgm:pt>
    <dgm:pt modelId="{B78C06F9-5E8E-466E-86D3-B3210F8A59EC}">
      <dgm:prSet phldrT="[نص]" custT="1"/>
      <dgm:spPr/>
      <dgm:t>
        <a:bodyPr/>
        <a:lstStyle/>
        <a:p>
          <a:pPr rtl="1"/>
          <a:r>
            <a:rPr lang="ar-SA" sz="24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1- الانتاج</a:t>
          </a:r>
        </a:p>
        <a:p>
          <a:pPr rtl="1"/>
          <a:r>
            <a:rPr lang="en-US" sz="2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Production</a:t>
          </a:r>
          <a:endParaRPr lang="ar-SA" sz="2000" b="1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BB22C0D-D715-476D-AF5C-BC6943A18D10}" type="parTrans" cxnId="{45F747BD-86F9-48E4-9ED6-5407D3EDCFA5}">
      <dgm:prSet/>
      <dgm:spPr/>
      <dgm:t>
        <a:bodyPr/>
        <a:lstStyle/>
        <a:p>
          <a:pPr rtl="1"/>
          <a:endParaRPr lang="ar-SA"/>
        </a:p>
      </dgm:t>
    </dgm:pt>
    <dgm:pt modelId="{DD4C23B6-74EC-4BD5-A595-BF61B71EAA1A}" type="sibTrans" cxnId="{45F747BD-86F9-48E4-9ED6-5407D3EDCFA5}">
      <dgm:prSet/>
      <dgm:spPr/>
      <dgm:t>
        <a:bodyPr/>
        <a:lstStyle/>
        <a:p>
          <a:pPr rtl="1"/>
          <a:endParaRPr lang="ar-SA"/>
        </a:p>
      </dgm:t>
    </dgm:pt>
    <dgm:pt modelId="{6B12EC50-F1D5-4D4B-9BA6-CE9B65F27231}" type="pres">
      <dgm:prSet presAssocID="{1CF250B6-7851-4A55-8A84-A7D1DB1C8463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76538FF-3916-4621-9CED-6230A9D2B71C}" type="pres">
      <dgm:prSet presAssocID="{1CF250B6-7851-4A55-8A84-A7D1DB1C8463}" presName="triangle1" presStyleLbl="node1" presStyleIdx="0" presStyleCnt="4" custScaleX="132145" custLinFactNeighborX="-2271" custLinFactNeighborY="-14228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379E1BB-4A05-44A8-A789-E21A514371E9}" type="pres">
      <dgm:prSet presAssocID="{1CF250B6-7851-4A55-8A84-A7D1DB1C8463}" presName="triangle2" presStyleLbl="node1" presStyleIdx="1" presStyleCnt="4" custScaleX="137038" custLinFactNeighborX="-28818" custLinFactNeighborY="576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A54D4C4-205D-4D78-AEDE-CF8B699827B8}" type="pres">
      <dgm:prSet presAssocID="{1CF250B6-7851-4A55-8A84-A7D1DB1C8463}" presName="triangle3" presStyleLbl="node1" presStyleIdx="2" presStyleCnt="4" custScaleX="137216" custScaleY="111661" custLinFactNeighborX="264" custLinFactNeighborY="1028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2304607-11A7-4108-9ABB-56D069ABF8ED}" type="pres">
      <dgm:prSet presAssocID="{1CF250B6-7851-4A55-8A84-A7D1DB1C8463}" presName="triangle4" presStyleLbl="node1" presStyleIdx="3" presStyleCnt="4" custScaleX="122211" custLinFactNeighborX="31333" custLinFactNeighborY="291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5F747BD-86F9-48E4-9ED6-5407D3EDCFA5}" srcId="{1CF250B6-7851-4A55-8A84-A7D1DB1C8463}" destId="{B78C06F9-5E8E-466E-86D3-B3210F8A59EC}" srcOrd="3" destOrd="0" parTransId="{BBB22C0D-D715-476D-AF5C-BC6943A18D10}" sibTransId="{DD4C23B6-74EC-4BD5-A595-BF61B71EAA1A}"/>
    <dgm:cxn modelId="{ADEC8508-33B5-40DC-A606-23C7947D7BFB}" srcId="{1CF250B6-7851-4A55-8A84-A7D1DB1C8463}" destId="{C6A676FC-0573-4C0C-9CA8-2279ACF449C2}" srcOrd="0" destOrd="0" parTransId="{B5A87DA2-0500-4DCA-8E3B-3C2944F71445}" sibTransId="{B3995A90-BDA1-4C74-96DC-9408CBF37249}"/>
    <dgm:cxn modelId="{B5896642-66D3-4A87-81CC-9291AAE6667C}" type="presOf" srcId="{1CF250B6-7851-4A55-8A84-A7D1DB1C8463}" destId="{6B12EC50-F1D5-4D4B-9BA6-CE9B65F27231}" srcOrd="0" destOrd="0" presId="urn:microsoft.com/office/officeart/2005/8/layout/pyramid4"/>
    <dgm:cxn modelId="{15AA8F0E-8ED9-40E7-828C-566BE9CD5DA4}" type="presOf" srcId="{909927C2-CEFF-4E84-827A-37075A3F74DA}" destId="{2A54D4C4-205D-4D78-AEDE-CF8B699827B8}" srcOrd="0" destOrd="0" presId="urn:microsoft.com/office/officeart/2005/8/layout/pyramid4"/>
    <dgm:cxn modelId="{6D5D8966-5382-4674-AB7D-BE99F3C6AC57}" type="presOf" srcId="{FA44144F-0402-4CC0-AD9B-16428D8FB49E}" destId="{2379E1BB-4A05-44A8-A789-E21A514371E9}" srcOrd="0" destOrd="0" presId="urn:microsoft.com/office/officeart/2005/8/layout/pyramid4"/>
    <dgm:cxn modelId="{3CF215E4-156A-4EEC-89B0-FBCA2EA13540}" type="presOf" srcId="{C6A676FC-0573-4C0C-9CA8-2279ACF449C2}" destId="{376538FF-3916-4621-9CED-6230A9D2B71C}" srcOrd="0" destOrd="0" presId="urn:microsoft.com/office/officeart/2005/8/layout/pyramid4"/>
    <dgm:cxn modelId="{43834DB5-8878-4D32-A061-F39A217274A0}" srcId="{1CF250B6-7851-4A55-8A84-A7D1DB1C8463}" destId="{FA44144F-0402-4CC0-AD9B-16428D8FB49E}" srcOrd="1" destOrd="0" parTransId="{D5E0E345-2DB7-4241-A907-10E989E75BE4}" sibTransId="{C751F27F-AA38-46F7-B00C-C4C10C41E8D6}"/>
    <dgm:cxn modelId="{2109B305-8A03-4622-9B11-F85999CDD883}" type="presOf" srcId="{B78C06F9-5E8E-466E-86D3-B3210F8A59EC}" destId="{22304607-11A7-4108-9ABB-56D069ABF8ED}" srcOrd="0" destOrd="0" presId="urn:microsoft.com/office/officeart/2005/8/layout/pyramid4"/>
    <dgm:cxn modelId="{1A7DE313-A916-41A4-9780-6379FED47EFC}" srcId="{1CF250B6-7851-4A55-8A84-A7D1DB1C8463}" destId="{909927C2-CEFF-4E84-827A-37075A3F74DA}" srcOrd="2" destOrd="0" parTransId="{0E1DC87B-26F4-43FA-8EA9-D6B8CB4709DD}" sibTransId="{20A7B666-B36E-406A-B6B0-7714D9521780}"/>
    <dgm:cxn modelId="{A367A19E-9395-4B23-B095-740B20645FA0}" type="presParOf" srcId="{6B12EC50-F1D5-4D4B-9BA6-CE9B65F27231}" destId="{376538FF-3916-4621-9CED-6230A9D2B71C}" srcOrd="0" destOrd="0" presId="urn:microsoft.com/office/officeart/2005/8/layout/pyramid4"/>
    <dgm:cxn modelId="{0505B072-0601-4C1A-A4C9-A661510280E4}" type="presParOf" srcId="{6B12EC50-F1D5-4D4B-9BA6-CE9B65F27231}" destId="{2379E1BB-4A05-44A8-A789-E21A514371E9}" srcOrd="1" destOrd="0" presId="urn:microsoft.com/office/officeart/2005/8/layout/pyramid4"/>
    <dgm:cxn modelId="{AC1D1064-B001-4796-98EA-A00031284158}" type="presParOf" srcId="{6B12EC50-F1D5-4D4B-9BA6-CE9B65F27231}" destId="{2A54D4C4-205D-4D78-AEDE-CF8B699827B8}" srcOrd="2" destOrd="0" presId="urn:microsoft.com/office/officeart/2005/8/layout/pyramid4"/>
    <dgm:cxn modelId="{70EC0138-9CA0-442C-BA84-D3F86D03925B}" type="presParOf" srcId="{6B12EC50-F1D5-4D4B-9BA6-CE9B65F27231}" destId="{22304607-11A7-4108-9ABB-56D069ABF8ED}" srcOrd="3" destOrd="0" presId="urn:microsoft.com/office/officeart/2005/8/layout/pyramid4"/>
  </dgm:cxnLst>
  <dgm:bg/>
  <dgm:whole>
    <a:ln>
      <a:solidFill>
        <a:srgbClr val="00B05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AFCD18-4F0D-4C35-BC83-210C3B9B63DF}" type="doc">
      <dgm:prSet loTypeId="urn:microsoft.com/office/officeart/2005/8/layout/chevron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pPr rtl="1"/>
          <a:endParaRPr lang="ar-SA"/>
        </a:p>
      </dgm:t>
    </dgm:pt>
    <dgm:pt modelId="{F212CF83-D474-49F1-BEE7-B041419E0F60}">
      <dgm:prSet phldrT="[نص]" custT="1"/>
      <dgm:spPr/>
      <dgm:t>
        <a:bodyPr/>
        <a:lstStyle/>
        <a:p>
          <a:pPr rtl="1"/>
          <a:r>
            <a:rPr lang="ar-S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1- الانتاج</a:t>
          </a:r>
          <a:endParaRPr lang="ar-SA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A8FF4FF-074B-44AF-B674-0BEE90EFEA24}" type="parTrans" cxnId="{F80AD445-8EE1-4D31-A5C6-D9B533861CE8}">
      <dgm:prSet/>
      <dgm:spPr/>
      <dgm:t>
        <a:bodyPr/>
        <a:lstStyle/>
        <a:p>
          <a:pPr rtl="1"/>
          <a:endParaRPr lang="ar-SA"/>
        </a:p>
      </dgm:t>
    </dgm:pt>
    <dgm:pt modelId="{B5CFA3C9-FFCE-4999-8B6C-2DDAB8B25BDB}" type="sibTrans" cxnId="{F80AD445-8EE1-4D31-A5C6-D9B533861CE8}">
      <dgm:prSet/>
      <dgm:spPr/>
      <dgm:t>
        <a:bodyPr/>
        <a:lstStyle/>
        <a:p>
          <a:pPr rtl="1"/>
          <a:endParaRPr lang="ar-SA"/>
        </a:p>
      </dgm:t>
    </dgm:pt>
    <dgm:pt modelId="{5E1D492E-E2E5-4D67-9335-C905E6E2A60F}">
      <dgm:prSet phldrT="[نص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r>
            <a:rPr lang="ar-SA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مزارع الرمان و التين الشوكي و النخيل في السعودية و </a:t>
          </a:r>
          <a:r>
            <a:rPr lang="ar-SA" sz="2400" b="1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مزارع ...</a:t>
          </a:r>
          <a:r>
            <a:rPr lang="ar-SA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الحمضيات في ولاية فلوريدا الأمريكية عبارة عن استغلال أراضي معينة في انتاج البرتقال و </a:t>
          </a:r>
          <a:r>
            <a:rPr lang="ar-SA" sz="2400" b="1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الجريب</a:t>
          </a:r>
          <a:r>
            <a:rPr lang="ar-SA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فروت و </a:t>
          </a:r>
          <a:r>
            <a:rPr lang="ar-SA" sz="2400" b="1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غيرها.</a:t>
          </a:r>
          <a:r>
            <a:rPr lang="ar-SA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(العرض</a:t>
          </a:r>
          <a:r>
            <a:rPr lang="ar-SA" sz="2400" b="1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ar-SA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ar-SA" sz="2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986B078-C559-4599-B7AF-A8AD442BBB04}" type="parTrans" cxnId="{EABA5922-C051-40E1-A3D3-6C05FE679792}">
      <dgm:prSet/>
      <dgm:spPr/>
      <dgm:t>
        <a:bodyPr/>
        <a:lstStyle/>
        <a:p>
          <a:pPr rtl="1"/>
          <a:endParaRPr lang="ar-SA"/>
        </a:p>
      </dgm:t>
    </dgm:pt>
    <dgm:pt modelId="{4D3EE631-12D2-47B5-BC3F-BC130482917A}" type="sibTrans" cxnId="{EABA5922-C051-40E1-A3D3-6C05FE679792}">
      <dgm:prSet/>
      <dgm:spPr/>
      <dgm:t>
        <a:bodyPr/>
        <a:lstStyle/>
        <a:p>
          <a:pPr rtl="1"/>
          <a:endParaRPr lang="ar-SA"/>
        </a:p>
      </dgm:t>
    </dgm:pt>
    <dgm:pt modelId="{548D0603-5D17-4EA7-BDD3-E939A2215883}">
      <dgm:prSet phldrT="[نص]" custT="1"/>
      <dgm:spPr/>
      <dgm:t>
        <a:bodyPr/>
        <a:lstStyle/>
        <a:p>
          <a:pPr rtl="1"/>
          <a:r>
            <a:rPr lang="ar-S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2- النقل</a:t>
          </a:r>
          <a:endParaRPr lang="ar-SA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CBE54C9-5818-46AB-BEA1-D6E891E3FACE}" type="parTrans" cxnId="{83094D46-C991-43ED-BC20-609EDAC97ABD}">
      <dgm:prSet/>
      <dgm:spPr/>
      <dgm:t>
        <a:bodyPr/>
        <a:lstStyle/>
        <a:p>
          <a:pPr rtl="1"/>
          <a:endParaRPr lang="ar-SA"/>
        </a:p>
      </dgm:t>
    </dgm:pt>
    <dgm:pt modelId="{D274C737-A78B-4077-A80E-9CAF49BF723D}" type="sibTrans" cxnId="{83094D46-C991-43ED-BC20-609EDAC97ABD}">
      <dgm:prSet/>
      <dgm:spPr/>
      <dgm:t>
        <a:bodyPr/>
        <a:lstStyle/>
        <a:p>
          <a:pPr rtl="1"/>
          <a:endParaRPr lang="ar-SA"/>
        </a:p>
      </dgm:t>
    </dgm:pt>
    <dgm:pt modelId="{5FBB2A13-A9D1-4C82-909D-AEF9752AB331}">
      <dgm:prSet phldrT="[نص]"/>
      <dgm:spPr/>
      <dgm:t>
        <a:bodyPr/>
        <a:lstStyle/>
        <a:p>
          <a:pPr algn="just" rtl="1"/>
          <a:r>
            <a:rPr lang="ar-SA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تحميل صناديق الحمضيات في الشاحنات و نقلها من المزارع الى الأسواق حيث يأتي المستهلكون </a:t>
          </a:r>
          <a:r>
            <a:rPr lang="ar-SA" b="1" dirty="0" err="1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لشرائها </a:t>
          </a:r>
          <a:r>
            <a:rPr lang="ar-SA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(عملية الطلب) و نقلها الى </a:t>
          </a:r>
          <a:r>
            <a:rPr lang="ar-SA" b="1" dirty="0" err="1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أماكنهم.</a:t>
          </a:r>
          <a:r>
            <a:rPr lang="ar-SA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ar-SA" b="1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29EB03-EA66-410A-B772-67B4FC6B88DA}" type="parTrans" cxnId="{132A984C-DBF7-4F44-94BB-B24DA1A07BB1}">
      <dgm:prSet/>
      <dgm:spPr/>
      <dgm:t>
        <a:bodyPr/>
        <a:lstStyle/>
        <a:p>
          <a:pPr rtl="1"/>
          <a:endParaRPr lang="ar-SA"/>
        </a:p>
      </dgm:t>
    </dgm:pt>
    <dgm:pt modelId="{72FC96B6-1A33-48AD-9B59-2AA8A5AA542E}" type="sibTrans" cxnId="{132A984C-DBF7-4F44-94BB-B24DA1A07BB1}">
      <dgm:prSet/>
      <dgm:spPr/>
      <dgm:t>
        <a:bodyPr/>
        <a:lstStyle/>
        <a:p>
          <a:pPr rtl="1"/>
          <a:endParaRPr lang="ar-SA"/>
        </a:p>
      </dgm:t>
    </dgm:pt>
    <dgm:pt modelId="{EE6646D4-7862-49FD-982C-2621A68F09A5}">
      <dgm:prSet phldrT="[نص]" custT="1"/>
      <dgm:spPr/>
      <dgm:t>
        <a:bodyPr/>
        <a:lstStyle/>
        <a:p>
          <a:pPr rtl="1"/>
          <a:r>
            <a:rPr lang="ar-S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3- الاستهلاك</a:t>
          </a:r>
          <a:endParaRPr lang="ar-SA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5252E8B-2652-45B8-AE0A-CE71225371F2}" type="parTrans" cxnId="{026FF750-992B-48BB-A1AE-2B2F2B762898}">
      <dgm:prSet/>
      <dgm:spPr/>
      <dgm:t>
        <a:bodyPr/>
        <a:lstStyle/>
        <a:p>
          <a:pPr rtl="1"/>
          <a:endParaRPr lang="ar-SA"/>
        </a:p>
      </dgm:t>
    </dgm:pt>
    <dgm:pt modelId="{8667CC8B-0A70-45DB-B8AA-FB1C8EC8FAB3}" type="sibTrans" cxnId="{026FF750-992B-48BB-A1AE-2B2F2B762898}">
      <dgm:prSet/>
      <dgm:spPr/>
      <dgm:t>
        <a:bodyPr/>
        <a:lstStyle/>
        <a:p>
          <a:pPr rtl="1"/>
          <a:endParaRPr lang="ar-SA"/>
        </a:p>
      </dgm:t>
    </dgm:pt>
    <dgm:pt modelId="{8C5ADB2B-F076-4FDE-9197-F07E6393CA30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عملية الانفاق الاستهلاكي للحصول على مختلف السلع و الخدمات التي يحتاجها الفرد أو المجتمع أو </a:t>
          </a:r>
          <a:r>
            <a:rPr lang="ar-SA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الدولة </a:t>
          </a:r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(الطلب</a:t>
          </a:r>
          <a:r>
            <a:rPr lang="ar-SA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).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67B30F-635E-44E7-AE18-17784DEB0508}" type="parTrans" cxnId="{8213522C-0118-444C-9355-F882AA628884}">
      <dgm:prSet/>
      <dgm:spPr/>
      <dgm:t>
        <a:bodyPr/>
        <a:lstStyle/>
        <a:p>
          <a:pPr rtl="1"/>
          <a:endParaRPr lang="ar-SA"/>
        </a:p>
      </dgm:t>
    </dgm:pt>
    <dgm:pt modelId="{49BF3F1D-E9C9-4D19-ACD4-C0694C5DED51}" type="sibTrans" cxnId="{8213522C-0118-444C-9355-F882AA628884}">
      <dgm:prSet/>
      <dgm:spPr/>
      <dgm:t>
        <a:bodyPr/>
        <a:lstStyle/>
        <a:p>
          <a:pPr rtl="1"/>
          <a:endParaRPr lang="ar-SA"/>
        </a:p>
      </dgm:t>
    </dgm:pt>
    <dgm:pt modelId="{5E65C2DA-F0A5-4E92-B5B3-7AEC1328BB79}">
      <dgm:prSet phldrT="[نص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sz="16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E53AD6-0005-4034-851B-AA9FC5C22814}" type="parTrans" cxnId="{2E36DD77-B68D-4156-A175-BDFB852B3538}">
      <dgm:prSet/>
      <dgm:spPr/>
      <dgm:t>
        <a:bodyPr/>
        <a:lstStyle/>
        <a:p>
          <a:pPr rtl="1"/>
          <a:endParaRPr lang="ar-SA"/>
        </a:p>
      </dgm:t>
    </dgm:pt>
    <dgm:pt modelId="{52776514-7789-4869-8ED3-38BDBFBDF610}" type="sibTrans" cxnId="{2E36DD77-B68D-4156-A175-BDFB852B3538}">
      <dgm:prSet/>
      <dgm:spPr/>
      <dgm:t>
        <a:bodyPr/>
        <a:lstStyle/>
        <a:p>
          <a:pPr rtl="1"/>
          <a:endParaRPr lang="ar-SA"/>
        </a:p>
      </dgm:t>
    </dgm:pt>
    <dgm:pt modelId="{2090DB27-693A-407A-B0B7-7448B4442F11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تناول الأطعمة و لبس الملبوسات و تشغيل الأجهزة و </a:t>
          </a:r>
          <a:r>
            <a:rPr lang="ar-SA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استخدامها.</a:t>
          </a:r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227441-F8BE-4ABD-A011-BE5A166FBF11}" type="parTrans" cxnId="{3E220DC6-5FC2-467E-BA4F-61D6E0963BB9}">
      <dgm:prSet/>
      <dgm:spPr/>
      <dgm:t>
        <a:bodyPr/>
        <a:lstStyle/>
        <a:p>
          <a:pPr rtl="1"/>
          <a:endParaRPr lang="ar-SA"/>
        </a:p>
      </dgm:t>
    </dgm:pt>
    <dgm:pt modelId="{EAA81F78-9A02-4414-9559-3564952926E4}" type="sibTrans" cxnId="{3E220DC6-5FC2-467E-BA4F-61D6E0963BB9}">
      <dgm:prSet/>
      <dgm:spPr/>
      <dgm:t>
        <a:bodyPr/>
        <a:lstStyle/>
        <a:p>
          <a:pPr rtl="1"/>
          <a:endParaRPr lang="ar-SA"/>
        </a:p>
      </dgm:t>
    </dgm:pt>
    <dgm:pt modelId="{58C2EE21-93BA-4178-88B1-A41FB023FE61}" type="pres">
      <dgm:prSet presAssocID="{ECAFCD18-4F0D-4C35-BC83-210C3B9B63D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7CA6D7F-0649-4CCD-A714-59B8C84E4DD0}" type="pres">
      <dgm:prSet presAssocID="{F212CF83-D474-49F1-BEE7-B041419E0F60}" presName="composite" presStyleCnt="0"/>
      <dgm:spPr/>
    </dgm:pt>
    <dgm:pt modelId="{A2EBA360-A0A8-4FEB-AE77-90278F1C5884}" type="pres">
      <dgm:prSet presAssocID="{F212CF83-D474-49F1-BEE7-B041419E0F6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B5CC561-A2CF-4747-88F3-215C72BE7318}" type="pres">
      <dgm:prSet presAssocID="{F212CF83-D474-49F1-BEE7-B041419E0F6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2F87EBB-D2C7-42A5-B581-BEA963A4A770}" type="pres">
      <dgm:prSet presAssocID="{B5CFA3C9-FFCE-4999-8B6C-2DDAB8B25BDB}" presName="sp" presStyleCnt="0"/>
      <dgm:spPr/>
    </dgm:pt>
    <dgm:pt modelId="{BBA8D79A-FC95-43E9-83AE-8A8506A3041F}" type="pres">
      <dgm:prSet presAssocID="{548D0603-5D17-4EA7-BDD3-E939A2215883}" presName="composite" presStyleCnt="0"/>
      <dgm:spPr/>
    </dgm:pt>
    <dgm:pt modelId="{5E96D390-1357-4527-8848-95AC2EB64B95}" type="pres">
      <dgm:prSet presAssocID="{548D0603-5D17-4EA7-BDD3-E939A221588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9673042-1375-45A1-B9DB-C9B7B89E5C0D}" type="pres">
      <dgm:prSet presAssocID="{548D0603-5D17-4EA7-BDD3-E939A221588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3FA0EC1-5D82-4EFA-9425-CD1CA26DAC2E}" type="pres">
      <dgm:prSet presAssocID="{D274C737-A78B-4077-A80E-9CAF49BF723D}" presName="sp" presStyleCnt="0"/>
      <dgm:spPr/>
    </dgm:pt>
    <dgm:pt modelId="{8FF99461-3F8D-4D09-AAFF-4B114A3A6A59}" type="pres">
      <dgm:prSet presAssocID="{EE6646D4-7862-49FD-982C-2621A68F09A5}" presName="composite" presStyleCnt="0"/>
      <dgm:spPr/>
    </dgm:pt>
    <dgm:pt modelId="{A512988A-5074-456E-BE0A-7DD670DA83EA}" type="pres">
      <dgm:prSet presAssocID="{EE6646D4-7862-49FD-982C-2621A68F09A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2EDC3D96-42F6-42A7-8E68-D7AB994CF007}" type="pres">
      <dgm:prSet presAssocID="{EE6646D4-7862-49FD-982C-2621A68F09A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49029B4D-8390-4999-803A-AB6DCC75A721}" type="presOf" srcId="{ECAFCD18-4F0D-4C35-BC83-210C3B9B63DF}" destId="{58C2EE21-93BA-4178-88B1-A41FB023FE61}" srcOrd="0" destOrd="0" presId="urn:microsoft.com/office/officeart/2005/8/layout/chevron2"/>
    <dgm:cxn modelId="{2E36DD77-B68D-4156-A175-BDFB852B3538}" srcId="{F212CF83-D474-49F1-BEE7-B041419E0F60}" destId="{5E65C2DA-F0A5-4E92-B5B3-7AEC1328BB79}" srcOrd="1" destOrd="0" parTransId="{45E53AD6-0005-4034-851B-AA9FC5C22814}" sibTransId="{52776514-7789-4869-8ED3-38BDBFBDF610}"/>
    <dgm:cxn modelId="{AD71C26D-DC52-4814-BD4A-8F6280C366D7}" type="presOf" srcId="{EE6646D4-7862-49FD-982C-2621A68F09A5}" destId="{A512988A-5074-456E-BE0A-7DD670DA83EA}" srcOrd="0" destOrd="0" presId="urn:microsoft.com/office/officeart/2005/8/layout/chevron2"/>
    <dgm:cxn modelId="{06A1A512-E838-4298-ABCB-CF85E8916C3E}" type="presOf" srcId="{5FBB2A13-A9D1-4C82-909D-AEF9752AB331}" destId="{19673042-1375-45A1-B9DB-C9B7B89E5C0D}" srcOrd="0" destOrd="0" presId="urn:microsoft.com/office/officeart/2005/8/layout/chevron2"/>
    <dgm:cxn modelId="{3E220DC6-5FC2-467E-BA4F-61D6E0963BB9}" srcId="{EE6646D4-7862-49FD-982C-2621A68F09A5}" destId="{2090DB27-693A-407A-B0B7-7448B4442F11}" srcOrd="1" destOrd="0" parTransId="{3E227441-F8BE-4ABD-A011-BE5A166FBF11}" sibTransId="{EAA81F78-9A02-4414-9559-3564952926E4}"/>
    <dgm:cxn modelId="{83094D46-C991-43ED-BC20-609EDAC97ABD}" srcId="{ECAFCD18-4F0D-4C35-BC83-210C3B9B63DF}" destId="{548D0603-5D17-4EA7-BDD3-E939A2215883}" srcOrd="1" destOrd="0" parTransId="{8CBE54C9-5818-46AB-BEA1-D6E891E3FACE}" sibTransId="{D274C737-A78B-4077-A80E-9CAF49BF723D}"/>
    <dgm:cxn modelId="{450A8FB6-EE44-4779-8629-2363303E8B31}" type="presOf" srcId="{F212CF83-D474-49F1-BEE7-B041419E0F60}" destId="{A2EBA360-A0A8-4FEB-AE77-90278F1C5884}" srcOrd="0" destOrd="0" presId="urn:microsoft.com/office/officeart/2005/8/layout/chevron2"/>
    <dgm:cxn modelId="{026FF750-992B-48BB-A1AE-2B2F2B762898}" srcId="{ECAFCD18-4F0D-4C35-BC83-210C3B9B63DF}" destId="{EE6646D4-7862-49FD-982C-2621A68F09A5}" srcOrd="2" destOrd="0" parTransId="{E5252E8B-2652-45B8-AE0A-CE71225371F2}" sibTransId="{8667CC8B-0A70-45DB-B8AA-FB1C8EC8FAB3}"/>
    <dgm:cxn modelId="{DA56078B-BEF1-4E41-8E39-6DB5B5B007F9}" type="presOf" srcId="{2090DB27-693A-407A-B0B7-7448B4442F11}" destId="{2EDC3D96-42F6-42A7-8E68-D7AB994CF007}" srcOrd="0" destOrd="1" presId="urn:microsoft.com/office/officeart/2005/8/layout/chevron2"/>
    <dgm:cxn modelId="{EABA5922-C051-40E1-A3D3-6C05FE679792}" srcId="{F212CF83-D474-49F1-BEE7-B041419E0F60}" destId="{5E1D492E-E2E5-4D67-9335-C905E6E2A60F}" srcOrd="0" destOrd="0" parTransId="{E986B078-C559-4599-B7AF-A8AD442BBB04}" sibTransId="{4D3EE631-12D2-47B5-BC3F-BC130482917A}"/>
    <dgm:cxn modelId="{8213522C-0118-444C-9355-F882AA628884}" srcId="{EE6646D4-7862-49FD-982C-2621A68F09A5}" destId="{8C5ADB2B-F076-4FDE-9197-F07E6393CA30}" srcOrd="0" destOrd="0" parTransId="{BF67B30F-635E-44E7-AE18-17784DEB0508}" sibTransId="{49BF3F1D-E9C9-4D19-ACD4-C0694C5DED51}"/>
    <dgm:cxn modelId="{F80AD445-8EE1-4D31-A5C6-D9B533861CE8}" srcId="{ECAFCD18-4F0D-4C35-BC83-210C3B9B63DF}" destId="{F212CF83-D474-49F1-BEE7-B041419E0F60}" srcOrd="0" destOrd="0" parTransId="{FA8FF4FF-074B-44AF-B674-0BEE90EFEA24}" sibTransId="{B5CFA3C9-FFCE-4999-8B6C-2DDAB8B25BDB}"/>
    <dgm:cxn modelId="{00B6048A-22B3-4BB2-A32B-548BE2642D21}" type="presOf" srcId="{8C5ADB2B-F076-4FDE-9197-F07E6393CA30}" destId="{2EDC3D96-42F6-42A7-8E68-D7AB994CF007}" srcOrd="0" destOrd="0" presId="urn:microsoft.com/office/officeart/2005/8/layout/chevron2"/>
    <dgm:cxn modelId="{292A2D64-3F5C-49E3-9EFB-68C846FB34BD}" type="presOf" srcId="{5E1D492E-E2E5-4D67-9335-C905E6E2A60F}" destId="{4B5CC561-A2CF-4747-88F3-215C72BE7318}" srcOrd="0" destOrd="0" presId="urn:microsoft.com/office/officeart/2005/8/layout/chevron2"/>
    <dgm:cxn modelId="{281564C6-0CC4-4FD9-9E96-280AAB5D55C8}" type="presOf" srcId="{548D0603-5D17-4EA7-BDD3-E939A2215883}" destId="{5E96D390-1357-4527-8848-95AC2EB64B95}" srcOrd="0" destOrd="0" presId="urn:microsoft.com/office/officeart/2005/8/layout/chevron2"/>
    <dgm:cxn modelId="{132A984C-DBF7-4F44-94BB-B24DA1A07BB1}" srcId="{548D0603-5D17-4EA7-BDD3-E939A2215883}" destId="{5FBB2A13-A9D1-4C82-909D-AEF9752AB331}" srcOrd="0" destOrd="0" parTransId="{8A29EB03-EA66-410A-B772-67B4FC6B88DA}" sibTransId="{72FC96B6-1A33-48AD-9B59-2AA8A5AA542E}"/>
    <dgm:cxn modelId="{9285E28B-368D-4853-A343-2EEB53711B33}" type="presOf" srcId="{5E65C2DA-F0A5-4E92-B5B3-7AEC1328BB79}" destId="{4B5CC561-A2CF-4747-88F3-215C72BE7318}" srcOrd="0" destOrd="1" presId="urn:microsoft.com/office/officeart/2005/8/layout/chevron2"/>
    <dgm:cxn modelId="{78CD5ADB-70B3-4B18-8176-782634FB7D9B}" type="presParOf" srcId="{58C2EE21-93BA-4178-88B1-A41FB023FE61}" destId="{37CA6D7F-0649-4CCD-A714-59B8C84E4DD0}" srcOrd="0" destOrd="0" presId="urn:microsoft.com/office/officeart/2005/8/layout/chevron2"/>
    <dgm:cxn modelId="{852612D5-1B08-4C6B-9160-708580289242}" type="presParOf" srcId="{37CA6D7F-0649-4CCD-A714-59B8C84E4DD0}" destId="{A2EBA360-A0A8-4FEB-AE77-90278F1C5884}" srcOrd="0" destOrd="0" presId="urn:microsoft.com/office/officeart/2005/8/layout/chevron2"/>
    <dgm:cxn modelId="{B1006C79-EFAA-42FB-A427-876F53975558}" type="presParOf" srcId="{37CA6D7F-0649-4CCD-A714-59B8C84E4DD0}" destId="{4B5CC561-A2CF-4747-88F3-215C72BE7318}" srcOrd="1" destOrd="0" presId="urn:microsoft.com/office/officeart/2005/8/layout/chevron2"/>
    <dgm:cxn modelId="{2EB1FFE3-1573-46FA-B13A-F5A97D37397A}" type="presParOf" srcId="{58C2EE21-93BA-4178-88B1-A41FB023FE61}" destId="{82F87EBB-D2C7-42A5-B581-BEA963A4A770}" srcOrd="1" destOrd="0" presId="urn:microsoft.com/office/officeart/2005/8/layout/chevron2"/>
    <dgm:cxn modelId="{7705FA58-0ACB-4D86-93C5-9DD8AC014424}" type="presParOf" srcId="{58C2EE21-93BA-4178-88B1-A41FB023FE61}" destId="{BBA8D79A-FC95-43E9-83AE-8A8506A3041F}" srcOrd="2" destOrd="0" presId="urn:microsoft.com/office/officeart/2005/8/layout/chevron2"/>
    <dgm:cxn modelId="{E110B511-8E11-435A-84DB-00FA3F99A69B}" type="presParOf" srcId="{BBA8D79A-FC95-43E9-83AE-8A8506A3041F}" destId="{5E96D390-1357-4527-8848-95AC2EB64B95}" srcOrd="0" destOrd="0" presId="urn:microsoft.com/office/officeart/2005/8/layout/chevron2"/>
    <dgm:cxn modelId="{7D42EEEA-EC2A-4BA6-9F7A-67CC473ED933}" type="presParOf" srcId="{BBA8D79A-FC95-43E9-83AE-8A8506A3041F}" destId="{19673042-1375-45A1-B9DB-C9B7B89E5C0D}" srcOrd="1" destOrd="0" presId="urn:microsoft.com/office/officeart/2005/8/layout/chevron2"/>
    <dgm:cxn modelId="{B2EBF232-E2C5-428E-8A3A-38ED6D9CE2BF}" type="presParOf" srcId="{58C2EE21-93BA-4178-88B1-A41FB023FE61}" destId="{43FA0EC1-5D82-4EFA-9425-CD1CA26DAC2E}" srcOrd="3" destOrd="0" presId="urn:microsoft.com/office/officeart/2005/8/layout/chevron2"/>
    <dgm:cxn modelId="{0EA70698-D19B-4C21-AA13-AC3CDDBFD4A6}" type="presParOf" srcId="{58C2EE21-93BA-4178-88B1-A41FB023FE61}" destId="{8FF99461-3F8D-4D09-AAFF-4B114A3A6A59}" srcOrd="4" destOrd="0" presId="urn:microsoft.com/office/officeart/2005/8/layout/chevron2"/>
    <dgm:cxn modelId="{88F64980-F5A2-4FF5-9528-E0637BACC394}" type="presParOf" srcId="{8FF99461-3F8D-4D09-AAFF-4B114A3A6A59}" destId="{A512988A-5074-456E-BE0A-7DD670DA83EA}" srcOrd="0" destOrd="0" presId="urn:microsoft.com/office/officeart/2005/8/layout/chevron2"/>
    <dgm:cxn modelId="{2C5057A5-B0A4-4087-98B1-912EF4F5577A}" type="presParOf" srcId="{8FF99461-3F8D-4D09-AAFF-4B114A3A6A59}" destId="{2EDC3D96-42F6-42A7-8E68-D7AB994CF007}" srcOrd="1" destOrd="0" presId="urn:microsoft.com/office/officeart/2005/8/layout/chevron2"/>
  </dgm:cxnLst>
  <dgm:bg/>
  <dgm:whole>
    <a:ln>
      <a:solidFill>
        <a:srgbClr val="00B050"/>
      </a:solidFill>
    </a:ln>
  </dgm:whole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E2E14E-15DC-4BD8-A271-7EC32BF8EDA6}">
      <dsp:nvSpPr>
        <dsp:cNvPr id="0" name=""/>
        <dsp:cNvSpPr/>
      </dsp:nvSpPr>
      <dsp:spPr>
        <a:xfrm>
          <a:off x="128243" y="1818454"/>
          <a:ext cx="3069217" cy="153460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علم الجغرافيا</a:t>
          </a:r>
          <a:endParaRPr lang="ar-SA" sz="4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sp:txBody>
      <dsp:txXfrm>
        <a:off x="128243" y="1818454"/>
        <a:ext cx="3069217" cy="1534608"/>
      </dsp:txXfrm>
    </dsp:sp>
    <dsp:sp modelId="{93EBAA07-4A04-41C7-8976-0D142AE5264E}">
      <dsp:nvSpPr>
        <dsp:cNvPr id="0" name=""/>
        <dsp:cNvSpPr/>
      </dsp:nvSpPr>
      <dsp:spPr>
        <a:xfrm rot="18565605">
          <a:off x="2768515" y="1650523"/>
          <a:ext cx="2350973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350973" y="27246"/>
              </a:lnTo>
            </a:path>
          </a:pathLst>
        </a:custGeom>
        <a:noFill/>
        <a:ln w="19050" cap="flat" cmpd="sng" algn="ctr">
          <a:solidFill>
            <a:srgbClr val="002060"/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800" kern="1200"/>
        </a:p>
      </dsp:txBody>
      <dsp:txXfrm rot="18565605">
        <a:off x="3885228" y="1618995"/>
        <a:ext cx="117548" cy="117548"/>
      </dsp:txXfrm>
    </dsp:sp>
    <dsp:sp modelId="{BE1399E9-920D-4DC8-AE97-444045A8EABC}">
      <dsp:nvSpPr>
        <dsp:cNvPr id="0" name=""/>
        <dsp:cNvSpPr/>
      </dsp:nvSpPr>
      <dsp:spPr>
        <a:xfrm>
          <a:off x="4690543" y="2475"/>
          <a:ext cx="3069217" cy="15346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3- الجغرافيا الاقتصادية</a:t>
          </a:r>
          <a:endParaRPr lang="ar-SA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sp:txBody>
      <dsp:txXfrm>
        <a:off x="4690543" y="2475"/>
        <a:ext cx="3069217" cy="1534608"/>
      </dsp:txXfrm>
    </dsp:sp>
    <dsp:sp modelId="{E5CD6FB3-C3F3-4A24-8E0A-1ED2DCF2918F}">
      <dsp:nvSpPr>
        <dsp:cNvPr id="0" name=""/>
        <dsp:cNvSpPr/>
      </dsp:nvSpPr>
      <dsp:spPr>
        <a:xfrm rot="21482209">
          <a:off x="3197022" y="2532923"/>
          <a:ext cx="1493959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493959" y="27246"/>
              </a:lnTo>
            </a:path>
          </a:pathLst>
        </a:custGeom>
        <a:noFill/>
        <a:ln w="19050" cap="flat" cmpd="sng" algn="ctr">
          <a:solidFill>
            <a:srgbClr val="002060"/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00" kern="1200"/>
        </a:p>
      </dsp:txBody>
      <dsp:txXfrm rot="21482209">
        <a:off x="3906653" y="2522820"/>
        <a:ext cx="74697" cy="74697"/>
      </dsp:txXfrm>
    </dsp:sp>
    <dsp:sp modelId="{8EBE1461-BD93-497E-A58A-A10D08A6D5B9}">
      <dsp:nvSpPr>
        <dsp:cNvPr id="0" name=""/>
        <dsp:cNvSpPr/>
      </dsp:nvSpPr>
      <dsp:spPr>
        <a:xfrm>
          <a:off x="4690543" y="1767275"/>
          <a:ext cx="3069217" cy="15346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2- الجغرافيا البشرية</a:t>
          </a:r>
          <a:endParaRPr lang="ar-SA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sp:txBody>
      <dsp:txXfrm>
        <a:off x="4690543" y="1767275"/>
        <a:ext cx="3069217" cy="1534608"/>
      </dsp:txXfrm>
    </dsp:sp>
    <dsp:sp modelId="{B7DDA37A-B931-44CE-893D-B16346A4A3E5}">
      <dsp:nvSpPr>
        <dsp:cNvPr id="0" name=""/>
        <dsp:cNvSpPr/>
      </dsp:nvSpPr>
      <dsp:spPr>
        <a:xfrm rot="2936057">
          <a:off x="2807583" y="3415323"/>
          <a:ext cx="2272838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272838" y="27246"/>
              </a:lnTo>
            </a:path>
          </a:pathLst>
        </a:custGeom>
        <a:noFill/>
        <a:ln w="19050" cap="flat" cmpd="sng" algn="ctr">
          <a:solidFill>
            <a:srgbClr val="002060"/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800" kern="1200"/>
        </a:p>
      </dsp:txBody>
      <dsp:txXfrm rot="2936057">
        <a:off x="3887181" y="3385748"/>
        <a:ext cx="113641" cy="113641"/>
      </dsp:txXfrm>
    </dsp:sp>
    <dsp:sp modelId="{C625BB5B-8B97-4808-AFBE-4E9BDF0E3C4C}">
      <dsp:nvSpPr>
        <dsp:cNvPr id="0" name=""/>
        <dsp:cNvSpPr/>
      </dsp:nvSpPr>
      <dsp:spPr>
        <a:xfrm>
          <a:off x="4690543" y="3532075"/>
          <a:ext cx="3069217" cy="15346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rPr>
            <a:t>1- الجغرافيا الطبيعية</a:t>
          </a:r>
          <a:endParaRPr lang="ar-SA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haroni" pitchFamily="2" charset="-79"/>
          </a:endParaRPr>
        </a:p>
      </dsp:txBody>
      <dsp:txXfrm>
        <a:off x="4690543" y="3532075"/>
        <a:ext cx="3069217" cy="15346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6538FF-3916-4621-9CED-6230A9D2B71C}">
      <dsp:nvSpPr>
        <dsp:cNvPr id="0" name=""/>
        <dsp:cNvSpPr/>
      </dsp:nvSpPr>
      <dsp:spPr>
        <a:xfrm>
          <a:off x="2448280" y="-73472"/>
          <a:ext cx="3330424" cy="2520280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3-الاستهلاك</a:t>
          </a: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Consumption</a:t>
          </a:r>
          <a:endParaRPr lang="ar-SA" sz="1800" b="1" kern="1200" dirty="0" smtClean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800" b="1" kern="1200" dirty="0" smtClean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800" b="1" kern="1200" dirty="0">
            <a:solidFill>
              <a:schemeClr val="tx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48280" y="-73472"/>
        <a:ext cx="3330424" cy="2520280"/>
      </dsp:txXfrm>
    </dsp:sp>
    <dsp:sp modelId="{2379E1BB-4A05-44A8-A789-E21A514371E9}">
      <dsp:nvSpPr>
        <dsp:cNvPr id="0" name=""/>
        <dsp:cNvSpPr/>
      </dsp:nvSpPr>
      <dsp:spPr>
        <a:xfrm>
          <a:off x="457423" y="2461324"/>
          <a:ext cx="3453741" cy="2520280"/>
        </a:xfrm>
        <a:prstGeom prst="triangle">
          <a:avLst/>
        </a:prstGeom>
        <a:solidFill>
          <a:schemeClr val="accent4">
            <a:hueOff val="2494993"/>
            <a:satOff val="-13796"/>
            <a:lumOff val="-117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rPr>
            <a:t>2- النقل</a:t>
          </a: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Transport</a:t>
          </a:r>
          <a:endParaRPr lang="ar-SA" sz="2000" b="1" kern="1200" dirty="0" smtClean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3600" b="1" kern="1200" dirty="0" smtClean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Akhbar MT" pitchFamily="2" charset="-78"/>
          </a:endParaRPr>
        </a:p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3600" b="1" kern="1200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Akhbar MT" pitchFamily="2" charset="-78"/>
          </a:endParaRPr>
        </a:p>
      </dsp:txBody>
      <dsp:txXfrm>
        <a:off x="457423" y="2461324"/>
        <a:ext cx="3453741" cy="2520280"/>
      </dsp:txXfrm>
    </dsp:sp>
    <dsp:sp modelId="{2A54D4C4-205D-4D78-AEDE-CF8B699827B8}">
      <dsp:nvSpPr>
        <dsp:cNvPr id="0" name=""/>
        <dsp:cNvSpPr/>
      </dsp:nvSpPr>
      <dsp:spPr>
        <a:xfrm rot="10800000">
          <a:off x="2448267" y="2299862"/>
          <a:ext cx="3458227" cy="2814169"/>
        </a:xfrm>
        <a:prstGeom prst="triangle">
          <a:avLst/>
        </a:prstGeom>
        <a:solidFill>
          <a:schemeClr val="accent4">
            <a:hueOff val="4989986"/>
            <a:satOff val="-27591"/>
            <a:lumOff val="-235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28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abic Typesetting" pitchFamily="66" charset="-78"/>
              <a:cs typeface="Arabic Typesetting" pitchFamily="66" charset="-78"/>
            </a:rPr>
            <a:t>الجغرافيا الاقتصادية</a:t>
          </a:r>
          <a:endParaRPr lang="ar-SA" sz="4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abic Typesetting" pitchFamily="66" charset="-78"/>
            <a:cs typeface="Arabic Typesetting" pitchFamily="66" charset="-78"/>
          </a:endParaRPr>
        </a:p>
      </dsp:txBody>
      <dsp:txXfrm rot="10800000">
        <a:off x="2448267" y="2299862"/>
        <a:ext cx="3458227" cy="2814169"/>
      </dsp:txXfrm>
    </dsp:sp>
    <dsp:sp modelId="{22304607-11A7-4108-9ABB-56D069ABF8ED}">
      <dsp:nvSpPr>
        <dsp:cNvPr id="0" name=""/>
        <dsp:cNvSpPr/>
      </dsp:nvSpPr>
      <dsp:spPr>
        <a:xfrm>
          <a:off x="4680517" y="2520273"/>
          <a:ext cx="3080059" cy="2520280"/>
        </a:xfrm>
        <a:prstGeom prst="triangle">
          <a:avLst/>
        </a:prstGeom>
        <a:solidFill>
          <a:schemeClr val="accent4">
            <a:hueOff val="7484979"/>
            <a:satOff val="-41387"/>
            <a:lumOff val="-3529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1- الانتاج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Production</a:t>
          </a:r>
          <a:endParaRPr lang="ar-SA" sz="2000" b="1" kern="1200" dirty="0">
            <a:solidFill>
              <a:srgbClr val="0070C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680517" y="2520273"/>
        <a:ext cx="3080059" cy="25202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EBA360-A0A8-4FEB-AE77-90278F1C5884}">
      <dsp:nvSpPr>
        <dsp:cNvPr id="0" name=""/>
        <dsp:cNvSpPr/>
      </dsp:nvSpPr>
      <dsp:spPr>
        <a:xfrm rot="5400000">
          <a:off x="-258282" y="262792"/>
          <a:ext cx="1721886" cy="120532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1- الانتاج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5400000">
        <a:off x="-258282" y="262792"/>
        <a:ext cx="1721886" cy="1205320"/>
      </dsp:txXfrm>
    </dsp:sp>
    <dsp:sp modelId="{4B5CC561-A2CF-4747-88F3-215C72BE7318}">
      <dsp:nvSpPr>
        <dsp:cNvPr id="0" name=""/>
        <dsp:cNvSpPr/>
      </dsp:nvSpPr>
      <dsp:spPr>
        <a:xfrm rot="5400000">
          <a:off x="4152675" y="-2942844"/>
          <a:ext cx="1119226" cy="7013935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مزارع الرمان و التين الشوكي و النخيل في السعودية و </a:t>
          </a:r>
          <a:r>
            <a:rPr lang="ar-SA" sz="2400" b="1" kern="1200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مزارع ...</a:t>
          </a:r>
          <a:r>
            <a:rPr lang="ar-SA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الحمضيات في ولاية فلوريدا الأمريكية عبارة عن استغلال أراضي معينة في انتاج البرتقال و </a:t>
          </a:r>
          <a:r>
            <a:rPr lang="ar-SA" sz="2400" b="1" kern="1200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الجريب</a:t>
          </a:r>
          <a:r>
            <a:rPr lang="ar-SA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فروت و </a:t>
          </a:r>
          <a:r>
            <a:rPr lang="ar-SA" sz="2400" b="1" kern="1200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غيرها.</a:t>
          </a:r>
          <a:r>
            <a:rPr lang="ar-SA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(العرض</a:t>
          </a:r>
          <a:r>
            <a:rPr lang="ar-SA" sz="2400" b="1" kern="1200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ar-SA" sz="2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ar-SA" sz="2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SA" sz="16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152675" y="-2942844"/>
        <a:ext cx="1119226" cy="7013935"/>
      </dsp:txXfrm>
    </dsp:sp>
    <dsp:sp modelId="{5E96D390-1357-4527-8848-95AC2EB64B95}">
      <dsp:nvSpPr>
        <dsp:cNvPr id="0" name=""/>
        <dsp:cNvSpPr/>
      </dsp:nvSpPr>
      <dsp:spPr>
        <a:xfrm rot="5400000">
          <a:off x="-258282" y="1792095"/>
          <a:ext cx="1721886" cy="120532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2- النقل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5400000">
        <a:off x="-258282" y="1792095"/>
        <a:ext cx="1721886" cy="1205320"/>
      </dsp:txXfrm>
    </dsp:sp>
    <dsp:sp modelId="{19673042-1375-45A1-B9DB-C9B7B89E5C0D}">
      <dsp:nvSpPr>
        <dsp:cNvPr id="0" name=""/>
        <dsp:cNvSpPr/>
      </dsp:nvSpPr>
      <dsp:spPr>
        <a:xfrm rot="5400000">
          <a:off x="4152675" y="-1413541"/>
          <a:ext cx="1119226" cy="701393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300" b="1" kern="12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تحميل صناديق الحمضيات في الشاحنات و نقلها من المزارع الى الأسواق حيث يأتي المستهلكون </a:t>
          </a:r>
          <a:r>
            <a:rPr lang="ar-SA" sz="2300" b="1" kern="1200" dirty="0" err="1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لشرائها </a:t>
          </a:r>
          <a:r>
            <a:rPr lang="ar-SA" sz="2300" b="1" kern="12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(عملية الطلب) و نقلها الى </a:t>
          </a:r>
          <a:r>
            <a:rPr lang="ar-SA" sz="2300" b="1" kern="1200" dirty="0" err="1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أماكنهم.</a:t>
          </a:r>
          <a:r>
            <a:rPr lang="ar-SA" sz="2300" b="1" kern="12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ar-SA" sz="2300" b="1" kern="120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152675" y="-1413541"/>
        <a:ext cx="1119226" cy="7013935"/>
      </dsp:txXfrm>
    </dsp:sp>
    <dsp:sp modelId="{A512988A-5074-456E-BE0A-7DD670DA83EA}">
      <dsp:nvSpPr>
        <dsp:cNvPr id="0" name=""/>
        <dsp:cNvSpPr/>
      </dsp:nvSpPr>
      <dsp:spPr>
        <a:xfrm rot="5400000">
          <a:off x="-258282" y="3321398"/>
          <a:ext cx="1721886" cy="1205320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3- الاستهلاك</a:t>
          </a:r>
          <a:endParaRPr lang="ar-SA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5400000">
        <a:off x="-258282" y="3321398"/>
        <a:ext cx="1721886" cy="1205320"/>
      </dsp:txXfrm>
    </dsp:sp>
    <dsp:sp modelId="{2EDC3D96-42F6-42A7-8E68-D7AB994CF007}">
      <dsp:nvSpPr>
        <dsp:cNvPr id="0" name=""/>
        <dsp:cNvSpPr/>
      </dsp:nvSpPr>
      <dsp:spPr>
        <a:xfrm rot="5400000">
          <a:off x="4152380" y="116055"/>
          <a:ext cx="1119814" cy="701393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عملية الانفاق الاستهلاكي للحصول على مختلف السلع و الخدمات التي يحتاجها الفرد أو المجتمع أو </a:t>
          </a:r>
          <a:r>
            <a:rPr lang="ar-SA" sz="23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الدولة </a:t>
          </a:r>
          <a:r>
            <a:rPr lang="ar-SA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(الطلب</a:t>
          </a:r>
          <a:r>
            <a:rPr lang="ar-SA" sz="23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).</a:t>
          </a:r>
          <a:endParaRPr lang="ar-SA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r" defTabSz="10223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تناول الأطعمة و لبس الملبوسات و تشغيل الأجهزة و </a:t>
          </a:r>
          <a:r>
            <a:rPr lang="ar-SA" sz="23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استخدامها.</a:t>
          </a:r>
          <a:r>
            <a:rPr lang="ar-SA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endParaRPr lang="ar-SA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152380" y="116055"/>
        <a:ext cx="1119814" cy="7013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33D0F1B-0C2F-41D8-BA21-FE15CF13F10B}" type="datetimeFigureOut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34F2DBE-15AB-466B-B8F7-CDAC86191F46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371080A-D79F-4076-A6B9-C47C746D6280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0B01-EFE5-43D1-8B24-45879B6B9953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C349D57-19B8-451F-8532-29704A102498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1FFEE-1D45-4493-98A4-A2243718B1A9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7" name="مستطيل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72141-6E64-4149-BF1A-CD911A896FDC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432FA3B-873C-4656-95C5-2BC3540A7CD5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B300B06-5354-473D-93E9-CD42B3072918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16" name="عنصر نائب للنص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5" name="عنصر نائب للنص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A54A-EEE7-4019-8D86-D6F664CBC68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53F33D-CCD7-4A23-9779-59F6F8459EF5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CFEAD-1C77-41C2-BF32-B95FA8DC9CBF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9" name="عنصر نائب للمحتوى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مستطيل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مستطيل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مستطيل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عنصر نائب للتاريخ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2818F43-C95E-4254-AC77-1A77EEA2326F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4" name="عنصر نائب للتذييل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296EACA-4368-4A34-87C0-6B2AE4EC9654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7" name="مستطيل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مستطيل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13EA071-220F-424F-AAA4-8F075BD6BC5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/>
  <p:txStyles>
    <p:titleStyle>
      <a:lvl1pPr algn="l" rtl="1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r" rtl="1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rtl="1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r" rtl="1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r" rtl="1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r" rtl="1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rtl="1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r" rtl="1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r" rtl="1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joeg.oxfordjournals.org/" TargetMode="External"/><Relationship Id="rId2" Type="http://schemas.openxmlformats.org/officeDocument/2006/relationships/hyperlink" Target="http://www.clarku.edu/econgeograph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lackwellpublishing.com/journal.asp?ref=0040-747X&amp;site=1" TargetMode="External"/><Relationship Id="rId5" Type="http://schemas.openxmlformats.org/officeDocument/2006/relationships/hyperlink" Target="http://www.websters-online-dictionary.org/w/index.php?title=German_Journal_of_Economic_Geography&amp;action=edit&amp;redlink=1" TargetMode="External"/><Relationship Id="rId4" Type="http://schemas.openxmlformats.org/officeDocument/2006/relationships/hyperlink" Target="http://www.wirtschaftsgeographie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992888" cy="4320480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118 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(</a:t>
            </a: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جغر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) الجغرافيا الاقتصادية</a:t>
            </a:r>
            <a:b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الشعبة 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(23389</a:t>
            </a: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)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/>
            </a:r>
            <a:b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د.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عنبره بنت خميس بن بلال </a:t>
            </a:r>
            <a:b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الأستاذ المشارك بقسم </a:t>
            </a: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الجغرافيا 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– جامعة الملك سعود</a:t>
            </a:r>
            <a:b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/>
            </a:r>
            <a:b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الفصل الدراسي الأول: 1433/</a:t>
            </a:r>
            <a:r>
              <a:rPr lang="ar-S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1434هـ</a:t>
            </a: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/>
            </a:r>
            <a:b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الاسبوع الأول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611560" y="4797152"/>
            <a:ext cx="8001744" cy="1296144"/>
          </a:xfrm>
          <a:ln>
            <a:solidFill>
              <a:srgbClr val="00B050"/>
            </a:solidFill>
          </a:ln>
        </p:spPr>
        <p:txBody>
          <a:bodyPr>
            <a:normAutofit fontScale="40000" lnSpcReduction="20000"/>
          </a:bodyPr>
          <a:lstStyle/>
          <a:p>
            <a:pPr algn="r"/>
            <a:endParaRPr lang="ar-SA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  <a:p>
            <a:pPr algn="r"/>
            <a:r>
              <a:rPr lang="ar-SA" sz="5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المحاضرة </a:t>
            </a:r>
            <a:r>
              <a:rPr lang="ar-SA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ar-SA" sz="5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):</a:t>
            </a:r>
            <a:endParaRPr lang="ar-SA" sz="5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ar-SA" sz="5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1- التعريف بالجغرافيا الاقتصادية, 2- أين </a:t>
            </a:r>
            <a:r>
              <a:rPr lang="ar-SA" sz="5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نضعالموقع</a:t>
            </a:r>
            <a:r>
              <a:rPr lang="ar-SA" sz="5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داخل علم الجغرافيا, 3- الأركان الرئيسة.</a:t>
            </a:r>
          </a:p>
          <a:p>
            <a:pPr algn="r"/>
            <a:endParaRPr lang="ar-SA" sz="39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ما هو مجال الدراسة في الجغرافيا </a:t>
            </a:r>
            <a:r>
              <a:rPr lang="ar-SA" sz="4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الاقتصادية؟</a:t>
            </a:r>
            <a:endParaRPr lang="ar-SA" sz="4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611560" y="1988840"/>
          <a:ext cx="7971656" cy="4320480"/>
        </p:xfrm>
        <a:graphic>
          <a:graphicData uri="http://schemas.openxmlformats.org/drawingml/2006/table">
            <a:tbl>
              <a:tblPr rtl="1" firstRow="1" bandRow="1">
                <a:tableStyleId>{912C8C85-51F0-491E-9774-3900AFEF0FD7}</a:tableStyleId>
              </a:tblPr>
              <a:tblGrid>
                <a:gridCol w="2175572"/>
                <a:gridCol w="2607422"/>
                <a:gridCol w="1594331"/>
                <a:gridCol w="1594331"/>
              </a:tblGrid>
              <a:tr h="828092">
                <a:tc>
                  <a:txBody>
                    <a:bodyPr/>
                    <a:lstStyle/>
                    <a:p>
                      <a:pPr rtl="1"/>
                      <a:r>
                        <a:rPr lang="ar-SA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المجال</a:t>
                      </a:r>
                      <a:endParaRPr lang="ar-SA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rtl="1"/>
                      <a:r>
                        <a:rPr lang="ar-SA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الأنشطة</a:t>
                      </a:r>
                      <a:r>
                        <a:rPr lang="ar-SA" sz="4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التي يقوم </a:t>
                      </a:r>
                      <a:r>
                        <a:rPr lang="ar-SA" sz="40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بها</a:t>
                      </a:r>
                      <a:r>
                        <a:rPr lang="ar-SA" sz="4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الانسان </a:t>
                      </a:r>
                      <a:endParaRPr lang="ar-SA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836204">
                <a:tc>
                  <a:txBody>
                    <a:bodyPr/>
                    <a:lstStyle/>
                    <a:p>
                      <a:pPr rtl="1"/>
                      <a:r>
                        <a:rPr lang="ar-SA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الانتاج</a:t>
                      </a:r>
                      <a:endParaRPr lang="ar-SA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استخراج الملح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جمع عصارة المطاط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pPr rtl="1"/>
                      <a:r>
                        <a:rPr lang="ar-SA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التبادل</a:t>
                      </a:r>
                      <a:endParaRPr lang="ar-SA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pPr rtl="1"/>
                      <a:r>
                        <a:rPr lang="ar-SA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الاستهلاك</a:t>
                      </a:r>
                      <a:endParaRPr lang="ar-SA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3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؟</a:t>
                      </a:r>
                      <a:endParaRPr lang="ar-SA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E49B-553A-49F1-82E4-89CDB9DAF13B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10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الانتاج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7992888" cy="4873752"/>
          </a:xfrm>
          <a:ln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ar-SA" sz="4000" b="1" u="sng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شكل من أشكال النشاط البشري, و يمثل الركن الأول للجغرافيا الاقتصادية, و له أشكال عديدة يظهر </a:t>
            </a:r>
            <a:r>
              <a:rPr lang="ar-SA" sz="4000" b="1" u="sng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فيها:</a:t>
            </a:r>
            <a:endParaRPr lang="ar-SA" sz="4000" b="1" u="sng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  <a:p>
            <a:pPr algn="just"/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</a:t>
            </a:r>
            <a:r>
              <a:rPr lang="ar-SA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استخراج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المعادن الخام من باطن الأرض أو مياه </a:t>
            </a:r>
            <a:r>
              <a:rPr lang="ar-SA" sz="36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البحر.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</a:t>
            </a:r>
          </a:p>
          <a:p>
            <a:pPr algn="just"/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</a:t>
            </a:r>
            <a:r>
              <a:rPr lang="ar-SA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قطف و جمع الثمار 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و المحاصيل المزروعة </a:t>
            </a:r>
          </a:p>
          <a:p>
            <a:pPr algn="just"/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</a:t>
            </a:r>
            <a:r>
              <a:rPr lang="ar-SA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صيد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الحيوان البري و البحري</a:t>
            </a:r>
          </a:p>
          <a:p>
            <a:pPr algn="just"/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توليد الطاقة 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في محطات التوليد </a:t>
            </a:r>
            <a:r>
              <a:rPr lang="ar-SA" sz="36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الكهربائية 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(صناعة تحويل</a:t>
            </a:r>
            <a:r>
              <a:rPr lang="ar-SA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)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</a:t>
            </a:r>
          </a:p>
          <a:p>
            <a:pPr algn="just"/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الزراعة</a:t>
            </a:r>
          </a:p>
          <a:p>
            <a:pPr algn="just"/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الرعي و تربية الحيوان</a:t>
            </a:r>
          </a:p>
          <a:p>
            <a:pPr algn="just"/>
            <a:endParaRPr lang="ar-SA" sz="36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  <a:p>
            <a:pPr algn="just"/>
            <a:endParaRPr lang="ar-SA" sz="36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D4A99-97D7-4985-9FB3-A31806B0C4B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85010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كيف نرى الأركان الرئيسة الثلاث في واقع الحياة </a:t>
            </a:r>
            <a:r>
              <a:rPr lang="ar-SA" sz="40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اليومية؟</a:t>
            </a:r>
            <a:endParaRPr lang="ar-SA" sz="40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467544" y="1447800"/>
          <a:ext cx="8219256" cy="4789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صورة 5" descr="OriginalCombo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720080" y="5705872"/>
            <a:ext cx="720080" cy="1152128"/>
          </a:xfrm>
          <a:prstGeom prst="rect">
            <a:avLst/>
          </a:prstGeom>
        </p:spPr>
      </p:pic>
      <p:pic>
        <p:nvPicPr>
          <p:cNvPr id="8" name="صورة 7" descr="DSCN330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7525344" y="1097360"/>
            <a:ext cx="7525344" cy="5760640"/>
          </a:xfrm>
          <a:prstGeom prst="rect">
            <a:avLst/>
          </a:prstGeom>
        </p:spPr>
      </p:pic>
      <p:pic>
        <p:nvPicPr>
          <p:cNvPr id="9" name="صورة 8" descr="DSCN345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3996952" y="-387424"/>
            <a:ext cx="3996952" cy="3384376"/>
          </a:xfrm>
          <a:prstGeom prst="rect">
            <a:avLst/>
          </a:prstGeom>
        </p:spPr>
      </p:pic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EB495-0088-4004-B6F8-8549D70AA093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12</a:t>
            </a:fld>
            <a:endParaRPr lang="ar-SA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24936" cy="1872208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marL="514350" indent="-514350" algn="r">
              <a:buFont typeface="+mj-lt"/>
              <a:buAutoNum type="arabicPeriod"/>
            </a:pPr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هل لهذه الصورة علاقة بالجغرافيا 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الاقتصادية؟</a:t>
            </a:r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كيف نجعل لها علاقة بالجغرافيا 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الاقتصادية؟</a:t>
            </a:r>
            <a:endParaRPr lang="ar-SA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http://ircitrusleague.org/wp-content/themes/purevision/sliders/cycle/cycle2/images/ircl-billboard-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83568" y="2276872"/>
            <a:ext cx="7560840" cy="39604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CD800-AC0D-431D-B995-61B467BAEBAF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13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42520" cy="936104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الإنتاج: </a:t>
            </a:r>
            <a:r>
              <a:rPr lang="ar-SA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توليد الطاقة </a:t>
            </a:r>
            <a:r>
              <a:rPr lang="ar-SA" sz="3600" b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الكهربائية :</a:t>
            </a:r>
            <a:r>
              <a:rPr lang="ar-SA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ar-SA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SA" sz="3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7"/>
            <a:ext cx="8441432" cy="511256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0AB61-C8FD-4973-A772-3C0C0476A772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70512" cy="1296144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sz="36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sz="4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/>
            </a:r>
            <a:br>
              <a:rPr lang="ar-SA" sz="40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endParaRPr lang="ar-SA" sz="40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1881481"/>
            <a:ext cx="8153400" cy="393323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مستطيل 3"/>
          <p:cNvSpPr/>
          <p:nvPr/>
        </p:nvSpPr>
        <p:spPr>
          <a:xfrm>
            <a:off x="395536" y="332656"/>
            <a:ext cx="8334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أحد أشكال الانتاج:   </a:t>
            </a:r>
            <a:r>
              <a:rPr lang="ar-S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توليد الطاقة الكهربائية في محطة  التوليد الثامنة بضاحية </a:t>
            </a:r>
            <a:r>
              <a:rPr lang="ar-SA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العريجاء</a:t>
            </a:r>
            <a:r>
              <a:rPr lang="ar-S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في مدينة الرياض.</a:t>
            </a:r>
            <a:endParaRPr lang="ar-SA" sz="3200" dirty="0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9E019-CA1F-4E3E-A3D4-C3D11EF4B69D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15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14528" cy="1340768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2</a:t>
            </a:r>
            <a:r>
              <a:rPr lang="ar-SA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- النقل و التوزيع: النقل البحري في مياه الخليج </a:t>
            </a:r>
            <a:r>
              <a:rPr lang="ar-SA" sz="4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العربي </a:t>
            </a:r>
            <a:r>
              <a:rPr lang="ar-SA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”ميناء </a:t>
            </a:r>
            <a:r>
              <a:rPr lang="ar-SA" sz="4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الجبيل</a:t>
            </a:r>
            <a:r>
              <a:rPr lang="ar-SA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الصناعي في </a:t>
            </a:r>
            <a:r>
              <a:rPr lang="ar-SA" sz="48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السعودية“</a:t>
            </a:r>
            <a:endParaRPr lang="ar-SA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1881480"/>
            <a:ext cx="8153400" cy="4715872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D14CF-DC43-4CDA-8E11-CB9601DBCF2A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544" y="228600"/>
            <a:ext cx="8298504" cy="896144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 النقل و التوزيع:  النقل البري طريق الملك فهد البري بمدينة الرياض- السعودية</a:t>
            </a:r>
            <a:endParaRPr lang="ar-SA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340768"/>
            <a:ext cx="8291264" cy="518457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85202-3A37-4D8F-B6F8-E7E7AA241022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 النقل و التوزيع: النقل المائي في نهر النيل و قناة 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السويس ”مصر“</a:t>
            </a:r>
            <a:endParaRPr lang="ar-SA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1881481"/>
            <a:ext cx="8153400" cy="393323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B96F4-680D-47BD-9B6E-F12CCF40DA6E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228600"/>
            <a:ext cx="8568952" cy="968152"/>
          </a:xfrm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r"/>
            <a:r>
              <a:rPr lang="ar-SA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 النقل و التوزيع:  </a:t>
            </a:r>
            <a:r>
              <a:rPr lang="ar-SA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النقل البحري عبر قناة السويس المائية التي تربط بين البحر الأحمر و البحر </a:t>
            </a:r>
            <a:r>
              <a:rPr lang="ar-SA" sz="3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المتوسط  </a:t>
            </a:r>
            <a:r>
              <a:rPr lang="ar-SA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مصر</a:t>
            </a:r>
            <a:endParaRPr lang="ar-SA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484784"/>
            <a:ext cx="8291264" cy="504056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E4332-BF8B-46D4-92E7-9BE810D18F58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19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82413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</a:rPr>
              <a:t>الهيكل </a:t>
            </a:r>
            <a:r>
              <a:rPr lang="ar-SA" sz="4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</a:rPr>
              <a:t>العام :</a:t>
            </a:r>
            <a:endParaRPr lang="ar-SA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153400" cy="432318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الهدف.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الاستراتيجيات.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موارد التعليم و التعلم.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المصطلحات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النقاش</a:t>
            </a:r>
          </a:p>
          <a:p>
            <a:pPr marL="514350" indent="-514350">
              <a:buFont typeface="+mj-lt"/>
              <a:buAutoNum type="arabicPeriod"/>
            </a:pPr>
            <a:endParaRPr lang="ar-SA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B0747-4F09-4187-8A47-7652D2B2567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42520" cy="1040160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3- الاستهلاك: كمية الطلب على السلع و الخدمات المتنوعة</a:t>
            </a:r>
            <a:endParaRPr lang="ar-SA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1881481"/>
            <a:ext cx="8153400" cy="393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77802-185C-449D-A955-F05776A5C2B0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الاستهلاك:  الطلب على الموارد السياحية الطبيعية و غيرها.</a:t>
            </a:r>
            <a:endParaRPr lang="ar-SA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1881481"/>
            <a:ext cx="8153400" cy="393323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5002E-32E8-4662-9F4C-9F1210C93790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52928" cy="1143000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4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 الاستهلاك:  </a:t>
            </a:r>
            <a:r>
              <a:rPr lang="ar-SA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الطلب على الموارد و الخدمات السياحية- شلالات نياجرا في أمريكا الشمالية أحد أشكال الاستهلاك.</a:t>
            </a:r>
            <a:endParaRPr lang="ar-SA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2775" y="1881481"/>
            <a:ext cx="8153400" cy="393323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43E78-AB90-4A08-A91D-9657BA177F8E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algn="r"/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صفي </a:t>
            </a:r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1FFEE-1D45-4493-98A4-A2243718B1A9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23</a:t>
            </a:fld>
            <a:endParaRPr lang="ar-SA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في ورقة مستقلة اكتبي عدد من الأفكار التي تمكنت من فهمها بعد مشاهدة هذه </a:t>
            </a:r>
            <a:r>
              <a:rPr lang="ar-SA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المحاضرة؟</a:t>
            </a:r>
            <a:endParaRPr lang="ar-S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ar-S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أعطي عملك الى زميلتك التي تجلس بجوارك</a:t>
            </a:r>
          </a:p>
          <a:p>
            <a:endParaRPr lang="ar-SA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تقوم كل طالبة بقراءة ورقة زميلتها و تكتب تعليقاتها في المكان المناسب</a:t>
            </a:r>
          </a:p>
          <a:p>
            <a:endParaRPr lang="ar-SA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42520" cy="990600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نشاط 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صفي </a:t>
            </a:r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ar-SA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ar-SA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ar-SA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ما </a:t>
            </a:r>
            <a:r>
              <a:rPr lang="ar-SA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علاقة هذه الخريطة بالجغرافيا </a:t>
            </a:r>
            <a:r>
              <a:rPr lang="ar-SA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الاقتصادية؟</a:t>
            </a:r>
            <a:endParaRPr lang="ar-SA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1FFEE-1D45-4493-98A4-A2243718B1A9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24</a:t>
            </a:fld>
            <a:endParaRPr lang="ar-S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784976" cy="46805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r"/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قراءات يوصى </a:t>
            </a:r>
            <a:r>
              <a:rPr lang="ar-SA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بها:</a:t>
            </a:r>
            <a:endParaRPr lang="ar-SA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91264" cy="5256584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l">
              <a:buNone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Scientific Journals</a:t>
            </a:r>
          </a:p>
          <a:p>
            <a:pPr algn="l">
              <a:buNone/>
            </a:pP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http://www.clarku.edu/econgeography/"/>
              </a:rPr>
              <a:t>Economic Geography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founded and published quarterly at Clark University since 1925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http://joeg.oxfordjournals.org/"/>
              </a:rPr>
              <a:t>Journal of Economic Geography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published by Oxford University Press since 2001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http://www.wirtschaftsgeographie.com/"/>
              </a:rPr>
              <a:t>Zeitschrift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http://www.wirtschaftsgeographie.com/"/>
              </a:rPr>
              <a:t>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http://www.wirtschaftsgeographie.com/"/>
              </a:rPr>
              <a:t>für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http://www.wirtschaftsgeographie.com/"/>
              </a:rPr>
              <a:t>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http://www.wirtschaftsgeographie.com/"/>
              </a:rPr>
              <a:t>Wirtschaftsgeographie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The 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German Journal of Economic Geography (page does not exist)"/>
              </a:rPr>
              <a:t>German Journal of Economic Geography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published since 1956.</a:t>
            </a:r>
            <a:b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Tijdschrift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voor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economische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 en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sociale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 </a:t>
            </a:r>
            <a:r>
              <a:rPr lang="en-US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geografie</a:t>
            </a:r>
            <a:r>
              <a:rPr lang="en-US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http://www.blackwellpublishing.com/journal.asp?ref=0040-747X&amp;site=1"/>
              </a:rPr>
              <a:t> (TESG)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 Published by The Royal Dutch Geographical Society (KNAG) since 1948.</a:t>
            </a:r>
          </a:p>
          <a:p>
            <a:pPr algn="l">
              <a:buNone/>
            </a:pPr>
            <a:endParaRPr lang="ar-S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9745F-DED0-484F-93AF-1BC45DCBB697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25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82413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</a:rPr>
              <a:t>المحتوى :</a:t>
            </a:r>
            <a:endParaRPr lang="ar-SA" sz="4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612648" y="1772816"/>
            <a:ext cx="8153400" cy="432318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تعريف الجغرافيا الاقتصادية.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موقع الجغرافيا الاقتصادية في علم الجغرافيا.</a:t>
            </a:r>
          </a:p>
          <a:p>
            <a:pPr marL="514350" indent="-514350">
              <a:buFont typeface="+mj-lt"/>
              <a:buAutoNum type="arabicPeriod"/>
            </a:pPr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الأركان الرئيسة للجغرافيا الاقتصادية و مجال الدراسة فيها.</a:t>
            </a:r>
          </a:p>
          <a:p>
            <a:pPr marL="514350" indent="-514350">
              <a:buFont typeface="+mj-lt"/>
              <a:buAutoNum type="arabicPeriod"/>
            </a:pPr>
            <a:endParaRPr lang="ar-SA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31B50-288D-472D-97CD-28A0ACD2C09B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42520" cy="896144"/>
          </a:xfrm>
          <a:ln>
            <a:solidFill>
              <a:srgbClr val="00B050"/>
            </a:solidFill>
          </a:ln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أولاً- تعريف الجغرافيا </a:t>
            </a:r>
            <a:r>
              <a:rPr lang="ar-SA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الاقتصادية:</a:t>
            </a:r>
            <a:r>
              <a:rPr lang="ar-S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ar-SA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568952" cy="4997152"/>
          </a:xfrm>
          <a:ln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 lvl="0" algn="just" rtl="0">
              <a:buNone/>
            </a:pPr>
            <a:r>
              <a:rPr lang="en-US" sz="4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is the Economic Geography Definition?</a:t>
            </a:r>
          </a:p>
          <a:p>
            <a:pPr lvl="0" algn="just" rtl="0">
              <a:buNone/>
            </a:pPr>
            <a:r>
              <a:rPr lang="en-US" sz="4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How can I define the Economic Geography? </a:t>
            </a:r>
            <a:endParaRPr lang="ar-SA" sz="40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ar-SA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     </a:t>
            </a:r>
            <a:r>
              <a:rPr lang="ar-SA" sz="4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ورد عدد مختلف من التعريفات التي توضح ماهية الجغرافيا الاقتصادية, و ذلك في أدبيات هذا الفرع التخصصي من علم الجغرافيا, و من تلك التعريفات نورد هنا ما </a:t>
            </a:r>
            <a:r>
              <a:rPr lang="ar-SA" sz="4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يأتي:</a:t>
            </a:r>
            <a:endParaRPr lang="ar-SA" sz="48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  <a:p>
            <a:r>
              <a:rPr lang="ar-SA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 </a:t>
            </a:r>
            <a:endParaRPr lang="ar-SA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sp>
        <p:nvSpPr>
          <p:cNvPr id="4" name="وجه ضاحك 3"/>
          <p:cNvSpPr/>
          <p:nvPr/>
        </p:nvSpPr>
        <p:spPr>
          <a:xfrm>
            <a:off x="1259632" y="332656"/>
            <a:ext cx="792088" cy="720080"/>
          </a:xfrm>
          <a:prstGeom prst="smileyFac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ar-SA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8B522-7545-488B-BF85-AF91788AE293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4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896144"/>
          </a:xfrm>
          <a:ln>
            <a:solidFill>
              <a:schemeClr val="accent1"/>
            </a:solidFill>
          </a:ln>
        </p:spPr>
        <p:txBody>
          <a:bodyPr/>
          <a:lstStyle/>
          <a:p>
            <a:pPr algn="r"/>
            <a:r>
              <a:rPr lang="ar-SA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تعريف الجغرافيا </a:t>
            </a:r>
            <a:r>
              <a:rPr lang="ar-SA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الاقتصادية:</a:t>
            </a:r>
            <a:endParaRPr lang="ar-SA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 algn="just" rtl="0">
              <a:buNone/>
            </a:pPr>
            <a:r>
              <a:rPr lang="en-US" sz="4000" b="1" dirty="0" smtClean="0"/>
              <a:t>economic geography</a:t>
            </a:r>
          </a:p>
          <a:p>
            <a:pPr algn="just" rtl="0">
              <a:buNone/>
            </a:pPr>
            <a:r>
              <a:rPr lang="en-US" sz="4000" dirty="0" smtClean="0"/>
              <a:t>  (noun) a branch of geography that deals with the relation of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</a:t>
            </a:r>
            <a:r>
              <a:rPr lang="en-US" sz="4000" dirty="0" smtClean="0"/>
              <a:t> and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 conditions </a:t>
            </a:r>
            <a:r>
              <a:rPr lang="en-US" sz="4000" dirty="0" smtClean="0"/>
              <a:t>to the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production</a:t>
            </a:r>
            <a:r>
              <a:rPr lang="en-US" sz="4000" dirty="0" smtClean="0"/>
              <a:t> and utilization of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raw materials </a:t>
            </a:r>
            <a:r>
              <a:rPr lang="en-US" sz="4000" dirty="0" smtClean="0"/>
              <a:t>and their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manufacture</a:t>
            </a:r>
            <a:r>
              <a:rPr lang="en-US" sz="4000" dirty="0" smtClean="0"/>
              <a:t> into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finished products</a:t>
            </a:r>
            <a:r>
              <a:rPr lang="en-US" dirty="0" smtClean="0"/>
              <a:t>. </a:t>
            </a:r>
            <a:r>
              <a:rPr lang="en-US" sz="2600" dirty="0" smtClean="0"/>
              <a:t>http://dictionary.reference.com/browse/economic+geography</a:t>
            </a:r>
            <a:endParaRPr lang="en-US" sz="26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48173-7410-4ECC-B3AC-6D3F4919D38C}" type="datetime1">
              <a:rPr lang="ar-SA" smtClean="0"/>
              <a:pPr/>
              <a:t>15/12/33</a:t>
            </a:fld>
            <a:endParaRPr lang="ar-SA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dirty="0" smtClean="0"/>
              <a:t>المحاضرة الأولى: تعريف الجغرافيا الاقتصادية    </a:t>
            </a:r>
            <a:r>
              <a:rPr lang="ar-SA" dirty="0" err="1" smtClean="0"/>
              <a:t>د.</a:t>
            </a:r>
            <a:r>
              <a:rPr lang="ar-SA" dirty="0" smtClean="0"/>
              <a:t> عنبره بنت خميس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59688" cy="144016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r"/>
            <a:r>
              <a:rPr lang="ar-SA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دراسة الموقع و التوزيع و التنظيم المكاني للأنشطة الاقتصادية على الكرة </a:t>
            </a:r>
            <a:r>
              <a:rPr lang="ar-SA" sz="4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الأرضية.</a:t>
            </a:r>
            <a:endParaRPr lang="ar-SA" dirty="0"/>
          </a:p>
        </p:txBody>
      </p:sp>
      <p:pic>
        <p:nvPicPr>
          <p:cNvPr id="4" name="عنصر نائب للمحتوى 3" descr="250px-ElSalvadorfairtradecoffe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2204864"/>
            <a:ext cx="5832648" cy="3888432"/>
          </a:xfrm>
          <a:ln>
            <a:solidFill>
              <a:schemeClr val="accent1"/>
            </a:solidFill>
          </a:ln>
        </p:spPr>
      </p:pic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6226-8C87-4874-9675-6057FDD7D278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683568" y="2204864"/>
            <a:ext cx="7467600" cy="2016224"/>
          </a:xfr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just">
              <a:buNone/>
            </a:pPr>
            <a:r>
              <a:rPr lang="ar-S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س/  أين يتم وضع الجغرافيا الاقتصادية بالنسبة لكيان علم </a:t>
            </a:r>
            <a:r>
              <a:rPr lang="ar-S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الجغرافيا ؟</a:t>
            </a:r>
            <a:endParaRPr lang="ar-SA" sz="54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D4A8-3B2D-4DA0-9691-9AB3FC94FA6E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87680" cy="1080120"/>
          </a:xfrm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r"/>
            <a:r>
              <a:rPr lang="ar-SA" sz="4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/>
            </a:r>
            <a:br>
              <a:rPr lang="ar-SA" sz="4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r>
              <a:rPr lang="ar-SA" sz="4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ثانياً- موقع الجغرافيا الاقتصادية من علم </a:t>
            </a:r>
            <a:r>
              <a:rPr lang="ar-SA" sz="4400" b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>الجغرافيا:</a:t>
            </a:r>
            <a:r>
              <a:rPr lang="ar-SA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  <a:t/>
            </a:r>
            <a:br>
              <a:rPr lang="ar-SA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khbar MT" pitchFamily="2" charset="-78"/>
              </a:rPr>
            </a:br>
            <a:endParaRPr lang="ar-SA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khbar MT" pitchFamily="2" charset="-78"/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C2454-9E64-4E3F-950B-70AB9767BFB6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824136"/>
          </a:xfrm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r"/>
            <a:r>
              <a:rPr lang="ar-SA" sz="4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ثالثاً- الأركان الرئيسة </a:t>
            </a:r>
            <a:r>
              <a:rPr lang="ar-SA" sz="4400" b="1" dirty="0" err="1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الثلاث:</a:t>
            </a:r>
            <a:endParaRPr lang="ar-SA" sz="4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sz="quarter" idx="1"/>
          </p:nvPr>
        </p:nvGraphicFramePr>
        <p:xfrm>
          <a:off x="611560" y="1484784"/>
          <a:ext cx="8154615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9D7B-EE16-4335-B370-FBC601FE03FD}" type="datetime1">
              <a:rPr lang="ar-SA" smtClean="0"/>
              <a:pPr/>
              <a:t>15/12/33</a:t>
            </a:fld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613EA071-220F-424F-AAA4-8F075BD6BC54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7" name="عنصر نائب للتذييل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المحاضرة الأولى: تعريف الجغرافيا الاقتصادية    د. عنبره بنت خميس</a:t>
            </a: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لوان متوسطة">
  <a:themeElements>
    <a:clrScheme name="ألوان متوسطة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ألوان متوسطة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687</TotalTime>
  <Words>874</Words>
  <Application>Microsoft Office PowerPoint</Application>
  <PresentationFormat>عرض على الشاشة (3:4)‏</PresentationFormat>
  <Paragraphs>162</Paragraphs>
  <Slides>25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6" baseType="lpstr">
      <vt:lpstr>ألوان متوسطة</vt:lpstr>
      <vt:lpstr>118 (جغر) الجغرافيا الاقتصادية الشعبة (23389) د. عنبره بنت خميس بن بلال  الأستاذ المشارك بقسم الجغرافيا – جامعة الملك سعود  الفصل الدراسي الأول: 1433/1434هـ الاسبوع الأول</vt:lpstr>
      <vt:lpstr>الهيكل العام :</vt:lpstr>
      <vt:lpstr>المحتوى :</vt:lpstr>
      <vt:lpstr>أولاً- تعريف الجغرافيا الاقتصادية: </vt:lpstr>
      <vt:lpstr>تعريف الجغرافيا الاقتصادية:</vt:lpstr>
      <vt:lpstr>دراسة الموقع و التوزيع و التنظيم المكاني للأنشطة الاقتصادية على الكرة الأرضية.</vt:lpstr>
      <vt:lpstr>الشريحة 7</vt:lpstr>
      <vt:lpstr> ثانياً- موقع الجغرافيا الاقتصادية من علم الجغرافيا: </vt:lpstr>
      <vt:lpstr>ثالثاً- الأركان الرئيسة الثلاث:</vt:lpstr>
      <vt:lpstr>ما هو مجال الدراسة في الجغرافيا الاقتصادية؟</vt:lpstr>
      <vt:lpstr>1- الانتاج</vt:lpstr>
      <vt:lpstr>كيف نرى الأركان الرئيسة الثلاث في واقع الحياة اليومية؟</vt:lpstr>
      <vt:lpstr> هل لهذه الصورة علاقة بالجغرافيا الاقتصادية؟ كيف نجعل لها علاقة بالجغرافيا الاقتصادية؟</vt:lpstr>
      <vt:lpstr>1- الإنتاج: توليد الطاقة الكهربائية :  </vt:lpstr>
      <vt:lpstr>     </vt:lpstr>
      <vt:lpstr>2- النقل و التوزيع: النقل البحري في مياه الخليج العربي ”ميناء الجبيل الصناعي في السعودية“</vt:lpstr>
      <vt:lpstr>2- النقل و التوزيع:  النقل البري طريق الملك فهد البري بمدينة الرياض- السعودية</vt:lpstr>
      <vt:lpstr>2- النقل و التوزيع: النقل المائي في نهر النيل و قناة السويس ”مصر“</vt:lpstr>
      <vt:lpstr>2- النقل و التوزيع:  النقل البحري عبر قناة السويس المائية التي تربط بين البحر الأحمر و البحر المتوسط  - مصر</vt:lpstr>
      <vt:lpstr>3- الاستهلاك: كمية الطلب على السلع و الخدمات المتنوعة</vt:lpstr>
      <vt:lpstr>الاستهلاك:  الطلب على الموارد السياحية الطبيعية و غيرها.</vt:lpstr>
      <vt:lpstr>3- الاستهلاك:  الطلب على الموارد و الخدمات السياحية- شلالات نياجرا في أمريكا الشمالية أحد أشكال الاستهلاك.</vt:lpstr>
      <vt:lpstr>نشاط صفي (1)</vt:lpstr>
      <vt:lpstr>نشاط صفي (2) ما علاقة هذه الخريطة بالجغرافيا الاقتصادية؟</vt:lpstr>
      <vt:lpstr>قراءات يوصى بها: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118 جغر الجغرافيا الاقتصادية الشعبة () د. عنبره بنت خميس بن بلال  الأستاذ المشارك بقسم الجغرافيا – جامعة الملك سعود</dc:title>
  <dc:creator>dr.a</dc:creator>
  <cp:lastModifiedBy>dr.a</cp:lastModifiedBy>
  <cp:revision>70</cp:revision>
  <dcterms:created xsi:type="dcterms:W3CDTF">2012-06-15T17:36:03Z</dcterms:created>
  <dcterms:modified xsi:type="dcterms:W3CDTF">2012-10-30T06:14:32Z</dcterms:modified>
</cp:coreProperties>
</file>