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sldIdLst>
    <p:sldId id="263"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426"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en-US">
              <a:solidFill>
                <a:srgbClr val="000000"/>
              </a:solidFill>
            </a:endParaRPr>
          </a:p>
        </p:txBody>
      </p:sp>
      <p:sp>
        <p:nvSpPr>
          <p:cNvPr id="5" name="Footer Placeholder 4"/>
          <p:cNvSpPr>
            <a:spLocks noGrp="1"/>
          </p:cNvSpPr>
          <p:nvPr>
            <p:ph type="ftr" sz="quarter" idx="11"/>
          </p:nvPr>
        </p:nvSpPr>
        <p:spPr/>
        <p:txBody>
          <a:bodyPr/>
          <a:lstStyle/>
          <a:p>
            <a:endParaRPr lang="en-US">
              <a:solidFill>
                <a:srgbClr val="000000"/>
              </a:solidFill>
            </a:endParaRPr>
          </a:p>
        </p:txBody>
      </p:sp>
      <p:sp>
        <p:nvSpPr>
          <p:cNvPr id="6" name="Slide Number Placeholder 5"/>
          <p:cNvSpPr>
            <a:spLocks noGrp="1"/>
          </p:cNvSpPr>
          <p:nvPr>
            <p:ph type="sldNum" sz="quarter" idx="12"/>
          </p:nvPr>
        </p:nvSpPr>
        <p:spPr/>
        <p:txBody>
          <a:bodyPr/>
          <a:lstStyle/>
          <a:p>
            <a:fld id="{6CEC92B5-916B-4F22-B766-EC6407493B42}"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solidFill>
                <a:srgbClr val="000000"/>
              </a:solidFill>
            </a:endParaRPr>
          </a:p>
        </p:txBody>
      </p:sp>
      <p:sp>
        <p:nvSpPr>
          <p:cNvPr id="5" name="Footer Placeholder 4"/>
          <p:cNvSpPr>
            <a:spLocks noGrp="1"/>
          </p:cNvSpPr>
          <p:nvPr>
            <p:ph type="ftr" sz="quarter" idx="11"/>
          </p:nvPr>
        </p:nvSpPr>
        <p:spPr/>
        <p:txBody>
          <a:bodyPr/>
          <a:lstStyle/>
          <a:p>
            <a:endParaRPr lang="en-US">
              <a:solidFill>
                <a:srgbClr val="000000"/>
              </a:solidFill>
            </a:endParaRPr>
          </a:p>
        </p:txBody>
      </p:sp>
      <p:sp>
        <p:nvSpPr>
          <p:cNvPr id="6" name="Slide Number Placeholder 5"/>
          <p:cNvSpPr>
            <a:spLocks noGrp="1"/>
          </p:cNvSpPr>
          <p:nvPr>
            <p:ph type="sldNum" sz="quarter" idx="12"/>
          </p:nvPr>
        </p:nvSpPr>
        <p:spPr/>
        <p:txBody>
          <a:bodyPr/>
          <a:lstStyle/>
          <a:p>
            <a:fld id="{6EA54859-424F-40BA-A397-A174E17EDFE8}"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solidFill>
                <a:srgbClr val="000000"/>
              </a:solidFill>
            </a:endParaRPr>
          </a:p>
        </p:txBody>
      </p:sp>
      <p:sp>
        <p:nvSpPr>
          <p:cNvPr id="5" name="Footer Placeholder 4"/>
          <p:cNvSpPr>
            <a:spLocks noGrp="1"/>
          </p:cNvSpPr>
          <p:nvPr>
            <p:ph type="ftr" sz="quarter" idx="11"/>
          </p:nvPr>
        </p:nvSpPr>
        <p:spPr/>
        <p:txBody>
          <a:bodyPr/>
          <a:lstStyle/>
          <a:p>
            <a:endParaRPr lang="en-US">
              <a:solidFill>
                <a:srgbClr val="000000"/>
              </a:solidFill>
            </a:endParaRPr>
          </a:p>
        </p:txBody>
      </p:sp>
      <p:sp>
        <p:nvSpPr>
          <p:cNvPr id="6" name="Slide Number Placeholder 5"/>
          <p:cNvSpPr>
            <a:spLocks noGrp="1"/>
          </p:cNvSpPr>
          <p:nvPr>
            <p:ph type="sldNum" sz="quarter" idx="12"/>
          </p:nvPr>
        </p:nvSpPr>
        <p:spPr/>
        <p:txBody>
          <a:bodyPr/>
          <a:lstStyle/>
          <a:p>
            <a:fld id="{A318632B-0276-474F-A392-8845E84AD0E0}"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B921F476-2331-48F0-AD16-97D4B6E18DC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123069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solidFill>
                <a:srgbClr val="000000"/>
              </a:solidFill>
            </a:endParaRPr>
          </a:p>
        </p:txBody>
      </p:sp>
      <p:sp>
        <p:nvSpPr>
          <p:cNvPr id="5" name="Footer Placeholder 4"/>
          <p:cNvSpPr>
            <a:spLocks noGrp="1"/>
          </p:cNvSpPr>
          <p:nvPr>
            <p:ph type="ftr" sz="quarter" idx="11"/>
          </p:nvPr>
        </p:nvSpPr>
        <p:spPr/>
        <p:txBody>
          <a:bodyPr/>
          <a:lstStyle/>
          <a:p>
            <a:endParaRPr lang="en-US">
              <a:solidFill>
                <a:srgbClr val="000000"/>
              </a:solidFill>
            </a:endParaRPr>
          </a:p>
        </p:txBody>
      </p:sp>
      <p:sp>
        <p:nvSpPr>
          <p:cNvPr id="6" name="Slide Number Placeholder 5"/>
          <p:cNvSpPr>
            <a:spLocks noGrp="1"/>
          </p:cNvSpPr>
          <p:nvPr>
            <p:ph type="sldNum" sz="quarter" idx="12"/>
          </p:nvPr>
        </p:nvSpPr>
        <p:spPr/>
        <p:txBody>
          <a:bodyPr/>
          <a:lstStyle/>
          <a:p>
            <a:fld id="{64A9345F-1D2D-416B-8479-4CBDBDE3C733}"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endParaRPr lang="en-US">
              <a:solidFill>
                <a:srgbClr val="000000"/>
              </a:solidFill>
            </a:endParaRPr>
          </a:p>
        </p:txBody>
      </p:sp>
      <p:sp>
        <p:nvSpPr>
          <p:cNvPr id="5" name="Footer Placeholder 4"/>
          <p:cNvSpPr>
            <a:spLocks noGrp="1"/>
          </p:cNvSpPr>
          <p:nvPr>
            <p:ph type="ftr" sz="quarter" idx="11"/>
          </p:nvPr>
        </p:nvSpPr>
        <p:spPr/>
        <p:txBody>
          <a:bodyPr/>
          <a:lstStyle/>
          <a:p>
            <a:endParaRPr lang="en-US">
              <a:solidFill>
                <a:srgbClr val="000000"/>
              </a:solidFill>
            </a:endParaRPr>
          </a:p>
        </p:txBody>
      </p:sp>
      <p:sp>
        <p:nvSpPr>
          <p:cNvPr id="6" name="Slide Number Placeholder 5"/>
          <p:cNvSpPr>
            <a:spLocks noGrp="1"/>
          </p:cNvSpPr>
          <p:nvPr>
            <p:ph type="sldNum" sz="quarter" idx="12"/>
          </p:nvPr>
        </p:nvSpPr>
        <p:spPr/>
        <p:txBody>
          <a:bodyPr/>
          <a:lstStyle/>
          <a:p>
            <a:fld id="{356A5A7C-B3EF-4CBD-89EE-F7B504219951}"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a:solidFill>
                <a:srgbClr val="000000"/>
              </a:solidFill>
            </a:endParaRPr>
          </a:p>
        </p:txBody>
      </p:sp>
      <p:sp>
        <p:nvSpPr>
          <p:cNvPr id="6" name="Footer Placeholder 5"/>
          <p:cNvSpPr>
            <a:spLocks noGrp="1"/>
          </p:cNvSpPr>
          <p:nvPr>
            <p:ph type="ftr" sz="quarter" idx="11"/>
          </p:nvPr>
        </p:nvSpPr>
        <p:spPr/>
        <p:txBody>
          <a:bodyPr/>
          <a:lstStyle/>
          <a:p>
            <a:endParaRPr lang="en-US">
              <a:solidFill>
                <a:srgbClr val="000000"/>
              </a:solidFill>
            </a:endParaRPr>
          </a:p>
        </p:txBody>
      </p:sp>
      <p:sp>
        <p:nvSpPr>
          <p:cNvPr id="7" name="Slide Number Placeholder 6"/>
          <p:cNvSpPr>
            <a:spLocks noGrp="1"/>
          </p:cNvSpPr>
          <p:nvPr>
            <p:ph type="sldNum" sz="quarter" idx="12"/>
          </p:nvPr>
        </p:nvSpPr>
        <p:spPr/>
        <p:txBody>
          <a:bodyPr/>
          <a:lstStyle/>
          <a:p>
            <a:fld id="{DDE13434-A73E-45BE-9D94-AADF0960AE25}" type="slidenum">
              <a:rPr lang="en-US" smtClean="0">
                <a:solidFill>
                  <a:srgbClr val="000000"/>
                </a:solidFill>
              </a:rPr>
              <a:pPr/>
              <a:t>‹#›</a:t>
            </a:fld>
            <a:endParaRPr lang="en-US">
              <a:solidFill>
                <a:srgbClr val="000000"/>
              </a:solidFill>
            </a:endParaRPr>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a:solidFill>
                <a:srgbClr val="000000"/>
              </a:solidFill>
            </a:endParaRPr>
          </a:p>
        </p:txBody>
      </p:sp>
      <p:sp>
        <p:nvSpPr>
          <p:cNvPr id="8" name="Footer Placeholder 7"/>
          <p:cNvSpPr>
            <a:spLocks noGrp="1"/>
          </p:cNvSpPr>
          <p:nvPr>
            <p:ph type="ftr" sz="quarter" idx="11"/>
          </p:nvPr>
        </p:nvSpPr>
        <p:spPr/>
        <p:txBody>
          <a:bodyPr/>
          <a:lstStyle/>
          <a:p>
            <a:endParaRPr lang="en-US">
              <a:solidFill>
                <a:srgbClr val="000000"/>
              </a:solidFill>
            </a:endParaRPr>
          </a:p>
        </p:txBody>
      </p:sp>
      <p:sp>
        <p:nvSpPr>
          <p:cNvPr id="9" name="Slide Number Placeholder 8"/>
          <p:cNvSpPr>
            <a:spLocks noGrp="1"/>
          </p:cNvSpPr>
          <p:nvPr>
            <p:ph type="sldNum" sz="quarter" idx="12"/>
          </p:nvPr>
        </p:nvSpPr>
        <p:spPr/>
        <p:txBody>
          <a:bodyPr/>
          <a:lstStyle/>
          <a:p>
            <a:fld id="{E3F4EB06-1EA0-4765-BE1B-8AD3F8563751}"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solidFill>
                <a:srgbClr val="000000"/>
              </a:solidFill>
            </a:endParaRPr>
          </a:p>
        </p:txBody>
      </p:sp>
      <p:sp>
        <p:nvSpPr>
          <p:cNvPr id="4" name="Footer Placeholder 3"/>
          <p:cNvSpPr>
            <a:spLocks noGrp="1"/>
          </p:cNvSpPr>
          <p:nvPr>
            <p:ph type="ftr" sz="quarter" idx="11"/>
          </p:nvPr>
        </p:nvSpPr>
        <p:spPr/>
        <p:txBody>
          <a:bodyPr/>
          <a:lstStyle/>
          <a:p>
            <a:endParaRPr lang="en-US">
              <a:solidFill>
                <a:srgbClr val="000000"/>
              </a:solidFill>
            </a:endParaRPr>
          </a:p>
        </p:txBody>
      </p:sp>
      <p:sp>
        <p:nvSpPr>
          <p:cNvPr id="5" name="Slide Number Placeholder 4"/>
          <p:cNvSpPr>
            <a:spLocks noGrp="1"/>
          </p:cNvSpPr>
          <p:nvPr>
            <p:ph type="sldNum" sz="quarter" idx="12"/>
          </p:nvPr>
        </p:nvSpPr>
        <p:spPr/>
        <p:txBody>
          <a:bodyPr/>
          <a:lstStyle/>
          <a:p>
            <a:fld id="{E99A6BEC-B8DC-49CA-A9EC-28DFD21498D3}"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solidFill>
                <a:srgbClr val="000000"/>
              </a:solidFill>
            </a:endParaRPr>
          </a:p>
        </p:txBody>
      </p:sp>
      <p:sp>
        <p:nvSpPr>
          <p:cNvPr id="3" name="Footer Placeholder 2"/>
          <p:cNvSpPr>
            <a:spLocks noGrp="1"/>
          </p:cNvSpPr>
          <p:nvPr>
            <p:ph type="ftr" sz="quarter" idx="11"/>
          </p:nvPr>
        </p:nvSpPr>
        <p:spPr/>
        <p:txBody>
          <a:bodyPr/>
          <a:lstStyle/>
          <a:p>
            <a:endParaRPr lang="en-US">
              <a:solidFill>
                <a:srgbClr val="000000"/>
              </a:solidFill>
            </a:endParaRPr>
          </a:p>
        </p:txBody>
      </p:sp>
      <p:sp>
        <p:nvSpPr>
          <p:cNvPr id="4" name="Slide Number Placeholder 3"/>
          <p:cNvSpPr>
            <a:spLocks noGrp="1"/>
          </p:cNvSpPr>
          <p:nvPr>
            <p:ph type="sldNum" sz="quarter" idx="12"/>
          </p:nvPr>
        </p:nvSpPr>
        <p:spPr/>
        <p:txBody>
          <a:bodyPr/>
          <a:lstStyle/>
          <a:p>
            <a:fld id="{2845AB63-BF62-47DC-949C-F9AF363FD783}"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solidFill>
                <a:srgbClr val="000000"/>
              </a:solidFill>
            </a:endParaRPr>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C593C9EA-94AC-453C-80D2-89878BD6264E}"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solidFill>
                <a:srgbClr val="000000"/>
              </a:solidFill>
            </a:endParaRPr>
          </a:p>
        </p:txBody>
      </p:sp>
      <p:sp>
        <p:nvSpPr>
          <p:cNvPr id="6" name="Footer Placeholder 5"/>
          <p:cNvSpPr>
            <a:spLocks noGrp="1"/>
          </p:cNvSpPr>
          <p:nvPr>
            <p:ph type="ftr" sz="quarter" idx="11"/>
          </p:nvPr>
        </p:nvSpPr>
        <p:spPr/>
        <p:txBody>
          <a:bodyPr/>
          <a:lstStyle/>
          <a:p>
            <a:endParaRPr lang="en-US">
              <a:solidFill>
                <a:srgbClr val="000000"/>
              </a:solidFill>
            </a:endParaRPr>
          </a:p>
        </p:txBody>
      </p:sp>
      <p:sp>
        <p:nvSpPr>
          <p:cNvPr id="7" name="Slide Number Placeholder 6"/>
          <p:cNvSpPr>
            <a:spLocks noGrp="1"/>
          </p:cNvSpPr>
          <p:nvPr>
            <p:ph type="sldNum" sz="quarter" idx="12"/>
          </p:nvPr>
        </p:nvSpPr>
        <p:spPr/>
        <p:txBody>
          <a:bodyPr/>
          <a:lstStyle/>
          <a:p>
            <a:fld id="{2B5555B9-BCAE-49C7-A77A-9B40C78FC42D}" type="slidenum">
              <a:rPr lang="en-US" smtClean="0">
                <a:solidFill>
                  <a:srgbClr val="000000"/>
                </a:solidFill>
              </a:rPr>
              <a:pPr/>
              <a:t>‹#›</a:t>
            </a:fld>
            <a:endParaRPr lang="en-US">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pPr>
            <a:endParaRPr lang="en-US">
              <a:solidFill>
                <a:srgbClr val="000000"/>
              </a:solidFill>
            </a:endParaRPr>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pPr fontAlgn="base">
              <a:spcBef>
                <a:spcPct val="0"/>
              </a:spcBef>
              <a:spcAft>
                <a:spcPct val="0"/>
              </a:spcAft>
            </a:pPr>
            <a:endParaRPr lang="en-US">
              <a:solidFill>
                <a:srgbClr val="000000"/>
              </a:solidFill>
            </a:endParaRPr>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pPr fontAlgn="base">
              <a:spcBef>
                <a:spcPct val="0"/>
              </a:spcBef>
              <a:spcAft>
                <a:spcPct val="0"/>
              </a:spcAft>
            </a:pPr>
            <a:fld id="{63BB7B52-67D1-4561-B839-F7D6A2E28361}" type="slidenum">
              <a:rPr lang="en-US" smtClean="0">
                <a:solidFill>
                  <a:srgbClr val="000000"/>
                </a:solidFill>
              </a:rPr>
              <a:pPr fontAlgn="base">
                <a:spcBef>
                  <a:spcPct val="0"/>
                </a:spcBef>
                <a:spcAft>
                  <a:spcPct val="0"/>
                </a:spcAft>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p:nvPr>
        </p:nvSpPr>
        <p:spPr/>
        <p:txBody>
          <a:bodyPr/>
          <a:lstStyle/>
          <a:p>
            <a:r>
              <a:rPr lang="en-US" dirty="0" smtClean="0"/>
              <a:t>                                                                                                                                         </a:t>
            </a:r>
            <a:endParaRPr lang="en-US" dirty="0"/>
          </a:p>
          <a:p>
            <a:endParaRPr lang="en-US" dirty="0" smtClean="0"/>
          </a:p>
          <a:p>
            <a:r>
              <a:rPr lang="en-US" dirty="0"/>
              <a:t> </a:t>
            </a:r>
            <a:endParaRPr lang="en-US" dirty="0" smtClean="0"/>
          </a:p>
          <a:p>
            <a:endParaRPr lang="en-US" dirty="0"/>
          </a:p>
          <a:p>
            <a:r>
              <a:rPr lang="en-US" dirty="0" smtClean="0"/>
              <a:t>                             </a:t>
            </a:r>
            <a:endParaRPr lang="en-US" dirty="0"/>
          </a:p>
        </p:txBody>
      </p:sp>
      <p:sp>
        <p:nvSpPr>
          <p:cNvPr id="6" name="Rectangle 5"/>
          <p:cNvSpPr/>
          <p:nvPr/>
        </p:nvSpPr>
        <p:spPr>
          <a:xfrm>
            <a:off x="-54166" y="2226816"/>
            <a:ext cx="7587910" cy="584775"/>
          </a:xfrm>
          <a:prstGeom prst="rect">
            <a:avLst/>
          </a:prstGeom>
          <a:noFill/>
        </p:spPr>
        <p:txBody>
          <a:bodyPr wrap="none" lIns="91440" tIns="45720" rIns="91440" bIns="45720">
            <a:spAutoFit/>
          </a:bodyPr>
          <a:lstStyle/>
          <a:p>
            <a:pPr algn="ctr"/>
            <a:r>
              <a:rPr lang="en-US" sz="32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FUNCTIONS OF MANAGEMENT</a:t>
            </a:r>
            <a:endParaRPr lang="en-US" sz="32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Rectangle 7"/>
          <p:cNvSpPr/>
          <p:nvPr/>
        </p:nvSpPr>
        <p:spPr>
          <a:xfrm>
            <a:off x="6899252" y="381000"/>
            <a:ext cx="1884042" cy="523220"/>
          </a:xfrm>
          <a:prstGeom prst="rect">
            <a:avLst/>
          </a:prstGeom>
          <a:noFill/>
        </p:spPr>
        <p:txBody>
          <a:bodyPr wrap="none" lIns="91440" tIns="45720" rIns="91440" bIns="45720">
            <a:spAutoFit/>
          </a:bodyPr>
          <a:lstStyle/>
          <a:p>
            <a:pPr algn="ctr"/>
            <a:r>
              <a:rPr lang="en-US" sz="28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Chapter 11</a:t>
            </a:r>
            <a:endParaRPr lang="en-US" sz="28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15209788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647700" y="2062163"/>
            <a:ext cx="8388350" cy="4462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fontAlgn="base">
              <a:spcBef>
                <a:spcPct val="20000"/>
              </a:spcBef>
              <a:spcAft>
                <a:spcPct val="0"/>
              </a:spcAft>
            </a:pPr>
            <a:r>
              <a:rPr lang="en-US" sz="2400" b="1" dirty="0">
                <a:solidFill>
                  <a:srgbClr val="333333"/>
                </a:solidFill>
              </a:rPr>
              <a:t>Management is a process of planning, organizing, motivating, coordinating and controlling the activities of a business enterprise for the attainment of pre-determined goals.  It is a very long process which starts with the establishment of business and continues till the pre-determined goals are attained.  Therefore, it is very difficult to define the scope of management process.  However, a Committee of  the Ministry of Education of England had defined nine areas of the scope of management.  These areas may be defined as under.</a:t>
            </a:r>
          </a:p>
        </p:txBody>
      </p:sp>
      <p:sp>
        <p:nvSpPr>
          <p:cNvPr id="33795" name="Rectangle 3"/>
          <p:cNvSpPr>
            <a:spLocks noChangeArrowheads="1"/>
          </p:cNvSpPr>
          <p:nvPr/>
        </p:nvSpPr>
        <p:spPr bwMode="auto">
          <a:xfrm>
            <a:off x="539750" y="1423988"/>
            <a:ext cx="7561263" cy="636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pPr>
            <a:r>
              <a:rPr lang="en-US" sz="2800" b="1" u="sng" dirty="0" smtClean="0">
                <a:solidFill>
                  <a:srgbClr val="003366"/>
                </a:solidFill>
              </a:rPr>
              <a:t>FUNCTIONS </a:t>
            </a:r>
            <a:r>
              <a:rPr lang="en-US" sz="2800" b="1" u="sng" dirty="0">
                <a:solidFill>
                  <a:srgbClr val="003366"/>
                </a:solidFill>
              </a:rPr>
              <a:t>OF MANAGEMENT PROCESS</a:t>
            </a:r>
            <a:r>
              <a:rPr lang="en-US" sz="2800" dirty="0">
                <a:solidFill>
                  <a:srgbClr val="003366"/>
                </a:solidFill>
              </a:rPr>
              <a:t> </a:t>
            </a:r>
          </a:p>
        </p:txBody>
      </p:sp>
    </p:spTree>
    <p:extLst>
      <p:ext uri="{BB962C8B-B14F-4D97-AF65-F5344CB8AC3E}">
        <p14:creationId xmlns:p14="http://schemas.microsoft.com/office/powerpoint/2010/main" val="2091659632"/>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647700" y="1630363"/>
            <a:ext cx="8388350" cy="5111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fontAlgn="base">
              <a:spcBef>
                <a:spcPct val="20000"/>
              </a:spcBef>
              <a:spcAft>
                <a:spcPct val="0"/>
              </a:spcAft>
              <a:buFontTx/>
              <a:buAutoNum type="arabicPeriod"/>
            </a:pPr>
            <a:r>
              <a:rPr lang="en-US" sz="2400" b="1" u="sng" dirty="0">
                <a:solidFill>
                  <a:srgbClr val="003300"/>
                </a:solidFill>
              </a:rPr>
              <a:t>Production Management</a:t>
            </a:r>
            <a:endParaRPr lang="en-US" sz="2400" b="1" dirty="0">
              <a:solidFill>
                <a:srgbClr val="003300"/>
              </a:solidFill>
            </a:endParaRPr>
          </a:p>
          <a:p>
            <a:pPr marL="609600" indent="-609600" fontAlgn="base">
              <a:spcBef>
                <a:spcPct val="20000"/>
              </a:spcBef>
              <a:spcAft>
                <a:spcPct val="0"/>
              </a:spcAft>
            </a:pPr>
            <a:r>
              <a:rPr lang="en-US" sz="2200" b="1" dirty="0">
                <a:solidFill>
                  <a:srgbClr val="000000"/>
                </a:solidFill>
              </a:rPr>
              <a:t>The production management is concerned with the determination of quality and quantity to be produced, production schedules etc. It also includes the analysis and quality control of the product.</a:t>
            </a:r>
            <a:endParaRPr lang="en-US" sz="2200" b="1" u="sng" dirty="0">
              <a:solidFill>
                <a:srgbClr val="000000"/>
              </a:solidFill>
            </a:endParaRPr>
          </a:p>
          <a:p>
            <a:pPr marL="609600" indent="-609600" fontAlgn="base">
              <a:spcBef>
                <a:spcPct val="20000"/>
              </a:spcBef>
              <a:spcAft>
                <a:spcPct val="0"/>
              </a:spcAft>
              <a:buFontTx/>
              <a:buAutoNum type="arabicPeriod" startAt="2"/>
            </a:pPr>
            <a:r>
              <a:rPr lang="en-US" sz="2400" b="1" u="sng" dirty="0">
                <a:solidFill>
                  <a:srgbClr val="003300"/>
                </a:solidFill>
              </a:rPr>
              <a:t>Financial Management</a:t>
            </a:r>
            <a:endParaRPr lang="en-US" sz="2400" b="1" dirty="0">
              <a:solidFill>
                <a:srgbClr val="003300"/>
              </a:solidFill>
            </a:endParaRPr>
          </a:p>
          <a:p>
            <a:pPr marL="609600" indent="-609600" fontAlgn="base">
              <a:spcBef>
                <a:spcPct val="20000"/>
              </a:spcBef>
              <a:spcAft>
                <a:spcPct val="0"/>
              </a:spcAft>
            </a:pPr>
            <a:r>
              <a:rPr lang="en-US" sz="2200" b="1" dirty="0">
                <a:solidFill>
                  <a:srgbClr val="000000"/>
                </a:solidFill>
              </a:rPr>
              <a:t>Financial management is concerned with the management of finances with to a yield the maximum return on the capital employed</a:t>
            </a:r>
            <a:endParaRPr lang="en-US" sz="2200" b="1" u="sng" dirty="0">
              <a:solidFill>
                <a:srgbClr val="000000"/>
              </a:solidFill>
            </a:endParaRPr>
          </a:p>
        </p:txBody>
      </p:sp>
    </p:spTree>
    <p:extLst>
      <p:ext uri="{BB962C8B-B14F-4D97-AF65-F5344CB8AC3E}">
        <p14:creationId xmlns:p14="http://schemas.microsoft.com/office/powerpoint/2010/main" val="1159355196"/>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647700" y="1270000"/>
            <a:ext cx="8388350" cy="5111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fontAlgn="base">
              <a:spcBef>
                <a:spcPct val="20000"/>
              </a:spcBef>
              <a:spcAft>
                <a:spcPct val="0"/>
              </a:spcAft>
              <a:buFontTx/>
              <a:buAutoNum type="arabicPeriod" startAt="3"/>
            </a:pPr>
            <a:r>
              <a:rPr lang="en-US" sz="2400" b="1" u="sng">
                <a:solidFill>
                  <a:srgbClr val="003300"/>
                </a:solidFill>
              </a:rPr>
              <a:t>Marketing Management</a:t>
            </a:r>
            <a:endParaRPr lang="en-US" sz="2400" b="1">
              <a:solidFill>
                <a:srgbClr val="003300"/>
              </a:solidFill>
            </a:endParaRPr>
          </a:p>
          <a:p>
            <a:pPr marL="609600" indent="-609600" fontAlgn="base">
              <a:spcBef>
                <a:spcPct val="20000"/>
              </a:spcBef>
              <a:spcAft>
                <a:spcPct val="0"/>
              </a:spcAft>
            </a:pPr>
            <a:r>
              <a:rPr lang="en-US" sz="2000" b="1">
                <a:solidFill>
                  <a:srgbClr val="000000"/>
                </a:solidFill>
              </a:rPr>
              <a:t>Marketing is a business activity which directs the flow of goods and services from producer to the users so as to satisfy both in their pursuit and goal. Marketing management is responsible for the performance of marketing activities which include a number of functions such as marketing research, storage, transportation, advertising, selling, distribution, promotion etc. in order to satisfy the customer needs and wants.</a:t>
            </a:r>
            <a:endParaRPr lang="en-US" sz="2000" b="1" u="sng">
              <a:solidFill>
                <a:srgbClr val="000000"/>
              </a:solidFill>
            </a:endParaRPr>
          </a:p>
          <a:p>
            <a:pPr marL="609600" indent="-609600" fontAlgn="base">
              <a:spcBef>
                <a:spcPct val="20000"/>
              </a:spcBef>
              <a:spcAft>
                <a:spcPct val="0"/>
              </a:spcAft>
              <a:buFontTx/>
              <a:buAutoNum type="arabicPeriod" startAt="4"/>
            </a:pPr>
            <a:r>
              <a:rPr lang="en-US" sz="2400" b="1" u="sng">
                <a:solidFill>
                  <a:srgbClr val="003300"/>
                </a:solidFill>
              </a:rPr>
              <a:t>Personnel Management</a:t>
            </a:r>
            <a:endParaRPr lang="en-US" sz="2400" b="1">
              <a:solidFill>
                <a:srgbClr val="003300"/>
              </a:solidFill>
            </a:endParaRPr>
          </a:p>
          <a:p>
            <a:pPr marL="609600" indent="-609600" fontAlgn="base">
              <a:spcBef>
                <a:spcPct val="20000"/>
              </a:spcBef>
              <a:spcAft>
                <a:spcPct val="0"/>
              </a:spcAft>
            </a:pPr>
            <a:r>
              <a:rPr lang="en-US" sz="2000" b="1">
                <a:solidFill>
                  <a:srgbClr val="000000"/>
                </a:solidFill>
              </a:rPr>
              <a:t>Personnel management is mainly related to the management of human activities of a business enterprise. Personnel management is responsible for the performance of staffing activities which include a number of functions such as manpower planning, recruitment, selection, placement, training and development, appraisal of performance, remuneration of employees and motivation of workforce.</a:t>
            </a:r>
          </a:p>
        </p:txBody>
      </p:sp>
    </p:spTree>
    <p:extLst>
      <p:ext uri="{BB962C8B-B14F-4D97-AF65-F5344CB8AC3E}">
        <p14:creationId xmlns:p14="http://schemas.microsoft.com/office/powerpoint/2010/main" val="130430808"/>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647700" y="1125538"/>
            <a:ext cx="8388350" cy="5111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fontAlgn="base">
              <a:spcBef>
                <a:spcPct val="20000"/>
              </a:spcBef>
              <a:spcAft>
                <a:spcPct val="0"/>
              </a:spcAft>
              <a:buFontTx/>
              <a:buAutoNum type="arabicPeriod" startAt="5"/>
            </a:pPr>
            <a:r>
              <a:rPr lang="en-US" sz="2400" b="1" u="sng">
                <a:solidFill>
                  <a:srgbClr val="003300"/>
                </a:solidFill>
              </a:rPr>
              <a:t>Development Management</a:t>
            </a:r>
            <a:endParaRPr lang="en-US" sz="2400" b="1">
              <a:solidFill>
                <a:srgbClr val="003300"/>
              </a:solidFill>
            </a:endParaRPr>
          </a:p>
          <a:p>
            <a:pPr marL="609600" indent="-609600" fontAlgn="base">
              <a:spcBef>
                <a:spcPct val="20000"/>
              </a:spcBef>
              <a:spcAft>
                <a:spcPct val="0"/>
              </a:spcAft>
            </a:pPr>
            <a:r>
              <a:rPr lang="en-US" sz="2200" b="1">
                <a:solidFill>
                  <a:srgbClr val="000000"/>
                </a:solidFill>
              </a:rPr>
              <a:t>Development management is related to the management of unit engaged in conducting various and industrial surveys, carry out researches, suggest ways and means for innovations so as to achieve the objectives of the organization with the utmost satisfaction and maximum benefit.</a:t>
            </a:r>
            <a:endParaRPr lang="en-US" sz="2200" b="1" u="sng">
              <a:solidFill>
                <a:srgbClr val="000000"/>
              </a:solidFill>
            </a:endParaRPr>
          </a:p>
          <a:p>
            <a:pPr marL="609600" indent="-609600" fontAlgn="base">
              <a:spcBef>
                <a:spcPct val="20000"/>
              </a:spcBef>
              <a:spcAft>
                <a:spcPct val="0"/>
              </a:spcAft>
              <a:buFontTx/>
              <a:buAutoNum type="arabicPeriod" startAt="6"/>
            </a:pPr>
            <a:r>
              <a:rPr lang="en-US" sz="2400" b="1" u="sng">
                <a:solidFill>
                  <a:srgbClr val="003300"/>
                </a:solidFill>
              </a:rPr>
              <a:t>Purchasing Management</a:t>
            </a:r>
            <a:endParaRPr lang="en-US" sz="2400" b="1">
              <a:solidFill>
                <a:srgbClr val="003300"/>
              </a:solidFill>
            </a:endParaRPr>
          </a:p>
          <a:p>
            <a:pPr marL="609600" indent="-609600" fontAlgn="base">
              <a:spcBef>
                <a:spcPct val="20000"/>
              </a:spcBef>
              <a:spcAft>
                <a:spcPct val="0"/>
              </a:spcAft>
            </a:pPr>
            <a:r>
              <a:rPr lang="en-US" sz="2200" b="1">
                <a:solidFill>
                  <a:srgbClr val="000000"/>
                </a:solidFill>
              </a:rPr>
              <a:t>Purchasing management refers to the function of materials management which is mainly concerned with the purchase, storage, control and accounting of materials.</a:t>
            </a:r>
            <a:endParaRPr lang="en-US" sz="2200" b="1" u="sng">
              <a:solidFill>
                <a:srgbClr val="000000"/>
              </a:solidFill>
            </a:endParaRPr>
          </a:p>
          <a:p>
            <a:pPr marL="609600" indent="-609600" fontAlgn="base">
              <a:spcBef>
                <a:spcPct val="20000"/>
              </a:spcBef>
              <a:spcAft>
                <a:spcPct val="0"/>
              </a:spcAft>
              <a:buFontTx/>
              <a:buAutoNum type="arabicPeriod" startAt="7"/>
            </a:pPr>
            <a:r>
              <a:rPr lang="en-US" sz="2400" b="1" u="sng">
                <a:solidFill>
                  <a:srgbClr val="003300"/>
                </a:solidFill>
              </a:rPr>
              <a:t>Transport Management</a:t>
            </a:r>
            <a:endParaRPr lang="en-US" sz="2400" b="1">
              <a:solidFill>
                <a:srgbClr val="003300"/>
              </a:solidFill>
            </a:endParaRPr>
          </a:p>
          <a:p>
            <a:pPr marL="609600" indent="-609600" fontAlgn="base">
              <a:spcBef>
                <a:spcPct val="20000"/>
              </a:spcBef>
              <a:spcAft>
                <a:spcPct val="0"/>
              </a:spcAft>
            </a:pPr>
            <a:r>
              <a:rPr lang="en-US" sz="2200" b="1">
                <a:solidFill>
                  <a:srgbClr val="000000"/>
                </a:solidFill>
              </a:rPr>
              <a:t>Transport management refers to collection and dispatch of material and also to facilitate the movement of men and materials for better and smooth working.</a:t>
            </a:r>
          </a:p>
        </p:txBody>
      </p:sp>
    </p:spTree>
    <p:extLst>
      <p:ext uri="{BB962C8B-B14F-4D97-AF65-F5344CB8AC3E}">
        <p14:creationId xmlns:p14="http://schemas.microsoft.com/office/powerpoint/2010/main" val="1103532328"/>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647700" y="1412875"/>
            <a:ext cx="8388350" cy="5111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fontAlgn="base">
              <a:spcBef>
                <a:spcPct val="20000"/>
              </a:spcBef>
              <a:spcAft>
                <a:spcPct val="0"/>
              </a:spcAft>
              <a:buFontTx/>
              <a:buAutoNum type="arabicPeriod" startAt="8"/>
            </a:pPr>
            <a:r>
              <a:rPr lang="en-US" sz="2400" b="1" u="sng">
                <a:solidFill>
                  <a:srgbClr val="003300"/>
                </a:solidFill>
              </a:rPr>
              <a:t>Maintenance Management</a:t>
            </a:r>
            <a:endParaRPr lang="en-US" sz="2400" b="1">
              <a:solidFill>
                <a:srgbClr val="003300"/>
              </a:solidFill>
            </a:endParaRPr>
          </a:p>
          <a:p>
            <a:pPr marL="609600" indent="-609600" fontAlgn="base">
              <a:spcBef>
                <a:spcPct val="20000"/>
              </a:spcBef>
              <a:spcAft>
                <a:spcPct val="0"/>
              </a:spcAft>
            </a:pPr>
            <a:r>
              <a:rPr lang="en-US" sz="2200" b="1">
                <a:solidFill>
                  <a:srgbClr val="000000"/>
                </a:solidFill>
              </a:rPr>
              <a:t>Maintenance management is responsible for keeping the wheel of industry moving which is in fact occupies a key position in industrial undertaking. Maintenance  management includes the proper maintenance of building , plant and machinery of the enterprise so that activities of the enterprise may go on without interruption.</a:t>
            </a:r>
            <a:endParaRPr lang="en-US" sz="2200" b="1" u="sng">
              <a:solidFill>
                <a:srgbClr val="000000"/>
              </a:solidFill>
            </a:endParaRPr>
          </a:p>
          <a:p>
            <a:pPr marL="609600" indent="-609600" fontAlgn="base">
              <a:spcBef>
                <a:spcPct val="20000"/>
              </a:spcBef>
              <a:spcAft>
                <a:spcPct val="0"/>
              </a:spcAft>
              <a:buFontTx/>
              <a:buAutoNum type="arabicPeriod" startAt="9"/>
            </a:pPr>
            <a:r>
              <a:rPr lang="en-US" sz="2400" b="1" u="sng">
                <a:solidFill>
                  <a:srgbClr val="003300"/>
                </a:solidFill>
              </a:rPr>
              <a:t>Office Management</a:t>
            </a:r>
            <a:endParaRPr lang="en-US" sz="2400" b="1">
              <a:solidFill>
                <a:srgbClr val="003300"/>
              </a:solidFill>
            </a:endParaRPr>
          </a:p>
          <a:p>
            <a:pPr marL="609600" indent="-609600" fontAlgn="base">
              <a:spcBef>
                <a:spcPct val="20000"/>
              </a:spcBef>
              <a:spcAft>
                <a:spcPct val="0"/>
              </a:spcAft>
            </a:pPr>
            <a:r>
              <a:rPr lang="en-US" sz="2200" b="1">
                <a:solidFill>
                  <a:srgbClr val="000000"/>
                </a:solidFill>
              </a:rPr>
              <a:t>It includes the arrangement for effective communication, proper recording arrangement and the placement of employees on their jobs.</a:t>
            </a:r>
          </a:p>
        </p:txBody>
      </p:sp>
    </p:spTree>
    <p:extLst>
      <p:ext uri="{BB962C8B-B14F-4D97-AF65-F5344CB8AC3E}">
        <p14:creationId xmlns:p14="http://schemas.microsoft.com/office/powerpoint/2010/main" val="2342333512"/>
      </p:ext>
    </p:extLst>
  </p:cSld>
  <p:clrMapOvr>
    <a:masterClrMapping/>
  </p:clrMapOvr>
  <p:transition spd="med"/>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10</TotalTime>
  <Words>471</Words>
  <Application>Microsoft Office PowerPoint</Application>
  <PresentationFormat>On-screen Show (4:3)</PresentationFormat>
  <Paragraphs>27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Angles</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KSU S155-S9</dc:creator>
  <cp:lastModifiedBy>KSU S155-S9</cp:lastModifiedBy>
  <cp:revision>3</cp:revision>
  <dcterms:created xsi:type="dcterms:W3CDTF">2015-02-02T08:50:17Z</dcterms:created>
  <dcterms:modified xsi:type="dcterms:W3CDTF">2015-02-02T09:17:47Z</dcterms:modified>
</cp:coreProperties>
</file>