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8" r:id="rId3"/>
    <p:sldId id="257" r:id="rId4"/>
    <p:sldId id="259" r:id="rId5"/>
    <p:sldId id="263" r:id="rId6"/>
    <p:sldId id="264" r:id="rId7"/>
    <p:sldId id="267" r:id="rId8"/>
    <p:sldId id="268" r:id="rId9"/>
    <p:sldId id="282" r:id="rId10"/>
    <p:sldId id="261" r:id="rId11"/>
    <p:sldId id="266" r:id="rId12"/>
    <p:sldId id="271" r:id="rId13"/>
    <p:sldId id="273" r:id="rId14"/>
    <p:sldId id="274" r:id="rId15"/>
    <p:sldId id="275" r:id="rId16"/>
    <p:sldId id="286" r:id="rId17"/>
    <p:sldId id="287" r:id="rId18"/>
    <p:sldId id="269" r:id="rId19"/>
    <p:sldId id="276" r:id="rId20"/>
    <p:sldId id="278" r:id="rId21"/>
    <p:sldId id="277" r:id="rId22"/>
    <p:sldId id="270" r:id="rId23"/>
    <p:sldId id="283" r:id="rId24"/>
    <p:sldId id="284" r:id="rId25"/>
    <p:sldId id="272" r:id="rId26"/>
    <p:sldId id="281" r:id="rId27"/>
    <p:sldId id="28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71C383-DAE9-41E0-A0F7-7112C86D01F9}" type="datetimeFigureOut">
              <a:rPr lang="en-US" smtClean="0"/>
              <a:pPr/>
              <a:t>12/4/2011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41B383-F761-4210-983E-092FD4E23FF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A1F56D-F544-4781-97ED-2B579B2335DD}" type="slidenum">
              <a:rPr lang="en-US"/>
              <a:pPr/>
              <a:t>2</a:t>
            </a:fld>
            <a:endParaRPr lang="en-US"/>
          </a:p>
        </p:txBody>
      </p:sp>
      <p:sp>
        <p:nvSpPr>
          <p:cNvPr id="481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r>
              <a:rPr lang="en-US" dirty="0" smtClean="0"/>
              <a:t> </a:t>
            </a:r>
            <a:endParaRPr lang="en-US" dirty="0"/>
          </a:p>
          <a:p>
            <a:endParaRPr lang="en-US"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0F771F-41DE-4163-A6FA-4C5508C0954E}" type="slidenum">
              <a:rPr lang="en-US"/>
              <a:pPr/>
              <a:t>6</a:t>
            </a:fld>
            <a:endParaRPr lang="en-US"/>
          </a:p>
        </p:txBody>
      </p:sp>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8D933E-5600-4016-B436-1F9DC4602240}" type="slidenum">
              <a:rPr lang="en-US"/>
              <a:pPr/>
              <a:t>10</a:t>
            </a:fld>
            <a:endParaRPr lang="en-US"/>
          </a:p>
        </p:txBody>
      </p:sp>
      <p:sp>
        <p:nvSpPr>
          <p:cNvPr id="583682" name="Rectangle 2"/>
          <p:cNvSpPr>
            <a:spLocks noGrp="1" noRot="1" noChangeAspect="1" noChangeArrowheads="1" noTextEdit="1"/>
          </p:cNvSpPr>
          <p:nvPr>
            <p:ph type="sldImg"/>
          </p:nvPr>
        </p:nvSpPr>
        <p:spPr>
          <a:ln/>
        </p:spPr>
      </p:sp>
      <p:sp>
        <p:nvSpPr>
          <p:cNvPr id="58368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EAFD7E-92E2-45B2-A025-1CC28E1F348A}" type="slidenum">
              <a:rPr lang="en-US"/>
              <a:pPr/>
              <a:t>11</a:t>
            </a:fld>
            <a:endParaRPr lang="en-US"/>
          </a:p>
        </p:txBody>
      </p:sp>
      <p:sp>
        <p:nvSpPr>
          <p:cNvPr id="614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3"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2F0E02-E499-4AA2-B53A-52B8F13FA2AF}" type="slidenum">
              <a:rPr lang="en-US"/>
              <a:pPr/>
              <a:t>22</a:t>
            </a:fld>
            <a:endParaRPr lang="en-US"/>
          </a:p>
        </p:txBody>
      </p:sp>
      <p:sp>
        <p:nvSpPr>
          <p:cNvPr id="737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3731"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629400"/>
            <a:ext cx="1905000" cy="304800"/>
          </a:xfrm>
        </p:spPr>
        <p:txBody>
          <a:bodyPr/>
          <a:lstStyle>
            <a:lvl1pPr>
              <a:defRPr/>
            </a:lvl1pPr>
          </a:lstStyle>
          <a:p>
            <a:endParaRPr lang="en-US"/>
          </a:p>
        </p:txBody>
      </p:sp>
      <p:sp>
        <p:nvSpPr>
          <p:cNvPr id="6" name="Footer Placeholder 5"/>
          <p:cNvSpPr>
            <a:spLocks noGrp="1"/>
          </p:cNvSpPr>
          <p:nvPr>
            <p:ph type="ftr" sz="quarter" idx="11"/>
          </p:nvPr>
        </p:nvSpPr>
        <p:spPr>
          <a:xfrm>
            <a:off x="3124200" y="6629400"/>
            <a:ext cx="2895600" cy="304800"/>
          </a:xfrm>
        </p:spPr>
        <p:txBody>
          <a:bodyPr/>
          <a:lstStyle>
            <a:lvl1pPr>
              <a:defRPr/>
            </a:lvl1pPr>
          </a:lstStyle>
          <a:p>
            <a:r>
              <a:rPr lang="en-US"/>
              <a:t>Introduction</a:t>
            </a:r>
          </a:p>
        </p:txBody>
      </p:sp>
      <p:sp>
        <p:nvSpPr>
          <p:cNvPr id="7" name="Slide Number Placeholder 6"/>
          <p:cNvSpPr>
            <a:spLocks noGrp="1"/>
          </p:cNvSpPr>
          <p:nvPr>
            <p:ph type="sldNum" sz="quarter" idx="12"/>
          </p:nvPr>
        </p:nvSpPr>
        <p:spPr>
          <a:xfrm>
            <a:off x="6553200" y="6629400"/>
            <a:ext cx="1905000" cy="304800"/>
          </a:xfrm>
        </p:spPr>
        <p:txBody>
          <a:bodyPr/>
          <a:lstStyle>
            <a:lvl1pPr>
              <a:defRPr/>
            </a:lvl1pPr>
          </a:lstStyle>
          <a:p>
            <a:fld id="{998C9CB0-E7EF-4086-B8CA-F0606FE964F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489" y="456640"/>
            <a:ext cx="8229023" cy="1372721"/>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489" y="1980640"/>
            <a:ext cx="4045238" cy="38870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273" y="1980640"/>
            <a:ext cx="4045239" cy="38870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489" y="6248681"/>
            <a:ext cx="2895023" cy="456640"/>
          </a:xfrm>
        </p:spPr>
        <p:txBody>
          <a:bodyPr/>
          <a:lstStyle>
            <a:lvl1pPr>
              <a:defRPr/>
            </a:lvl1pPr>
          </a:lstStyle>
          <a:p>
            <a:endParaRPr lang="en-US"/>
          </a:p>
        </p:txBody>
      </p:sp>
      <p:sp>
        <p:nvSpPr>
          <p:cNvPr id="6" name="Slide Number Placeholder 5"/>
          <p:cNvSpPr>
            <a:spLocks noGrp="1"/>
          </p:cNvSpPr>
          <p:nvPr>
            <p:ph type="sldNum" sz="quarter" idx="11"/>
          </p:nvPr>
        </p:nvSpPr>
        <p:spPr>
          <a:xfrm>
            <a:off x="6553489" y="6248681"/>
            <a:ext cx="2133023" cy="456640"/>
          </a:xfrm>
        </p:spPr>
        <p:txBody>
          <a:bodyPr/>
          <a:lstStyle>
            <a:lvl1pPr>
              <a:defRPr/>
            </a:lvl1pPr>
          </a:lstStyle>
          <a:p>
            <a:fld id="{6B9B0089-E1FF-4D63-8B03-2552CA74F496}" type="slidenum">
              <a:rPr lang="en-US"/>
              <a:pPr/>
              <a:t>‹#›</a:t>
            </a:fld>
            <a:endParaRPr lang="en-US"/>
          </a:p>
        </p:txBody>
      </p:sp>
      <p:sp>
        <p:nvSpPr>
          <p:cNvPr id="7" name="Date Placeholder 6"/>
          <p:cNvSpPr>
            <a:spLocks noGrp="1"/>
          </p:cNvSpPr>
          <p:nvPr>
            <p:ph type="dt" sz="half" idx="12"/>
          </p:nvPr>
        </p:nvSpPr>
        <p:spPr>
          <a:xfrm>
            <a:off x="457489" y="6245879"/>
            <a:ext cx="2133023"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6A6968-DF13-44B2-B5E0-8E8B4B3E4D1E}" type="datetimeFigureOut">
              <a:rPr lang="en-US" smtClean="0"/>
              <a:pPr/>
              <a:t>12/4/2011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6A6968-DF13-44B2-B5E0-8E8B4B3E4D1E}"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6A6968-DF13-44B2-B5E0-8E8B4B3E4D1E}" type="datetimeFigureOut">
              <a:rPr lang="en-US" smtClean="0"/>
              <a:pPr/>
              <a:t>12/4/2011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6A6968-DF13-44B2-B5E0-8E8B4B3E4D1E}" type="datetimeFigureOut">
              <a:rPr lang="en-US" smtClean="0"/>
              <a:pPr/>
              <a:t>12/4/2011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6A6968-DF13-44B2-B5E0-8E8B4B3E4D1E}" type="datetimeFigureOut">
              <a:rPr lang="en-US" smtClean="0"/>
              <a:pPr/>
              <a:t>12/4/2011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A6968-DF13-44B2-B5E0-8E8B4B3E4D1E}"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A6968-DF13-44B2-B5E0-8E8B4B3E4D1E}" type="datetimeFigureOut">
              <a:rPr lang="en-US" smtClean="0"/>
              <a:pPr/>
              <a:t>12/4/2011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6A6968-DF13-44B2-B5E0-8E8B4B3E4D1E}" type="datetimeFigureOut">
              <a:rPr lang="en-US" smtClean="0"/>
              <a:pPr/>
              <a:t>12/4/2011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EEC097-46B8-4857-8800-42CD8B4C3A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b="1" dirty="0" smtClean="0">
                <a:solidFill>
                  <a:srgbClr val="FF0000"/>
                </a:solidFill>
              </a:rPr>
              <a:t>Foodborne and Waterborne Infections</a:t>
            </a:r>
            <a:endParaRPr lang="en-US" sz="4800" b="1" dirty="0">
              <a:solidFill>
                <a:srgbClr val="FF0000"/>
              </a:solidFill>
            </a:endParaRPr>
          </a:p>
        </p:txBody>
      </p:sp>
      <p:sp>
        <p:nvSpPr>
          <p:cNvPr id="3" name="Subtitle 2"/>
          <p:cNvSpPr>
            <a:spLocks noGrp="1"/>
          </p:cNvSpPr>
          <p:nvPr>
            <p:ph type="subTitle" idx="1"/>
          </p:nvPr>
        </p:nvSpPr>
        <p:spPr/>
        <p:txBody>
          <a:bodyPr/>
          <a:lstStyle/>
          <a:p>
            <a:r>
              <a:rPr lang="en-US" b="1" dirty="0" smtClean="0">
                <a:solidFill>
                  <a:srgbClr val="0070C0"/>
                </a:solidFill>
              </a:rPr>
              <a:t>CLS 212: Medical Microbiology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642910" y="428604"/>
            <a:ext cx="7772400" cy="971568"/>
          </a:xfrm>
        </p:spPr>
        <p:txBody>
          <a:bodyPr>
            <a:normAutofit/>
          </a:bodyPr>
          <a:lstStyle/>
          <a:p>
            <a:r>
              <a:rPr lang="en-US" b="1" dirty="0" smtClean="0">
                <a:solidFill>
                  <a:srgbClr val="FF0000"/>
                </a:solidFill>
              </a:rPr>
              <a:t>Major Microbial Factors</a:t>
            </a:r>
            <a:endParaRPr lang="en-US" b="1" dirty="0">
              <a:solidFill>
                <a:srgbClr val="FF0000"/>
              </a:solidFill>
            </a:endParaRPr>
          </a:p>
        </p:txBody>
      </p:sp>
      <p:sp>
        <p:nvSpPr>
          <p:cNvPr id="391171" name="Rectangle 3"/>
          <p:cNvSpPr>
            <a:spLocks noGrp="1" noChangeArrowheads="1"/>
          </p:cNvSpPr>
          <p:nvPr>
            <p:ph type="body" sz="half" idx="1"/>
          </p:nvPr>
        </p:nvSpPr>
        <p:spPr>
          <a:xfrm>
            <a:off x="685800" y="1981200"/>
            <a:ext cx="8029604" cy="4114800"/>
          </a:xfrm>
        </p:spPr>
        <p:txBody>
          <a:bodyPr>
            <a:normAutofit/>
          </a:bodyPr>
          <a:lstStyle/>
          <a:p>
            <a:pPr marL="0" indent="0">
              <a:buFontTx/>
              <a:buNone/>
              <a:tabLst>
                <a:tab pos="238125" algn="l"/>
              </a:tabLst>
            </a:pPr>
            <a:r>
              <a:rPr lang="en-US" b="1" dirty="0">
                <a:solidFill>
                  <a:srgbClr val="0070C0"/>
                </a:solidFill>
              </a:rPr>
              <a:t>Three microorganisms cause most </a:t>
            </a:r>
            <a:r>
              <a:rPr lang="en-US" b="1" dirty="0" err="1" smtClean="0">
                <a:solidFill>
                  <a:srgbClr val="0070C0"/>
                </a:solidFill>
              </a:rPr>
              <a:t>foodborne</a:t>
            </a:r>
            <a:r>
              <a:rPr lang="en-US" b="1" dirty="0" smtClean="0">
                <a:solidFill>
                  <a:srgbClr val="0070C0"/>
                </a:solidFill>
              </a:rPr>
              <a:t> and waterborne infections:</a:t>
            </a:r>
            <a:endParaRPr lang="en-US" sz="4000" b="1" dirty="0">
              <a:solidFill>
                <a:srgbClr val="0070C0"/>
              </a:solidFill>
            </a:endParaRPr>
          </a:p>
          <a:p>
            <a:pPr marL="0" indent="0">
              <a:tabLst>
                <a:tab pos="238125" algn="l"/>
              </a:tabLst>
            </a:pPr>
            <a:r>
              <a:rPr lang="en-US" sz="2800" b="1" dirty="0" smtClean="0">
                <a:solidFill>
                  <a:srgbClr val="00B050"/>
                </a:solidFill>
              </a:rPr>
              <a:t>   </a:t>
            </a:r>
            <a:r>
              <a:rPr lang="en-US" b="1" dirty="0" smtClean="0">
                <a:solidFill>
                  <a:srgbClr val="00B050"/>
                </a:solidFill>
              </a:rPr>
              <a:t>Bacteria.</a:t>
            </a:r>
            <a:endParaRPr lang="en-US" b="1" dirty="0">
              <a:solidFill>
                <a:srgbClr val="00B050"/>
              </a:solidFill>
            </a:endParaRPr>
          </a:p>
          <a:p>
            <a:pPr marL="0" indent="0">
              <a:tabLst>
                <a:tab pos="238125" algn="l"/>
              </a:tabLst>
            </a:pPr>
            <a:r>
              <a:rPr lang="en-US" b="1" dirty="0" smtClean="0">
                <a:solidFill>
                  <a:srgbClr val="00B050"/>
                </a:solidFill>
              </a:rPr>
              <a:t>  Viruses.</a:t>
            </a:r>
            <a:endParaRPr lang="en-US" b="1" dirty="0">
              <a:solidFill>
                <a:srgbClr val="00B050"/>
              </a:solidFill>
            </a:endParaRPr>
          </a:p>
          <a:p>
            <a:pPr marL="0" indent="0">
              <a:tabLst>
                <a:tab pos="238125" algn="l"/>
              </a:tabLst>
            </a:pPr>
            <a:r>
              <a:rPr lang="en-US" b="1" dirty="0" smtClean="0">
                <a:solidFill>
                  <a:srgbClr val="00B050"/>
                </a:solidFill>
              </a:rPr>
              <a:t>  Parasites.</a:t>
            </a:r>
            <a:endParaRPr lang="en-US" b="1" dirty="0">
              <a:solidFill>
                <a:srgbClr val="00B05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a:bodyPr>
          <a:lstStyle/>
          <a:p>
            <a:r>
              <a:rPr lang="en-US" sz="4000" b="1" dirty="0">
                <a:solidFill>
                  <a:srgbClr val="FF0000"/>
                </a:solidFill>
              </a:rPr>
              <a:t>Common Foodborne Bacteria</a:t>
            </a:r>
          </a:p>
        </p:txBody>
      </p:sp>
      <p:sp>
        <p:nvSpPr>
          <p:cNvPr id="60419" name="Rectangle 3"/>
          <p:cNvSpPr>
            <a:spLocks noGrp="1" noChangeArrowheads="1"/>
          </p:cNvSpPr>
          <p:nvPr>
            <p:ph type="body" sz="half" idx="1"/>
          </p:nvPr>
        </p:nvSpPr>
        <p:spPr>
          <a:xfrm>
            <a:off x="4572000" y="1785926"/>
            <a:ext cx="4114800" cy="4857784"/>
          </a:xfrm>
        </p:spPr>
        <p:txBody>
          <a:bodyPr>
            <a:normAutofit lnSpcReduction="10000"/>
          </a:bodyPr>
          <a:lstStyle/>
          <a:p>
            <a:pPr>
              <a:buNone/>
            </a:pPr>
            <a:r>
              <a:rPr lang="en-US" b="1" dirty="0" smtClean="0">
                <a:solidFill>
                  <a:srgbClr val="00B050"/>
                </a:solidFill>
              </a:rPr>
              <a:t>Toxin Producing Bacteria</a:t>
            </a:r>
          </a:p>
          <a:p>
            <a:r>
              <a:rPr lang="en-US" i="1" dirty="0" smtClean="0"/>
              <a:t>Bacillus </a:t>
            </a:r>
            <a:r>
              <a:rPr lang="en-US" i="1" dirty="0"/>
              <a:t>cereus</a:t>
            </a:r>
          </a:p>
          <a:p>
            <a:r>
              <a:rPr lang="en-US" i="1" dirty="0" smtClean="0"/>
              <a:t>Clostridium </a:t>
            </a:r>
            <a:r>
              <a:rPr lang="en-US" i="1" dirty="0" err="1"/>
              <a:t>botulinum</a:t>
            </a:r>
            <a:endParaRPr lang="en-US" i="1" dirty="0"/>
          </a:p>
          <a:p>
            <a:r>
              <a:rPr lang="en-US" i="1" dirty="0"/>
              <a:t>Clostridium </a:t>
            </a:r>
            <a:r>
              <a:rPr lang="en-US" i="1" dirty="0" err="1"/>
              <a:t>perfringens</a:t>
            </a:r>
            <a:endParaRPr lang="en-US" i="1" dirty="0"/>
          </a:p>
          <a:p>
            <a:pPr>
              <a:defRPr/>
            </a:pPr>
            <a:r>
              <a:rPr lang="en-US" i="1" dirty="0"/>
              <a:t>Staph. </a:t>
            </a:r>
            <a:r>
              <a:rPr lang="en-US" i="1" dirty="0" err="1" smtClean="0"/>
              <a:t>aureus</a:t>
            </a:r>
            <a:endParaRPr lang="en-US" i="1" dirty="0" smtClean="0"/>
          </a:p>
          <a:p>
            <a:pPr lvl="0">
              <a:defRPr/>
            </a:pPr>
            <a:r>
              <a:rPr lang="en-US" i="1" dirty="0" err="1" smtClean="0"/>
              <a:t>Vibrio</a:t>
            </a:r>
            <a:endParaRPr lang="en-US" i="1" dirty="0" smtClean="0"/>
          </a:p>
          <a:p>
            <a:pPr lvl="0">
              <a:defRPr/>
            </a:pPr>
            <a:endParaRPr lang="en-US" i="1" dirty="0" smtClean="0"/>
          </a:p>
          <a:p>
            <a:pPr lvl="0">
              <a:buNone/>
              <a:defRPr/>
            </a:pPr>
            <a:r>
              <a:rPr lang="en-US" b="1" dirty="0" smtClean="0">
                <a:solidFill>
                  <a:srgbClr val="7030A0"/>
                </a:solidFill>
              </a:rPr>
              <a:t>Less Common</a:t>
            </a:r>
            <a:endParaRPr lang="en-US" b="1" dirty="0">
              <a:solidFill>
                <a:srgbClr val="7030A0"/>
              </a:solidFill>
            </a:endParaRPr>
          </a:p>
          <a:p>
            <a:pPr lvl="0">
              <a:defRPr/>
            </a:pPr>
            <a:r>
              <a:rPr lang="en-US" i="1" dirty="0" err="1" smtClean="0"/>
              <a:t>Yersinia</a:t>
            </a:r>
            <a:endParaRPr lang="en-US" i="1" dirty="0" smtClean="0"/>
          </a:p>
          <a:p>
            <a:r>
              <a:rPr lang="en-US" i="1" dirty="0" err="1" smtClean="0"/>
              <a:t>Listeria</a:t>
            </a:r>
            <a:r>
              <a:rPr lang="en-US" i="1" dirty="0" smtClean="0"/>
              <a:t> </a:t>
            </a:r>
            <a:r>
              <a:rPr lang="en-US" i="1" dirty="0" err="1"/>
              <a:t>monocytogenes</a:t>
            </a:r>
            <a:endParaRPr lang="en-US" i="1" dirty="0"/>
          </a:p>
          <a:p>
            <a:endParaRPr lang="en-US" sz="2400" i="1" dirty="0"/>
          </a:p>
        </p:txBody>
      </p:sp>
      <p:sp>
        <p:nvSpPr>
          <p:cNvPr id="10" name="Rectangle 4"/>
          <p:cNvSpPr txBox="1">
            <a:spLocks noChangeArrowheads="1"/>
          </p:cNvSpPr>
          <p:nvPr/>
        </p:nvSpPr>
        <p:spPr>
          <a:xfrm>
            <a:off x="357158" y="1785926"/>
            <a:ext cx="3581400" cy="450059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1" u="none" strike="noStrike" kern="1200" cap="none" spc="0" normalizeH="0" baseline="0" noProof="0" dirty="0" smtClean="0">
                <a:ln>
                  <a:noFill/>
                </a:ln>
                <a:solidFill>
                  <a:srgbClr val="00B0F0"/>
                </a:solidFill>
                <a:effectLst/>
                <a:uLnTx/>
                <a:uFillTx/>
                <a:latin typeface="+mn-lt"/>
                <a:ea typeface="+mn-ea"/>
                <a:cs typeface="+mn-cs"/>
              </a:rPr>
              <a:t>Enteric Bacteria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1" u="none" strike="noStrike" kern="1200" cap="none" spc="0" normalizeH="0" baseline="0" noProof="0" dirty="0" smtClean="0">
                <a:ln>
                  <a:noFill/>
                </a:ln>
                <a:solidFill>
                  <a:schemeClr val="tx1"/>
                </a:solidFill>
                <a:effectLst/>
                <a:uLnTx/>
                <a:uFillTx/>
                <a:latin typeface="+mn-lt"/>
                <a:ea typeface="+mn-ea"/>
                <a:cs typeface="+mn-cs"/>
              </a:rPr>
              <a:t>Salmonella </a:t>
            </a:r>
            <a:r>
              <a:rPr kumimoji="0" lang="en-US" sz="2800" b="0" i="1" u="none" strike="noStrike" kern="1200" cap="none" spc="0" normalizeH="0" baseline="0" noProof="0" dirty="0" err="1" smtClean="0">
                <a:ln>
                  <a:noFill/>
                </a:ln>
                <a:solidFill>
                  <a:schemeClr val="tx1"/>
                </a:solidFill>
                <a:effectLst/>
                <a:uLnTx/>
                <a:uFillTx/>
                <a:latin typeface="+mn-lt"/>
                <a:ea typeface="+mn-ea"/>
                <a:cs typeface="+mn-cs"/>
              </a:rPr>
              <a:t>typhi</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i="1" dirty="0" smtClean="0"/>
              <a:t>Salmonella non-</a:t>
            </a:r>
            <a:r>
              <a:rPr lang="en-US" sz="2800" i="1" dirty="0" err="1" smtClean="0"/>
              <a:t>typhi</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1" u="none" strike="noStrike" kern="1200" cap="none" spc="0" normalizeH="0" baseline="0" noProof="0" dirty="0" err="1" smtClean="0">
                <a:ln>
                  <a:noFill/>
                </a:ln>
                <a:solidFill>
                  <a:schemeClr val="tx1"/>
                </a:solidFill>
                <a:effectLst/>
                <a:uLnTx/>
                <a:uFillTx/>
                <a:latin typeface="+mn-lt"/>
                <a:ea typeface="+mn-ea"/>
                <a:cs typeface="+mn-cs"/>
              </a:rPr>
              <a:t>Shigella</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2800" i="1" dirty="0" smtClean="0"/>
              <a:t>E. coli (</a:t>
            </a:r>
            <a:r>
              <a:rPr lang="en-US" sz="2800" dirty="0" smtClean="0"/>
              <a:t>O157:H7)</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2800" i="1" dirty="0" smtClean="0"/>
              <a:t>Campylobacter</a:t>
            </a:r>
          </a:p>
          <a:p>
            <a:pPr marL="342900" indent="-342900">
              <a:spcBef>
                <a:spcPct val="20000"/>
              </a:spcBef>
              <a:buFont typeface="Arial" pitchFamily="34" charset="0"/>
              <a:buChar char="•"/>
            </a:pPr>
            <a:r>
              <a:rPr lang="en-US" sz="2800" i="1" dirty="0" err="1" smtClean="0"/>
              <a:t>Brucella</a:t>
            </a:r>
            <a:endParaRPr lang="en-US" sz="28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489" y="214290"/>
            <a:ext cx="8229023" cy="928710"/>
          </a:xfrm>
        </p:spPr>
        <p:txBody>
          <a:bodyPr>
            <a:normAutofit/>
          </a:bodyPr>
          <a:lstStyle/>
          <a:p>
            <a:pPr defTabSz="820583"/>
            <a:r>
              <a:rPr lang="en-US" b="1" i="1" dirty="0" smtClean="0">
                <a:solidFill>
                  <a:srgbClr val="FF0000"/>
                </a:solidFill>
              </a:rPr>
              <a:t>Salmonella</a:t>
            </a:r>
            <a:endParaRPr lang="en-US" b="1" i="1" dirty="0">
              <a:solidFill>
                <a:srgbClr val="FF0000"/>
              </a:solidFill>
            </a:endParaRPr>
          </a:p>
        </p:txBody>
      </p:sp>
      <p:sp>
        <p:nvSpPr>
          <p:cNvPr id="236547" name="Rectangle 3"/>
          <p:cNvSpPr>
            <a:spLocks noGrp="1" noChangeArrowheads="1"/>
          </p:cNvSpPr>
          <p:nvPr>
            <p:ph type="body" sz="half" idx="1"/>
          </p:nvPr>
        </p:nvSpPr>
        <p:spPr>
          <a:xfrm>
            <a:off x="277091" y="1142984"/>
            <a:ext cx="8509751" cy="5580544"/>
          </a:xfrm>
        </p:spPr>
        <p:txBody>
          <a:bodyPr>
            <a:noAutofit/>
          </a:bodyPr>
          <a:lstStyle/>
          <a:p>
            <a:pPr marL="307718" indent="-307718" defTabSz="820583"/>
            <a:r>
              <a:rPr lang="en-US" sz="2400" dirty="0" smtClean="0"/>
              <a:t>Are Gram negative bacilli.</a:t>
            </a:r>
          </a:p>
          <a:p>
            <a:pPr marL="307718" indent="-307718" defTabSz="820583"/>
            <a:r>
              <a:rPr lang="en-US" sz="2400" dirty="0" smtClean="0"/>
              <a:t>The disease is called: Typhoid (Enteric fever: </a:t>
            </a:r>
          </a:p>
          <a:p>
            <a:pPr marL="307718" indent="-307718" defTabSz="820583">
              <a:buNone/>
            </a:pPr>
            <a:r>
              <a:rPr lang="en-US" sz="2400" i="1" dirty="0" smtClean="0"/>
              <a:t>     S. </a:t>
            </a:r>
            <a:r>
              <a:rPr lang="en-US" sz="2400" dirty="0" err="1"/>
              <a:t>t</a:t>
            </a:r>
            <a:r>
              <a:rPr lang="en-US" sz="2400" dirty="0" err="1" smtClean="0"/>
              <a:t>yphi</a:t>
            </a:r>
            <a:r>
              <a:rPr lang="en-US" sz="2400" dirty="0" smtClean="0"/>
              <a:t>) or non-</a:t>
            </a:r>
            <a:r>
              <a:rPr lang="en-US" sz="2400" dirty="0" err="1" smtClean="0"/>
              <a:t>typhoidal</a:t>
            </a:r>
            <a:r>
              <a:rPr lang="en-US" sz="2400" dirty="0" smtClean="0"/>
              <a:t> (</a:t>
            </a:r>
            <a:r>
              <a:rPr lang="en-US" sz="2400" dirty="0" err="1" smtClean="0"/>
              <a:t>Salmonellosis</a:t>
            </a:r>
            <a:r>
              <a:rPr lang="en-US" sz="2400" dirty="0" smtClean="0"/>
              <a:t>: </a:t>
            </a:r>
          </a:p>
          <a:p>
            <a:pPr marL="307718" indent="-307718" defTabSz="820583">
              <a:buNone/>
            </a:pPr>
            <a:r>
              <a:rPr lang="en-US" sz="2400" i="1" dirty="0" smtClean="0"/>
              <a:t>     S. </a:t>
            </a:r>
            <a:r>
              <a:rPr lang="en-US" sz="2400" i="1" dirty="0" err="1" smtClean="0"/>
              <a:t>enteritidis</a:t>
            </a:r>
            <a:r>
              <a:rPr lang="en-US" sz="2400" i="1" dirty="0" smtClean="0"/>
              <a:t>, S. </a:t>
            </a:r>
            <a:r>
              <a:rPr lang="en-US" sz="2400" i="1" dirty="0" err="1" smtClean="0"/>
              <a:t>typhimurium</a:t>
            </a:r>
            <a:r>
              <a:rPr lang="en-US" sz="2400" dirty="0" smtClean="0"/>
              <a:t>).</a:t>
            </a:r>
          </a:p>
          <a:p>
            <a:pPr marL="307718" indent="-307718" defTabSz="820583">
              <a:buSzPct val="80000"/>
            </a:pPr>
            <a:r>
              <a:rPr lang="en-US" sz="2400" dirty="0" smtClean="0"/>
              <a:t>Reservoir</a:t>
            </a:r>
            <a:r>
              <a:rPr lang="en-US" sz="2400" dirty="0"/>
              <a:t>: domestic and wild </a:t>
            </a:r>
            <a:r>
              <a:rPr lang="en-US" sz="2400" dirty="0" smtClean="0"/>
              <a:t>animals.</a:t>
            </a:r>
          </a:p>
          <a:p>
            <a:pPr marL="307718" indent="-307718" defTabSz="820583">
              <a:buSzPct val="80000"/>
            </a:pPr>
            <a:r>
              <a:rPr lang="en-US" sz="2400" dirty="0" smtClean="0"/>
              <a:t>Infection mainly </a:t>
            </a:r>
            <a:r>
              <a:rPr lang="en-US" sz="2400" dirty="0"/>
              <a:t>from poultry and eggs (80% cases from eggs</a:t>
            </a:r>
            <a:r>
              <a:rPr lang="en-US" sz="2400" dirty="0" smtClean="0"/>
              <a:t>).</a:t>
            </a:r>
            <a:endParaRPr lang="en-US" sz="2400" dirty="0"/>
          </a:p>
          <a:p>
            <a:pPr marL="307718" indent="-307718" defTabSz="820583">
              <a:buSzPct val="80000"/>
            </a:pPr>
            <a:r>
              <a:rPr lang="en-US" sz="2400" dirty="0"/>
              <a:t>Incubation </a:t>
            </a:r>
            <a:r>
              <a:rPr lang="en-US" sz="2400" dirty="0" smtClean="0"/>
              <a:t>period: 12-36 </a:t>
            </a:r>
            <a:r>
              <a:rPr lang="en-US" sz="2400" dirty="0"/>
              <a:t>hours (range 6 hours to 7 days</a:t>
            </a:r>
            <a:r>
              <a:rPr lang="en-US" sz="2400" dirty="0" smtClean="0"/>
              <a:t>). </a:t>
            </a:r>
            <a:endParaRPr lang="en-US" sz="2400" dirty="0"/>
          </a:p>
          <a:p>
            <a:pPr marL="307718" indent="-307718" defTabSz="820583">
              <a:buSzPct val="80000"/>
            </a:pPr>
            <a:r>
              <a:rPr lang="en-US" sz="2400" dirty="0"/>
              <a:t>Infectious throughout the course of infection.  A temporary carrier state can continue for months, especially in infants</a:t>
            </a:r>
            <a:r>
              <a:rPr lang="en-US" sz="2400" dirty="0" smtClean="0"/>
              <a:t>.</a:t>
            </a:r>
          </a:p>
          <a:p>
            <a:pPr marL="307718" indent="-307718" defTabSz="820583">
              <a:buSzPct val="80000"/>
            </a:pPr>
            <a:r>
              <a:rPr lang="en-US" sz="2400" dirty="0" smtClean="0"/>
              <a:t>Most mild types of salmonella infection clear up in four to seven days without requiring any treatment other than rest and plenty of liquid. In severe cases, treatment with antibiotics</a:t>
            </a:r>
            <a:r>
              <a:rPr lang="en-US" sz="2400" dirty="0"/>
              <a:t> </a:t>
            </a:r>
            <a:r>
              <a:rPr lang="en-US" sz="2400" dirty="0" smtClean="0"/>
              <a:t>may be necessary and a doctor should be consulted. </a:t>
            </a:r>
            <a:endParaRPr lang="en-US" sz="2400" dirty="0"/>
          </a:p>
        </p:txBody>
      </p:sp>
      <p:pic>
        <p:nvPicPr>
          <p:cNvPr id="6" name="Content Placeholder 4" descr="salmonella.jpg"/>
          <p:cNvPicPr>
            <a:picLocks noGrp="1" noChangeAspect="1"/>
          </p:cNvPicPr>
          <p:nvPr>
            <p:ph sz="half" idx="2"/>
          </p:nvPr>
        </p:nvPicPr>
        <p:blipFill>
          <a:blip r:embed="rId2" cstate="print"/>
          <a:stretch>
            <a:fillRect/>
          </a:stretch>
        </p:blipFill>
        <p:spPr>
          <a:xfrm>
            <a:off x="6500826" y="357166"/>
            <a:ext cx="2214578" cy="2161306"/>
          </a:xfr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0070C0"/>
                </a:solidFill>
              </a:rPr>
              <a:t>MARY MALLON</a:t>
            </a:r>
            <a:endParaRPr lang="en-US" b="1" dirty="0">
              <a:solidFill>
                <a:srgbClr val="0070C0"/>
              </a:solidFill>
            </a:endParaRPr>
          </a:p>
        </p:txBody>
      </p:sp>
      <p:sp>
        <p:nvSpPr>
          <p:cNvPr id="3" name="Content Placeholder 2"/>
          <p:cNvSpPr>
            <a:spLocks noGrp="1"/>
          </p:cNvSpPr>
          <p:nvPr>
            <p:ph idx="1"/>
          </p:nvPr>
        </p:nvSpPr>
        <p:spPr>
          <a:xfrm>
            <a:off x="457200" y="1214422"/>
            <a:ext cx="4043362" cy="5429288"/>
          </a:xfrm>
        </p:spPr>
        <p:txBody>
          <a:bodyPr>
            <a:normAutofit fontScale="55000" lnSpcReduction="20000"/>
          </a:bodyPr>
          <a:lstStyle/>
          <a:p>
            <a:r>
              <a:rPr lang="en-US" dirty="0"/>
              <a:t>Mary Mallon caused several typhoid outbreaks, </a:t>
            </a:r>
            <a:r>
              <a:rPr lang="en-US" dirty="0" smtClean="0"/>
              <a:t>moving from </a:t>
            </a:r>
            <a:r>
              <a:rPr lang="en-US" dirty="0"/>
              <a:t>household to household, always disappearing </a:t>
            </a:r>
            <a:r>
              <a:rPr lang="en-US" dirty="0" smtClean="0"/>
              <a:t>before an </a:t>
            </a:r>
            <a:r>
              <a:rPr lang="en-US" dirty="0"/>
              <a:t>epidemic could be traced back to the </a:t>
            </a:r>
            <a:r>
              <a:rPr lang="en-US" dirty="0" smtClean="0"/>
              <a:t>particular household </a:t>
            </a:r>
            <a:r>
              <a:rPr lang="en-US" dirty="0"/>
              <a:t>Mary was working in. All together, she </a:t>
            </a:r>
            <a:r>
              <a:rPr lang="en-US" dirty="0" smtClean="0"/>
              <a:t>had worked </a:t>
            </a:r>
            <a:r>
              <a:rPr lang="en-US" dirty="0"/>
              <a:t>for seven families, with 22 cases of typhoid </a:t>
            </a:r>
            <a:r>
              <a:rPr lang="en-US" dirty="0" smtClean="0"/>
              <a:t>and one </a:t>
            </a:r>
            <a:r>
              <a:rPr lang="en-US" dirty="0"/>
              <a:t>death.</a:t>
            </a:r>
          </a:p>
          <a:p>
            <a:endParaRPr lang="en-US" dirty="0" smtClean="0"/>
          </a:p>
          <a:p>
            <a:r>
              <a:rPr lang="en-US" dirty="0" smtClean="0"/>
              <a:t>She </a:t>
            </a:r>
            <a:r>
              <a:rPr lang="en-US" dirty="0"/>
              <a:t>was finally overtaken by the authorities in 1907 </a:t>
            </a:r>
            <a:r>
              <a:rPr lang="en-US" dirty="0" smtClean="0"/>
              <a:t>and committed </a:t>
            </a:r>
            <a:r>
              <a:rPr lang="en-US" dirty="0"/>
              <a:t>to an isolation center on North Brother </a:t>
            </a:r>
            <a:r>
              <a:rPr lang="en-US" dirty="0" smtClean="0"/>
              <a:t>Island, NY</a:t>
            </a:r>
            <a:r>
              <a:rPr lang="en-US" dirty="0"/>
              <a:t>. There she stayed until she was released in 1910, </a:t>
            </a:r>
            <a:r>
              <a:rPr lang="en-US" dirty="0" smtClean="0"/>
              <a:t>on the </a:t>
            </a:r>
            <a:r>
              <a:rPr lang="en-US" dirty="0"/>
              <a:t>condition that she never accept employment </a:t>
            </a:r>
            <a:r>
              <a:rPr lang="en-US" dirty="0" smtClean="0"/>
              <a:t>involving food </a:t>
            </a:r>
            <a:r>
              <a:rPr lang="en-US" dirty="0"/>
              <a:t>handling.</a:t>
            </a:r>
          </a:p>
          <a:p>
            <a:endParaRPr lang="en-US" dirty="0" smtClean="0"/>
          </a:p>
          <a:p>
            <a:r>
              <a:rPr lang="en-US" dirty="0" smtClean="0"/>
              <a:t>But </a:t>
            </a:r>
            <a:r>
              <a:rPr lang="en-US" dirty="0"/>
              <a:t>s</a:t>
            </a:r>
            <a:r>
              <a:rPr lang="en-US" dirty="0" smtClean="0"/>
              <a:t>he </a:t>
            </a:r>
            <a:r>
              <a:rPr lang="en-US" dirty="0"/>
              <a:t>was found to work as a cook and to cause </a:t>
            </a:r>
            <a:r>
              <a:rPr lang="en-US" dirty="0" smtClean="0"/>
              <a:t>typhoid outbreaks </a:t>
            </a:r>
            <a:r>
              <a:rPr lang="en-US" dirty="0"/>
              <a:t>again. She was admitted back to North </a:t>
            </a:r>
            <a:r>
              <a:rPr lang="en-US" dirty="0" smtClean="0"/>
              <a:t>Brother Island</a:t>
            </a:r>
            <a:r>
              <a:rPr lang="en-US" dirty="0"/>
              <a:t>, where she lived until her death in 1938.</a:t>
            </a:r>
          </a:p>
        </p:txBody>
      </p:sp>
      <p:pic>
        <p:nvPicPr>
          <p:cNvPr id="4" name="Content Placeholder 3" descr="typhoid-mary-mallon-newsp.jpg"/>
          <p:cNvPicPr>
            <a:picLocks noChangeAspect="1"/>
          </p:cNvPicPr>
          <p:nvPr/>
        </p:nvPicPr>
        <p:blipFill>
          <a:blip r:embed="rId2" cstate="print"/>
          <a:stretch>
            <a:fillRect/>
          </a:stretch>
        </p:blipFill>
        <p:spPr>
          <a:xfrm>
            <a:off x="4610070" y="1928802"/>
            <a:ext cx="4533930" cy="36671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smtClean="0">
                <a:solidFill>
                  <a:srgbClr val="FF0000"/>
                </a:solidFill>
              </a:rPr>
              <a:t>Shigella</a:t>
            </a:r>
            <a:endParaRPr lang="en-US" b="1" i="1" dirty="0">
              <a:solidFill>
                <a:srgbClr val="FF0000"/>
              </a:solidFill>
            </a:endParaRPr>
          </a:p>
        </p:txBody>
      </p:sp>
      <p:sp>
        <p:nvSpPr>
          <p:cNvPr id="5" name="Content Placeholder 4"/>
          <p:cNvSpPr>
            <a:spLocks noGrp="1"/>
          </p:cNvSpPr>
          <p:nvPr>
            <p:ph idx="1"/>
          </p:nvPr>
        </p:nvSpPr>
        <p:spPr>
          <a:xfrm>
            <a:off x="457200" y="1428736"/>
            <a:ext cx="8229600" cy="5429264"/>
          </a:xfrm>
        </p:spPr>
        <p:txBody>
          <a:bodyPr>
            <a:normAutofit fontScale="92500" lnSpcReduction="20000"/>
          </a:bodyPr>
          <a:lstStyle/>
          <a:p>
            <a:r>
              <a:rPr lang="en-US" dirty="0" smtClean="0"/>
              <a:t>Gram negative bacilli.</a:t>
            </a:r>
          </a:p>
          <a:p>
            <a:r>
              <a:rPr lang="en-US" dirty="0" smtClean="0"/>
              <a:t>The disease is called: Bacillary </a:t>
            </a:r>
          </a:p>
          <a:p>
            <a:pPr>
              <a:buNone/>
            </a:pPr>
            <a:r>
              <a:rPr lang="en-US" dirty="0"/>
              <a:t> </a:t>
            </a:r>
            <a:r>
              <a:rPr lang="en-US" dirty="0" smtClean="0"/>
              <a:t>    Dysentery or Shigellosis.</a:t>
            </a:r>
          </a:p>
          <a:p>
            <a:r>
              <a:rPr lang="en-US" dirty="0" smtClean="0"/>
              <a:t>Characterized by bloody diarrhea with pus.</a:t>
            </a:r>
          </a:p>
          <a:p>
            <a:r>
              <a:rPr lang="en-US" dirty="0" smtClean="0"/>
              <a:t>Some strains produce </a:t>
            </a:r>
            <a:r>
              <a:rPr lang="en-US" dirty="0"/>
              <a:t>S</a:t>
            </a:r>
            <a:r>
              <a:rPr lang="en-US" dirty="0" smtClean="0"/>
              <a:t>higa toxins.</a:t>
            </a:r>
          </a:p>
          <a:p>
            <a:r>
              <a:rPr lang="en-US" dirty="0" smtClean="0"/>
              <a:t>The only significant reservoir are human.</a:t>
            </a:r>
          </a:p>
          <a:p>
            <a:r>
              <a:rPr lang="en-US" dirty="0" smtClean="0"/>
              <a:t>Infection is more common in infants and children.</a:t>
            </a:r>
          </a:p>
          <a:p>
            <a:r>
              <a:rPr lang="en-US" dirty="0" smtClean="0"/>
              <a:t>Incubation period: 1-3 days (range 12-69 hours). </a:t>
            </a:r>
          </a:p>
          <a:p>
            <a:r>
              <a:rPr lang="en-US" dirty="0" smtClean="0"/>
              <a:t>Antibiotic treatment is recommended for malnourished children, </a:t>
            </a:r>
            <a:r>
              <a:rPr lang="en-US" dirty="0" err="1" smtClean="0"/>
              <a:t>immunocompromised</a:t>
            </a:r>
            <a:r>
              <a:rPr lang="en-US" dirty="0" smtClean="0"/>
              <a:t>, food handlers, healthcare workers, and children in daycare centers.</a:t>
            </a:r>
          </a:p>
          <a:p>
            <a:endParaRPr lang="en-US" dirty="0" smtClean="0"/>
          </a:p>
          <a:p>
            <a:endParaRPr lang="en-US" dirty="0"/>
          </a:p>
        </p:txBody>
      </p:sp>
      <p:pic>
        <p:nvPicPr>
          <p:cNvPr id="6" name="Content Placeholder 3" descr="Shigella-flexnarii300-283.jpg"/>
          <p:cNvPicPr>
            <a:picLocks noChangeAspect="1"/>
          </p:cNvPicPr>
          <p:nvPr/>
        </p:nvPicPr>
        <p:blipFill>
          <a:blip r:embed="rId2" cstate="print"/>
          <a:srcRect b="7243"/>
          <a:stretch>
            <a:fillRect/>
          </a:stretch>
        </p:blipFill>
        <p:spPr>
          <a:xfrm>
            <a:off x="6000760" y="142852"/>
            <a:ext cx="2857500" cy="250033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ID_Black_shigella-medium.jpg"/>
          <p:cNvPicPr>
            <a:picLocks noGrp="1" noChangeAspect="1"/>
          </p:cNvPicPr>
          <p:nvPr>
            <p:ph idx="1"/>
          </p:nvPr>
        </p:nvPicPr>
        <p:blipFill>
          <a:blip r:embed="rId2" cstate="print"/>
          <a:srcRect l="900" t="1250" b="5000"/>
          <a:stretch>
            <a:fillRect/>
          </a:stretch>
        </p:blipFill>
        <p:spPr>
          <a:xfrm>
            <a:off x="571472" y="642918"/>
            <a:ext cx="8183283" cy="5572164"/>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489" y="214290"/>
            <a:ext cx="8229023" cy="928710"/>
          </a:xfrm>
        </p:spPr>
        <p:txBody>
          <a:bodyPr>
            <a:normAutofit/>
          </a:bodyPr>
          <a:lstStyle/>
          <a:p>
            <a:pPr defTabSz="820583"/>
            <a:r>
              <a:rPr lang="en-US" b="1" i="1" dirty="0" err="1" smtClean="0">
                <a:solidFill>
                  <a:srgbClr val="FF0000"/>
                </a:solidFill>
              </a:rPr>
              <a:t>Brucella</a:t>
            </a:r>
            <a:endParaRPr lang="en-US" b="1" i="1" dirty="0">
              <a:solidFill>
                <a:srgbClr val="FF0000"/>
              </a:solidFill>
            </a:endParaRPr>
          </a:p>
        </p:txBody>
      </p:sp>
      <p:sp>
        <p:nvSpPr>
          <p:cNvPr id="236547" name="Rectangle 3"/>
          <p:cNvSpPr>
            <a:spLocks noGrp="1" noChangeArrowheads="1"/>
          </p:cNvSpPr>
          <p:nvPr>
            <p:ph type="body" sz="half" idx="1"/>
          </p:nvPr>
        </p:nvSpPr>
        <p:spPr>
          <a:xfrm>
            <a:off x="277091" y="1142984"/>
            <a:ext cx="8509751" cy="5580544"/>
          </a:xfrm>
        </p:spPr>
        <p:txBody>
          <a:bodyPr>
            <a:noAutofit/>
          </a:bodyPr>
          <a:lstStyle/>
          <a:p>
            <a:pPr marL="307718" indent="-307718" defTabSz="820583"/>
            <a:r>
              <a:rPr lang="en-US" sz="2400" dirty="0" smtClean="0"/>
              <a:t>Are Gram negative intracellular </a:t>
            </a:r>
            <a:r>
              <a:rPr lang="en-US" sz="2400" dirty="0" err="1" smtClean="0"/>
              <a:t>coccobacilli</a:t>
            </a:r>
            <a:r>
              <a:rPr lang="en-US" sz="2400" dirty="0" smtClean="0"/>
              <a:t>.</a:t>
            </a:r>
          </a:p>
          <a:p>
            <a:pPr marL="307718" indent="-307718" defTabSz="820583"/>
            <a:r>
              <a:rPr lang="en-US" sz="2400" dirty="0" smtClean="0"/>
              <a:t>The disease is called: Brucellosis (Malta fever). </a:t>
            </a:r>
          </a:p>
          <a:p>
            <a:pPr marL="307718" indent="-307718" defTabSz="820583"/>
            <a:r>
              <a:rPr lang="en-US" sz="2400" dirty="0" smtClean="0"/>
              <a:t>Reservoir</a:t>
            </a:r>
            <a:r>
              <a:rPr lang="en-US" sz="2400" dirty="0"/>
              <a:t>: </a:t>
            </a:r>
            <a:r>
              <a:rPr lang="en-US" sz="2400" dirty="0" smtClean="0"/>
              <a:t>sheep, cows, goats...</a:t>
            </a:r>
          </a:p>
          <a:p>
            <a:pPr marL="307718" indent="-307718" defTabSz="820583">
              <a:buSzPct val="80000"/>
            </a:pPr>
            <a:r>
              <a:rPr lang="en-US" sz="2400" dirty="0" smtClean="0"/>
              <a:t>Infection mainly </a:t>
            </a:r>
            <a:r>
              <a:rPr lang="en-US" sz="2400" dirty="0"/>
              <a:t>from </a:t>
            </a:r>
            <a:r>
              <a:rPr lang="en-US" sz="2400" dirty="0" smtClean="0"/>
              <a:t>drinking unpasteurized milk. Also farmers, pet doctors and lab workers are at risk.</a:t>
            </a:r>
            <a:endParaRPr lang="en-US" sz="2400" dirty="0"/>
          </a:p>
          <a:p>
            <a:pPr marL="307718" indent="-307718" defTabSz="820583">
              <a:buSzPct val="80000"/>
            </a:pPr>
            <a:r>
              <a:rPr lang="en-US" sz="2400" dirty="0"/>
              <a:t>Incubation </a:t>
            </a:r>
            <a:r>
              <a:rPr lang="en-US" sz="2400" dirty="0" smtClean="0"/>
              <a:t>period: 1-3 weeks (range 3 to 60 days). </a:t>
            </a:r>
            <a:endParaRPr lang="en-US" sz="2400" dirty="0"/>
          </a:p>
          <a:p>
            <a:pPr marL="307718" indent="-307718" defTabSz="820583">
              <a:buSzPct val="80000"/>
            </a:pPr>
            <a:r>
              <a:rPr lang="en-US" sz="2400" dirty="0" smtClean="0"/>
              <a:t>Symptoms: Fever is the most common symptom and sign of brucellosis, occurring in 80-100% of cases. Other symptoms include: Bone &amp;Joint pain, GI symptoms, ..</a:t>
            </a:r>
          </a:p>
          <a:p>
            <a:pPr>
              <a:lnSpc>
                <a:spcPct val="80000"/>
              </a:lnSpc>
            </a:pPr>
            <a:r>
              <a:rPr lang="en-US" sz="2400" dirty="0" smtClean="0"/>
              <a:t>Epidemiology: Latin America, Middle East, Mediterranean, eastern Europe, Asia, and parts of Africa. </a:t>
            </a:r>
          </a:p>
          <a:p>
            <a:pPr lvl="2">
              <a:lnSpc>
                <a:spcPct val="80000"/>
              </a:lnSpc>
            </a:pPr>
            <a:r>
              <a:rPr lang="en-US" dirty="0" smtClean="0"/>
              <a:t>Up to 78 cases/100,000 people/year</a:t>
            </a:r>
          </a:p>
          <a:p>
            <a:pPr lvl="2">
              <a:lnSpc>
                <a:spcPct val="80000"/>
              </a:lnSpc>
            </a:pPr>
            <a:r>
              <a:rPr lang="en-US" dirty="0" smtClean="0"/>
              <a:t>Arabic Peninsula 20%</a:t>
            </a:r>
          </a:p>
          <a:p>
            <a:pPr marL="307718" indent="-307718" defTabSz="820583">
              <a:buSzPct val="80000"/>
            </a:pPr>
            <a:r>
              <a:rPr lang="en-US" sz="2400" dirty="0" smtClean="0"/>
              <a:t>Some countries used it in Biological Warfare.</a:t>
            </a:r>
          </a:p>
          <a:p>
            <a:pPr marL="307718" indent="-307718" defTabSz="820583">
              <a:buSzPct val="80000"/>
            </a:pPr>
            <a:endParaRPr lang="en-US" sz="2400" dirty="0" smtClean="0"/>
          </a:p>
        </p:txBody>
      </p:sp>
      <p:pic>
        <p:nvPicPr>
          <p:cNvPr id="7" name="Picture 2" descr="http://www.nlm.nih.gov/medlineplus/ency/images/ency/fullsize/17102.jpg"/>
          <p:cNvPicPr>
            <a:picLocks noChangeAspect="1" noChangeArrowheads="1"/>
          </p:cNvPicPr>
          <p:nvPr/>
        </p:nvPicPr>
        <p:blipFill>
          <a:blip r:embed="rId2" cstate="print"/>
          <a:srcRect b="6400"/>
          <a:stretch>
            <a:fillRect/>
          </a:stretch>
        </p:blipFill>
        <p:spPr bwMode="auto">
          <a:xfrm>
            <a:off x="6444208" y="0"/>
            <a:ext cx="2699792" cy="2420887"/>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http://www.obpvaccines.co.za/prods/engimg/22.jpg"/>
          <p:cNvPicPr>
            <a:picLocks noChangeAspect="1" noChangeArrowheads="1"/>
          </p:cNvPicPr>
          <p:nvPr/>
        </p:nvPicPr>
        <p:blipFill>
          <a:blip r:embed="rId2" cstate="print"/>
          <a:srcRect/>
          <a:stretch>
            <a:fillRect/>
          </a:stretch>
        </p:blipFill>
        <p:spPr bwMode="auto">
          <a:xfrm>
            <a:off x="1170614" y="3786772"/>
            <a:ext cx="6785762" cy="2594556"/>
          </a:xfrm>
          <a:prstGeom prst="rect">
            <a:avLst/>
          </a:prstGeom>
          <a:noFill/>
        </p:spPr>
      </p:pic>
      <p:pic>
        <p:nvPicPr>
          <p:cNvPr id="49154" name="Picture 2" descr="http://www.obpvaccines.co.za/prods/engimg/43.jpg"/>
          <p:cNvPicPr>
            <a:picLocks noChangeAspect="1" noChangeArrowheads="1"/>
          </p:cNvPicPr>
          <p:nvPr/>
        </p:nvPicPr>
        <p:blipFill>
          <a:blip r:embed="rId3" cstate="print"/>
          <a:srcRect/>
          <a:stretch>
            <a:fillRect/>
          </a:stretch>
        </p:blipFill>
        <p:spPr bwMode="auto">
          <a:xfrm>
            <a:off x="1115616" y="650909"/>
            <a:ext cx="6712381" cy="256206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Common Foodborne Viruses</a:t>
            </a:r>
            <a:endParaRPr lang="en-US" dirty="0"/>
          </a:p>
        </p:txBody>
      </p:sp>
      <p:sp>
        <p:nvSpPr>
          <p:cNvPr id="3" name="Content Placeholder 2"/>
          <p:cNvSpPr>
            <a:spLocks noGrp="1"/>
          </p:cNvSpPr>
          <p:nvPr>
            <p:ph idx="1"/>
          </p:nvPr>
        </p:nvSpPr>
        <p:spPr/>
        <p:txBody>
          <a:bodyPr/>
          <a:lstStyle/>
          <a:p>
            <a:r>
              <a:rPr lang="en-US" dirty="0" smtClean="0"/>
              <a:t>Hepatitis A.</a:t>
            </a:r>
          </a:p>
          <a:p>
            <a:r>
              <a:rPr lang="en-US" dirty="0" err="1" smtClean="0"/>
              <a:t>Norovirus</a:t>
            </a:r>
            <a:r>
              <a:rPr lang="en-US" dirty="0" smtClean="0"/>
              <a:t>.</a:t>
            </a:r>
          </a:p>
          <a:p>
            <a:r>
              <a:rPr lang="en-US" dirty="0" smtClean="0"/>
              <a:t>Rotavirus.</a:t>
            </a:r>
            <a:endParaRPr lang="en-US" dirty="0"/>
          </a:p>
        </p:txBody>
      </p:sp>
      <p:pic>
        <p:nvPicPr>
          <p:cNvPr id="4" name="Content Placeholder 3" descr="viral diarrhea.jpg"/>
          <p:cNvPicPr>
            <a:picLocks noChangeAspect="1"/>
          </p:cNvPicPr>
          <p:nvPr/>
        </p:nvPicPr>
        <p:blipFill>
          <a:blip r:embed="rId2" cstate="print"/>
          <a:stretch>
            <a:fillRect/>
          </a:stretch>
        </p:blipFill>
        <p:spPr>
          <a:xfrm>
            <a:off x="3571868" y="3357562"/>
            <a:ext cx="4953000" cy="29622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7086624" cy="1011222"/>
          </a:xfrm>
        </p:spPr>
        <p:txBody>
          <a:bodyPr/>
          <a:lstStyle/>
          <a:p>
            <a:r>
              <a:rPr lang="en-US" b="1" dirty="0" smtClean="0">
                <a:solidFill>
                  <a:srgbClr val="FF0000"/>
                </a:solidFill>
              </a:rPr>
              <a:t>Hepatitis A Virus</a:t>
            </a:r>
            <a:endParaRPr lang="en-US" b="1" dirty="0">
              <a:solidFill>
                <a:srgbClr val="FF0000"/>
              </a:solidFill>
            </a:endParaRPr>
          </a:p>
        </p:txBody>
      </p:sp>
      <p:sp>
        <p:nvSpPr>
          <p:cNvPr id="3" name="Content Placeholder 2"/>
          <p:cNvSpPr>
            <a:spLocks noGrp="1"/>
          </p:cNvSpPr>
          <p:nvPr>
            <p:ph idx="1"/>
          </p:nvPr>
        </p:nvSpPr>
        <p:spPr>
          <a:xfrm>
            <a:off x="500034" y="1500174"/>
            <a:ext cx="8229600" cy="5143536"/>
          </a:xfrm>
        </p:spPr>
        <p:txBody>
          <a:bodyPr>
            <a:normAutofit fontScale="70000" lnSpcReduction="20000"/>
          </a:bodyPr>
          <a:lstStyle/>
          <a:p>
            <a:r>
              <a:rPr lang="en-US" dirty="0" smtClean="0"/>
              <a:t>Acute viral infection characterized by dark </a:t>
            </a:r>
          </a:p>
          <a:p>
            <a:pPr>
              <a:buNone/>
            </a:pPr>
            <a:r>
              <a:rPr lang="en-US" dirty="0"/>
              <a:t> </a:t>
            </a:r>
            <a:r>
              <a:rPr lang="en-US" dirty="0" smtClean="0"/>
              <a:t>     urine and jaundice.   </a:t>
            </a:r>
          </a:p>
          <a:p>
            <a:r>
              <a:rPr lang="en-US" dirty="0" smtClean="0"/>
              <a:t>Severity of disease varies, asymptomatic </a:t>
            </a:r>
          </a:p>
          <a:p>
            <a:pPr>
              <a:buNone/>
            </a:pPr>
            <a:r>
              <a:rPr lang="en-US" dirty="0"/>
              <a:t> </a:t>
            </a:r>
            <a:r>
              <a:rPr lang="en-US" dirty="0" smtClean="0"/>
              <a:t>     infections are possible. </a:t>
            </a:r>
          </a:p>
          <a:p>
            <a:r>
              <a:rPr lang="en-US" dirty="0" smtClean="0"/>
              <a:t>Reservoir: Humans.</a:t>
            </a:r>
          </a:p>
          <a:p>
            <a:r>
              <a:rPr lang="en-US" dirty="0" smtClean="0"/>
              <a:t>Incubation period: 30 days (range 15-50 days).</a:t>
            </a:r>
            <a:endParaRPr lang="en-US" dirty="0"/>
          </a:p>
          <a:p>
            <a:r>
              <a:rPr lang="en-US" dirty="0" smtClean="0"/>
              <a:t>Highly infectious, requiring only a few virus particles to cause infection.</a:t>
            </a:r>
          </a:p>
          <a:p>
            <a:r>
              <a:rPr lang="en-US" dirty="0" smtClean="0"/>
              <a:t>Associated with community outbreaks &amp; 40</a:t>
            </a:r>
            <a:r>
              <a:rPr lang="en-US" dirty="0"/>
              <a:t>% </a:t>
            </a:r>
            <a:r>
              <a:rPr lang="en-US" dirty="0" smtClean="0"/>
              <a:t>of cases are sporadic.</a:t>
            </a:r>
            <a:endParaRPr lang="en-US" dirty="0"/>
          </a:p>
          <a:p>
            <a:r>
              <a:rPr lang="en-US" dirty="0" smtClean="0"/>
              <a:t>No </a:t>
            </a:r>
            <a:r>
              <a:rPr lang="en-US" dirty="0"/>
              <a:t>chronic </a:t>
            </a:r>
            <a:r>
              <a:rPr lang="en-US" dirty="0" smtClean="0"/>
              <a:t>infection.</a:t>
            </a:r>
            <a:endParaRPr lang="en-US" dirty="0"/>
          </a:p>
          <a:p>
            <a:r>
              <a:rPr lang="en-US" dirty="0" smtClean="0"/>
              <a:t>Protective </a:t>
            </a:r>
            <a:r>
              <a:rPr lang="en-US" dirty="0"/>
              <a:t>antibodies develop in response to infection </a:t>
            </a:r>
            <a:r>
              <a:rPr lang="en-US" dirty="0" smtClean="0"/>
              <a:t>-confers </a:t>
            </a:r>
            <a:r>
              <a:rPr lang="en-US" dirty="0"/>
              <a:t>lifelong </a:t>
            </a:r>
            <a:r>
              <a:rPr lang="en-US" dirty="0" smtClean="0"/>
              <a:t>immunity.</a:t>
            </a:r>
          </a:p>
          <a:p>
            <a:r>
              <a:rPr lang="en-US" dirty="0" smtClean="0"/>
              <a:t>It’s a self-limiting disease: </a:t>
            </a:r>
            <a:r>
              <a:rPr lang="en-US" dirty="0"/>
              <a:t>20% require </a:t>
            </a:r>
            <a:r>
              <a:rPr lang="en-US" dirty="0" smtClean="0"/>
              <a:t>hospitalization while 85</a:t>
            </a:r>
            <a:r>
              <a:rPr lang="en-US" dirty="0"/>
              <a:t>% fully recovered within 3 </a:t>
            </a:r>
            <a:r>
              <a:rPr lang="en-US" dirty="0" smtClean="0"/>
              <a:t>months.</a:t>
            </a:r>
          </a:p>
        </p:txBody>
      </p:sp>
      <p:pic>
        <p:nvPicPr>
          <p:cNvPr id="6" name="Content Placeholder 3" descr="hepatitis-b2.jpg"/>
          <p:cNvPicPr>
            <a:picLocks noChangeAspect="1"/>
          </p:cNvPicPr>
          <p:nvPr/>
        </p:nvPicPr>
        <p:blipFill>
          <a:blip r:embed="rId2" cstate="print"/>
          <a:stretch>
            <a:fillRect/>
          </a:stretch>
        </p:blipFill>
        <p:spPr>
          <a:xfrm>
            <a:off x="5929305" y="500042"/>
            <a:ext cx="3214695" cy="24788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b="1" dirty="0">
                <a:solidFill>
                  <a:srgbClr val="FF0000"/>
                </a:solidFill>
              </a:rPr>
              <a:t>Types of Foodborne Illness</a:t>
            </a:r>
          </a:p>
        </p:txBody>
      </p:sp>
      <p:sp>
        <p:nvSpPr>
          <p:cNvPr id="47107" name="Rectangle 3"/>
          <p:cNvSpPr>
            <a:spLocks noGrp="1" noChangeArrowheads="1"/>
          </p:cNvSpPr>
          <p:nvPr>
            <p:ph type="body" idx="1"/>
          </p:nvPr>
        </p:nvSpPr>
        <p:spPr>
          <a:xfrm>
            <a:off x="609600" y="1428736"/>
            <a:ext cx="8001000" cy="5214974"/>
          </a:xfrm>
        </p:spPr>
        <p:txBody>
          <a:bodyPr>
            <a:normAutofit/>
          </a:bodyPr>
          <a:lstStyle/>
          <a:p>
            <a:pPr>
              <a:lnSpc>
                <a:spcPct val="90000"/>
              </a:lnSpc>
              <a:buFontTx/>
              <a:buNone/>
            </a:pPr>
            <a:r>
              <a:rPr lang="en-US" sz="2400" b="1" dirty="0">
                <a:solidFill>
                  <a:srgbClr val="00B050"/>
                </a:solidFill>
              </a:rPr>
              <a:t>	</a:t>
            </a:r>
            <a:r>
              <a:rPr lang="en-US" sz="2400" b="1" dirty="0" smtClean="0">
                <a:solidFill>
                  <a:srgbClr val="00B050"/>
                </a:solidFill>
              </a:rPr>
              <a:t>1-</a:t>
            </a:r>
            <a:r>
              <a:rPr lang="en-US" b="1" dirty="0" smtClean="0">
                <a:solidFill>
                  <a:srgbClr val="00B050"/>
                </a:solidFill>
              </a:rPr>
              <a:t>Infection</a:t>
            </a:r>
            <a:endParaRPr lang="en-US" b="1" dirty="0">
              <a:solidFill>
                <a:srgbClr val="00B050"/>
              </a:solidFill>
            </a:endParaRPr>
          </a:p>
          <a:p>
            <a:pPr lvl="1">
              <a:lnSpc>
                <a:spcPct val="90000"/>
              </a:lnSpc>
            </a:pPr>
            <a:r>
              <a:rPr lang="en-US" dirty="0"/>
              <a:t>eating food contaminated with </a:t>
            </a:r>
            <a:r>
              <a:rPr lang="en-US" dirty="0" smtClean="0"/>
              <a:t>pathogens.</a:t>
            </a:r>
            <a:endParaRPr lang="en-US" dirty="0"/>
          </a:p>
          <a:p>
            <a:pPr>
              <a:lnSpc>
                <a:spcPct val="90000"/>
              </a:lnSpc>
              <a:buFontTx/>
              <a:buNone/>
            </a:pPr>
            <a:r>
              <a:rPr lang="en-US" sz="2400" dirty="0">
                <a:solidFill>
                  <a:srgbClr val="00B050"/>
                </a:solidFill>
              </a:rPr>
              <a:t>	</a:t>
            </a:r>
            <a:r>
              <a:rPr lang="en-US" sz="2400" b="1" dirty="0" smtClean="0">
                <a:solidFill>
                  <a:srgbClr val="00B050"/>
                </a:solidFill>
              </a:rPr>
              <a:t>2-</a:t>
            </a:r>
            <a:r>
              <a:rPr lang="en-US" b="1" dirty="0" smtClean="0">
                <a:solidFill>
                  <a:srgbClr val="00B050"/>
                </a:solidFill>
              </a:rPr>
              <a:t>Intoxication</a:t>
            </a:r>
            <a:endParaRPr lang="en-US" b="1" dirty="0">
              <a:solidFill>
                <a:srgbClr val="00B050"/>
              </a:solidFill>
            </a:endParaRPr>
          </a:p>
          <a:p>
            <a:pPr lvl="1">
              <a:lnSpc>
                <a:spcPct val="90000"/>
              </a:lnSpc>
            </a:pPr>
            <a:r>
              <a:rPr lang="en-US" dirty="0"/>
              <a:t>eating food contaminated with the toxins </a:t>
            </a:r>
            <a:r>
              <a:rPr lang="en-US" dirty="0" smtClean="0"/>
              <a:t>formed </a:t>
            </a:r>
            <a:r>
              <a:rPr lang="en-US" dirty="0"/>
              <a:t>by </a:t>
            </a:r>
            <a:r>
              <a:rPr lang="en-US" dirty="0" smtClean="0"/>
              <a:t>bacteria. </a:t>
            </a:r>
            <a:endParaRPr lang="en-US" dirty="0"/>
          </a:p>
          <a:p>
            <a:pPr lvl="1">
              <a:lnSpc>
                <a:spcPct val="90000"/>
              </a:lnSpc>
            </a:pPr>
            <a:r>
              <a:rPr lang="en-US" dirty="0"/>
              <a:t>eating food contaminated with other biological or chemical toxins (poisons</a:t>
            </a:r>
            <a:r>
              <a:rPr lang="en-US" dirty="0" smtClean="0"/>
              <a:t>).</a:t>
            </a:r>
            <a:endParaRPr lang="en-US" dirty="0"/>
          </a:p>
          <a:p>
            <a:pPr>
              <a:lnSpc>
                <a:spcPct val="90000"/>
              </a:lnSpc>
              <a:buFontTx/>
              <a:buNone/>
            </a:pPr>
            <a:r>
              <a:rPr lang="en-US" sz="2400" dirty="0">
                <a:solidFill>
                  <a:srgbClr val="00B050"/>
                </a:solidFill>
              </a:rPr>
              <a:t>	</a:t>
            </a:r>
            <a:r>
              <a:rPr lang="en-US" sz="2400" b="1" dirty="0" smtClean="0">
                <a:solidFill>
                  <a:srgbClr val="00B050"/>
                </a:solidFill>
              </a:rPr>
              <a:t>3-</a:t>
            </a:r>
            <a:r>
              <a:rPr lang="en-US" b="1" dirty="0" smtClean="0">
                <a:solidFill>
                  <a:srgbClr val="00B050"/>
                </a:solidFill>
              </a:rPr>
              <a:t>Toxin-mediated </a:t>
            </a:r>
            <a:r>
              <a:rPr lang="en-US" b="1" dirty="0">
                <a:solidFill>
                  <a:srgbClr val="00B050"/>
                </a:solidFill>
              </a:rPr>
              <a:t>infection</a:t>
            </a:r>
          </a:p>
          <a:p>
            <a:pPr lvl="1">
              <a:lnSpc>
                <a:spcPct val="90000"/>
              </a:lnSpc>
            </a:pPr>
            <a:r>
              <a:rPr lang="en-US" dirty="0"/>
              <a:t>Eating food contaminated with pathogens that grow in the body and form </a:t>
            </a:r>
            <a:r>
              <a:rPr lang="en-US" dirty="0" smtClean="0"/>
              <a:t>toxins.</a:t>
            </a:r>
          </a:p>
          <a:p>
            <a:pPr lvl="1">
              <a:lnSpc>
                <a:spcPct val="90000"/>
              </a:lnSpc>
              <a:buNone/>
            </a:pPr>
            <a:r>
              <a:rPr lang="en-US" sz="2400" b="1" dirty="0" smtClean="0">
                <a:solidFill>
                  <a:srgbClr val="00B050"/>
                </a:solidFill>
              </a:rPr>
              <a:t>4-</a:t>
            </a:r>
            <a:r>
              <a:rPr lang="en-US" sz="3200" b="1" dirty="0" smtClean="0">
                <a:solidFill>
                  <a:srgbClr val="00B050"/>
                </a:solidFill>
              </a:rPr>
              <a:t>Allergy</a:t>
            </a:r>
            <a:endParaRPr lang="en-US" sz="3200" b="1" dirty="0" smtClean="0">
              <a:solidFill>
                <a:srgbClr val="00B05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Autofit/>
          </a:bodyPr>
          <a:lstStyle/>
          <a:p>
            <a:r>
              <a:rPr lang="en-US" sz="3200" b="1" dirty="0" smtClean="0">
                <a:solidFill>
                  <a:srgbClr val="FF0000"/>
                </a:solidFill>
              </a:rPr>
              <a:t>Geographic Distribution of Hepatitis A Infection</a:t>
            </a:r>
            <a:endParaRPr lang="en-US" sz="3200" b="1" dirty="0">
              <a:solidFill>
                <a:srgbClr val="FF0000"/>
              </a:solidFill>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642910" y="1428736"/>
            <a:ext cx="7819458" cy="5160843"/>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cdonalds-hepatitis.jpg"/>
          <p:cNvPicPr>
            <a:picLocks noGrp="1" noChangeAspect="1"/>
          </p:cNvPicPr>
          <p:nvPr>
            <p:ph idx="1"/>
          </p:nvPr>
        </p:nvPicPr>
        <p:blipFill>
          <a:blip r:embed="rId2" cstate="print"/>
          <a:srcRect l="4662" t="7105" r="5215" b="4487"/>
          <a:stretch>
            <a:fillRect/>
          </a:stretch>
        </p:blipFill>
        <p:spPr>
          <a:xfrm>
            <a:off x="642910" y="206899"/>
            <a:ext cx="7500990" cy="6653587"/>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42910" y="357166"/>
            <a:ext cx="7772400" cy="928694"/>
          </a:xfrm>
        </p:spPr>
        <p:txBody>
          <a:bodyPr>
            <a:normAutofit/>
          </a:bodyPr>
          <a:lstStyle/>
          <a:p>
            <a:r>
              <a:rPr lang="en-US" sz="4000" b="1" dirty="0">
                <a:solidFill>
                  <a:srgbClr val="FF0000"/>
                </a:solidFill>
              </a:rPr>
              <a:t>Common Foodborne Parasites</a:t>
            </a:r>
          </a:p>
        </p:txBody>
      </p:sp>
      <p:sp>
        <p:nvSpPr>
          <p:cNvPr id="72707" name="Rectangle 3"/>
          <p:cNvSpPr>
            <a:spLocks noGrp="1" noChangeArrowheads="1"/>
          </p:cNvSpPr>
          <p:nvPr>
            <p:ph type="body" sz="half" idx="1"/>
          </p:nvPr>
        </p:nvSpPr>
        <p:spPr/>
        <p:txBody>
          <a:bodyPr>
            <a:normAutofit/>
          </a:bodyPr>
          <a:lstStyle/>
          <a:p>
            <a:r>
              <a:rPr lang="en-US" i="1" dirty="0" err="1" smtClean="0"/>
              <a:t>Giardia</a:t>
            </a:r>
            <a:endParaRPr lang="en-US" i="1" dirty="0"/>
          </a:p>
          <a:p>
            <a:r>
              <a:rPr lang="en-US" i="1" dirty="0" smtClean="0"/>
              <a:t>Cryptosporidium</a:t>
            </a:r>
            <a:endParaRPr lang="en-US" i="1" dirty="0"/>
          </a:p>
          <a:p>
            <a:r>
              <a:rPr lang="en-US" i="1" dirty="0" err="1" smtClean="0"/>
              <a:t>Cyclospora</a:t>
            </a:r>
            <a:endParaRPr lang="en-US" i="1" dirty="0"/>
          </a:p>
          <a:p>
            <a:r>
              <a:rPr lang="en-US" i="1" dirty="0" err="1" smtClean="0"/>
              <a:t>Tinea</a:t>
            </a:r>
            <a:endParaRPr lang="en-US" i="1" dirty="0"/>
          </a:p>
          <a:p>
            <a:r>
              <a:rPr lang="en-US" i="1" dirty="0" err="1" smtClean="0"/>
              <a:t>Toxoplasma</a:t>
            </a:r>
            <a:endParaRPr lang="en-US" i="1" dirty="0"/>
          </a:p>
          <a:p>
            <a:r>
              <a:rPr lang="en-US" i="1" dirty="0" err="1" smtClean="0"/>
              <a:t>Trichinella</a:t>
            </a:r>
            <a:endParaRPr lang="en-US" i="1" dirty="0"/>
          </a:p>
        </p:txBody>
      </p:sp>
      <p:pic>
        <p:nvPicPr>
          <p:cNvPr id="8" name="Content Placeholder 3" descr="giardia_web1.jpg"/>
          <p:cNvPicPr>
            <a:picLocks noChangeAspect="1"/>
          </p:cNvPicPr>
          <p:nvPr/>
        </p:nvPicPr>
        <p:blipFill>
          <a:blip r:embed="rId3" cstate="print"/>
          <a:srcRect l="3125" t="8604" b="10770"/>
          <a:stretch>
            <a:fillRect/>
          </a:stretch>
        </p:blipFill>
        <p:spPr>
          <a:xfrm>
            <a:off x="4786314" y="3286124"/>
            <a:ext cx="3690950" cy="3071834"/>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i="1" dirty="0" err="1" smtClean="0">
                <a:solidFill>
                  <a:srgbClr val="FF0000"/>
                </a:solidFill>
              </a:rPr>
              <a:t>Giardia</a:t>
            </a:r>
            <a:r>
              <a:rPr lang="en-US" b="1" i="1" dirty="0" smtClean="0">
                <a:solidFill>
                  <a:srgbClr val="FF0000"/>
                </a:solidFill>
              </a:rPr>
              <a:t> </a:t>
            </a:r>
            <a:r>
              <a:rPr lang="en-US" b="1" i="1" dirty="0" err="1" smtClean="0">
                <a:solidFill>
                  <a:srgbClr val="FF0000"/>
                </a:solidFill>
              </a:rPr>
              <a:t>lamblia</a:t>
            </a:r>
            <a:endParaRPr lang="en-US" b="1" dirty="0">
              <a:solidFill>
                <a:srgbClr val="FF0000"/>
              </a:solidFill>
            </a:endParaRPr>
          </a:p>
        </p:txBody>
      </p:sp>
      <p:sp>
        <p:nvSpPr>
          <p:cNvPr id="3" name="Content Placeholder 2"/>
          <p:cNvSpPr>
            <a:spLocks noGrp="1"/>
          </p:cNvSpPr>
          <p:nvPr>
            <p:ph idx="1"/>
          </p:nvPr>
        </p:nvSpPr>
        <p:spPr>
          <a:xfrm>
            <a:off x="457200" y="1285860"/>
            <a:ext cx="8229600" cy="5214974"/>
          </a:xfrm>
        </p:spPr>
        <p:txBody>
          <a:bodyPr>
            <a:normAutofit fontScale="85000" lnSpcReduction="10000"/>
          </a:bodyPr>
          <a:lstStyle/>
          <a:p>
            <a:r>
              <a:rPr lang="en-US" dirty="0" smtClean="0"/>
              <a:t>Also known as:</a:t>
            </a:r>
            <a:r>
              <a:rPr lang="en-US" i="1" dirty="0" smtClean="0"/>
              <a:t> </a:t>
            </a:r>
            <a:r>
              <a:rPr lang="en-US" i="1" dirty="0" err="1" smtClean="0"/>
              <a:t>Giardia</a:t>
            </a:r>
            <a:r>
              <a:rPr lang="en-US" i="1" dirty="0" smtClean="0"/>
              <a:t> </a:t>
            </a:r>
            <a:r>
              <a:rPr lang="en-US" i="1" dirty="0" err="1" smtClean="0"/>
              <a:t>intestinalis</a:t>
            </a:r>
            <a:r>
              <a:rPr lang="en-US" dirty="0" smtClean="0"/>
              <a:t> is a protozoan flagellate causing </a:t>
            </a:r>
            <a:r>
              <a:rPr lang="en-US" dirty="0" err="1" smtClean="0"/>
              <a:t>giardiasis</a:t>
            </a:r>
            <a:r>
              <a:rPr lang="en-US" dirty="0" smtClean="0"/>
              <a:t> in the small intestine. </a:t>
            </a:r>
          </a:p>
          <a:p>
            <a:r>
              <a:rPr lang="en-US" dirty="0" smtClean="0"/>
              <a:t>Characterized by presence of excess fat in the stool. </a:t>
            </a:r>
          </a:p>
          <a:p>
            <a:r>
              <a:rPr lang="en-US" dirty="0" smtClean="0"/>
              <a:t>It attaches to the mucosa and absorbs nutrients that it gets from the intestinal wall. </a:t>
            </a:r>
          </a:p>
          <a:p>
            <a:r>
              <a:rPr lang="en-US" dirty="0" smtClean="0"/>
              <a:t>Reservoir: humans, also infects birds, cows, sheep, deer, dogs and cats.</a:t>
            </a:r>
          </a:p>
          <a:p>
            <a:r>
              <a:rPr lang="en-US" dirty="0" smtClean="0"/>
              <a:t>Incubation period: 7-10 days (range 3-25 days). </a:t>
            </a:r>
          </a:p>
          <a:p>
            <a:r>
              <a:rPr lang="en-US" dirty="0" err="1" smtClean="0"/>
              <a:t>Giardiasis</a:t>
            </a:r>
            <a:r>
              <a:rPr lang="en-US" dirty="0" smtClean="0"/>
              <a:t> is found worldwide mostly in warm climates and usually in children.</a:t>
            </a:r>
          </a:p>
          <a:p>
            <a:r>
              <a:rPr lang="en-US" dirty="0" smtClean="0"/>
              <a:t>Treatment is by drinking a lot of fluids and </a:t>
            </a:r>
            <a:r>
              <a:rPr lang="en-US" dirty="0" err="1" smtClean="0"/>
              <a:t>antiparasitic</a:t>
            </a:r>
            <a:r>
              <a:rPr lang="en-US" dirty="0" smtClean="0"/>
              <a:t> agents (</a:t>
            </a:r>
            <a:r>
              <a:rPr lang="en-US" dirty="0" err="1" smtClean="0"/>
              <a:t>metronidazole</a:t>
            </a:r>
            <a:r>
              <a:rPr lang="en-US" dirty="0" smtClean="0"/>
              <a:t>).</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en-US" b="1" dirty="0" smtClean="0">
                <a:solidFill>
                  <a:srgbClr val="FF0000"/>
                </a:solidFill>
              </a:rPr>
              <a:t>Life Cycle of </a:t>
            </a:r>
            <a:r>
              <a:rPr lang="en-US" b="1" dirty="0" err="1" smtClean="0">
                <a:solidFill>
                  <a:srgbClr val="FF0000"/>
                </a:solidFill>
              </a:rPr>
              <a:t>Giardia</a:t>
            </a:r>
            <a:endParaRPr lang="en-US" b="1" dirty="0">
              <a:solidFill>
                <a:srgbClr val="FF0000"/>
              </a:solidFill>
            </a:endParaRPr>
          </a:p>
        </p:txBody>
      </p:sp>
      <p:pic>
        <p:nvPicPr>
          <p:cNvPr id="4" name="Content Placeholder 3" descr="giardia-lamblia-life-cycle.jpg"/>
          <p:cNvPicPr>
            <a:picLocks noGrp="1" noChangeAspect="1"/>
          </p:cNvPicPr>
          <p:nvPr>
            <p:ph idx="1"/>
          </p:nvPr>
        </p:nvPicPr>
        <p:blipFill>
          <a:blip r:embed="rId2" cstate="print"/>
          <a:stretch>
            <a:fillRect/>
          </a:stretch>
        </p:blipFill>
        <p:spPr>
          <a:xfrm>
            <a:off x="1785918" y="1278318"/>
            <a:ext cx="5629059" cy="5222516"/>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Prevention of Foodborne and Waterborne Infections </a:t>
            </a:r>
            <a:endParaRPr lang="en-US" b="1" dirty="0">
              <a:solidFill>
                <a:srgbClr val="FF0000"/>
              </a:solidFill>
            </a:endParaRPr>
          </a:p>
        </p:txBody>
      </p:sp>
      <p:sp>
        <p:nvSpPr>
          <p:cNvPr id="3" name="Content Placeholder 2"/>
          <p:cNvSpPr>
            <a:spLocks noGrp="1"/>
          </p:cNvSpPr>
          <p:nvPr>
            <p:ph idx="1"/>
          </p:nvPr>
        </p:nvSpPr>
        <p:spPr>
          <a:xfrm>
            <a:off x="4429124" y="1928802"/>
            <a:ext cx="4229072" cy="4525963"/>
          </a:xfrm>
        </p:spPr>
        <p:txBody>
          <a:bodyPr>
            <a:normAutofit fontScale="92500" lnSpcReduction="20000"/>
          </a:bodyPr>
          <a:lstStyle/>
          <a:p>
            <a:pPr>
              <a:buNone/>
            </a:pPr>
            <a:r>
              <a:rPr lang="en-US" dirty="0" smtClean="0"/>
              <a:t>    Prevention measures include improved sanitation, adequate personal hygiene, proper sewage treatment, exclusion of infected individuals as food-handlers and health care providers.  Foods of animal origin should be thoroughly cooked.</a:t>
            </a:r>
          </a:p>
        </p:txBody>
      </p:sp>
      <p:pic>
        <p:nvPicPr>
          <p:cNvPr id="4" name="Picture 4" descr="MCj02507400000[1]"/>
          <p:cNvPicPr>
            <a:picLocks noChangeAspect="1" noChangeArrowheads="1"/>
          </p:cNvPicPr>
          <p:nvPr/>
        </p:nvPicPr>
        <p:blipFill>
          <a:blip r:embed="rId2" cstate="print"/>
          <a:srcRect/>
          <a:stretch>
            <a:fillRect/>
          </a:stretch>
        </p:blipFill>
        <p:spPr bwMode="auto">
          <a:xfrm>
            <a:off x="142844" y="1928802"/>
            <a:ext cx="4359275" cy="432276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57940" cy="1143000"/>
          </a:xfrm>
        </p:spPr>
        <p:txBody>
          <a:bodyPr>
            <a:normAutofit/>
          </a:bodyPr>
          <a:lstStyle/>
          <a:p>
            <a:r>
              <a:rPr lang="en-US" b="1" dirty="0" smtClean="0">
                <a:solidFill>
                  <a:srgbClr val="00B050"/>
                </a:solidFill>
              </a:rPr>
              <a:t>WHO Ten Golden Rules</a:t>
            </a:r>
            <a:endParaRPr lang="en-US" b="1" dirty="0">
              <a:solidFill>
                <a:srgbClr val="FF0000"/>
              </a:solidFill>
            </a:endParaRPr>
          </a:p>
        </p:txBody>
      </p:sp>
      <p:sp>
        <p:nvSpPr>
          <p:cNvPr id="3" name="Content Placeholder 2"/>
          <p:cNvSpPr>
            <a:spLocks noGrp="1"/>
          </p:cNvSpPr>
          <p:nvPr>
            <p:ph idx="1"/>
          </p:nvPr>
        </p:nvSpPr>
        <p:spPr>
          <a:xfrm>
            <a:off x="357158" y="1714488"/>
            <a:ext cx="4214810" cy="4525963"/>
          </a:xfrm>
        </p:spPr>
        <p:txBody>
          <a:bodyPr>
            <a:normAutofit/>
          </a:bodyPr>
          <a:lstStyle/>
          <a:p>
            <a:pPr>
              <a:buNone/>
            </a:pPr>
            <a:endParaRPr lang="en-US" b="1" dirty="0" smtClean="0">
              <a:solidFill>
                <a:srgbClr val="0070C0"/>
              </a:solidFill>
            </a:endParaRPr>
          </a:p>
          <a:p>
            <a:pPr marL="514350" indent="-514350">
              <a:buFont typeface="+mj-lt"/>
              <a:buAutoNum type="arabicPeriod"/>
            </a:pPr>
            <a:r>
              <a:rPr lang="en-NZ" b="1" dirty="0" smtClean="0">
                <a:solidFill>
                  <a:srgbClr val="0070C0"/>
                </a:solidFill>
              </a:rPr>
              <a:t>Food processed for safety</a:t>
            </a:r>
          </a:p>
          <a:p>
            <a:pPr marL="514350" indent="-514350">
              <a:buFont typeface="+mj-lt"/>
              <a:buAutoNum type="arabicPeriod"/>
            </a:pPr>
            <a:r>
              <a:rPr lang="en-NZ" b="1" dirty="0" smtClean="0">
                <a:solidFill>
                  <a:srgbClr val="0070C0"/>
                </a:solidFill>
              </a:rPr>
              <a:t>Thoroughly cook</a:t>
            </a:r>
          </a:p>
          <a:p>
            <a:pPr marL="514350" indent="-514350">
              <a:buFont typeface="+mj-lt"/>
              <a:buAutoNum type="arabicPeriod"/>
            </a:pPr>
            <a:r>
              <a:rPr lang="en-NZ" b="1" dirty="0" smtClean="0">
                <a:solidFill>
                  <a:srgbClr val="0070C0"/>
                </a:solidFill>
              </a:rPr>
              <a:t>Eat immediately</a:t>
            </a:r>
          </a:p>
          <a:p>
            <a:pPr marL="514350" indent="-514350">
              <a:buFont typeface="+mj-lt"/>
              <a:buAutoNum type="arabicPeriod"/>
            </a:pPr>
            <a:r>
              <a:rPr lang="en-NZ" b="1" dirty="0" smtClean="0">
                <a:solidFill>
                  <a:srgbClr val="0070C0"/>
                </a:solidFill>
              </a:rPr>
              <a:t>Store carefully</a:t>
            </a:r>
          </a:p>
          <a:p>
            <a:pPr marL="514350" indent="-514350">
              <a:buFont typeface="+mj-lt"/>
              <a:buAutoNum type="arabicPeriod"/>
            </a:pPr>
            <a:r>
              <a:rPr lang="en-NZ" b="1" dirty="0" smtClean="0">
                <a:solidFill>
                  <a:srgbClr val="0070C0"/>
                </a:solidFill>
              </a:rPr>
              <a:t>Reheat thoroughly</a:t>
            </a:r>
          </a:p>
          <a:p>
            <a:pPr marL="514350" indent="-514350">
              <a:buNone/>
            </a:pPr>
            <a:endParaRPr lang="en-US" b="1" dirty="0">
              <a:solidFill>
                <a:srgbClr val="0070C0"/>
              </a:solidFill>
            </a:endParaRPr>
          </a:p>
        </p:txBody>
      </p:sp>
      <p:sp>
        <p:nvSpPr>
          <p:cNvPr id="4" name="Rectangle 3"/>
          <p:cNvSpPr/>
          <p:nvPr/>
        </p:nvSpPr>
        <p:spPr>
          <a:xfrm>
            <a:off x="4357686" y="2285992"/>
            <a:ext cx="4572000" cy="3539430"/>
          </a:xfrm>
          <a:prstGeom prst="rect">
            <a:avLst/>
          </a:prstGeom>
        </p:spPr>
        <p:txBody>
          <a:bodyPr wrap="square">
            <a:spAutoFit/>
          </a:bodyPr>
          <a:lstStyle/>
          <a:p>
            <a:pPr marL="514350" indent="-514350">
              <a:buAutoNum type="arabicPeriod" startAt="6"/>
            </a:pPr>
            <a:r>
              <a:rPr lang="en-NZ" sz="3200" b="1" dirty="0" smtClean="0">
                <a:solidFill>
                  <a:srgbClr val="0070C0"/>
                </a:solidFill>
              </a:rPr>
              <a:t>No contact </a:t>
            </a:r>
          </a:p>
          <a:p>
            <a:pPr marL="514350" indent="-514350"/>
            <a:r>
              <a:rPr lang="en-NZ" sz="3200" b="1" dirty="0">
                <a:solidFill>
                  <a:srgbClr val="0070C0"/>
                </a:solidFill>
              </a:rPr>
              <a:t> </a:t>
            </a:r>
            <a:r>
              <a:rPr lang="en-NZ" sz="3200" b="1" dirty="0" smtClean="0">
                <a:solidFill>
                  <a:srgbClr val="0070C0"/>
                </a:solidFill>
              </a:rPr>
              <a:t>    between raw &amp; cooked</a:t>
            </a:r>
          </a:p>
          <a:p>
            <a:pPr marL="457200" indent="-457200"/>
            <a:r>
              <a:rPr lang="en-NZ" sz="3200" b="1" dirty="0" smtClean="0">
                <a:solidFill>
                  <a:srgbClr val="0070C0"/>
                </a:solidFill>
              </a:rPr>
              <a:t>7.  Wash hands</a:t>
            </a:r>
          </a:p>
          <a:p>
            <a:pPr marL="457200" indent="-457200"/>
            <a:r>
              <a:rPr lang="en-NZ" sz="3200" b="1" dirty="0" smtClean="0">
                <a:solidFill>
                  <a:srgbClr val="0070C0"/>
                </a:solidFill>
              </a:rPr>
              <a:t>8.  Keep food preparation  surfaces clean</a:t>
            </a:r>
          </a:p>
          <a:p>
            <a:pPr marL="514350" indent="-514350">
              <a:buAutoNum type="arabicPeriod" startAt="9"/>
            </a:pPr>
            <a:r>
              <a:rPr lang="en-NZ" sz="3200" b="1" dirty="0" smtClean="0">
                <a:solidFill>
                  <a:srgbClr val="0070C0"/>
                </a:solidFill>
              </a:rPr>
              <a:t>Protect from pests</a:t>
            </a:r>
          </a:p>
          <a:p>
            <a:pPr marL="514350" indent="-514350"/>
            <a:r>
              <a:rPr lang="en-NZ" sz="3200" b="1" dirty="0" smtClean="0">
                <a:solidFill>
                  <a:srgbClr val="0070C0"/>
                </a:solidFill>
              </a:rPr>
              <a:t>10.Use potable water</a:t>
            </a:r>
            <a:endParaRPr lang="en-AU" sz="3200" b="1" dirty="0">
              <a:solidFill>
                <a:srgbClr val="0070C0"/>
              </a:solidFill>
            </a:endParaRPr>
          </a:p>
        </p:txBody>
      </p:sp>
      <p:pic>
        <p:nvPicPr>
          <p:cNvPr id="5" name="Picture 21" descr="separate"/>
          <p:cNvPicPr>
            <a:picLocks noChangeAspect="1" noChangeArrowheads="1"/>
          </p:cNvPicPr>
          <p:nvPr/>
        </p:nvPicPr>
        <p:blipFill>
          <a:blip r:embed="rId2" cstate="print"/>
          <a:srcRect/>
          <a:stretch>
            <a:fillRect/>
          </a:stretch>
        </p:blipFill>
        <p:spPr>
          <a:xfrm rot="2405164">
            <a:off x="6915173" y="195279"/>
            <a:ext cx="1939925" cy="2438400"/>
          </a:xfrm>
          <a:prstGeom prst="rect">
            <a:avLst/>
          </a:prstGeom>
          <a:noFill/>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forn912l.jpg"/>
          <p:cNvPicPr>
            <a:picLocks noGrp="1" noChangeAspect="1" noChangeArrowheads="1"/>
          </p:cNvPicPr>
          <p:nvPr>
            <p:ph idx="1"/>
          </p:nvPr>
        </p:nvPicPr>
        <p:blipFill>
          <a:blip r:embed="rId2" cstate="print"/>
          <a:srcRect t="905" r="4950"/>
          <a:stretch>
            <a:fillRect/>
          </a:stretch>
        </p:blipFill>
        <p:spPr bwMode="auto">
          <a:xfrm>
            <a:off x="1142975" y="285728"/>
            <a:ext cx="6858049" cy="643497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I</a:t>
            </a:r>
            <a:r>
              <a:rPr lang="en-US" b="1" dirty="0" smtClean="0">
                <a:solidFill>
                  <a:srgbClr val="FF0000"/>
                </a:solidFill>
              </a:rPr>
              <a:t>ntoxication</a:t>
            </a:r>
            <a:endParaRPr lang="en-US" b="1" dirty="0">
              <a:solidFill>
                <a:srgbClr val="FF0000"/>
              </a:solidFill>
            </a:endParaRPr>
          </a:p>
        </p:txBody>
      </p:sp>
      <p:sp>
        <p:nvSpPr>
          <p:cNvPr id="3" name="Content Placeholder 2"/>
          <p:cNvSpPr>
            <a:spLocks noGrp="1"/>
          </p:cNvSpPr>
          <p:nvPr>
            <p:ph idx="1"/>
          </p:nvPr>
        </p:nvSpPr>
        <p:spPr>
          <a:xfrm>
            <a:off x="457200" y="1428736"/>
            <a:ext cx="8229600" cy="5143536"/>
          </a:xfrm>
        </p:spPr>
        <p:txBody>
          <a:bodyPr>
            <a:normAutofit fontScale="77500" lnSpcReduction="20000"/>
          </a:bodyPr>
          <a:lstStyle/>
          <a:p>
            <a:r>
              <a:rPr lang="en-US" dirty="0" smtClean="0"/>
              <a:t>Toxins are produced by harmful microorganisms, the result of a chemical contamination, or are naturally part of a plant or seafood. </a:t>
            </a:r>
          </a:p>
          <a:p>
            <a:r>
              <a:rPr lang="en-US" dirty="0" smtClean="0"/>
              <a:t>Viruses and parasites do not cause </a:t>
            </a:r>
            <a:r>
              <a:rPr lang="en-US" dirty="0" err="1" smtClean="0"/>
              <a:t>foodborne</a:t>
            </a:r>
            <a:r>
              <a:rPr lang="en-US" dirty="0" smtClean="0"/>
              <a:t> intoxication. </a:t>
            </a:r>
          </a:p>
          <a:p>
            <a:r>
              <a:rPr lang="en-US" dirty="0" smtClean="0"/>
              <a:t>Some bacteria can cause intoxication. The </a:t>
            </a:r>
            <a:r>
              <a:rPr lang="en-US" dirty="0" err="1" smtClean="0"/>
              <a:t>foodborne</a:t>
            </a:r>
            <a:r>
              <a:rPr lang="en-US" dirty="0" smtClean="0"/>
              <a:t> bacteria that cause intoxication are: </a:t>
            </a:r>
            <a:r>
              <a:rPr lang="en-US" i="1" dirty="0" smtClean="0"/>
              <a:t>Clostridium </a:t>
            </a:r>
            <a:r>
              <a:rPr lang="en-US" i="1" dirty="0" err="1" smtClean="0"/>
              <a:t>botulinum</a:t>
            </a:r>
            <a:r>
              <a:rPr lang="en-US" i="1" dirty="0" smtClean="0"/>
              <a:t>, Staphylococcus </a:t>
            </a:r>
            <a:r>
              <a:rPr lang="en-US" i="1" dirty="0" err="1" smtClean="0"/>
              <a:t>aureus</a:t>
            </a:r>
            <a:r>
              <a:rPr lang="en-US" i="1" dirty="0" smtClean="0"/>
              <a:t>, Clostridium </a:t>
            </a:r>
            <a:r>
              <a:rPr lang="en-US" i="1" dirty="0" err="1" smtClean="0"/>
              <a:t>perfringens</a:t>
            </a:r>
            <a:r>
              <a:rPr lang="en-US" dirty="0" smtClean="0"/>
              <a:t>, and </a:t>
            </a:r>
            <a:r>
              <a:rPr lang="en-US" i="1" dirty="0" smtClean="0"/>
              <a:t>Bacillus cereus</a:t>
            </a:r>
            <a:r>
              <a:rPr lang="en-US" dirty="0" smtClean="0"/>
              <a:t>.</a:t>
            </a:r>
          </a:p>
          <a:p>
            <a:r>
              <a:rPr lang="en-US" dirty="0" smtClean="0"/>
              <a:t>Chemicals that can cause an intoxication include: cleaning products, sanitizers, pesticides and metals (lead, copper, brass, zinc, antimony, and cadmium). </a:t>
            </a:r>
          </a:p>
          <a:p>
            <a:r>
              <a:rPr lang="en-US" dirty="0" smtClean="0"/>
              <a:t>Seafood toxins include toxins from tropical fish, shellfish, lobsters, shrimps, and crabs. Plants and mushrooms can also cause an intoxication.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Toxin-mediated Infection</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A toxin-mediated infection is when a person eats food containing harmful bacteria. While in the intestinal tract, the bacteria produce toxins that cause illness. </a:t>
            </a:r>
          </a:p>
          <a:p>
            <a:r>
              <a:rPr lang="en-US" dirty="0" smtClean="0"/>
              <a:t>Viruses and parasites do not cause a toxin-mediated infection. </a:t>
            </a:r>
          </a:p>
          <a:p>
            <a:r>
              <a:rPr lang="en-US" dirty="0" smtClean="0"/>
              <a:t>Some bacteria can cause toxin-mediated infection. The </a:t>
            </a:r>
            <a:r>
              <a:rPr lang="en-US" dirty="0" err="1" smtClean="0"/>
              <a:t>foodborne</a:t>
            </a:r>
            <a:r>
              <a:rPr lang="en-US" dirty="0" smtClean="0"/>
              <a:t> bacteria that cause toxin-mediated infection are: </a:t>
            </a:r>
            <a:r>
              <a:rPr lang="en-US" i="1" dirty="0" err="1" smtClean="0"/>
              <a:t>Shigella</a:t>
            </a:r>
            <a:r>
              <a:rPr lang="en-US" i="1" dirty="0" smtClean="0"/>
              <a:t> spp.,</a:t>
            </a:r>
            <a:r>
              <a:rPr lang="en-US" dirty="0" smtClean="0"/>
              <a:t> Shiga toxin-producing </a:t>
            </a:r>
            <a:r>
              <a:rPr lang="en-US" i="1" dirty="0" err="1" smtClean="0"/>
              <a:t>E.coli</a:t>
            </a:r>
            <a:r>
              <a:rPr lang="en-US" i="1" dirty="0" smtClean="0"/>
              <a:t> </a:t>
            </a:r>
            <a:r>
              <a:rPr lang="en-US" dirty="0" smtClean="0"/>
              <a:t>and </a:t>
            </a:r>
            <a:r>
              <a:rPr lang="en-US" i="1" dirty="0" smtClean="0"/>
              <a:t>Salmonella </a:t>
            </a:r>
            <a:r>
              <a:rPr lang="en-US" i="1" dirty="0" err="1" smtClean="0"/>
              <a:t>typhi</a:t>
            </a:r>
            <a:r>
              <a:rPr lang="en-US" dirty="0" smtClean="0"/>
              <a:t>.</a:t>
            </a:r>
            <a:endParaRPr lang="en-US"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fontScale="90000"/>
          </a:bodyPr>
          <a:lstStyle/>
          <a:p>
            <a:r>
              <a:rPr lang="en-US" b="1" dirty="0" smtClean="0">
                <a:solidFill>
                  <a:srgbClr val="FF0000"/>
                </a:solidFill>
              </a:rPr>
              <a:t>Foodborne and Waterborne Infections</a:t>
            </a:r>
            <a:endParaRPr lang="en-US" b="1" dirty="0">
              <a:solidFill>
                <a:srgbClr val="FF0000"/>
              </a:solidFill>
            </a:endParaRPr>
          </a:p>
        </p:txBody>
      </p:sp>
      <p:sp>
        <p:nvSpPr>
          <p:cNvPr id="3" name="Content Placeholder 2"/>
          <p:cNvSpPr>
            <a:spLocks noGrp="1"/>
          </p:cNvSpPr>
          <p:nvPr>
            <p:ph idx="1"/>
          </p:nvPr>
        </p:nvSpPr>
        <p:spPr>
          <a:xfrm>
            <a:off x="457200" y="1357298"/>
            <a:ext cx="8229600" cy="5286412"/>
          </a:xfrm>
        </p:spPr>
        <p:txBody>
          <a:bodyPr>
            <a:normAutofit fontScale="85000" lnSpcReduction="10000"/>
          </a:bodyPr>
          <a:lstStyle/>
          <a:p>
            <a:pPr>
              <a:buNone/>
            </a:pPr>
            <a:r>
              <a:rPr lang="en-US" b="1" dirty="0" smtClean="0">
                <a:solidFill>
                  <a:srgbClr val="00B050"/>
                </a:solidFill>
              </a:rPr>
              <a:t>Foodborne infections</a:t>
            </a:r>
          </a:p>
          <a:p>
            <a:pPr>
              <a:buNone/>
            </a:pPr>
            <a:r>
              <a:rPr lang="en-US" b="1" i="1" dirty="0" smtClean="0">
                <a:solidFill>
                  <a:srgbClr val="00B0F0"/>
                </a:solidFill>
              </a:rPr>
              <a:t>           Any disease that can be acquired:</a:t>
            </a:r>
          </a:p>
          <a:p>
            <a:r>
              <a:rPr lang="en-US" dirty="0" smtClean="0"/>
              <a:t>By eating food contaminated with a pathogen.</a:t>
            </a:r>
          </a:p>
          <a:p>
            <a:r>
              <a:rPr lang="en-US" dirty="0" smtClean="0"/>
              <a:t>By getting the pathogen into the digestive system through dirty hands or surfaces. </a:t>
            </a:r>
          </a:p>
          <a:p>
            <a:pPr>
              <a:buNone/>
            </a:pPr>
            <a:r>
              <a:rPr lang="en-US" b="1" dirty="0" smtClean="0">
                <a:solidFill>
                  <a:srgbClr val="00B050"/>
                </a:solidFill>
              </a:rPr>
              <a:t>Waterborne infections</a:t>
            </a:r>
          </a:p>
          <a:p>
            <a:pPr>
              <a:buNone/>
            </a:pPr>
            <a:r>
              <a:rPr lang="en-US" b="1" i="1" dirty="0" smtClean="0">
                <a:solidFill>
                  <a:srgbClr val="00B0F0"/>
                </a:solidFill>
              </a:rPr>
              <a:t>           Any </a:t>
            </a:r>
            <a:r>
              <a:rPr lang="en-US" b="1" i="1" dirty="0">
                <a:solidFill>
                  <a:srgbClr val="00B0F0"/>
                </a:solidFill>
              </a:rPr>
              <a:t>disease that can be acquired:</a:t>
            </a:r>
          </a:p>
          <a:p>
            <a:r>
              <a:rPr lang="en-US" dirty="0" smtClean="0"/>
              <a:t>By </a:t>
            </a:r>
            <a:r>
              <a:rPr lang="en-US" dirty="0"/>
              <a:t>drinking water contaminated with a </a:t>
            </a:r>
            <a:r>
              <a:rPr lang="en-US" dirty="0" smtClean="0"/>
              <a:t>pathogen.</a:t>
            </a:r>
            <a:endParaRPr lang="en-US" dirty="0"/>
          </a:p>
          <a:p>
            <a:r>
              <a:rPr lang="en-US" dirty="0" smtClean="0"/>
              <a:t>By </a:t>
            </a:r>
            <a:r>
              <a:rPr lang="en-US" dirty="0"/>
              <a:t>getting water into your mouth </a:t>
            </a:r>
            <a:r>
              <a:rPr lang="en-US" dirty="0" smtClean="0"/>
              <a:t>during recreational </a:t>
            </a:r>
            <a:r>
              <a:rPr lang="en-US" dirty="0"/>
              <a:t>sports such </a:t>
            </a:r>
            <a:r>
              <a:rPr lang="en-US" dirty="0" smtClean="0"/>
              <a:t>as: fishing, swimming, or boating,..</a:t>
            </a:r>
            <a:endParaRPr lang="en-US" dirty="0"/>
          </a:p>
          <a:p>
            <a:r>
              <a:rPr lang="en-US" dirty="0" smtClean="0"/>
              <a:t>By </a:t>
            </a:r>
            <a:r>
              <a:rPr lang="en-US" dirty="0"/>
              <a:t>letting contaminated water come into </a:t>
            </a:r>
            <a:r>
              <a:rPr lang="en-US" dirty="0" smtClean="0"/>
              <a:t>contact with open areas on the skin.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714348" y="285728"/>
            <a:ext cx="7772400" cy="857256"/>
          </a:xfrm>
        </p:spPr>
        <p:txBody>
          <a:bodyPr>
            <a:normAutofit/>
          </a:bodyPr>
          <a:lstStyle/>
          <a:p>
            <a:r>
              <a:rPr lang="en-US" b="1" dirty="0">
                <a:solidFill>
                  <a:srgbClr val="FF0000"/>
                </a:solidFill>
              </a:rPr>
              <a:t>Common Symptoms</a:t>
            </a:r>
          </a:p>
        </p:txBody>
      </p:sp>
      <p:sp>
        <p:nvSpPr>
          <p:cNvPr id="49155" name="Rectangle 3"/>
          <p:cNvSpPr>
            <a:spLocks noGrp="1" noChangeArrowheads="1"/>
          </p:cNvSpPr>
          <p:nvPr>
            <p:ph type="body" sz="half" idx="1"/>
          </p:nvPr>
        </p:nvSpPr>
        <p:spPr>
          <a:xfrm>
            <a:off x="642910" y="1214422"/>
            <a:ext cx="8072494" cy="5500726"/>
          </a:xfrm>
        </p:spPr>
        <p:txBody>
          <a:bodyPr>
            <a:noAutofit/>
          </a:bodyPr>
          <a:lstStyle/>
          <a:p>
            <a:r>
              <a:rPr lang="en-US" sz="2800" b="1" dirty="0" smtClean="0">
                <a:solidFill>
                  <a:srgbClr val="00B050"/>
                </a:solidFill>
              </a:rPr>
              <a:t>The most common symptoms GIT infection are:</a:t>
            </a:r>
            <a:r>
              <a:rPr lang="en-US" sz="2800" b="1" dirty="0">
                <a:solidFill>
                  <a:srgbClr val="00B050"/>
                </a:solidFill>
              </a:rPr>
              <a:t> </a:t>
            </a:r>
            <a:r>
              <a:rPr lang="en-US" sz="2400" b="1" dirty="0" smtClean="0">
                <a:solidFill>
                  <a:srgbClr val="0070C0"/>
                </a:solidFill>
              </a:rPr>
              <a:t>diarrhea, abdominal cramps, vomiting, fever, dehydration, and fatigue.</a:t>
            </a:r>
          </a:p>
          <a:p>
            <a:r>
              <a:rPr lang="en-US" sz="2400" dirty="0" smtClean="0"/>
              <a:t>In rare instances, symptoms may come on as early as 30 minutes to 8 hours after eating contaminated food, but they may not develop symptoms for several days or weeks.</a:t>
            </a:r>
          </a:p>
          <a:p>
            <a:r>
              <a:rPr lang="en-US" sz="2400" dirty="0" smtClean="0"/>
              <a:t>Symptoms of viral or parasitic illnesses may not appear for several weeks after exposure.  Symptoms usually last only one to two days, but in some cases can persist for between seven and ten days.</a:t>
            </a:r>
          </a:p>
          <a:p>
            <a:r>
              <a:rPr lang="en-US" sz="2400" dirty="0" smtClean="0"/>
              <a:t>For most healthy people, </a:t>
            </a:r>
            <a:r>
              <a:rPr lang="en-US" sz="2400" dirty="0" err="1" smtClean="0"/>
              <a:t>foodborne</a:t>
            </a:r>
            <a:r>
              <a:rPr lang="en-US" sz="2400" dirty="0" smtClean="0"/>
              <a:t> illnesses are neither long-lasting nor life-threatening.  However, they can cause severe consequences in the very young, the very old, and </a:t>
            </a:r>
            <a:r>
              <a:rPr lang="en-US" sz="2400" dirty="0" err="1" smtClean="0"/>
              <a:t>immunocompromised</a:t>
            </a:r>
            <a:r>
              <a:rPr lang="en-US" sz="2400" dirty="0" smtClean="0"/>
              <a:t> people.</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rmAutofit fontScale="90000"/>
          </a:bodyPr>
          <a:lstStyle/>
          <a:p>
            <a:r>
              <a:rPr lang="en-US" b="1" dirty="0" smtClean="0">
                <a:solidFill>
                  <a:srgbClr val="FF0000"/>
                </a:solidFill>
              </a:rPr>
              <a:t>Sources of Microbial Contamination</a:t>
            </a:r>
            <a:endParaRPr lang="en-US" b="1" dirty="0">
              <a:solidFill>
                <a:srgbClr val="FF0000"/>
              </a:solidFill>
            </a:endParaRPr>
          </a:p>
        </p:txBody>
      </p:sp>
      <p:sp>
        <p:nvSpPr>
          <p:cNvPr id="3" name="Content Placeholder 2"/>
          <p:cNvSpPr>
            <a:spLocks noGrp="1"/>
          </p:cNvSpPr>
          <p:nvPr>
            <p:ph idx="1"/>
          </p:nvPr>
        </p:nvSpPr>
        <p:spPr>
          <a:xfrm>
            <a:off x="457200" y="1285860"/>
            <a:ext cx="8229600" cy="5286412"/>
          </a:xfrm>
        </p:spPr>
        <p:txBody>
          <a:bodyPr>
            <a:normAutofit lnSpcReduction="10000"/>
          </a:bodyPr>
          <a:lstStyle/>
          <a:p>
            <a:r>
              <a:rPr lang="en-US" b="1" dirty="0" smtClean="0">
                <a:solidFill>
                  <a:srgbClr val="0070C0"/>
                </a:solidFill>
              </a:rPr>
              <a:t>Soil:</a:t>
            </a:r>
            <a:r>
              <a:rPr lang="en-US" dirty="0" smtClean="0"/>
              <a:t> contaminating plants and animals with bacteria and parasites.</a:t>
            </a:r>
          </a:p>
          <a:p>
            <a:r>
              <a:rPr lang="en-US" b="1" dirty="0" smtClean="0">
                <a:solidFill>
                  <a:srgbClr val="0070C0"/>
                </a:solidFill>
              </a:rPr>
              <a:t>Irrigation and fertilization:</a:t>
            </a:r>
            <a:r>
              <a:rPr lang="en-US" dirty="0" smtClean="0"/>
              <a:t> watering plants with sewage or contaminated water.</a:t>
            </a:r>
            <a:endParaRPr lang="en-US" dirty="0" smtClean="0">
              <a:solidFill>
                <a:srgbClr val="0070C0"/>
              </a:solidFill>
            </a:endParaRPr>
          </a:p>
          <a:p>
            <a:r>
              <a:rPr lang="en-US" b="1" dirty="0" smtClean="0">
                <a:solidFill>
                  <a:srgbClr val="0070C0"/>
                </a:solidFill>
              </a:rPr>
              <a:t>Farms and slaughter houses:</a:t>
            </a:r>
            <a:r>
              <a:rPr lang="en-US" dirty="0" smtClean="0"/>
              <a:t> infected animals and products (milk, eggs,..).</a:t>
            </a:r>
          </a:p>
          <a:p>
            <a:r>
              <a:rPr lang="en-US" b="1" dirty="0" smtClean="0">
                <a:solidFill>
                  <a:srgbClr val="0070C0"/>
                </a:solidFill>
              </a:rPr>
              <a:t>Food processing:</a:t>
            </a:r>
            <a:r>
              <a:rPr lang="en-US" dirty="0" smtClean="0"/>
              <a:t> equipment, packages, staff.</a:t>
            </a:r>
          </a:p>
          <a:p>
            <a:r>
              <a:rPr lang="en-US" b="1" dirty="0" smtClean="0">
                <a:solidFill>
                  <a:srgbClr val="0070C0"/>
                </a:solidFill>
              </a:rPr>
              <a:t>Food storage:</a:t>
            </a:r>
            <a:r>
              <a:rPr lang="en-US" dirty="0" smtClean="0"/>
              <a:t> temperature, time,..</a:t>
            </a:r>
          </a:p>
          <a:p>
            <a:r>
              <a:rPr lang="en-US" b="1" dirty="0" smtClean="0">
                <a:solidFill>
                  <a:srgbClr val="0070C0"/>
                </a:solidFill>
              </a:rPr>
              <a:t>Food handling:</a:t>
            </a:r>
            <a:r>
              <a:rPr lang="en-US" dirty="0" smtClean="0"/>
              <a:t> poor hygiene and inadequate cooking in restaurants and at home.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Transmission of infection</a:t>
            </a:r>
            <a:endParaRPr lang="en-US" b="1" dirty="0">
              <a:solidFill>
                <a:srgbClr val="FF0000"/>
              </a:solidFill>
            </a:endParaRPr>
          </a:p>
        </p:txBody>
      </p:sp>
      <p:sp>
        <p:nvSpPr>
          <p:cNvPr id="3" name="Content Placeholder 2"/>
          <p:cNvSpPr>
            <a:spLocks noGrp="1"/>
          </p:cNvSpPr>
          <p:nvPr>
            <p:ph idx="1"/>
          </p:nvPr>
        </p:nvSpPr>
        <p:spPr/>
        <p:txBody>
          <a:bodyPr/>
          <a:lstStyle/>
          <a:p>
            <a:r>
              <a:rPr lang="en-US" dirty="0"/>
              <a:t>I</a:t>
            </a:r>
            <a:r>
              <a:rPr lang="en-US" dirty="0" smtClean="0"/>
              <a:t>ngestion of contaminated food or water. </a:t>
            </a:r>
          </a:p>
          <a:p>
            <a:r>
              <a:rPr lang="en-US" dirty="0" smtClean="0"/>
              <a:t>Contact with infected animals.</a:t>
            </a:r>
          </a:p>
          <a:p>
            <a:r>
              <a:rPr lang="en-US" dirty="0" smtClean="0"/>
              <a:t>Fecal-oral person to person contact.</a:t>
            </a:r>
            <a:endParaRPr lang="en-US" dirty="0"/>
          </a:p>
        </p:txBody>
      </p:sp>
      <p:pic>
        <p:nvPicPr>
          <p:cNvPr id="4" name="Picture 5" descr="MPj03143780000[1]"/>
          <p:cNvPicPr>
            <a:picLocks noChangeAspect="1" noChangeArrowheads="1"/>
          </p:cNvPicPr>
          <p:nvPr/>
        </p:nvPicPr>
        <p:blipFill>
          <a:blip r:embed="rId2" cstate="print"/>
          <a:srcRect/>
          <a:stretch>
            <a:fillRect/>
          </a:stretch>
        </p:blipFill>
        <p:spPr>
          <a:xfrm>
            <a:off x="5000628" y="3414329"/>
            <a:ext cx="3919534" cy="3443671"/>
          </a:xfrm>
          <a:prstGeom prst="rect">
            <a:avLst/>
          </a:prstGeo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Treatment</a:t>
            </a:r>
            <a:endParaRPr lang="en-US" b="1" dirty="0">
              <a:solidFill>
                <a:srgbClr val="FF0000"/>
              </a:solidFill>
            </a:endParaRPr>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   When </a:t>
            </a:r>
            <a:r>
              <a:rPr lang="en-US" dirty="0" err="1" smtClean="0"/>
              <a:t>foodborne</a:t>
            </a:r>
            <a:r>
              <a:rPr lang="en-US" dirty="0" smtClean="0"/>
              <a:t> illness symptoms are severe, the victim should see a doctor or get emergency help. This is especially important for those who are at high risk.  For mild cases of </a:t>
            </a:r>
            <a:r>
              <a:rPr lang="en-US" dirty="0" err="1" smtClean="0"/>
              <a:t>foodborne</a:t>
            </a:r>
            <a:r>
              <a:rPr lang="en-US" dirty="0" smtClean="0"/>
              <a:t> illness, the individual should drink plenty of liquids to replace fluids lost through vomiting and diarrhea. </a:t>
            </a:r>
          </a:p>
          <a:p>
            <a:endParaRPr lang="en-US" dirty="0" smtClean="0"/>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907</TotalTime>
  <Words>1390</Words>
  <Application>Microsoft Office PowerPoint</Application>
  <PresentationFormat>On-screen Show (4:3)</PresentationFormat>
  <Paragraphs>166</Paragraphs>
  <Slides>27</Slides>
  <Notes>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Foodborne and Waterborne Infections</vt:lpstr>
      <vt:lpstr>Types of Foodborne Illness</vt:lpstr>
      <vt:lpstr>Intoxication</vt:lpstr>
      <vt:lpstr>Toxin-mediated Infection</vt:lpstr>
      <vt:lpstr>Foodborne and Waterborne Infections</vt:lpstr>
      <vt:lpstr>Common Symptoms</vt:lpstr>
      <vt:lpstr>Sources of Microbial Contamination</vt:lpstr>
      <vt:lpstr>Transmission of infection</vt:lpstr>
      <vt:lpstr>Treatment</vt:lpstr>
      <vt:lpstr>Major Microbial Factors</vt:lpstr>
      <vt:lpstr>Common Foodborne Bacteria</vt:lpstr>
      <vt:lpstr>Salmonella</vt:lpstr>
      <vt:lpstr>MARY MALLON</vt:lpstr>
      <vt:lpstr>Shigella</vt:lpstr>
      <vt:lpstr>Slide 15</vt:lpstr>
      <vt:lpstr>Brucella</vt:lpstr>
      <vt:lpstr>Slide 17</vt:lpstr>
      <vt:lpstr>Common Foodborne Viruses</vt:lpstr>
      <vt:lpstr>Hepatitis A Virus</vt:lpstr>
      <vt:lpstr>Geographic Distribution of Hepatitis A Infection</vt:lpstr>
      <vt:lpstr>Slide 21</vt:lpstr>
      <vt:lpstr>Common Foodborne Parasites</vt:lpstr>
      <vt:lpstr>Giardia lamblia</vt:lpstr>
      <vt:lpstr>Life Cycle of Giardia</vt:lpstr>
      <vt:lpstr>Prevention of Foodborne and Waterborne Infections </vt:lpstr>
      <vt:lpstr>WHO Ten Golden Rules</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Foodborne and Waterborne Infections</dc:title>
  <dc:creator>Zeina Alkudmani</dc:creator>
  <cp:lastModifiedBy>ksu</cp:lastModifiedBy>
  <cp:revision>150</cp:revision>
  <dcterms:created xsi:type="dcterms:W3CDTF">2010-05-28T09:39:46Z</dcterms:created>
  <dcterms:modified xsi:type="dcterms:W3CDTF">2011-12-04T06:10:23Z</dcterms:modified>
</cp:coreProperties>
</file>