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CEC6D33F-BB80-4C51-AB87-262059084679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943AD07-C0DB-4732-9FF8-C95C382326D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ARRAYS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52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r>
              <a:rPr lang="en-US" dirty="0" smtClean="0"/>
              <a:t>In the shown example, we have </a:t>
            </a:r>
          </a:p>
          <a:p>
            <a:pPr marL="0" indent="0">
              <a:buNone/>
            </a:pPr>
            <a:r>
              <a:rPr lang="en-US" dirty="0"/>
              <a:t>t</a:t>
            </a:r>
            <a:r>
              <a:rPr lang="en-US" dirty="0" smtClean="0"/>
              <a:t>wo arrays of the same size</a:t>
            </a:r>
          </a:p>
          <a:p>
            <a:pPr marL="0" indent="0">
              <a:buNone/>
            </a:pPr>
            <a:r>
              <a:rPr lang="en-US" dirty="0" smtClean="0"/>
              <a:t>(NUM_STUDENTS)</a:t>
            </a:r>
          </a:p>
          <a:p>
            <a:r>
              <a:rPr lang="en-US" dirty="0" smtClean="0"/>
              <a:t>This can be useful in problem </a:t>
            </a:r>
          </a:p>
          <a:p>
            <a:pPr marL="0" indent="0">
              <a:buNone/>
            </a:pPr>
            <a:r>
              <a:rPr lang="en-US" dirty="0"/>
              <a:t>s</a:t>
            </a:r>
            <a:r>
              <a:rPr lang="en-US" dirty="0" smtClean="0"/>
              <a:t>olving by associating the two arrays</a:t>
            </a:r>
          </a:p>
          <a:p>
            <a:pPr marL="0" indent="0">
              <a:buNone/>
            </a:pPr>
            <a:r>
              <a:rPr lang="en-US" dirty="0" smtClean="0"/>
              <a:t>using the subscript.</a:t>
            </a:r>
          </a:p>
          <a:p>
            <a:r>
              <a:rPr lang="en-US" dirty="0" smtClean="0"/>
              <a:t>In other words, each subscript in both arrays represent the same student.</a:t>
            </a:r>
          </a:p>
          <a:p>
            <a:r>
              <a:rPr lang="en-US" dirty="0" smtClean="0"/>
              <a:t>For example, </a:t>
            </a:r>
            <a:r>
              <a:rPr lang="en-US" dirty="0" err="1" smtClean="0"/>
              <a:t>gpa</a:t>
            </a:r>
            <a:r>
              <a:rPr lang="en-US" dirty="0" smtClean="0"/>
              <a:t> [0] is the </a:t>
            </a:r>
            <a:r>
              <a:rPr lang="en-US" dirty="0" err="1" smtClean="0"/>
              <a:t>gpa</a:t>
            </a:r>
            <a:r>
              <a:rPr lang="en-US" dirty="0" smtClean="0"/>
              <a:t> of the student of ID = id [0]; </a:t>
            </a:r>
            <a:r>
              <a:rPr lang="en-US" dirty="0" err="1" smtClean="0"/>
              <a:t>gpa</a:t>
            </a:r>
            <a:r>
              <a:rPr lang="en-US" dirty="0" smtClean="0"/>
              <a:t> [15] is the </a:t>
            </a:r>
            <a:r>
              <a:rPr lang="en-US" dirty="0" err="1" smtClean="0"/>
              <a:t>gpa</a:t>
            </a:r>
            <a:r>
              <a:rPr lang="en-US" dirty="0" smtClean="0"/>
              <a:t> of the student of ID = id [15], and so on.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 programming hint – parallel arrays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5688124" y="620688"/>
            <a:ext cx="3276364" cy="223224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00FF"/>
                </a:solidFill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#define NUM_STUDENTS 50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main </a:t>
            </a:r>
            <a:r>
              <a:rPr lang="en-US" sz="1600" smtClean="0">
                <a:solidFill>
                  <a:srgbClr val="0000FF"/>
                </a:solidFill>
              </a:rPr>
              <a:t>(void)</a:t>
            </a:r>
            <a:endParaRPr lang="en-US" sz="1600" dirty="0" smtClean="0">
              <a:solidFill>
                <a:srgbClr val="0000FF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</a:t>
            </a:r>
            <a:r>
              <a:rPr lang="en-US" sz="1600" err="1" smtClean="0">
                <a:solidFill>
                  <a:srgbClr val="0000FF"/>
                </a:solidFill>
              </a:rPr>
              <a:t>int</a:t>
            </a:r>
            <a:r>
              <a:rPr lang="en-US" sz="1600" smtClean="0">
                <a:solidFill>
                  <a:srgbClr val="0000FF"/>
                </a:solidFill>
              </a:rPr>
              <a:t> id[</a:t>
            </a:r>
            <a:r>
              <a:rPr lang="en-US" sz="1600" smtClean="0">
                <a:solidFill>
                  <a:srgbClr val="FF0000"/>
                </a:solidFill>
              </a:rPr>
              <a:t>NUM_STUDENTS</a:t>
            </a:r>
            <a:r>
              <a:rPr lang="en-US" sz="1600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double </a:t>
            </a:r>
            <a:r>
              <a:rPr lang="en-US" sz="1600" dirty="0" err="1" smtClean="0">
                <a:solidFill>
                  <a:srgbClr val="0000FF"/>
                </a:solidFill>
              </a:rPr>
              <a:t>gpa</a:t>
            </a:r>
            <a:r>
              <a:rPr lang="en-US" sz="1600" dirty="0" smtClean="0">
                <a:solidFill>
                  <a:srgbClr val="0000FF"/>
                </a:solidFill>
              </a:rPr>
              <a:t>[</a:t>
            </a:r>
            <a:r>
              <a:rPr lang="en-US" sz="1600" dirty="0" smtClean="0">
                <a:solidFill>
                  <a:srgbClr val="FF0000"/>
                </a:solidFill>
              </a:rPr>
              <a:t>NUM_STUDENTS</a:t>
            </a:r>
            <a:r>
              <a:rPr lang="en-US" sz="1600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//the rest of the program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} // end main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30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4751319"/>
              </p:ext>
            </p:extLst>
          </p:nvPr>
        </p:nvGraphicFramePr>
        <p:xfrm>
          <a:off x="755328" y="965790"/>
          <a:ext cx="1944340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92212"/>
                <a:gridCol w="115212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433122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id[1</a:t>
                      </a:r>
                      <a:r>
                        <a:rPr lang="en-US" dirty="0" smtClean="0"/>
                        <a:t>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433200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id[2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433333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id[30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433818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id[31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432900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mtClean="0"/>
                        <a:t>id[49</a:t>
                      </a:r>
                      <a:r>
                        <a:rPr lang="en-US" dirty="0" smtClean="0"/>
                        <a:t>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433777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 programming hint – parallel arrays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0144797"/>
              </p:ext>
            </p:extLst>
          </p:nvPr>
        </p:nvGraphicFramePr>
        <p:xfrm>
          <a:off x="5291956" y="966336"/>
          <a:ext cx="1944340" cy="29667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80120"/>
                <a:gridCol w="8642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2.71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[1]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3.09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[2]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2.98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[30]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4.50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[31]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4.03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gpa</a:t>
                      </a:r>
                      <a:r>
                        <a:rPr lang="en-US" dirty="0" smtClean="0"/>
                        <a:t>[49]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9" name="Straight Arrow Connector 8"/>
          <p:cNvCxnSpPr/>
          <p:nvPr/>
        </p:nvCxnSpPr>
        <p:spPr>
          <a:xfrm>
            <a:off x="2699668" y="1182360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699668" y="1542400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699668" y="1902440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2699668" y="2622520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2699668" y="2982560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2699668" y="3774648"/>
            <a:ext cx="2592288" cy="0"/>
          </a:xfrm>
          <a:prstGeom prst="straightConnector1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699668" y="2262480"/>
            <a:ext cx="2592288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699668" y="3414608"/>
            <a:ext cx="2592288" cy="0"/>
          </a:xfrm>
          <a:prstGeom prst="straightConnector1">
            <a:avLst/>
          </a:prstGeom>
          <a:ln w="28575">
            <a:solidFill>
              <a:schemeClr val="accent1">
                <a:lumMod val="40000"/>
                <a:lumOff val="60000"/>
              </a:schemeClr>
            </a:solidFill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79512" y="4149080"/>
            <a:ext cx="7848872" cy="115212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Clr>
                <a:srgbClr val="0000FF"/>
              </a:buClr>
              <a:buFont typeface="Wingdings" panose="05000000000000000000" pitchFamily="2" charset="2"/>
              <a:buChar char="v"/>
            </a:pPr>
            <a:r>
              <a:rPr lang="en-US" sz="2400" dirty="0" smtClean="0">
                <a:solidFill>
                  <a:schemeClr val="tx1"/>
                </a:solidFill>
              </a:rPr>
              <a:t>Because the data stored in id[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] and </a:t>
            </a:r>
            <a:r>
              <a:rPr lang="en-US" sz="2400" dirty="0" err="1" smtClean="0">
                <a:solidFill>
                  <a:schemeClr val="tx1"/>
                </a:solidFill>
              </a:rPr>
              <a:t>gpa</a:t>
            </a:r>
            <a:r>
              <a:rPr lang="en-US" sz="2400" dirty="0" smtClean="0">
                <a:solidFill>
                  <a:schemeClr val="tx1"/>
                </a:solidFill>
              </a:rPr>
              <a:t>[</a:t>
            </a:r>
            <a:r>
              <a:rPr lang="en-US" sz="2400" dirty="0" err="1" smtClean="0">
                <a:solidFill>
                  <a:schemeClr val="tx1"/>
                </a:solidFill>
              </a:rPr>
              <a:t>i</a:t>
            </a:r>
            <a:r>
              <a:rPr lang="en-US" sz="2400" dirty="0" smtClean="0">
                <a:solidFill>
                  <a:schemeClr val="tx1"/>
                </a:solidFill>
              </a:rPr>
              <a:t>] relate to the </a:t>
            </a:r>
            <a:r>
              <a:rPr lang="en-US" sz="2400" dirty="0" err="1" smtClean="0">
                <a:solidFill>
                  <a:schemeClr val="tx1"/>
                </a:solidFill>
              </a:rPr>
              <a:t>ith</a:t>
            </a:r>
            <a:r>
              <a:rPr lang="en-US" sz="2400" dirty="0" smtClean="0">
                <a:solidFill>
                  <a:schemeClr val="tx1"/>
                </a:solidFill>
              </a:rPr>
              <a:t> student, the two arrays are called </a:t>
            </a:r>
            <a:r>
              <a:rPr lang="en-US" sz="2400" dirty="0" smtClean="0">
                <a:solidFill>
                  <a:srgbClr val="FF0000"/>
                </a:solidFill>
              </a:rPr>
              <a:t>parallel arrays</a:t>
            </a:r>
            <a:r>
              <a:rPr lang="en-US" sz="2400" dirty="0" smtClean="0">
                <a:solidFill>
                  <a:schemeClr val="tx1"/>
                </a:solidFill>
              </a:rPr>
              <a:t>.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4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An array can be initialized when we declare it as follows:</a:t>
            </a:r>
          </a:p>
          <a:p>
            <a:pPr lvl="1" algn="just"/>
            <a:r>
              <a:rPr lang="en-US" dirty="0" err="1">
                <a:solidFill>
                  <a:srgbClr val="FF0000"/>
                </a:solidFill>
              </a:rPr>
              <a:t>i</a:t>
            </a:r>
            <a:r>
              <a:rPr lang="en-US" dirty="0" err="1" smtClean="0">
                <a:solidFill>
                  <a:srgbClr val="FF0000"/>
                </a:solidFill>
              </a:rPr>
              <a:t>nt</a:t>
            </a:r>
            <a:r>
              <a:rPr lang="en-US" dirty="0" smtClean="0">
                <a:solidFill>
                  <a:srgbClr val="FF0000"/>
                </a:solidFill>
              </a:rPr>
              <a:t> primes[] = {2, 3, 5, 7, 11, 13, 17, 19, 23, 29};</a:t>
            </a:r>
          </a:p>
          <a:p>
            <a:pPr algn="just"/>
            <a:r>
              <a:rPr lang="en-US" dirty="0" smtClean="0"/>
              <a:t>In the previous declaration, the array size is omitted.</a:t>
            </a:r>
          </a:p>
          <a:p>
            <a:pPr algn="just"/>
            <a:r>
              <a:rPr lang="en-US" dirty="0" smtClean="0"/>
              <a:t>The array size is therefore specified by the number of elements listed between braces. </a:t>
            </a:r>
          </a:p>
          <a:p>
            <a:pPr algn="just"/>
            <a:r>
              <a:rPr lang="en-US" dirty="0" smtClean="0"/>
              <a:t>In the above example, the array size is 10. The subscripts go from 0 to 9.</a:t>
            </a:r>
          </a:p>
          <a:p>
            <a:pPr algn="just"/>
            <a:r>
              <a:rPr lang="en-US" dirty="0" smtClean="0"/>
              <a:t>Another example:</a:t>
            </a:r>
          </a:p>
          <a:p>
            <a:pPr lvl="1" algn="just"/>
            <a:r>
              <a:rPr lang="en-US" dirty="0" smtClean="0">
                <a:solidFill>
                  <a:srgbClr val="FF0000"/>
                </a:solidFill>
              </a:rPr>
              <a:t>char vowels[] = {‘A’, ‘E’, ‘I’, ‘O’, ‘U’};</a:t>
            </a:r>
          </a:p>
          <a:p>
            <a:pPr algn="just"/>
            <a:r>
              <a:rPr lang="en-US" dirty="0" smtClean="0"/>
              <a:t>This is an array of characters of size 5. The subscripts go from 0 to 4.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Array initialization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42661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What is the difference in meaning between x3 and x[3]?</a:t>
            </a:r>
          </a:p>
          <a:p>
            <a:pPr algn="just"/>
            <a:r>
              <a:rPr lang="en-US" dirty="0" smtClean="0"/>
              <a:t>For the declaration char grades[5]; </a:t>
            </a:r>
          </a:p>
          <a:p>
            <a:pPr lvl="1" algn="just"/>
            <a:r>
              <a:rPr lang="en-US" dirty="0" smtClean="0"/>
              <a:t>How many memory cells are allocated for data storage?</a:t>
            </a:r>
          </a:p>
          <a:p>
            <a:pPr lvl="1" algn="just"/>
            <a:r>
              <a:rPr lang="en-US" dirty="0" smtClean="0"/>
              <a:t>What type of data can be stored?</a:t>
            </a:r>
          </a:p>
          <a:p>
            <a:pPr lvl="1" algn="just"/>
            <a:r>
              <a:rPr lang="en-US" dirty="0" smtClean="0"/>
              <a:t>How does one refer to the initial array element?</a:t>
            </a:r>
          </a:p>
          <a:p>
            <a:pPr lvl="1" algn="just"/>
            <a:r>
              <a:rPr lang="en-US" dirty="0" smtClean="0"/>
              <a:t>How does one refer to the final array element?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Quick questions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78674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/>
              <a:t>Declare one array for storing </a:t>
            </a:r>
            <a:r>
              <a:rPr lang="en-US" dirty="0" smtClean="0"/>
              <a:t>the numbers from 0 to 9; another array to store their square, </a:t>
            </a:r>
            <a:r>
              <a:rPr lang="en-US" dirty="0"/>
              <a:t>and a </a:t>
            </a:r>
            <a:r>
              <a:rPr lang="en-US" dirty="0" smtClean="0"/>
              <a:t>third array </a:t>
            </a:r>
            <a:r>
              <a:rPr lang="en-US" dirty="0"/>
              <a:t>for storing the cubes of the same integers</a:t>
            </a:r>
            <a:r>
              <a:rPr lang="en-US" dirty="0" smtClean="0"/>
              <a:t>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Note that the subscripts of the arrays square and cube may be used to recognize the integer. For example, square[2] = 4, square[9] = 81, and the same for the cube array. 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Example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043608" y="2420888"/>
            <a:ext cx="6840760" cy="1152128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numbers[] = {0, 1, 2, 3, 4, 5, 6, 7, 8, 9, 10}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square[] = {0, 1, 4, 9, 16, 25, 36, 49, 64, 81, 100};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cube[] = {0, 1, 8, 27, 64, 125, 216, 343, 512, 1000};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4786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following example declares an array of integers; then initializes all its elements to zero.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Very often, loops are used with arrays to process its elements in sequence.</a:t>
            </a:r>
          </a:p>
          <a:p>
            <a:pPr algn="just"/>
            <a:r>
              <a:rPr lang="en-US" dirty="0" smtClean="0"/>
              <a:t>In this case, the loop counter (</a:t>
            </a:r>
            <a:r>
              <a:rPr lang="en-US" dirty="0" err="1" smtClean="0"/>
              <a:t>i</a:t>
            </a:r>
            <a:r>
              <a:rPr lang="en-US" dirty="0" smtClean="0"/>
              <a:t>) is equal to the array subscript.</a:t>
            </a:r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Array initialization using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043608" y="1628800"/>
            <a:ext cx="6840760" cy="1152128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numbers[100];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&lt; 100;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numbers [</a:t>
            </a:r>
            <a:r>
              <a:rPr lang="en-US" b="1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] = 0;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29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array square and cube in example 2 can also be initialized as follows: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Example (3)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043608" y="1628800"/>
            <a:ext cx="6840760" cy="1944216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square[10];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&lt; 10;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square[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 =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cube[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 =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 * 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</a:rPr>
              <a:t>} // end for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0356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692696"/>
            <a:ext cx="7992888" cy="576304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We may also get the values of the array elements from the user as follows: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marL="0" indent="0" algn="just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Array initialization using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scanf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1043608" y="1628800"/>
            <a:ext cx="6840760" cy="1944216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number[10];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for (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&lt; 10;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printf</a:t>
            </a:r>
            <a:r>
              <a:rPr lang="en-US" dirty="0" smtClean="0">
                <a:solidFill>
                  <a:srgbClr val="FF0000"/>
                </a:solidFill>
              </a:rPr>
              <a:t> (“Enter an integer&gt; “);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scanf</a:t>
            </a:r>
            <a:r>
              <a:rPr lang="en-US" dirty="0" smtClean="0">
                <a:solidFill>
                  <a:srgbClr val="FF0000"/>
                </a:solidFill>
              </a:rPr>
              <a:t> (“%d”, &amp;number[</a:t>
            </a:r>
            <a:r>
              <a:rPr lang="en-US" dirty="0" err="1" smtClean="0">
                <a:solidFill>
                  <a:srgbClr val="FF0000"/>
                </a:solidFill>
              </a:rPr>
              <a:t>i</a:t>
            </a:r>
            <a:r>
              <a:rPr lang="en-US" dirty="0" smtClean="0">
                <a:solidFill>
                  <a:srgbClr val="FF0000"/>
                </a:solidFill>
              </a:rPr>
              <a:t>];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  </a:t>
            </a:r>
            <a:r>
              <a:rPr lang="en-US" dirty="0" smtClean="0">
                <a:solidFill>
                  <a:srgbClr val="0000FF"/>
                </a:solidFill>
              </a:rPr>
              <a:t>} // end for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389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16. self-check exercises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179512" y="692696"/>
            <a:ext cx="7848872" cy="864096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Write a complete programs that calculates the product of the integer of an array of size 100. The array elements are entered by the user.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179512" y="1772816"/>
            <a:ext cx="7848872" cy="1080120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Write a complete programs that accepts 50 array elements of type double, and produces another array that represents the corresponding absolute values of the first array.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32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Simple data types (</a:t>
            </a:r>
            <a:r>
              <a:rPr lang="en-US" dirty="0" err="1" smtClean="0"/>
              <a:t>int</a:t>
            </a:r>
            <a:r>
              <a:rPr lang="en-US" dirty="0" smtClean="0"/>
              <a:t>, double, char) use a single memory cell to store a variable.</a:t>
            </a:r>
          </a:p>
          <a:p>
            <a:r>
              <a:rPr lang="en-US" dirty="0" smtClean="0"/>
              <a:t>However, it is sometimes more efficient to solve problems by grouping data items together for storage in main memory.</a:t>
            </a:r>
          </a:p>
          <a:p>
            <a:r>
              <a:rPr lang="en-US" dirty="0" smtClean="0"/>
              <a:t>For such type of problems, it is more convenient to use </a:t>
            </a:r>
            <a:r>
              <a:rPr lang="en-US" b="1" dirty="0" smtClean="0"/>
              <a:t>arrays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fact, a string is an array of characters.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DATA TYPES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9047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/>
          <a:lstStyle/>
          <a:p>
            <a:r>
              <a:rPr lang="en-US" dirty="0" smtClean="0"/>
              <a:t>The following declarations of simple data types are reflected in memory as shown in figure 1:</a:t>
            </a:r>
          </a:p>
          <a:p>
            <a:pPr lvl="1"/>
            <a:r>
              <a:rPr lang="en-US" dirty="0" err="1"/>
              <a:t>i</a:t>
            </a:r>
            <a:r>
              <a:rPr lang="en-US" dirty="0" err="1" smtClean="0"/>
              <a:t>nt</a:t>
            </a:r>
            <a:r>
              <a:rPr lang="en-US" dirty="0" smtClean="0"/>
              <a:t> sum = 0;</a:t>
            </a:r>
          </a:p>
          <a:p>
            <a:pPr lvl="1"/>
            <a:r>
              <a:rPr lang="en-US" dirty="0" smtClean="0"/>
              <a:t>double average = 0.0;</a:t>
            </a:r>
          </a:p>
          <a:p>
            <a:pPr lvl="1"/>
            <a:r>
              <a:rPr lang="en-US" dirty="0" smtClean="0"/>
              <a:t>char choice = ‘X’;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DATA TYPES in memory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917260"/>
              </p:ext>
            </p:extLst>
          </p:nvPr>
        </p:nvGraphicFramePr>
        <p:xfrm>
          <a:off x="852265" y="2996952"/>
          <a:ext cx="6960095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8072"/>
                <a:gridCol w="450340"/>
                <a:gridCol w="549206"/>
                <a:gridCol w="363478"/>
                <a:gridCol w="908237"/>
                <a:gridCol w="375903"/>
                <a:gridCol w="549206"/>
                <a:gridCol w="242624"/>
                <a:gridCol w="1037984"/>
                <a:gridCol w="367009"/>
                <a:gridCol w="367009"/>
                <a:gridCol w="367009"/>
                <a:gridCol w="367009"/>
                <a:gridCol w="36700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Sum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Choice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Average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677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An array is a collection of two or more </a:t>
            </a:r>
            <a:r>
              <a:rPr lang="en-US" u="sng" dirty="0" smtClean="0"/>
              <a:t>adjacent</a:t>
            </a:r>
            <a:r>
              <a:rPr lang="en-US" dirty="0" smtClean="0"/>
              <a:t> memory cells, called “</a:t>
            </a:r>
            <a:r>
              <a:rPr lang="en-US" dirty="0" smtClean="0">
                <a:solidFill>
                  <a:srgbClr val="FF0000"/>
                </a:solidFill>
              </a:rPr>
              <a:t>array elements</a:t>
            </a:r>
            <a:r>
              <a:rPr lang="en-US" dirty="0" smtClean="0"/>
              <a:t>”.</a:t>
            </a:r>
          </a:p>
          <a:p>
            <a:r>
              <a:rPr lang="en-US" dirty="0" smtClean="0"/>
              <a:t>Elements of the same array should be </a:t>
            </a:r>
            <a:r>
              <a:rPr lang="en-US" u="sng" dirty="0" smtClean="0"/>
              <a:t>ALL</a:t>
            </a:r>
            <a:r>
              <a:rPr lang="en-US" dirty="0" smtClean="0"/>
              <a:t> of the same type: this represents the type of the array.</a:t>
            </a:r>
          </a:p>
          <a:p>
            <a:r>
              <a:rPr lang="en-US" dirty="0" smtClean="0"/>
              <a:t>Array elements are associated with a particular symbolic </a:t>
            </a:r>
            <a:r>
              <a:rPr lang="en-US" u="sng" smtClean="0"/>
              <a:t>name</a:t>
            </a:r>
            <a:r>
              <a:rPr lang="en-US" smtClean="0"/>
              <a:t> (identifier </a:t>
            </a:r>
            <a:r>
              <a:rPr lang="en-US" dirty="0" smtClean="0"/>
              <a:t>name) that obeys all rules previously mentioned </a:t>
            </a:r>
            <a:r>
              <a:rPr lang="en-US" smtClean="0"/>
              <a:t>about identifiers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Therefore, to set up an array in memory, we must declare the following:</a:t>
            </a:r>
          </a:p>
          <a:p>
            <a:pPr lvl="1"/>
            <a:r>
              <a:rPr lang="en-US" dirty="0" smtClean="0"/>
              <a:t>The type of the array: which is the type of its elements,</a:t>
            </a:r>
          </a:p>
          <a:p>
            <a:pPr lvl="1"/>
            <a:r>
              <a:rPr lang="en-US" dirty="0" smtClean="0"/>
              <a:t>The name of the array, </a:t>
            </a:r>
          </a:p>
          <a:p>
            <a:pPr lvl="1"/>
            <a:r>
              <a:rPr lang="en-US" dirty="0" smtClean="0"/>
              <a:t>The number of elements of the array: which is the number of adjacent cells in memory associated with the name of the array.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3. Declaration of arrays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8345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r>
              <a:rPr lang="en-US" smtClean="0"/>
              <a:t>Consider </a:t>
            </a:r>
            <a:r>
              <a:rPr lang="en-US" dirty="0" smtClean="0"/>
              <a:t>the following array declaration:</a:t>
            </a:r>
          </a:p>
          <a:p>
            <a:pPr lvl="1"/>
            <a:r>
              <a:rPr lang="en-US" dirty="0" smtClean="0"/>
              <a:t>double x[8];</a:t>
            </a:r>
          </a:p>
          <a:p>
            <a:r>
              <a:rPr lang="en-US" dirty="0" smtClean="0"/>
              <a:t>The above declaration instructs the compiler to allocate 8 adjacent memory cells with the name x. All cells are of type double.</a:t>
            </a:r>
          </a:p>
          <a:p>
            <a:r>
              <a:rPr lang="en-US" dirty="0" smtClean="0"/>
              <a:t>The memory layout is shown in the figure below: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Declaration of arrays – 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4293450"/>
              </p:ext>
            </p:extLst>
          </p:nvPr>
        </p:nvGraphicFramePr>
        <p:xfrm>
          <a:off x="852265" y="3407400"/>
          <a:ext cx="69601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  <a:gridCol w="49715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x[0]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x[1]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x[2]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x[3]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x[4]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x[5]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x[6]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x[7]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2214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r>
              <a:rPr lang="en-US" dirty="0" smtClean="0"/>
              <a:t>To process the data stored in an array, we refer to </a:t>
            </a:r>
            <a:r>
              <a:rPr lang="en-US" smtClean="0"/>
              <a:t>each </a:t>
            </a:r>
            <a:r>
              <a:rPr lang="en-US" u="sng" smtClean="0"/>
              <a:t>individual </a:t>
            </a:r>
            <a:r>
              <a:rPr lang="en-US" u="sng" dirty="0" smtClean="0"/>
              <a:t>element</a:t>
            </a:r>
            <a:r>
              <a:rPr lang="en-US" dirty="0" smtClean="0"/>
              <a:t> by specifying:</a:t>
            </a:r>
          </a:p>
          <a:p>
            <a:pPr lvl="1"/>
            <a:r>
              <a:rPr lang="en-US" dirty="0" smtClean="0"/>
              <a:t>The array name,</a:t>
            </a:r>
          </a:p>
          <a:p>
            <a:pPr lvl="1"/>
            <a:r>
              <a:rPr lang="en-US" dirty="0" smtClean="0"/>
              <a:t>The order of the element in the array (or </a:t>
            </a:r>
            <a:r>
              <a:rPr lang="en-US" dirty="0" smtClean="0">
                <a:solidFill>
                  <a:srgbClr val="FF0000"/>
                </a:solidFill>
              </a:rPr>
              <a:t>subscript</a:t>
            </a:r>
            <a:r>
              <a:rPr lang="en-US" dirty="0" smtClean="0"/>
              <a:t>)</a:t>
            </a:r>
          </a:p>
          <a:p>
            <a:r>
              <a:rPr lang="en-US" dirty="0" smtClean="0"/>
              <a:t>Array subscripts always </a:t>
            </a:r>
            <a:r>
              <a:rPr lang="en-US" u="sng" dirty="0" smtClean="0"/>
              <a:t>start with zero</a:t>
            </a:r>
            <a:r>
              <a:rPr lang="en-US" dirty="0" smtClean="0"/>
              <a:t>, and </a:t>
            </a:r>
            <a:r>
              <a:rPr lang="en-US" u="sng" dirty="0" smtClean="0"/>
              <a:t>end with the array size minus one</a:t>
            </a:r>
            <a:r>
              <a:rPr lang="en-US" dirty="0" smtClean="0"/>
              <a:t>. For example, if the array contains 8 elements, then the subscript ranges from 0 to 7.</a:t>
            </a:r>
          </a:p>
          <a:p>
            <a:r>
              <a:rPr lang="en-US" dirty="0" smtClean="0"/>
              <a:t>Array </a:t>
            </a:r>
            <a:r>
              <a:rPr lang="en-US" u="sng" dirty="0" smtClean="0"/>
              <a:t>subscripts</a:t>
            </a:r>
            <a:r>
              <a:rPr lang="en-US" dirty="0" smtClean="0"/>
              <a:t> are always of type </a:t>
            </a:r>
            <a:r>
              <a:rPr lang="en-US" u="sng" dirty="0" smtClean="0"/>
              <a:t>integer</a:t>
            </a:r>
            <a:r>
              <a:rPr lang="en-US" dirty="0" smtClean="0"/>
              <a:t>.</a:t>
            </a:r>
          </a:p>
          <a:p>
            <a:r>
              <a:rPr lang="en-US" dirty="0"/>
              <a:t>Array subscripts should be </a:t>
            </a:r>
            <a:r>
              <a:rPr lang="en-US" u="sng" dirty="0"/>
              <a:t>constant</a:t>
            </a:r>
            <a:r>
              <a:rPr lang="en-US" dirty="0"/>
              <a:t> values.</a:t>
            </a:r>
          </a:p>
          <a:p>
            <a:r>
              <a:rPr lang="en-US" dirty="0" smtClean="0"/>
              <a:t>Array subscripts are enclosed between square brackets [ ].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Array subscripts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86246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r>
              <a:rPr lang="en-US" dirty="0" smtClean="0"/>
              <a:t>In the previously declared array x (Refer </a:t>
            </a:r>
            <a:r>
              <a:rPr lang="en-US" smtClean="0"/>
              <a:t>to slide </a:t>
            </a:r>
            <a:r>
              <a:rPr lang="en-US" dirty="0" smtClean="0"/>
              <a:t>#5), assume we give values to the array elements using the following statements:</a:t>
            </a:r>
          </a:p>
          <a:p>
            <a:pPr lvl="1"/>
            <a:r>
              <a:rPr lang="en-US" sz="1800" dirty="0" smtClean="0"/>
              <a:t>x[0] = 16.0;</a:t>
            </a:r>
          </a:p>
          <a:p>
            <a:pPr lvl="1"/>
            <a:r>
              <a:rPr lang="en-US" sz="1800" dirty="0" smtClean="0"/>
              <a:t>x[1] = 12.0;</a:t>
            </a:r>
          </a:p>
          <a:p>
            <a:pPr lvl="1"/>
            <a:r>
              <a:rPr lang="en-US" sz="1800" dirty="0" smtClean="0"/>
              <a:t>x[2] = 6.0;</a:t>
            </a:r>
          </a:p>
          <a:p>
            <a:pPr lvl="1"/>
            <a:r>
              <a:rPr lang="en-US" sz="1800" dirty="0" smtClean="0"/>
              <a:t>x[3] = 8.0</a:t>
            </a:r>
          </a:p>
          <a:p>
            <a:pPr lvl="1"/>
            <a:r>
              <a:rPr lang="en-US" sz="1800" dirty="0" smtClean="0"/>
              <a:t>x[4] = 2.5;</a:t>
            </a:r>
          </a:p>
          <a:p>
            <a:pPr lvl="1"/>
            <a:r>
              <a:rPr lang="en-US" sz="1800" dirty="0" smtClean="0"/>
              <a:t>x[5] = 12.0;</a:t>
            </a:r>
          </a:p>
          <a:p>
            <a:pPr lvl="1"/>
            <a:r>
              <a:rPr lang="en-US" sz="1800" dirty="0" smtClean="0"/>
              <a:t>x[6] = 14.0;</a:t>
            </a:r>
          </a:p>
          <a:p>
            <a:pPr lvl="1"/>
            <a:r>
              <a:rPr lang="en-US" sz="1800" dirty="0" smtClean="0"/>
              <a:t>x[7]= -54.5;</a:t>
            </a:r>
          </a:p>
          <a:p>
            <a:r>
              <a:rPr lang="en-US" sz="2100" dirty="0" smtClean="0"/>
              <a:t>This is reflected in memory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Array subscripts – example (1) 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386096"/>
              </p:ext>
            </p:extLst>
          </p:nvPr>
        </p:nvGraphicFramePr>
        <p:xfrm>
          <a:off x="971600" y="5157192"/>
          <a:ext cx="6960100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97150"/>
                <a:gridCol w="497150"/>
                <a:gridCol w="373852"/>
                <a:gridCol w="620448"/>
                <a:gridCol w="603688"/>
                <a:gridCol w="504056"/>
                <a:gridCol w="576064"/>
                <a:gridCol w="576064"/>
                <a:gridCol w="576064"/>
                <a:gridCol w="648072"/>
                <a:gridCol w="648072"/>
                <a:gridCol w="216024"/>
                <a:gridCol w="288032"/>
                <a:gridCol w="335364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x[0]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x[1]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x[2]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x[3]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x[4]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x[5]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x[6]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x[7]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-54.5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6287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r>
              <a:rPr lang="en-US" dirty="0" smtClean="0"/>
              <a:t>The following are some statements that manipulate the array x, and their explanation: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7. Array manipulation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1002566"/>
              </p:ext>
            </p:extLst>
          </p:nvPr>
        </p:nvGraphicFramePr>
        <p:xfrm>
          <a:off x="611560" y="1556792"/>
          <a:ext cx="7488833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35510"/>
                <a:gridCol w="519486"/>
                <a:gridCol w="390649"/>
                <a:gridCol w="648324"/>
                <a:gridCol w="586351"/>
                <a:gridCol w="571163"/>
                <a:gridCol w="601946"/>
                <a:gridCol w="601946"/>
                <a:gridCol w="601946"/>
                <a:gridCol w="677189"/>
                <a:gridCol w="677189"/>
                <a:gridCol w="373077"/>
                <a:gridCol w="216024"/>
                <a:gridCol w="28803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x[0]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x[1]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x[2]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x[3]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x[4]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x[5]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x[6]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x[7]</a:t>
                      </a:r>
                      <a:endParaRPr lang="en-US" sz="1400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16.0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6.0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12.0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14.0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-54.5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4551037"/>
              </p:ext>
            </p:extLst>
          </p:nvPr>
        </p:nvGraphicFramePr>
        <p:xfrm>
          <a:off x="179512" y="2492896"/>
          <a:ext cx="864096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646644"/>
                <a:gridCol w="111399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dirty="0" smtClean="0"/>
                        <a:t> (“%.1f”, x[0]);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Display the value of x[0]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16.0</a:t>
                      </a:r>
                      <a:endParaRPr lang="en-US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067944" y="1916832"/>
            <a:ext cx="576064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25.0</a:t>
            </a:r>
            <a:endParaRPr lang="en-US" sz="14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5059419"/>
              </p:ext>
            </p:extLst>
          </p:nvPr>
        </p:nvGraphicFramePr>
        <p:xfrm>
          <a:off x="179512" y="3573016"/>
          <a:ext cx="8640960" cy="78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808288"/>
                <a:gridCol w="952352"/>
              </a:tblGrid>
              <a:tr h="784096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double sum;</a:t>
                      </a:r>
                    </a:p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sum = x[0] + x[1];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Store the sum of x[0] and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x[1] (28.0) in sum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611560" y="1556792"/>
            <a:ext cx="7200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sum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1560" y="1916832"/>
            <a:ext cx="72008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28.0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7157057"/>
              </p:ext>
            </p:extLst>
          </p:nvPr>
        </p:nvGraphicFramePr>
        <p:xfrm>
          <a:off x="179512" y="3212976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6317"/>
                <a:gridCol w="4632514"/>
                <a:gridCol w="1152129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x[3] = 25.0;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Changes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the value of x[3] to 25.0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5392377"/>
              </p:ext>
            </p:extLst>
          </p:nvPr>
        </p:nvGraphicFramePr>
        <p:xfrm>
          <a:off x="179512" y="4221088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671443"/>
                <a:gridCol w="1089197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sum += x[2];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Add x[2] to sum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3" name="Rectangle 12"/>
          <p:cNvSpPr/>
          <p:nvPr/>
        </p:nvSpPr>
        <p:spPr>
          <a:xfrm>
            <a:off x="611560" y="1916832"/>
            <a:ext cx="720080" cy="36004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28.0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5389112"/>
              </p:ext>
            </p:extLst>
          </p:nvPr>
        </p:nvGraphicFramePr>
        <p:xfrm>
          <a:off x="179512" y="4575409"/>
          <a:ext cx="864096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808288"/>
                <a:gridCol w="952352"/>
              </a:tblGrid>
              <a:tr h="352048"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x[3] += 1.0;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Add 1 to x[3]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7" name="Rectangle 16"/>
          <p:cNvSpPr/>
          <p:nvPr/>
        </p:nvSpPr>
        <p:spPr>
          <a:xfrm>
            <a:off x="4067944" y="1916832"/>
            <a:ext cx="576064" cy="360040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26.0</a:t>
            </a:r>
            <a:endParaRPr lang="en-US" sz="14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9876315"/>
              </p:ext>
            </p:extLst>
          </p:nvPr>
        </p:nvGraphicFramePr>
        <p:xfrm>
          <a:off x="179512" y="4941168"/>
          <a:ext cx="864096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4889283"/>
                <a:gridCol w="871357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x[2] = x[0] + x[1];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Stores</a:t>
                      </a:r>
                      <a:r>
                        <a:rPr lang="en-US" b="0" baseline="0" dirty="0" smtClean="0">
                          <a:solidFill>
                            <a:schemeClr val="tx1"/>
                          </a:solidFill>
                        </a:rPr>
                        <a:t> the sum of x[0] and x[1] (28.0) in x[2]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3491880" y="1916832"/>
            <a:ext cx="576064" cy="36004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28.0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331374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3" grpId="0" animBg="1"/>
      <p:bldP spid="17" grpId="0" animBg="1"/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548680"/>
            <a:ext cx="7992888" cy="5907056"/>
          </a:xfrm>
        </p:spPr>
        <p:txBody>
          <a:bodyPr>
            <a:normAutofit/>
          </a:bodyPr>
          <a:lstStyle/>
          <a:p>
            <a:r>
              <a:rPr lang="en-US" dirty="0" smtClean="0"/>
              <a:t>Array subscripts should be constant. However, these constants may be declared with the directive </a:t>
            </a:r>
            <a:r>
              <a:rPr lang="en-US" sz="2400" dirty="0" smtClean="0">
                <a:latin typeface="Calibri" panose="020F0502020204030204" pitchFamily="34" charset="0"/>
              </a:rPr>
              <a:t>#define</a:t>
            </a:r>
            <a:r>
              <a:rPr lang="en-US" dirty="0" smtClean="0"/>
              <a:t>.</a:t>
            </a:r>
          </a:p>
          <a:p>
            <a:r>
              <a:rPr lang="en-US" smtClean="0"/>
              <a:t>Consider </a:t>
            </a:r>
            <a:r>
              <a:rPr lang="en-US" dirty="0" smtClean="0"/>
              <a:t>the following example: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More about subscripts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395536" y="2420888"/>
            <a:ext cx="5976664" cy="2664296"/>
          </a:xfrm>
          <a:prstGeom prst="round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#define NUM_STUDENTS 50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 </a:t>
            </a:r>
            <a:r>
              <a:rPr lang="en-US" smtClean="0">
                <a:solidFill>
                  <a:srgbClr val="0000FF"/>
                </a:solidFill>
              </a:rPr>
              <a:t>(void)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err="1" smtClean="0">
                <a:solidFill>
                  <a:srgbClr val="0000FF"/>
                </a:solidFill>
              </a:rPr>
              <a:t>int</a:t>
            </a:r>
            <a:r>
              <a:rPr lang="en-US" smtClean="0">
                <a:solidFill>
                  <a:srgbClr val="0000FF"/>
                </a:solidFill>
              </a:rPr>
              <a:t> id[</a:t>
            </a:r>
            <a:r>
              <a:rPr lang="en-US" smtClean="0">
                <a:solidFill>
                  <a:srgbClr val="FF0000"/>
                </a:solidFill>
              </a:rPr>
              <a:t>NUM_STUDENTS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double </a:t>
            </a:r>
            <a:r>
              <a:rPr lang="en-US" dirty="0" err="1" smtClean="0">
                <a:solidFill>
                  <a:srgbClr val="0000FF"/>
                </a:solidFill>
              </a:rPr>
              <a:t>gpa</a:t>
            </a:r>
            <a:r>
              <a:rPr lang="en-US" dirty="0" smtClean="0">
                <a:solidFill>
                  <a:srgbClr val="0000FF"/>
                </a:solidFill>
              </a:rPr>
              <a:t>[</a:t>
            </a:r>
            <a:r>
              <a:rPr lang="en-US" dirty="0" smtClean="0">
                <a:solidFill>
                  <a:srgbClr val="FF0000"/>
                </a:solidFill>
              </a:rPr>
              <a:t>NUM_STUDENTS</a:t>
            </a:r>
            <a:r>
              <a:rPr lang="en-US" dirty="0" smtClean="0">
                <a:solidFill>
                  <a:srgbClr val="0000FF"/>
                </a:solidFill>
              </a:rPr>
              <a:t>];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//the rest of the program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// end main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978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233</TotalTime>
  <Words>1636</Words>
  <Application>Microsoft Office PowerPoint</Application>
  <PresentationFormat>On-screen Show (4:3)</PresentationFormat>
  <Paragraphs>257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Opulent</vt:lpstr>
      <vt:lpstr>ARRAYS</vt:lpstr>
      <vt:lpstr>1. DATA TYPES</vt:lpstr>
      <vt:lpstr>2. DATA TYPES in memory</vt:lpstr>
      <vt:lpstr>3. Declaration of arrays</vt:lpstr>
      <vt:lpstr>4. Declaration of arrays – example (1)</vt:lpstr>
      <vt:lpstr>5. Array subscripts</vt:lpstr>
      <vt:lpstr>6. Array subscripts – example (1) cnt’d</vt:lpstr>
      <vt:lpstr>7. Array manipulation </vt:lpstr>
      <vt:lpstr>8. More about subscripts</vt:lpstr>
      <vt:lpstr>9. A programming hint – parallel arrays</vt:lpstr>
      <vt:lpstr>9. A programming hint – parallel arrays (cnt’d)</vt:lpstr>
      <vt:lpstr>10. Array initialization</vt:lpstr>
      <vt:lpstr>11. Quick questions</vt:lpstr>
      <vt:lpstr>12. Example (2)</vt:lpstr>
      <vt:lpstr>13. Array initialization using loops</vt:lpstr>
      <vt:lpstr>14. Example (3)</vt:lpstr>
      <vt:lpstr>15. Array initialization using scanf</vt:lpstr>
      <vt:lpstr>16. self-check exercises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ARRAYS (1)</dc:title>
  <dc:creator>Soha S.Zaghloul</dc:creator>
  <cp:lastModifiedBy>Soha S.Zaghloul</cp:lastModifiedBy>
  <cp:revision>23</cp:revision>
  <dcterms:created xsi:type="dcterms:W3CDTF">2014-10-19T17:33:08Z</dcterms:created>
  <dcterms:modified xsi:type="dcterms:W3CDTF">2014-10-20T17:28:54Z</dcterms:modified>
</cp:coreProperties>
</file>