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52" r:id="rId3"/>
    <p:sldId id="259" r:id="rId4"/>
    <p:sldId id="295" r:id="rId5"/>
    <p:sldId id="303" r:id="rId6"/>
    <p:sldId id="305" r:id="rId7"/>
    <p:sldId id="306" r:id="rId8"/>
    <p:sldId id="350" r:id="rId9"/>
    <p:sldId id="307" r:id="rId10"/>
    <p:sldId id="308" r:id="rId11"/>
    <p:sldId id="304" r:id="rId12"/>
    <p:sldId id="302" r:id="rId13"/>
    <p:sldId id="353" r:id="rId14"/>
    <p:sldId id="351" r:id="rId15"/>
    <p:sldId id="333" r:id="rId16"/>
    <p:sldId id="354" r:id="rId17"/>
    <p:sldId id="334" r:id="rId18"/>
    <p:sldId id="336" r:id="rId19"/>
    <p:sldId id="301" r:id="rId20"/>
  </p:sldIdLst>
  <p:sldSz cx="12192000" cy="6858000"/>
  <p:notesSz cx="6858000" cy="9144000"/>
  <p:defaultText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080D"/>
    <a:srgbClr val="008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1511" autoAdjust="0"/>
  </p:normalViewPr>
  <p:slideViewPr>
    <p:cSldViewPr snapToGrid="0">
      <p:cViewPr>
        <p:scale>
          <a:sx n="40" d="100"/>
          <a:sy n="40" d="100"/>
        </p:scale>
        <p:origin x="-108" y="-294"/>
      </p:cViewPr>
      <p:guideLst>
        <p:guide orient="horz" pos="211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39426-17AB-45B0-94C8-B4C565C7182E}" type="datetimeFigureOut">
              <a:rPr lang="en-US" smtClean="0"/>
              <a:t>19/9/2017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824DCD-A29E-4913-B06D-67440F7FA8CA}" type="slidenum">
              <a:rPr lang="en-US" smtClean="0"/>
              <a:t>‹#›</a:t>
            </a:fld>
            <a:endParaRPr lang="en-US"/>
          </a:p>
        </p:txBody>
      </p:sp>
    </p:spTree>
    <p:extLst>
      <p:ext uri="{BB962C8B-B14F-4D97-AF65-F5344CB8AC3E}">
        <p14:creationId xmlns:p14="http://schemas.microsoft.com/office/powerpoint/2010/main" val="3703399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2</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smtClean="0"/>
              <a:t>Here we see the decline over time in the proportion of mortality at different ages attributable to infections ranging from tuberculosis to </a:t>
            </a:r>
            <a:r>
              <a:rPr lang="en-GB" dirty="0" err="1" smtClean="0"/>
              <a:t>diuphtheria</a:t>
            </a:r>
            <a:r>
              <a:rPr lang="en-GB" dirty="0" smtClean="0"/>
              <a:t>, measles and gastro-intestinal infections. </a:t>
            </a:r>
          </a:p>
          <a:p>
            <a:pPr eaLnBrk="1" hangingPunct="1"/>
            <a:r>
              <a:rPr lang="en-GB" dirty="0" smtClean="0"/>
              <a:t>The downward spike in 1918 is because most excess deaths were from pneumonia rather than “influenza”. Rates of pneumonia were much lower than those for infectious diseases either side of the 1918 Spanish flu – making up less than 10% of all deaths among those aged </a:t>
            </a:r>
          </a:p>
          <a:p>
            <a:pPr eaLnBrk="1" hangingPunct="1"/>
            <a:r>
              <a:rPr lang="en-GB" dirty="0" smtClean="0"/>
              <a:t>The sharp decline mid-century is not well understood and is under-researched. The precise role of the introduction and use of anti-biotics is important question.. </a:t>
            </a:r>
            <a:r>
              <a:rPr lang="en-GB" dirty="0" err="1" smtClean="0"/>
              <a:t>Mackenbach’s</a:t>
            </a:r>
            <a:r>
              <a:rPr lang="en-GB" dirty="0" smtClean="0"/>
              <a:t> work suggesting that this played a role in the Netherlands at least.</a:t>
            </a:r>
          </a:p>
          <a:p>
            <a:pPr eaLnBrk="1" hangingPunct="1"/>
            <a:r>
              <a:rPr lang="en-GB" dirty="0" smtClean="0"/>
              <a:t>With the decline of infectious diseases life-expectancy in particular becomes more strongly related to the influence of individual behaviours. This is apparent with the widening gap in male to female life-expectancy over the 20</a:t>
            </a:r>
            <a:r>
              <a:rPr lang="en-GB" baseline="30000" dirty="0" smtClean="0"/>
              <a:t>th</a:t>
            </a:r>
            <a:r>
              <a:rPr lang="en-GB" dirty="0" smtClean="0"/>
              <a:t> Century which rose from 4 years in 1900 to a peak of just over 6 years in the late 1960s.</a:t>
            </a:r>
          </a:p>
          <a:p>
            <a:pPr eaLnBrk="1" hangingPunct="1"/>
            <a:endParaRPr lang="en-GB" dirty="0" smtClean="0"/>
          </a:p>
        </p:txBody>
      </p:sp>
      <p:sp>
        <p:nvSpPr>
          <p:cNvPr id="4" name="Slide Number Placeholder 3"/>
          <p:cNvSpPr>
            <a:spLocks noGrp="1"/>
          </p:cNvSpPr>
          <p:nvPr>
            <p:ph type="sldNum" sz="quarter" idx="10"/>
          </p:nvPr>
        </p:nvSpPr>
        <p:spPr/>
        <p:txBody>
          <a:bodyPr/>
          <a:lstStyle/>
          <a:p>
            <a:fld id="{9F824DCD-A29E-4913-B06D-67440F7FA8CA}" type="slidenum">
              <a:rPr lang="en-US" smtClean="0"/>
              <a:t>11</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12</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13</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14</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15</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16</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17</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18</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3</a:t>
            </a:fld>
            <a:endParaRPr lang="en-US"/>
          </a:p>
        </p:txBody>
      </p:sp>
    </p:spTree>
    <p:extLst>
      <p:ext uri="{BB962C8B-B14F-4D97-AF65-F5344CB8AC3E}">
        <p14:creationId xmlns:p14="http://schemas.microsoft.com/office/powerpoint/2010/main" val="1362252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4</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5</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6</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7</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8</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9</a:t>
            </a:fld>
            <a:endParaRPr lang="en-US"/>
          </a:p>
        </p:txBody>
      </p:sp>
    </p:spTree>
    <p:extLst>
      <p:ext uri="{BB962C8B-B14F-4D97-AF65-F5344CB8AC3E}">
        <p14:creationId xmlns:p14="http://schemas.microsoft.com/office/powerpoint/2010/main" val="3253638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24DCD-A29E-4913-B06D-67440F7FA8CA}" type="slidenum">
              <a:rPr lang="en-US" smtClean="0"/>
              <a:t>10</a:t>
            </a:fld>
            <a:endParaRPr lang="en-US"/>
          </a:p>
        </p:txBody>
      </p:sp>
    </p:spTree>
    <p:extLst>
      <p:ext uri="{BB962C8B-B14F-4D97-AF65-F5344CB8AC3E}">
        <p14:creationId xmlns:p14="http://schemas.microsoft.com/office/powerpoint/2010/main" val="3253638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S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4BDA11C6-EE2C-4F50-881A-552F90738A9A}" type="datetimeFigureOut">
              <a:rPr lang="ar-SA" smtClean="0"/>
              <a:t>28/12/1438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3808715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BDA11C6-EE2C-4F50-881A-552F90738A9A}" type="datetimeFigureOut">
              <a:rPr lang="ar-SA" smtClean="0"/>
              <a:t>28/12/1438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915949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BDA11C6-EE2C-4F50-881A-552F90738A9A}" type="datetimeFigureOut">
              <a:rPr lang="ar-SA" smtClean="0"/>
              <a:t>28/12/1438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07365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BDA11C6-EE2C-4F50-881A-552F90738A9A}" type="datetimeFigureOut">
              <a:rPr lang="ar-SA" smtClean="0"/>
              <a:t>28/12/1438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60300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S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DA11C6-EE2C-4F50-881A-552F90738A9A}" type="datetimeFigureOut">
              <a:rPr lang="ar-SA" smtClean="0"/>
              <a:t>28/12/1438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3794138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4BDA11C6-EE2C-4F50-881A-552F90738A9A}" type="datetimeFigureOut">
              <a:rPr lang="ar-SA" smtClean="0"/>
              <a:t>28/12/1438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3040567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S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4BDA11C6-EE2C-4F50-881A-552F90738A9A}" type="datetimeFigureOut">
              <a:rPr lang="ar-SA" smtClean="0"/>
              <a:t>28/12/1438</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177630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4BDA11C6-EE2C-4F50-881A-552F90738A9A}" type="datetimeFigureOut">
              <a:rPr lang="ar-SA" smtClean="0"/>
              <a:t>28/12/1438</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707181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DA11C6-EE2C-4F50-881A-552F90738A9A}" type="datetimeFigureOut">
              <a:rPr lang="ar-SA" smtClean="0"/>
              <a:t>28/12/1438</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04307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DA11C6-EE2C-4F50-881A-552F90738A9A}" type="datetimeFigureOut">
              <a:rPr lang="ar-SA" smtClean="0"/>
              <a:t>28/12/1438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86207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DA11C6-EE2C-4F50-881A-552F90738A9A}" type="datetimeFigureOut">
              <a:rPr lang="ar-SA" smtClean="0"/>
              <a:t>28/12/1438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927533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DA11C6-EE2C-4F50-881A-552F90738A9A}" type="datetimeFigureOut">
              <a:rPr lang="ar-SA" smtClean="0"/>
              <a:t>28/12/1438</a:t>
            </a:fld>
            <a:endParaRPr lang="ar-S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8B9A7-4140-4532-9C3B-E8B3E546D554}" type="slidenum">
              <a:rPr lang="ar-SA" smtClean="0"/>
              <a:t>‹#›</a:t>
            </a:fld>
            <a:endParaRPr lang="ar-SA"/>
          </a:p>
        </p:txBody>
      </p:sp>
    </p:spTree>
    <p:extLst>
      <p:ext uri="{BB962C8B-B14F-4D97-AF65-F5344CB8AC3E}">
        <p14:creationId xmlns:p14="http://schemas.microsoft.com/office/powerpoint/2010/main" val="3390050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notesSlide" Target="../notesSlides/notesSlide10.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1.bin"/><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33601"/>
            <a:ext cx="9144000" cy="1376362"/>
          </a:xfrm>
        </p:spPr>
        <p:txBody>
          <a:bodyPr>
            <a:normAutofit/>
          </a:bodyPr>
          <a:lstStyle/>
          <a:p>
            <a:r>
              <a:rPr lang="en-US" sz="4800" dirty="0">
                <a:latin typeface="Times New Roman" pitchFamily="18" charset="0"/>
                <a:cs typeface="Times New Roman" pitchFamily="18" charset="0"/>
              </a:rPr>
              <a:t>Non Communicable Diseases</a:t>
            </a:r>
            <a:endParaRPr lang="ar-SA" sz="4800" dirty="0">
              <a:solidFill>
                <a:schemeClr val="accent1">
                  <a:lumMod val="75000"/>
                </a:schemeClr>
              </a:solidFill>
              <a:latin typeface="Traditional Arabic" panose="02020603050405020304" pitchFamily="18" charset="-78"/>
              <a:cs typeface="Traditional Arabic" panose="02020603050405020304" pitchFamily="18" charset="-78"/>
            </a:endParaRPr>
          </a:p>
        </p:txBody>
      </p:sp>
      <p:sp>
        <p:nvSpPr>
          <p:cNvPr id="3" name="Subtitle 2"/>
          <p:cNvSpPr>
            <a:spLocks noGrp="1"/>
          </p:cNvSpPr>
          <p:nvPr>
            <p:ph type="subTitle" idx="1"/>
          </p:nvPr>
        </p:nvSpPr>
        <p:spPr>
          <a:xfrm>
            <a:off x="577518" y="4355532"/>
            <a:ext cx="7717395" cy="1655762"/>
          </a:xfrm>
        </p:spPr>
        <p:txBody>
          <a:bodyPr>
            <a:noAutofit/>
          </a:bodyPr>
          <a:lstStyle/>
          <a:p>
            <a:r>
              <a:rPr lang="en-US" sz="2800" dirty="0">
                <a:solidFill>
                  <a:srgbClr val="0084BD"/>
                </a:solidFill>
                <a:latin typeface="Times New Roman" pitchFamily="18" charset="0"/>
                <a:cs typeface="Times New Roman" pitchFamily="18" charset="0"/>
              </a:rPr>
              <a:t>Osama A </a:t>
            </a:r>
            <a:r>
              <a:rPr lang="en-US" sz="2800" dirty="0" err="1">
                <a:solidFill>
                  <a:srgbClr val="0084BD"/>
                </a:solidFill>
                <a:latin typeface="Times New Roman" pitchFamily="18" charset="0"/>
                <a:cs typeface="Times New Roman" pitchFamily="18" charset="0"/>
              </a:rPr>
              <a:t>Samarkandi</a:t>
            </a:r>
            <a:r>
              <a:rPr lang="en-US" sz="2800" dirty="0">
                <a:solidFill>
                  <a:srgbClr val="0084BD"/>
                </a:solidFill>
                <a:latin typeface="Times New Roman" pitchFamily="18" charset="0"/>
                <a:cs typeface="Times New Roman" pitchFamily="18" charset="0"/>
              </a:rPr>
              <a:t>, PhD, RN </a:t>
            </a:r>
          </a:p>
          <a:p>
            <a:r>
              <a:rPr lang="en-US" sz="2800" dirty="0" smtClean="0">
                <a:solidFill>
                  <a:srgbClr val="0084BD"/>
                </a:solidFill>
                <a:latin typeface="Times New Roman" pitchFamily="18" charset="0"/>
                <a:cs typeface="Times New Roman" pitchFamily="18" charset="0"/>
              </a:rPr>
              <a:t>EMS </a:t>
            </a:r>
            <a:r>
              <a:rPr lang="en-US" sz="2800" dirty="0">
                <a:solidFill>
                  <a:srgbClr val="0084BD"/>
                </a:solidFill>
                <a:latin typeface="Times New Roman" pitchFamily="18" charset="0"/>
                <a:cs typeface="Times New Roman" pitchFamily="18" charset="0"/>
              </a:rPr>
              <a:t>313; Public Health for EMS Professionals</a:t>
            </a:r>
            <a:br>
              <a:rPr lang="en-US" sz="2800" dirty="0">
                <a:solidFill>
                  <a:srgbClr val="0084BD"/>
                </a:solidFill>
                <a:latin typeface="Times New Roman" pitchFamily="18" charset="0"/>
                <a:cs typeface="Times New Roman" pitchFamily="18" charset="0"/>
              </a:rPr>
            </a:br>
            <a:endParaRPr lang="en-US" sz="2800" dirty="0">
              <a:solidFill>
                <a:srgbClr val="0084BD"/>
              </a:solidFill>
              <a:latin typeface="Times New Roman" pitchFamily="18" charset="0"/>
              <a:cs typeface="Times New Roman" pitchFamily="18" charset="0"/>
            </a:endParaRPr>
          </a:p>
        </p:txBody>
      </p:sp>
    </p:spTree>
    <p:extLst>
      <p:ext uri="{BB962C8B-B14F-4D97-AF65-F5344CB8AC3E}">
        <p14:creationId xmlns:p14="http://schemas.microsoft.com/office/powerpoint/2010/main" val="527214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539262" y="38100"/>
            <a:ext cx="11113476" cy="838200"/>
          </a:xfrm>
        </p:spPr>
        <p:txBody>
          <a:bodyPr>
            <a:normAutofit/>
          </a:bodyPr>
          <a:lstStyle/>
          <a:p>
            <a:pPr algn="ctr"/>
            <a:r>
              <a:rPr lang="en-US" sz="3600" b="1" dirty="0">
                <a:solidFill>
                  <a:schemeClr val="bg1"/>
                </a:solidFill>
                <a:latin typeface="Times New Roman" pitchFamily="18" charset="0"/>
                <a:cs typeface="Times New Roman" pitchFamily="18" charset="0"/>
              </a:rPr>
              <a:t>Projected global deaths for selected causes, 2004–2030</a:t>
            </a:r>
            <a:endParaRPr lang="en-US" sz="3600" b="1" dirty="0">
              <a:solidFill>
                <a:schemeClr val="bg1"/>
              </a:solidFill>
              <a:latin typeface="Times New Roman" pitchFamily="18" charset="0"/>
              <a:cs typeface="Times New Roman" pitchFamily="18" charset="0"/>
            </a:endParaRPr>
          </a:p>
        </p:txBody>
      </p:sp>
      <p:pic>
        <p:nvPicPr>
          <p:cNvPr id="21" name="Picture 2"/>
          <p:cNvPicPr>
            <a:picLocks noChangeAspect="1" noChangeArrowheads="1"/>
          </p:cNvPicPr>
          <p:nvPr/>
        </p:nvPicPr>
        <p:blipFill>
          <a:blip r:embed="rId4" cstate="print"/>
          <a:srcRect/>
          <a:stretch>
            <a:fillRect/>
          </a:stretch>
        </p:blipFill>
        <p:spPr bwMode="auto">
          <a:xfrm>
            <a:off x="24063" y="856706"/>
            <a:ext cx="12167937" cy="5833733"/>
          </a:xfrm>
          <a:prstGeom prst="rect">
            <a:avLst/>
          </a:prstGeom>
          <a:noFill/>
          <a:ln w="9525">
            <a:noFill/>
            <a:miter lim="800000"/>
            <a:headEnd/>
            <a:tailEnd/>
          </a:ln>
        </p:spPr>
      </p:pic>
    </p:spTree>
    <p:extLst>
      <p:ext uri="{BB962C8B-B14F-4D97-AF65-F5344CB8AC3E}">
        <p14:creationId xmlns:p14="http://schemas.microsoft.com/office/powerpoint/2010/main" val="16947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tile tx="0" ty="0" sx="100000" sy="100000" flip="none" algn="tl"/>
        </a:blipFill>
        <a:effectLst/>
      </p:bgPr>
    </p:bg>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0" y="-58152"/>
            <a:ext cx="12192000" cy="838200"/>
          </a:xfrm>
        </p:spPr>
        <p:txBody>
          <a:bodyPr>
            <a:normAutofit fontScale="90000"/>
          </a:bodyPr>
          <a:lstStyle/>
          <a:p>
            <a:pPr algn="ctr"/>
            <a:r>
              <a:rPr lang="en-US" sz="3600" b="1" dirty="0">
                <a:solidFill>
                  <a:schemeClr val="bg1"/>
                </a:solidFill>
                <a:latin typeface="Times New Roman" pitchFamily="18" charset="0"/>
                <a:cs typeface="Times New Roman" pitchFamily="18" charset="0"/>
              </a:rPr>
              <a:t>Decline in proportion of total mortality due to infectious diseases </a:t>
            </a:r>
            <a:r>
              <a:rPr lang="en-US" sz="3600" b="1" dirty="0" smtClean="0">
                <a:solidFill>
                  <a:schemeClr val="bg1"/>
                </a:solidFill>
                <a:latin typeface="Times New Roman" pitchFamily="18" charset="0"/>
                <a:cs typeface="Times New Roman" pitchFamily="18" charset="0"/>
              </a:rPr>
              <a:t> England </a:t>
            </a:r>
            <a:r>
              <a:rPr lang="en-US" sz="3600" b="1" dirty="0">
                <a:solidFill>
                  <a:schemeClr val="bg1"/>
                </a:solidFill>
                <a:latin typeface="Times New Roman" pitchFamily="18" charset="0"/>
                <a:cs typeface="Times New Roman" pitchFamily="18" charset="0"/>
              </a:rPr>
              <a:t>&amp; Wales, 1911-94, by age</a:t>
            </a:r>
            <a:endParaRPr lang="en-US" sz="3600" b="1" dirty="0">
              <a:solidFill>
                <a:schemeClr val="bg1"/>
              </a:solidFill>
              <a:latin typeface="Times New Roman" pitchFamily="18" charset="0"/>
              <a:cs typeface="Times New Roman" pitchFamily="18" charset="0"/>
            </a:endParaRPr>
          </a:p>
        </p:txBody>
      </p:sp>
      <p:grpSp>
        <p:nvGrpSpPr>
          <p:cNvPr id="25" name="Group 3"/>
          <p:cNvGrpSpPr>
            <a:grpSpLocks/>
          </p:cNvGrpSpPr>
          <p:nvPr/>
        </p:nvGrpSpPr>
        <p:grpSpPr bwMode="auto">
          <a:xfrm>
            <a:off x="2173830" y="1738313"/>
            <a:ext cx="7796213" cy="4368800"/>
            <a:chOff x="433" y="1248"/>
            <a:chExt cx="4911" cy="2752"/>
          </a:xfrm>
        </p:grpSpPr>
        <p:graphicFrame>
          <p:nvGraphicFramePr>
            <p:cNvPr id="26" name="Object 4"/>
            <p:cNvGraphicFramePr>
              <a:graphicFrameLocks noChangeAspect="1"/>
            </p:cNvGraphicFramePr>
            <p:nvPr/>
          </p:nvGraphicFramePr>
          <p:xfrm>
            <a:off x="433" y="1248"/>
            <a:ext cx="2399" cy="2752"/>
          </p:xfrm>
          <a:graphic>
            <a:graphicData uri="http://schemas.openxmlformats.org/presentationml/2006/ole">
              <mc:AlternateContent xmlns:mc="http://schemas.openxmlformats.org/markup-compatibility/2006">
                <mc:Choice xmlns:v="urn:schemas-microsoft-com:vml" Requires="v">
                  <p:oleObj spid="_x0000_s1028" name="Chart" r:id="rId5" imgW="3810168" imgH="4619764" progId="MSGraph.Chart.8">
                    <p:embed followColorScheme="full"/>
                  </p:oleObj>
                </mc:Choice>
                <mc:Fallback>
                  <p:oleObj name="Chart" r:id="rId5" imgW="3810168" imgH="4619764" progId="MSGraph.Chart.8">
                    <p:embed followColorScheme="full"/>
                    <p:pic>
                      <p:nvPicPr>
                        <p:cNvPr id="0" name=""/>
                        <p:cNvPicPr>
                          <a:picLocks noChangeAspect="1" noChangeArrowheads="1"/>
                        </p:cNvPicPr>
                        <p:nvPr/>
                      </p:nvPicPr>
                      <p:blipFill>
                        <a:blip r:embed="rId6"/>
                        <a:srcRect/>
                        <a:stretch>
                          <a:fillRect/>
                        </a:stretch>
                      </p:blipFill>
                      <p:spPr bwMode="auto">
                        <a:xfrm>
                          <a:off x="433" y="1248"/>
                          <a:ext cx="2399" cy="27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5"/>
            <p:cNvGraphicFramePr>
              <a:graphicFrameLocks noChangeAspect="1"/>
            </p:cNvGraphicFramePr>
            <p:nvPr/>
          </p:nvGraphicFramePr>
          <p:xfrm>
            <a:off x="3024" y="1248"/>
            <a:ext cx="2320" cy="2752"/>
          </p:xfrm>
          <a:graphic>
            <a:graphicData uri="http://schemas.openxmlformats.org/presentationml/2006/ole">
              <mc:AlternateContent xmlns:mc="http://schemas.openxmlformats.org/markup-compatibility/2006">
                <mc:Choice xmlns:v="urn:schemas-microsoft-com:vml" Requires="v">
                  <p:oleObj spid="_x0000_s1029" name="Chart" r:id="rId7" imgW="3876483" imgH="4619764" progId="MSGraph.Chart.8">
                    <p:embed followColorScheme="full"/>
                  </p:oleObj>
                </mc:Choice>
                <mc:Fallback>
                  <p:oleObj name="Chart" r:id="rId7" imgW="3876483" imgH="4619764" progId="MSGraph.Chart.8">
                    <p:embed followColorScheme="full"/>
                    <p:pic>
                      <p:nvPicPr>
                        <p:cNvPr id="0" name=""/>
                        <p:cNvPicPr>
                          <a:picLocks noChangeAspect="1" noChangeArrowheads="1"/>
                        </p:cNvPicPr>
                        <p:nvPr/>
                      </p:nvPicPr>
                      <p:blipFill>
                        <a:blip r:embed="rId8"/>
                        <a:srcRect/>
                        <a:stretch>
                          <a:fillRect/>
                        </a:stretch>
                      </p:blipFill>
                      <p:spPr bwMode="auto">
                        <a:xfrm>
                          <a:off x="3024" y="1248"/>
                          <a:ext cx="2320" cy="2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 name="Text Box 6"/>
            <p:cNvSpPr txBox="1">
              <a:spLocks noChangeArrowheads="1"/>
            </p:cNvSpPr>
            <p:nvPr/>
          </p:nvSpPr>
          <p:spPr bwMode="auto">
            <a:xfrm>
              <a:off x="1920" y="1488"/>
              <a:ext cx="606" cy="288"/>
            </a:xfrm>
            <a:prstGeom prst="rect">
              <a:avLst/>
            </a:prstGeom>
            <a:noFill/>
            <a:ln w="9525">
              <a:noFill/>
              <a:miter lim="800000"/>
              <a:headEnd/>
              <a:tailEnd/>
            </a:ln>
            <a:effectLst/>
          </p:spPr>
          <p:txBody>
            <a:bodyPr wrap="none">
              <a:spAutoFit/>
            </a:bodyPr>
            <a:lstStyle/>
            <a:p>
              <a:pPr>
                <a:defRPr/>
              </a:pPr>
              <a:r>
                <a:rPr lang="en-GB" sz="2400" b="1" dirty="0">
                  <a:solidFill>
                    <a:schemeClr val="tx2"/>
                  </a:solidFill>
                  <a:effectLst>
                    <a:outerShdw blurRad="38100" dist="38100" dir="2700000" algn="tl">
                      <a:srgbClr val="C0C0C0"/>
                    </a:outerShdw>
                  </a:effectLst>
                  <a:latin typeface="Times New Roman" pitchFamily="18" charset="0"/>
                </a:rPr>
                <a:t>Males</a:t>
              </a:r>
            </a:p>
          </p:txBody>
        </p:sp>
        <p:sp>
          <p:nvSpPr>
            <p:cNvPr id="29" name="Text Box 7"/>
            <p:cNvSpPr txBox="1">
              <a:spLocks noChangeArrowheads="1"/>
            </p:cNvSpPr>
            <p:nvPr/>
          </p:nvSpPr>
          <p:spPr bwMode="auto">
            <a:xfrm>
              <a:off x="4358" y="1466"/>
              <a:ext cx="787" cy="288"/>
            </a:xfrm>
            <a:prstGeom prst="rect">
              <a:avLst/>
            </a:prstGeom>
            <a:noFill/>
            <a:ln w="9525">
              <a:noFill/>
              <a:miter lim="800000"/>
              <a:headEnd/>
              <a:tailEnd/>
            </a:ln>
            <a:effectLst/>
          </p:spPr>
          <p:txBody>
            <a:bodyPr wrap="none">
              <a:spAutoFit/>
            </a:bodyPr>
            <a:lstStyle/>
            <a:p>
              <a:pPr>
                <a:defRPr/>
              </a:pPr>
              <a:r>
                <a:rPr lang="en-GB" sz="2400" b="1">
                  <a:solidFill>
                    <a:schemeClr val="tx2"/>
                  </a:solidFill>
                  <a:effectLst>
                    <a:outerShdw blurRad="38100" dist="38100" dir="2700000" algn="tl">
                      <a:srgbClr val="C0C0C0"/>
                    </a:outerShdw>
                  </a:effectLst>
                  <a:latin typeface="Times New Roman" pitchFamily="18" charset="0"/>
                </a:rPr>
                <a:t>Females</a:t>
              </a:r>
            </a:p>
          </p:txBody>
        </p:sp>
        <p:sp>
          <p:nvSpPr>
            <p:cNvPr id="30" name="Text Box 8"/>
            <p:cNvSpPr txBox="1">
              <a:spLocks noChangeArrowheads="1"/>
            </p:cNvSpPr>
            <p:nvPr/>
          </p:nvSpPr>
          <p:spPr bwMode="auto">
            <a:xfrm>
              <a:off x="960" y="1824"/>
              <a:ext cx="351" cy="212"/>
            </a:xfrm>
            <a:prstGeom prst="rect">
              <a:avLst/>
            </a:prstGeom>
            <a:noFill/>
            <a:ln w="9525">
              <a:noFill/>
              <a:miter lim="800000"/>
              <a:headEnd/>
              <a:tailEnd/>
            </a:ln>
            <a:effectLst/>
          </p:spPr>
          <p:txBody>
            <a:bodyPr wrap="none">
              <a:spAutoFit/>
            </a:bodyPr>
            <a:lstStyle/>
            <a:p>
              <a:pPr>
                <a:defRPr/>
              </a:pPr>
              <a:r>
                <a:rPr lang="en-GB" sz="1600" b="1">
                  <a:solidFill>
                    <a:schemeClr val="tx2"/>
                  </a:solidFill>
                  <a:effectLst>
                    <a:outerShdw blurRad="38100" dist="38100" dir="2700000" algn="tl">
                      <a:srgbClr val="C0C0C0"/>
                    </a:outerShdw>
                  </a:effectLst>
                  <a:latin typeface="Times New Roman" pitchFamily="18" charset="0"/>
                </a:rPr>
                <a:t>1-14</a:t>
              </a:r>
            </a:p>
          </p:txBody>
        </p:sp>
        <p:sp>
          <p:nvSpPr>
            <p:cNvPr id="31" name="Text Box 9"/>
            <p:cNvSpPr txBox="1">
              <a:spLocks noChangeArrowheads="1"/>
            </p:cNvSpPr>
            <p:nvPr/>
          </p:nvSpPr>
          <p:spPr bwMode="auto">
            <a:xfrm>
              <a:off x="960" y="2640"/>
              <a:ext cx="415" cy="212"/>
            </a:xfrm>
            <a:prstGeom prst="rect">
              <a:avLst/>
            </a:prstGeom>
            <a:noFill/>
            <a:ln w="9525">
              <a:noFill/>
              <a:miter lim="800000"/>
              <a:headEnd/>
              <a:tailEnd/>
            </a:ln>
            <a:effectLst/>
          </p:spPr>
          <p:txBody>
            <a:bodyPr wrap="none">
              <a:spAutoFit/>
            </a:bodyPr>
            <a:lstStyle/>
            <a:p>
              <a:pPr>
                <a:defRPr/>
              </a:pPr>
              <a:r>
                <a:rPr lang="en-GB" sz="1600" b="1">
                  <a:effectLst>
                    <a:outerShdw blurRad="38100" dist="38100" dir="2700000" algn="tl">
                      <a:srgbClr val="C0C0C0"/>
                    </a:outerShdw>
                  </a:effectLst>
                  <a:latin typeface="Times New Roman" pitchFamily="18" charset="0"/>
                </a:rPr>
                <a:t>25-44</a:t>
              </a:r>
            </a:p>
          </p:txBody>
        </p:sp>
        <p:sp>
          <p:nvSpPr>
            <p:cNvPr id="32" name="Text Box 10"/>
            <p:cNvSpPr txBox="1">
              <a:spLocks noChangeArrowheads="1"/>
            </p:cNvSpPr>
            <p:nvPr/>
          </p:nvSpPr>
          <p:spPr bwMode="auto">
            <a:xfrm>
              <a:off x="950" y="2967"/>
              <a:ext cx="415" cy="212"/>
            </a:xfrm>
            <a:prstGeom prst="rect">
              <a:avLst/>
            </a:prstGeom>
            <a:noFill/>
            <a:ln w="9525">
              <a:noFill/>
              <a:miter lim="800000"/>
              <a:headEnd/>
              <a:tailEnd/>
            </a:ln>
            <a:effectLst/>
          </p:spPr>
          <p:txBody>
            <a:bodyPr wrap="none">
              <a:spAutoFit/>
            </a:bodyPr>
            <a:lstStyle/>
            <a:p>
              <a:pPr>
                <a:defRPr/>
              </a:pPr>
              <a:r>
                <a:rPr lang="en-GB" sz="1600" b="1">
                  <a:effectLst>
                    <a:outerShdw blurRad="38100" dist="38100" dir="2700000" algn="tl">
                      <a:srgbClr val="C0C0C0"/>
                    </a:outerShdw>
                  </a:effectLst>
                  <a:latin typeface="Times New Roman" pitchFamily="18" charset="0"/>
                </a:rPr>
                <a:t>45-64</a:t>
              </a:r>
            </a:p>
          </p:txBody>
        </p:sp>
        <p:sp>
          <p:nvSpPr>
            <p:cNvPr id="33" name="Text Box 11"/>
            <p:cNvSpPr txBox="1">
              <a:spLocks noChangeArrowheads="1"/>
            </p:cNvSpPr>
            <p:nvPr/>
          </p:nvSpPr>
          <p:spPr bwMode="auto">
            <a:xfrm>
              <a:off x="960" y="3360"/>
              <a:ext cx="415" cy="212"/>
            </a:xfrm>
            <a:prstGeom prst="rect">
              <a:avLst/>
            </a:prstGeom>
            <a:noFill/>
            <a:ln w="9525">
              <a:noFill/>
              <a:miter lim="800000"/>
              <a:headEnd/>
              <a:tailEnd/>
            </a:ln>
            <a:effectLst/>
          </p:spPr>
          <p:txBody>
            <a:bodyPr wrap="none">
              <a:spAutoFit/>
            </a:bodyPr>
            <a:lstStyle/>
            <a:p>
              <a:pPr>
                <a:defRPr/>
              </a:pPr>
              <a:r>
                <a:rPr lang="en-GB" sz="1600" b="1">
                  <a:effectLst>
                    <a:outerShdw blurRad="38100" dist="38100" dir="2700000" algn="tl">
                      <a:srgbClr val="C0C0C0"/>
                    </a:outerShdw>
                  </a:effectLst>
                  <a:latin typeface="Times New Roman" pitchFamily="18" charset="0"/>
                </a:rPr>
                <a:t>65-74</a:t>
              </a:r>
            </a:p>
          </p:txBody>
        </p:sp>
      </p:grpSp>
    </p:spTree>
    <p:extLst>
      <p:ext uri="{BB962C8B-B14F-4D97-AF65-F5344CB8AC3E}">
        <p14:creationId xmlns:p14="http://schemas.microsoft.com/office/powerpoint/2010/main" val="32955003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7" name="Rectangle 2"/>
          <p:cNvSpPr txBox="1">
            <a:spLocks noChangeArrowheads="1"/>
          </p:cNvSpPr>
          <p:nvPr/>
        </p:nvSpPr>
        <p:spPr>
          <a:xfrm>
            <a:off x="2235200" y="38100"/>
            <a:ext cx="7924800" cy="838200"/>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latin typeface="Times New Roman" pitchFamily="18" charset="0"/>
                <a:cs typeface="Times New Roman" pitchFamily="18" charset="0"/>
              </a:rPr>
              <a:t>General Directorate of NCD in KSA (1 of 2)</a:t>
            </a:r>
            <a:endParaRPr lang="en-US" sz="3600" b="1" dirty="0">
              <a:solidFill>
                <a:schemeClr val="bg1"/>
              </a:solidFill>
              <a:latin typeface="Times New Roman" pitchFamily="18" charset="0"/>
              <a:cs typeface="Times New Roman" pitchFamily="18" charset="0"/>
            </a:endParaRPr>
          </a:p>
        </p:txBody>
      </p:sp>
      <p:sp>
        <p:nvSpPr>
          <p:cNvPr id="50" name="Content Placeholder 6"/>
          <p:cNvSpPr>
            <a:spLocks noGrp="1"/>
          </p:cNvSpPr>
          <p:nvPr>
            <p:ph idx="1"/>
          </p:nvPr>
        </p:nvSpPr>
        <p:spPr>
          <a:xfrm>
            <a:off x="577516" y="1752600"/>
            <a:ext cx="11044988" cy="4876800"/>
          </a:xfrm>
        </p:spPr>
        <p:txBody>
          <a:bodyPr>
            <a:normAutofit/>
          </a:bodyPr>
          <a:lstStyle/>
          <a:p>
            <a:pPr>
              <a:buNone/>
            </a:pPr>
            <a:r>
              <a:rPr lang="en-US" sz="3600" dirty="0" smtClean="0">
                <a:latin typeface="Times New Roman" panose="02020603050405020304" pitchFamily="18" charset="0"/>
                <a:cs typeface="Times New Roman" panose="02020603050405020304" pitchFamily="18" charset="0"/>
              </a:rPr>
              <a:t>   In Saudi Arabia the system for NCD risk factor Surveillance has been planned as a cooperative program between Ministry of Health (represented by General directorate of NCD, and Field Epidemiology Program), King Faisal Specialist Hospital &amp; Research Center and WHO.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936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7" name="Rectangle 2"/>
          <p:cNvSpPr txBox="1">
            <a:spLocks noChangeArrowheads="1"/>
          </p:cNvSpPr>
          <p:nvPr/>
        </p:nvSpPr>
        <p:spPr>
          <a:xfrm>
            <a:off x="2235200" y="38100"/>
            <a:ext cx="7924800" cy="838200"/>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latin typeface="Times New Roman" pitchFamily="18" charset="0"/>
                <a:cs typeface="Times New Roman" pitchFamily="18" charset="0"/>
              </a:rPr>
              <a:t>General Directorate of NCD in KSA </a:t>
            </a:r>
            <a:r>
              <a:rPr lang="en-US" sz="3600" b="1" dirty="0" smtClean="0">
                <a:solidFill>
                  <a:schemeClr val="bg1"/>
                </a:solidFill>
                <a:latin typeface="Times New Roman" pitchFamily="18" charset="0"/>
                <a:cs typeface="Times New Roman" pitchFamily="18" charset="0"/>
              </a:rPr>
              <a:t>(2of </a:t>
            </a:r>
            <a:r>
              <a:rPr lang="en-US" sz="3600" b="1" dirty="0">
                <a:solidFill>
                  <a:schemeClr val="bg1"/>
                </a:solidFill>
                <a:latin typeface="Times New Roman" pitchFamily="18" charset="0"/>
                <a:cs typeface="Times New Roman" pitchFamily="18" charset="0"/>
              </a:rPr>
              <a:t>2)</a:t>
            </a:r>
            <a:endParaRPr lang="en-US" sz="3600" b="1" dirty="0">
              <a:solidFill>
                <a:schemeClr val="bg1"/>
              </a:solidFill>
              <a:latin typeface="Times New Roman" pitchFamily="18" charset="0"/>
              <a:cs typeface="Times New Roman" pitchFamily="18" charset="0"/>
            </a:endParaRPr>
          </a:p>
        </p:txBody>
      </p:sp>
      <p:sp>
        <p:nvSpPr>
          <p:cNvPr id="5" name="Content Placeholder 2"/>
          <p:cNvSpPr>
            <a:spLocks noGrp="1"/>
          </p:cNvSpPr>
          <p:nvPr>
            <p:ph idx="1"/>
          </p:nvPr>
        </p:nvSpPr>
        <p:spPr>
          <a:xfrm>
            <a:off x="457200" y="1600200"/>
            <a:ext cx="11020926" cy="4559968"/>
          </a:xfrm>
        </p:spPr>
        <p:txBody>
          <a:bodyPr>
            <a:normAutofit/>
          </a:bodyPr>
          <a:lstStyle/>
          <a:p>
            <a:pPr>
              <a:lnSpc>
                <a:spcPct val="150000"/>
              </a:lnSpc>
            </a:pPr>
            <a:r>
              <a:rPr lang="en-US" dirty="0" smtClean="0">
                <a:latin typeface="Times New Roman" panose="02020603050405020304" pitchFamily="18" charset="0"/>
                <a:cs typeface="Times New Roman" panose="02020603050405020304" pitchFamily="18" charset="0"/>
              </a:rPr>
              <a:t>The system consists of three major parts: community based data collection on major risk factors, data base infrastructure and data analysis work force. The system is now well in place and data collection and data entry is almost finished. Data analysis will be carried out within a few months and data can be fed into the WHO global InfoBase in the near future.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0957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pic>
        <p:nvPicPr>
          <p:cNvPr id="10" name="Picture 4" descr="http://www.moh.gov.sa/Ministry/MediaCenter/News/PublishingImages/%D8%B5%D9%88%D8%B1%20%D8%A7%D9%84%D8%A3%D8%AE%D8%A8%D8%A7%D8%B1%201433/STRUCTURE1.jpg"/>
          <p:cNvPicPr>
            <a:picLocks noChangeAspect="1" noChangeArrowheads="1"/>
          </p:cNvPicPr>
          <p:nvPr/>
        </p:nvPicPr>
        <p:blipFill>
          <a:blip r:embed="rId4" cstate="print"/>
          <a:srcRect/>
          <a:stretch>
            <a:fillRect/>
          </a:stretch>
        </p:blipFill>
        <p:spPr bwMode="auto">
          <a:xfrm>
            <a:off x="-1" y="880645"/>
            <a:ext cx="12192001" cy="5207334"/>
          </a:xfrm>
          <a:prstGeom prst="rect">
            <a:avLst/>
          </a:prstGeom>
          <a:noFill/>
        </p:spPr>
      </p:pic>
      <p:sp>
        <p:nvSpPr>
          <p:cNvPr id="12" name="Content Placeholder 2"/>
          <p:cNvSpPr>
            <a:spLocks noGrp="1"/>
          </p:cNvSpPr>
          <p:nvPr>
            <p:ph idx="1"/>
          </p:nvPr>
        </p:nvSpPr>
        <p:spPr>
          <a:xfrm>
            <a:off x="0" y="6253946"/>
            <a:ext cx="12192000" cy="291233"/>
          </a:xfrm>
        </p:spPr>
        <p:txBody>
          <a:bodyPr>
            <a:noAutofit/>
          </a:bodyPr>
          <a:lstStyle/>
          <a:p>
            <a:pPr algn="ctr">
              <a:buNone/>
            </a:pPr>
            <a:r>
              <a:rPr lang="en-US" sz="1800" dirty="0" smtClean="0">
                <a:latin typeface="Times New Roman" panose="02020603050405020304" pitchFamily="18" charset="0"/>
                <a:cs typeface="Times New Roman" panose="02020603050405020304" pitchFamily="18" charset="0"/>
              </a:rPr>
              <a:t>Establishment of Directorate of Non Communicable Disease </a:t>
            </a:r>
            <a:r>
              <a:rPr lang="en-US" sz="1800" dirty="0" smtClean="0">
                <a:latin typeface="Times New Roman" panose="02020603050405020304" pitchFamily="18" charset="0"/>
                <a:cs typeface="Times New Roman" panose="02020603050405020304" pitchFamily="18" charset="0"/>
              </a:rPr>
              <a:t>under  </a:t>
            </a:r>
            <a:r>
              <a:rPr lang="en-US" sz="1800" dirty="0" smtClean="0">
                <a:latin typeface="Times New Roman" panose="02020603050405020304" pitchFamily="18" charset="0"/>
                <a:cs typeface="Times New Roman" panose="02020603050405020304" pitchFamily="18" charset="0"/>
              </a:rPr>
              <a:t>Assistant Deputy Minister for Preventive Medicine</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8870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587828" y="38100"/>
            <a:ext cx="10943112" cy="838200"/>
          </a:xfrm>
        </p:spPr>
        <p:txBody>
          <a:bodyPr>
            <a:normAutofit/>
          </a:bodyPr>
          <a:lstStyle/>
          <a:p>
            <a:pPr algn="ctr"/>
            <a:r>
              <a:rPr lang="en-US" sz="3600" b="1" dirty="0">
                <a:solidFill>
                  <a:schemeClr val="bg1"/>
                </a:solidFill>
                <a:latin typeface="Times New Roman" pitchFamily="18" charset="0"/>
                <a:cs typeface="Times New Roman" pitchFamily="18" charset="0"/>
              </a:rPr>
              <a:t>NCDs Strategic Objectives &amp; Responsibilities</a:t>
            </a:r>
            <a:endParaRPr lang="en-US" sz="3600" b="1" dirty="0">
              <a:solidFill>
                <a:schemeClr val="bg1"/>
              </a:solidFill>
              <a:latin typeface="Times New Roman" pitchFamily="18" charset="0"/>
              <a:cs typeface="Times New Roman" pitchFamily="18" charset="0"/>
            </a:endParaRPr>
          </a:p>
        </p:txBody>
      </p:sp>
      <p:sp>
        <p:nvSpPr>
          <p:cNvPr id="42" name="Content Placeholder 2"/>
          <p:cNvSpPr>
            <a:spLocks noGrp="1"/>
          </p:cNvSpPr>
          <p:nvPr>
            <p:ph idx="1"/>
          </p:nvPr>
        </p:nvSpPr>
        <p:spPr>
          <a:xfrm>
            <a:off x="533400" y="1219200"/>
            <a:ext cx="11016916" cy="5486400"/>
          </a:xfrm>
        </p:spPr>
        <p:txBody>
          <a:bodyPr>
            <a:normAutofit/>
          </a:bodyPr>
          <a:lstStyle/>
          <a:p>
            <a:pPr>
              <a:lnSpc>
                <a:spcPct val="150000"/>
              </a:lnSpc>
            </a:pPr>
            <a:r>
              <a:rPr lang="en-US" sz="2400" dirty="0" smtClean="0">
                <a:latin typeface="Times New Roman" panose="02020603050405020304" pitchFamily="18" charset="0"/>
                <a:cs typeface="Times New Roman" panose="02020603050405020304" pitchFamily="18" charset="0"/>
              </a:rPr>
              <a:t>Primary and Secondary Prevention of NCDs</a:t>
            </a:r>
          </a:p>
          <a:p>
            <a:pPr>
              <a:lnSpc>
                <a:spcPct val="150000"/>
              </a:lnSpc>
            </a:pPr>
            <a:r>
              <a:rPr lang="en-US" sz="2400" dirty="0" smtClean="0">
                <a:latin typeface="Times New Roman" panose="02020603050405020304" pitchFamily="18" charset="0"/>
                <a:cs typeface="Times New Roman" panose="02020603050405020304" pitchFamily="18" charset="0"/>
              </a:rPr>
              <a:t>Planning NCDs policies and control measures</a:t>
            </a:r>
          </a:p>
          <a:p>
            <a:pPr>
              <a:lnSpc>
                <a:spcPct val="150000"/>
              </a:lnSpc>
            </a:pPr>
            <a:r>
              <a:rPr lang="en-US" sz="2400" dirty="0" smtClean="0">
                <a:latin typeface="Times New Roman" panose="02020603050405020304" pitchFamily="18" charset="0"/>
                <a:cs typeface="Times New Roman" panose="02020603050405020304" pitchFamily="18" charset="0"/>
              </a:rPr>
              <a:t>Stakeholders Collaboration</a:t>
            </a:r>
          </a:p>
          <a:p>
            <a:pPr>
              <a:lnSpc>
                <a:spcPct val="150000"/>
              </a:lnSpc>
            </a:pPr>
            <a:r>
              <a:rPr lang="en-US" sz="2400" dirty="0" smtClean="0">
                <a:latin typeface="Times New Roman" panose="02020603050405020304" pitchFamily="18" charset="0"/>
                <a:cs typeface="Times New Roman" panose="02020603050405020304" pitchFamily="18" charset="0"/>
              </a:rPr>
              <a:t>Patient Empowerment Programs</a:t>
            </a:r>
          </a:p>
          <a:p>
            <a:pPr>
              <a:lnSpc>
                <a:spcPct val="150000"/>
              </a:lnSpc>
            </a:pPr>
            <a:r>
              <a:rPr lang="en-US" sz="2400" dirty="0" smtClean="0">
                <a:latin typeface="Times New Roman" panose="02020603050405020304" pitchFamily="18" charset="0"/>
                <a:cs typeface="Times New Roman" panose="02020603050405020304" pitchFamily="18" charset="0"/>
              </a:rPr>
              <a:t>Capacity Building for Health Professionals</a:t>
            </a:r>
          </a:p>
          <a:p>
            <a:pPr>
              <a:lnSpc>
                <a:spcPct val="150000"/>
              </a:lnSpc>
            </a:pPr>
            <a:r>
              <a:rPr lang="en-US" sz="2400" dirty="0" smtClean="0">
                <a:latin typeface="Times New Roman" panose="02020603050405020304" pitchFamily="18" charset="0"/>
                <a:cs typeface="Times New Roman" panose="02020603050405020304" pitchFamily="18" charset="0"/>
              </a:rPr>
              <a:t>Surveillance of NCDs</a:t>
            </a:r>
          </a:p>
          <a:p>
            <a:pPr>
              <a:lnSpc>
                <a:spcPct val="150000"/>
              </a:lnSpc>
            </a:pPr>
            <a:r>
              <a:rPr lang="en-US" sz="2400" dirty="0" smtClean="0">
                <a:latin typeface="Times New Roman" panose="02020603050405020304" pitchFamily="18" charset="0"/>
                <a:cs typeface="Times New Roman" panose="02020603050405020304" pitchFamily="18" charset="0"/>
              </a:rPr>
              <a:t>Research and Information Systems</a:t>
            </a:r>
          </a:p>
          <a:p>
            <a:pPr>
              <a:lnSpc>
                <a:spcPct val="150000"/>
              </a:lnSpc>
            </a:pPr>
            <a:r>
              <a:rPr lang="en-US" sz="2400" dirty="0" smtClean="0">
                <a:latin typeface="Times New Roman" panose="02020603050405020304" pitchFamily="18" charset="0"/>
                <a:cs typeface="Times New Roman" panose="02020603050405020304" pitchFamily="18" charset="0"/>
              </a:rPr>
              <a:t> Health Promotion: Enhancement of Community Participation</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7878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2235200" y="38100"/>
            <a:ext cx="7924800" cy="838200"/>
          </a:xfrm>
        </p:spPr>
        <p:txBody>
          <a:bodyPr>
            <a:normAutofit/>
          </a:bodyPr>
          <a:lstStyle/>
          <a:p>
            <a:pPr algn="ctr"/>
            <a:r>
              <a:rPr lang="en-US" sz="3600" b="1" dirty="0">
                <a:solidFill>
                  <a:schemeClr val="bg1"/>
                </a:solidFill>
                <a:latin typeface="Times New Roman" pitchFamily="18" charset="0"/>
                <a:cs typeface="Times New Roman" pitchFamily="18" charset="0"/>
              </a:rPr>
              <a:t>Prioritization of NCDs Programs</a:t>
            </a:r>
            <a:endParaRPr lang="en-US" sz="3600" b="1" dirty="0">
              <a:solidFill>
                <a:schemeClr val="bg1"/>
              </a:solidFill>
              <a:latin typeface="Times New Roman" pitchFamily="18" charset="0"/>
              <a:cs typeface="Times New Roman" pitchFamily="18" charset="0"/>
            </a:endParaRPr>
          </a:p>
        </p:txBody>
      </p:sp>
      <p:sp>
        <p:nvSpPr>
          <p:cNvPr id="6" name="Content Placeholder 2"/>
          <p:cNvSpPr>
            <a:spLocks noGrp="1"/>
          </p:cNvSpPr>
          <p:nvPr>
            <p:ph idx="1"/>
          </p:nvPr>
        </p:nvSpPr>
        <p:spPr>
          <a:xfrm>
            <a:off x="457200" y="1600200"/>
            <a:ext cx="11189368" cy="4525963"/>
          </a:xfrm>
        </p:spPr>
        <p:txBody>
          <a:bodyPr>
            <a:noAutofit/>
          </a:bodyPr>
          <a:lstStyle/>
          <a:p>
            <a:pPr>
              <a:lnSpc>
                <a:spcPct val="150000"/>
              </a:lnSpc>
            </a:pPr>
            <a:r>
              <a:rPr lang="en-US" dirty="0" smtClean="0">
                <a:latin typeface="Times New Roman" panose="02020603050405020304" pitchFamily="18" charset="0"/>
                <a:cs typeface="Times New Roman" panose="02020603050405020304" pitchFamily="18" charset="0"/>
              </a:rPr>
              <a:t>Most Prevalent Diseases that poses a Public Health Problem </a:t>
            </a:r>
          </a:p>
          <a:p>
            <a:pPr>
              <a:lnSpc>
                <a:spcPct val="150000"/>
              </a:lnSpc>
              <a:buFont typeface="+mj-lt"/>
              <a:buAutoNum type="arabicPeriod"/>
            </a:pPr>
            <a:r>
              <a:rPr lang="en-US" dirty="0" smtClean="0">
                <a:latin typeface="Times New Roman" panose="02020603050405020304" pitchFamily="18" charset="0"/>
                <a:cs typeface="Times New Roman" panose="02020603050405020304" pitchFamily="18" charset="0"/>
              </a:rPr>
              <a:t>Diabetes</a:t>
            </a:r>
            <a:endParaRPr lang="en-US" dirty="0" smtClean="0">
              <a:latin typeface="Times New Roman" panose="02020603050405020304" pitchFamily="18" charset="0"/>
              <a:cs typeface="Times New Roman" panose="02020603050405020304" pitchFamily="18" charset="0"/>
            </a:endParaRPr>
          </a:p>
          <a:p>
            <a:pPr>
              <a:lnSpc>
                <a:spcPct val="150000"/>
              </a:lnSpc>
              <a:buFont typeface="+mj-lt"/>
              <a:buAutoNum type="arabicPeriod"/>
            </a:pPr>
            <a:r>
              <a:rPr lang="en-US" dirty="0" smtClean="0">
                <a:latin typeface="Times New Roman" panose="02020603050405020304" pitchFamily="18" charset="0"/>
                <a:cs typeface="Times New Roman" panose="02020603050405020304" pitchFamily="18" charset="0"/>
              </a:rPr>
              <a:t>Cardiovascular Disease</a:t>
            </a:r>
          </a:p>
          <a:p>
            <a:pPr>
              <a:lnSpc>
                <a:spcPct val="150000"/>
              </a:lnSpc>
            </a:pPr>
            <a:r>
              <a:rPr lang="en-US" dirty="0" smtClean="0">
                <a:latin typeface="Times New Roman" panose="02020603050405020304" pitchFamily="18" charset="0"/>
                <a:cs typeface="Times New Roman" panose="02020603050405020304" pitchFamily="18" charset="0"/>
              </a:rPr>
              <a:t>Cost </a:t>
            </a:r>
            <a:r>
              <a:rPr lang="en-US" dirty="0" smtClean="0">
                <a:latin typeface="Times New Roman" panose="02020603050405020304" pitchFamily="18" charset="0"/>
                <a:cs typeface="Times New Roman" panose="02020603050405020304" pitchFamily="18" charset="0"/>
              </a:rPr>
              <a:t>Effectiveness</a:t>
            </a:r>
          </a:p>
          <a:p>
            <a:pPr>
              <a:lnSpc>
                <a:spcPct val="150000"/>
              </a:lnSpc>
            </a:pPr>
            <a:r>
              <a:rPr lang="en-US" dirty="0" smtClean="0">
                <a:latin typeface="Times New Roman" panose="02020603050405020304" pitchFamily="18" charset="0"/>
                <a:cs typeface="Times New Roman" panose="02020603050405020304" pitchFamily="18" charset="0"/>
              </a:rPr>
              <a:t>Preventable diseases with proved measures in other countries</a:t>
            </a:r>
          </a:p>
          <a:p>
            <a:pPr>
              <a:lnSpc>
                <a:spcPct val="150000"/>
              </a:lnSpc>
            </a:pPr>
            <a:r>
              <a:rPr lang="en-US" dirty="0" smtClean="0">
                <a:latin typeface="Times New Roman" panose="02020603050405020304" pitchFamily="18" charset="0"/>
                <a:cs typeface="Times New Roman" panose="02020603050405020304" pitchFamily="18" charset="0"/>
              </a:rPr>
              <a:t>Curable diseases by early detection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4020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0" y="38100"/>
            <a:ext cx="12192000" cy="707858"/>
          </a:xfrm>
        </p:spPr>
        <p:txBody>
          <a:bodyPr>
            <a:normAutofit fontScale="90000"/>
          </a:bodyPr>
          <a:lstStyle/>
          <a:p>
            <a:pPr algn="ctr"/>
            <a:r>
              <a:rPr lang="en-US" sz="3600" b="1" dirty="0">
                <a:solidFill>
                  <a:schemeClr val="bg1"/>
                </a:solidFill>
                <a:latin typeface="Times New Roman" pitchFamily="18" charset="0"/>
                <a:cs typeface="Times New Roman" pitchFamily="18" charset="0"/>
              </a:rPr>
              <a:t>Non Communicable Disease </a:t>
            </a:r>
            <a:r>
              <a:rPr lang="en-US" sz="3600" b="1" dirty="0" smtClean="0">
                <a:solidFill>
                  <a:schemeClr val="bg1"/>
                </a:solidFill>
                <a:latin typeface="Times New Roman" pitchFamily="18" charset="0"/>
                <a:cs typeface="Times New Roman" pitchFamily="18" charset="0"/>
              </a:rPr>
              <a:t>Prevention Programs </a:t>
            </a:r>
            <a:r>
              <a:rPr lang="en-US" sz="3600" b="1" dirty="0">
                <a:solidFill>
                  <a:schemeClr val="bg1"/>
                </a:solidFill>
                <a:latin typeface="Times New Roman" pitchFamily="18" charset="0"/>
                <a:cs typeface="Times New Roman" pitchFamily="18" charset="0"/>
              </a:rPr>
              <a:t>in Kingdom of Saudi Arabia</a:t>
            </a:r>
            <a:endParaRPr lang="en-US" sz="3600" b="1" dirty="0">
              <a:solidFill>
                <a:schemeClr val="bg1"/>
              </a:solidFill>
              <a:latin typeface="Times New Roman" pitchFamily="18" charset="0"/>
              <a:cs typeface="Times New Roman" pitchFamily="18" charset="0"/>
            </a:endParaRPr>
          </a:p>
        </p:txBody>
      </p:sp>
      <p:sp>
        <p:nvSpPr>
          <p:cNvPr id="47" name="Content Placeholder 2"/>
          <p:cNvSpPr>
            <a:spLocks noGrp="1"/>
          </p:cNvSpPr>
          <p:nvPr>
            <p:ph idx="1"/>
          </p:nvPr>
        </p:nvSpPr>
        <p:spPr>
          <a:xfrm>
            <a:off x="240632" y="1066800"/>
            <a:ext cx="5125452" cy="5181600"/>
          </a:xfrm>
        </p:spPr>
        <p:txBody>
          <a:bodyPr>
            <a:noAutofit/>
          </a:bodyPr>
          <a:lstStyle/>
          <a:p>
            <a:pPr>
              <a:lnSpc>
                <a:spcPct val="150000"/>
              </a:lnSpc>
            </a:pPr>
            <a:r>
              <a:rPr lang="en-US" sz="2000" dirty="0" smtClean="0">
                <a:latin typeface="Times New Roman" panose="02020603050405020304" pitchFamily="18" charset="0"/>
                <a:cs typeface="Times New Roman" panose="02020603050405020304" pitchFamily="18" charset="0"/>
              </a:rPr>
              <a:t>Diabetes Control and Prevention Program</a:t>
            </a:r>
          </a:p>
          <a:p>
            <a:pPr>
              <a:lnSpc>
                <a:spcPct val="150000"/>
              </a:lnSpc>
            </a:pPr>
            <a:r>
              <a:rPr lang="en-US" sz="2000" dirty="0" smtClean="0">
                <a:latin typeface="Times New Roman" panose="02020603050405020304" pitchFamily="18" charset="0"/>
                <a:cs typeface="Times New Roman" panose="02020603050405020304" pitchFamily="18" charset="0"/>
              </a:rPr>
              <a:t>Cancer Prevention Program</a:t>
            </a:r>
          </a:p>
          <a:p>
            <a:pPr>
              <a:lnSpc>
                <a:spcPct val="150000"/>
              </a:lnSpc>
            </a:pPr>
            <a:r>
              <a:rPr lang="en-US" sz="2000" dirty="0" smtClean="0">
                <a:latin typeface="Times New Roman" panose="02020603050405020304" pitchFamily="18" charset="0"/>
                <a:cs typeface="Times New Roman" panose="02020603050405020304" pitchFamily="18" charset="0"/>
              </a:rPr>
              <a:t>Food and Physical Activity Program</a:t>
            </a:r>
          </a:p>
          <a:p>
            <a:pPr>
              <a:lnSpc>
                <a:spcPct val="150000"/>
              </a:lnSpc>
            </a:pPr>
            <a:r>
              <a:rPr lang="en-US" sz="2000" dirty="0" smtClean="0">
                <a:latin typeface="Times New Roman" panose="02020603050405020304" pitchFamily="18" charset="0"/>
                <a:cs typeface="Times New Roman" panose="02020603050405020304" pitchFamily="18" charset="0"/>
              </a:rPr>
              <a:t>Cardiovascular Diseases Prevention Program</a:t>
            </a:r>
          </a:p>
          <a:p>
            <a:pPr>
              <a:lnSpc>
                <a:spcPct val="150000"/>
              </a:lnSpc>
            </a:pPr>
            <a:r>
              <a:rPr lang="en-US" sz="2000" dirty="0" smtClean="0">
                <a:latin typeface="Times New Roman" panose="02020603050405020304" pitchFamily="18" charset="0"/>
                <a:cs typeface="Times New Roman" panose="02020603050405020304" pitchFamily="18" charset="0"/>
              </a:rPr>
              <a:t>The Healthy Marriage </a:t>
            </a:r>
            <a:r>
              <a:rPr lang="en-US" sz="2000" dirty="0" smtClean="0">
                <a:latin typeface="Times New Roman" panose="02020603050405020304" pitchFamily="18" charset="0"/>
                <a:cs typeface="Times New Roman" panose="02020603050405020304" pitchFamily="18" charset="0"/>
              </a:rPr>
              <a:t>Program</a:t>
            </a:r>
            <a:endParaRPr lang="en-US" sz="2000" dirty="0" smtClean="0">
              <a:latin typeface="Times New Roman" panose="02020603050405020304" pitchFamily="18" charset="0"/>
              <a:cs typeface="Times New Roman" panose="02020603050405020304" pitchFamily="18" charset="0"/>
            </a:endParaRPr>
          </a:p>
        </p:txBody>
      </p:sp>
      <p:pic>
        <p:nvPicPr>
          <p:cNvPr id="48" name="Picture 4" descr="http://t1.gstatic.com/images?q=tbn:ANd9GcStALVlni84hhc4qmVhbwnTZ_Gdk26DVjgePi6pxBIBMwGiqvI_L_hnZMeJ"/>
          <p:cNvPicPr>
            <a:picLocks noChangeAspect="1" noChangeArrowheads="1"/>
          </p:cNvPicPr>
          <p:nvPr/>
        </p:nvPicPr>
        <p:blipFill>
          <a:blip r:embed="rId4" cstate="print"/>
          <a:srcRect/>
          <a:stretch>
            <a:fillRect/>
          </a:stretch>
        </p:blipFill>
        <p:spPr bwMode="auto">
          <a:xfrm>
            <a:off x="485273" y="4953000"/>
            <a:ext cx="1929019" cy="1295400"/>
          </a:xfrm>
          <a:prstGeom prst="rect">
            <a:avLst/>
          </a:prstGeom>
          <a:noFill/>
        </p:spPr>
      </p:pic>
      <p:pic>
        <p:nvPicPr>
          <p:cNvPr id="49" name="Picture 8" descr="http://taraummomar.files.wordpress.com/2009/04/repratriatingsaudifamilies.jpg"/>
          <p:cNvPicPr>
            <a:picLocks noChangeAspect="1" noChangeArrowheads="1"/>
          </p:cNvPicPr>
          <p:nvPr/>
        </p:nvPicPr>
        <p:blipFill>
          <a:blip r:embed="rId5" cstate="print"/>
          <a:srcRect/>
          <a:stretch>
            <a:fillRect/>
          </a:stretch>
        </p:blipFill>
        <p:spPr bwMode="auto">
          <a:xfrm>
            <a:off x="9605209" y="4648200"/>
            <a:ext cx="2262782" cy="1600200"/>
          </a:xfrm>
          <a:prstGeom prst="rect">
            <a:avLst/>
          </a:prstGeom>
          <a:noFill/>
        </p:spPr>
      </p:pic>
      <p:sp>
        <p:nvSpPr>
          <p:cNvPr id="50" name="Content Placeholder 2"/>
          <p:cNvSpPr txBox="1">
            <a:spLocks/>
          </p:cNvSpPr>
          <p:nvPr/>
        </p:nvSpPr>
        <p:spPr>
          <a:xfrm>
            <a:off x="5828140" y="1708484"/>
            <a:ext cx="5125452" cy="42832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000" dirty="0">
                <a:latin typeface="Times New Roman" panose="02020603050405020304" pitchFamily="18" charset="0"/>
                <a:cs typeface="Times New Roman" panose="02020603050405020304" pitchFamily="18" charset="0"/>
              </a:rPr>
              <a:t>Early Screening Program for the New Born</a:t>
            </a:r>
          </a:p>
          <a:p>
            <a:pPr>
              <a:lnSpc>
                <a:spcPct val="150000"/>
              </a:lnSpc>
            </a:pPr>
            <a:r>
              <a:rPr lang="en-US" sz="2000" dirty="0">
                <a:latin typeface="Times New Roman" panose="02020603050405020304" pitchFamily="18" charset="0"/>
                <a:cs typeface="Times New Roman" panose="02020603050405020304" pitchFamily="18" charset="0"/>
              </a:rPr>
              <a:t>The Crown’ Health Prevention Program</a:t>
            </a:r>
          </a:p>
          <a:p>
            <a:pPr>
              <a:lnSpc>
                <a:spcPct val="150000"/>
              </a:lnSpc>
            </a:pPr>
            <a:r>
              <a:rPr lang="en-US" sz="2000" dirty="0">
                <a:latin typeface="Times New Roman" panose="02020603050405020304" pitchFamily="18" charset="0"/>
                <a:cs typeface="Times New Roman" panose="02020603050405020304" pitchFamily="18" charset="0"/>
              </a:rPr>
              <a:t>The Prevention of Accidents and Injuries</a:t>
            </a:r>
          </a:p>
          <a:p>
            <a:pPr>
              <a:lnSpc>
                <a:spcPct val="150000"/>
              </a:lnSpc>
            </a:pPr>
            <a:r>
              <a:rPr lang="en-US" sz="2000" dirty="0">
                <a:latin typeface="Times New Roman" panose="02020603050405020304" pitchFamily="18" charset="0"/>
                <a:cs typeface="Times New Roman" panose="02020603050405020304" pitchFamily="18" charset="0"/>
              </a:rPr>
              <a:t>Prevention of Chronic Respiratory Diseases</a:t>
            </a:r>
          </a:p>
          <a:p>
            <a:pPr>
              <a:lnSpc>
                <a:spcPct val="150000"/>
              </a:lnSpc>
            </a:pPr>
            <a:r>
              <a:rPr lang="en-US" sz="2000" dirty="0">
                <a:latin typeface="Times New Roman" panose="02020603050405020304" pitchFamily="18" charset="0"/>
                <a:cs typeface="Times New Roman" panose="02020603050405020304" pitchFamily="18" charset="0"/>
              </a:rPr>
              <a:t>Osteoporosis Program</a:t>
            </a:r>
          </a:p>
          <a:p>
            <a:pPr>
              <a:lnSpc>
                <a:spcPct val="150000"/>
              </a:lnSpc>
            </a:pPr>
            <a:r>
              <a:rPr lang="en-US" sz="2000" dirty="0">
                <a:latin typeface="Times New Roman" panose="02020603050405020304" pitchFamily="18" charset="0"/>
                <a:cs typeface="Times New Roman" panose="02020603050405020304" pitchFamily="18" charset="0"/>
              </a:rPr>
              <a:t>Blindness </a:t>
            </a:r>
            <a:r>
              <a:rPr lang="en-US" sz="2000" dirty="0" smtClean="0">
                <a:latin typeface="Times New Roman" panose="02020603050405020304" pitchFamily="18" charset="0"/>
                <a:cs typeface="Times New Roman" panose="02020603050405020304" pitchFamily="18" charset="0"/>
              </a:rPr>
              <a:t>Program</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9907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613508" y="38100"/>
            <a:ext cx="10922000" cy="838200"/>
          </a:xfrm>
        </p:spPr>
        <p:txBody>
          <a:bodyPr>
            <a:normAutofit fontScale="90000"/>
          </a:bodyPr>
          <a:lstStyle/>
          <a:p>
            <a:pPr algn="ctr"/>
            <a:r>
              <a:rPr lang="en-US" sz="3600" b="1" dirty="0">
                <a:solidFill>
                  <a:schemeClr val="bg1"/>
                </a:solidFill>
                <a:latin typeface="Times New Roman" pitchFamily="18" charset="0"/>
                <a:cs typeface="Times New Roman" pitchFamily="18" charset="0"/>
              </a:rPr>
              <a:t>Mile Stones of the NCDs Directorate during  2012 - 2013</a:t>
            </a:r>
            <a:endParaRPr lang="en-US" sz="3600" b="1" dirty="0">
              <a:solidFill>
                <a:schemeClr val="bg1"/>
              </a:solidFill>
              <a:latin typeface="Times New Roman" pitchFamily="18" charset="0"/>
              <a:cs typeface="Times New Roman" pitchFamily="18" charset="0"/>
            </a:endParaRPr>
          </a:p>
        </p:txBody>
      </p:sp>
      <p:sp>
        <p:nvSpPr>
          <p:cNvPr id="6" name="Content Placeholder 2"/>
          <p:cNvSpPr>
            <a:spLocks noGrp="1"/>
          </p:cNvSpPr>
          <p:nvPr>
            <p:ph idx="1"/>
          </p:nvPr>
        </p:nvSpPr>
        <p:spPr>
          <a:xfrm>
            <a:off x="649705" y="1499937"/>
            <a:ext cx="10804358" cy="4636168"/>
          </a:xfrm>
        </p:spPr>
        <p:txBody>
          <a:bodyPr>
            <a:noAutofit/>
          </a:bodyPr>
          <a:lstStyle/>
          <a:p>
            <a:pPr>
              <a:lnSpc>
                <a:spcPct val="150000"/>
              </a:lnSpc>
            </a:pPr>
            <a:r>
              <a:rPr lang="en-US" dirty="0" smtClean="0">
                <a:latin typeface="Times New Roman" panose="02020603050405020304" pitchFamily="18" charset="0"/>
                <a:cs typeface="Times New Roman" panose="02020603050405020304" pitchFamily="18" charset="0"/>
              </a:rPr>
              <a:t>Completion of WHO – Steps Survey 2012 - 2013 </a:t>
            </a:r>
          </a:p>
          <a:p>
            <a:pPr>
              <a:lnSpc>
                <a:spcPct val="150000"/>
              </a:lnSpc>
            </a:pPr>
            <a:r>
              <a:rPr lang="en-US" dirty="0" smtClean="0">
                <a:latin typeface="Times New Roman" panose="02020603050405020304" pitchFamily="18" charset="0"/>
                <a:cs typeface="Times New Roman" panose="02020603050405020304" pitchFamily="18" charset="0"/>
              </a:rPr>
              <a:t>Diet and Physical Activities (DPAs) by integration of Stakeholders collaboration</a:t>
            </a:r>
          </a:p>
          <a:p>
            <a:pPr>
              <a:lnSpc>
                <a:spcPct val="150000"/>
              </a:lnSpc>
            </a:pPr>
            <a:r>
              <a:rPr lang="en-US" dirty="0" smtClean="0">
                <a:latin typeface="Times New Roman" panose="02020603050405020304" pitchFamily="18" charset="0"/>
                <a:cs typeface="Times New Roman" panose="02020603050405020304" pitchFamily="18" charset="0"/>
              </a:rPr>
              <a:t>Implementation of related legislations (Prohibition of Smoking in Closed Areas)</a:t>
            </a:r>
          </a:p>
          <a:p>
            <a:pPr>
              <a:lnSpc>
                <a:spcPct val="150000"/>
              </a:lnSpc>
            </a:pPr>
            <a:r>
              <a:rPr lang="en-US" dirty="0" smtClean="0">
                <a:latin typeface="Times New Roman" panose="02020603050405020304" pitchFamily="18" charset="0"/>
                <a:cs typeface="Times New Roman" panose="02020603050405020304" pitchFamily="18" charset="0"/>
              </a:rPr>
              <a:t>Improving early detection of NCDs by national screening programs (diabetes, cancer, osteoporosis e.t.c)</a:t>
            </a:r>
          </a:p>
          <a:p>
            <a:pPr>
              <a:lnSpc>
                <a:spcPct val="150000"/>
              </a:lnSpc>
            </a:pPr>
            <a:r>
              <a:rPr lang="en-US" dirty="0" smtClean="0">
                <a:latin typeface="Times New Roman" panose="02020603050405020304" pitchFamily="18" charset="0"/>
                <a:cs typeface="Times New Roman" panose="02020603050405020304" pitchFamily="18" charset="0"/>
              </a:rPr>
              <a:t>Integrated Electronic Information System for NCDs</a:t>
            </a:r>
          </a:p>
          <a:p>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9859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2235200" y="38100"/>
            <a:ext cx="7924800" cy="838200"/>
          </a:xfrm>
        </p:spPr>
        <p:txBody>
          <a:bodyPr>
            <a:normAutofit/>
          </a:bodyPr>
          <a:lstStyle/>
          <a:p>
            <a:pPr algn="ctr"/>
            <a:r>
              <a:rPr lang="en-US" sz="3600" b="1" dirty="0">
                <a:solidFill>
                  <a:schemeClr val="bg1"/>
                </a:solidFill>
                <a:latin typeface="Times New Roman" pitchFamily="18" charset="0"/>
                <a:cs typeface="Times New Roman" pitchFamily="18" charset="0"/>
              </a:rPr>
              <a:t>Questions</a:t>
            </a:r>
          </a:p>
        </p:txBody>
      </p:sp>
      <p:sp>
        <p:nvSpPr>
          <p:cNvPr id="9" name="Rectangle 2"/>
          <p:cNvSpPr txBox="1">
            <a:spLocks noChangeArrowheads="1"/>
          </p:cNvSpPr>
          <p:nvPr/>
        </p:nvSpPr>
        <p:spPr bwMode="auto">
          <a:xfrm>
            <a:off x="3810000" y="1638300"/>
            <a:ext cx="45720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800" b="1">
                <a:solidFill>
                  <a:srgbClr val="4B5436"/>
                </a:solidFill>
                <a:latin typeface="+mj-lt"/>
                <a:ea typeface="+mj-ea"/>
                <a:cs typeface="+mj-cs"/>
              </a:defRPr>
            </a:lvl1pPr>
            <a:lvl2pPr algn="l" rtl="0" eaLnBrk="1" fontAlgn="base" hangingPunct="1">
              <a:spcBef>
                <a:spcPct val="0"/>
              </a:spcBef>
              <a:spcAft>
                <a:spcPct val="0"/>
              </a:spcAft>
              <a:defRPr sz="4400">
                <a:solidFill>
                  <a:srgbClr val="BBC8B0"/>
                </a:solidFill>
                <a:latin typeface="Arial" charset="0"/>
              </a:defRPr>
            </a:lvl2pPr>
            <a:lvl3pPr algn="l" rtl="0" eaLnBrk="1" fontAlgn="base" hangingPunct="1">
              <a:spcBef>
                <a:spcPct val="0"/>
              </a:spcBef>
              <a:spcAft>
                <a:spcPct val="0"/>
              </a:spcAft>
              <a:defRPr sz="4400">
                <a:solidFill>
                  <a:srgbClr val="BBC8B0"/>
                </a:solidFill>
                <a:latin typeface="Arial" charset="0"/>
              </a:defRPr>
            </a:lvl3pPr>
            <a:lvl4pPr algn="l" rtl="0" eaLnBrk="1" fontAlgn="base" hangingPunct="1">
              <a:spcBef>
                <a:spcPct val="0"/>
              </a:spcBef>
              <a:spcAft>
                <a:spcPct val="0"/>
              </a:spcAft>
              <a:defRPr sz="4400">
                <a:solidFill>
                  <a:srgbClr val="BBC8B0"/>
                </a:solidFill>
                <a:latin typeface="Arial" charset="0"/>
              </a:defRPr>
            </a:lvl4pPr>
            <a:lvl5pPr algn="l" rtl="0" eaLnBrk="1" fontAlgn="base" hangingPunct="1">
              <a:spcBef>
                <a:spcPct val="0"/>
              </a:spcBef>
              <a:spcAft>
                <a:spcPct val="0"/>
              </a:spcAft>
              <a:defRPr sz="4400">
                <a:solidFill>
                  <a:srgbClr val="BBC8B0"/>
                </a:solidFill>
                <a:latin typeface="Arial" charset="0"/>
              </a:defRPr>
            </a:lvl5pPr>
            <a:lvl6pPr marL="457200" algn="l" rtl="0" eaLnBrk="1" fontAlgn="base" hangingPunct="1">
              <a:spcBef>
                <a:spcPct val="0"/>
              </a:spcBef>
              <a:spcAft>
                <a:spcPct val="0"/>
              </a:spcAft>
              <a:defRPr sz="4400">
                <a:solidFill>
                  <a:srgbClr val="BBC8B0"/>
                </a:solidFill>
                <a:latin typeface="Arial" charset="0"/>
              </a:defRPr>
            </a:lvl6pPr>
            <a:lvl7pPr marL="914400" algn="l" rtl="0" eaLnBrk="1" fontAlgn="base" hangingPunct="1">
              <a:spcBef>
                <a:spcPct val="0"/>
              </a:spcBef>
              <a:spcAft>
                <a:spcPct val="0"/>
              </a:spcAft>
              <a:defRPr sz="4400">
                <a:solidFill>
                  <a:srgbClr val="BBC8B0"/>
                </a:solidFill>
                <a:latin typeface="Arial" charset="0"/>
              </a:defRPr>
            </a:lvl7pPr>
            <a:lvl8pPr marL="1371600" algn="l" rtl="0" eaLnBrk="1" fontAlgn="base" hangingPunct="1">
              <a:spcBef>
                <a:spcPct val="0"/>
              </a:spcBef>
              <a:spcAft>
                <a:spcPct val="0"/>
              </a:spcAft>
              <a:defRPr sz="4400">
                <a:solidFill>
                  <a:srgbClr val="BBC8B0"/>
                </a:solidFill>
                <a:latin typeface="Arial" charset="0"/>
              </a:defRPr>
            </a:lvl8pPr>
            <a:lvl9pPr marL="1828800" algn="l" rtl="0" eaLnBrk="1" fontAlgn="base" hangingPunct="1">
              <a:spcBef>
                <a:spcPct val="0"/>
              </a:spcBef>
              <a:spcAft>
                <a:spcPct val="0"/>
              </a:spcAft>
              <a:defRPr sz="4400">
                <a:solidFill>
                  <a:srgbClr val="BBC8B0"/>
                </a:solidFill>
                <a:latin typeface="Arial" charset="0"/>
              </a:defRPr>
            </a:lvl9pPr>
          </a:lstStyle>
          <a:p>
            <a:pPr algn="ctr"/>
            <a:r>
              <a:rPr lang="en-US" sz="22000" dirty="0" smtClean="0">
                <a:solidFill>
                  <a:srgbClr val="0084BD"/>
                </a:solidFill>
                <a:latin typeface="Times New Roman" pitchFamily="18" charset="0"/>
                <a:cs typeface="Times New Roman" pitchFamily="18" charset="0"/>
              </a:rPr>
              <a:t>?</a:t>
            </a:r>
            <a:endParaRPr lang="en-US" sz="22000" dirty="0">
              <a:solidFill>
                <a:srgbClr val="0084BD"/>
              </a:solidFill>
              <a:latin typeface="Times New Roman" pitchFamily="18" charset="0"/>
              <a:cs typeface="Times New Roman" pitchFamily="18" charset="0"/>
            </a:endParaRPr>
          </a:p>
        </p:txBody>
      </p:sp>
    </p:spTree>
    <p:extLst>
      <p:ext uri="{BB962C8B-B14F-4D97-AF65-F5344CB8AC3E}">
        <p14:creationId xmlns:p14="http://schemas.microsoft.com/office/powerpoint/2010/main" val="271796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2235200" y="38100"/>
            <a:ext cx="7924800" cy="838200"/>
          </a:xfrm>
        </p:spPr>
        <p:txBody>
          <a:bodyPr>
            <a:normAutofit/>
          </a:bodyPr>
          <a:lstStyle/>
          <a:p>
            <a:pPr algn="ctr"/>
            <a:r>
              <a:rPr lang="en-US" sz="3600" b="1" dirty="0">
                <a:solidFill>
                  <a:schemeClr val="bg1"/>
                </a:solidFill>
                <a:latin typeface="Times New Roman" panose="02020603050405020304" pitchFamily="18" charset="0"/>
                <a:cs typeface="Times New Roman" pitchFamily="18" charset="0"/>
              </a:rPr>
              <a:t>Non Communicable Disease (NCD)</a:t>
            </a:r>
            <a:endParaRPr lang="en-US" sz="3600" b="1" dirty="0">
              <a:solidFill>
                <a:schemeClr val="bg1"/>
              </a:solidFill>
              <a:latin typeface="Times New Roman" panose="02020603050405020304" pitchFamily="18" charset="0"/>
              <a:cs typeface="Times New Roman" pitchFamily="18" charset="0"/>
            </a:endParaRPr>
          </a:p>
        </p:txBody>
      </p:sp>
      <p:sp>
        <p:nvSpPr>
          <p:cNvPr id="4" name="Rectangle 3"/>
          <p:cNvSpPr>
            <a:spLocks noChangeArrowheads="1"/>
          </p:cNvSpPr>
          <p:nvPr/>
        </p:nvSpPr>
        <p:spPr bwMode="auto">
          <a:xfrm>
            <a:off x="616300" y="1780062"/>
            <a:ext cx="10962141"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457200" indent="-228600">
              <a:spcBef>
                <a:spcPct val="20000"/>
              </a:spcBef>
              <a:buChar char="•"/>
              <a:defRPr sz="2400">
                <a:solidFill>
                  <a:schemeClr val="tx1"/>
                </a:solidFill>
                <a:latin typeface="Arial" charset="0"/>
              </a:defRPr>
            </a:lvl3pPr>
            <a:lvl4pPr marL="8001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2">
              <a:spcBef>
                <a:spcPct val="0"/>
              </a:spcBef>
              <a:spcAft>
                <a:spcPts val="100"/>
              </a:spcAft>
              <a:buClr>
                <a:schemeClr val="tx1"/>
              </a:buClr>
              <a:buFont typeface="Courier New" pitchFamily="49" charset="0"/>
              <a:buChar char="o"/>
            </a:pPr>
            <a:r>
              <a:rPr lang="en-US" altLang="ar-SA" sz="2600" dirty="0">
                <a:latin typeface="Times New Roman" panose="02020603050405020304" pitchFamily="18" charset="0"/>
                <a:ea typeface="MS PGothic" pitchFamily="34" charset="-128"/>
                <a:cs typeface="Times New Roman" panose="02020603050405020304" pitchFamily="18" charset="0"/>
              </a:rPr>
              <a:t>A non-communicable disease, or NCD, is a medical condition or disease which by definition is non-infectious and non-transmissible among people.</a:t>
            </a:r>
          </a:p>
          <a:p>
            <a:pPr lvl="2">
              <a:spcBef>
                <a:spcPct val="0"/>
              </a:spcBef>
              <a:spcAft>
                <a:spcPts val="100"/>
              </a:spcAft>
              <a:buClr>
                <a:schemeClr val="tx1"/>
              </a:buClr>
              <a:buFont typeface="Courier New" pitchFamily="49" charset="0"/>
              <a:buChar char="o"/>
            </a:pPr>
            <a:endParaRPr lang="en-US" altLang="ar-SA" sz="2600" dirty="0">
              <a:latin typeface="Times New Roman" panose="02020603050405020304" pitchFamily="18" charset="0"/>
              <a:ea typeface="MS PGothic" pitchFamily="34" charset="-128"/>
              <a:cs typeface="Times New Roman" panose="02020603050405020304" pitchFamily="18" charset="0"/>
            </a:endParaRPr>
          </a:p>
          <a:p>
            <a:pPr lvl="2">
              <a:spcBef>
                <a:spcPct val="0"/>
              </a:spcBef>
              <a:spcAft>
                <a:spcPts val="100"/>
              </a:spcAft>
              <a:buClr>
                <a:schemeClr val="tx1"/>
              </a:buClr>
              <a:buFont typeface="Courier New" pitchFamily="49" charset="0"/>
              <a:buChar char="o"/>
            </a:pPr>
            <a:r>
              <a:rPr lang="en-US" altLang="ar-SA" sz="2600" dirty="0" err="1">
                <a:latin typeface="Times New Roman" panose="02020603050405020304" pitchFamily="18" charset="0"/>
                <a:ea typeface="MS PGothic" pitchFamily="34" charset="-128"/>
                <a:cs typeface="Times New Roman" panose="02020603050405020304" pitchFamily="18" charset="0"/>
              </a:rPr>
              <a:t>Noncommunicable</a:t>
            </a:r>
            <a:r>
              <a:rPr lang="en-US" altLang="ar-SA" sz="2600" dirty="0">
                <a:latin typeface="Times New Roman" panose="02020603050405020304" pitchFamily="18" charset="0"/>
                <a:ea typeface="MS PGothic" pitchFamily="34" charset="-128"/>
                <a:cs typeface="Times New Roman" panose="02020603050405020304" pitchFamily="18" charset="0"/>
              </a:rPr>
              <a:t> diseases (NCDs), also known as ‘diseases of the riches’ or chronic diseases. They are of long duration and generally slow progression. </a:t>
            </a:r>
          </a:p>
          <a:p>
            <a:pPr lvl="2">
              <a:spcBef>
                <a:spcPct val="0"/>
              </a:spcBef>
              <a:spcAft>
                <a:spcPts val="100"/>
              </a:spcAft>
              <a:buClr>
                <a:schemeClr val="tx1"/>
              </a:buClr>
              <a:buFont typeface="Courier New" pitchFamily="49" charset="0"/>
              <a:buChar char="o"/>
            </a:pPr>
            <a:endParaRPr lang="en-US" altLang="ar-SA" sz="2600" dirty="0">
              <a:latin typeface="Times New Roman" panose="02020603050405020304" pitchFamily="18" charset="0"/>
              <a:ea typeface="MS PGothic" pitchFamily="34" charset="-128"/>
              <a:cs typeface="Times New Roman" panose="02020603050405020304" pitchFamily="18" charset="0"/>
            </a:endParaRPr>
          </a:p>
          <a:p>
            <a:pPr lvl="2">
              <a:spcBef>
                <a:spcPct val="0"/>
              </a:spcBef>
              <a:spcAft>
                <a:spcPts val="100"/>
              </a:spcAft>
              <a:buClr>
                <a:schemeClr val="tx1"/>
              </a:buClr>
              <a:buFont typeface="Courier New" pitchFamily="49" charset="0"/>
              <a:buChar char="o"/>
            </a:pPr>
            <a:r>
              <a:rPr lang="en-US" altLang="ar-SA" sz="2600" dirty="0">
                <a:latin typeface="Times New Roman" panose="02020603050405020304" pitchFamily="18" charset="0"/>
                <a:ea typeface="MS PGothic" pitchFamily="34" charset="-128"/>
                <a:cs typeface="Times New Roman" panose="02020603050405020304" pitchFamily="18" charset="0"/>
              </a:rPr>
              <a:t>The four main types of </a:t>
            </a:r>
            <a:r>
              <a:rPr lang="en-US" altLang="ar-SA" sz="2600" dirty="0" err="1">
                <a:latin typeface="Times New Roman" panose="02020603050405020304" pitchFamily="18" charset="0"/>
                <a:ea typeface="MS PGothic" pitchFamily="34" charset="-128"/>
                <a:cs typeface="Times New Roman" panose="02020603050405020304" pitchFamily="18" charset="0"/>
              </a:rPr>
              <a:t>noncommunicable</a:t>
            </a:r>
            <a:r>
              <a:rPr lang="en-US" altLang="ar-SA" sz="2600" dirty="0">
                <a:latin typeface="Times New Roman" panose="02020603050405020304" pitchFamily="18" charset="0"/>
                <a:ea typeface="MS PGothic" pitchFamily="34" charset="-128"/>
                <a:cs typeface="Times New Roman" panose="02020603050405020304" pitchFamily="18" charset="0"/>
              </a:rPr>
              <a:t> diseases are cardiovascular diseases (like heart attacks and stroke), cancers, chronic respiratory diseases (such as chronic obstructed pulmonary disease and asthma) and diabetes.</a:t>
            </a:r>
          </a:p>
        </p:txBody>
      </p:sp>
    </p:spTree>
    <p:extLst>
      <p:ext uri="{BB962C8B-B14F-4D97-AF65-F5344CB8AC3E}">
        <p14:creationId xmlns:p14="http://schemas.microsoft.com/office/powerpoint/2010/main" val="1700893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617517" y="38100"/>
            <a:ext cx="10949049" cy="838200"/>
          </a:xfrm>
        </p:spPr>
        <p:txBody>
          <a:bodyPr>
            <a:normAutofit/>
          </a:bodyPr>
          <a:lstStyle/>
          <a:p>
            <a:pPr algn="ctr"/>
            <a:r>
              <a:rPr lang="en-US" sz="3600" b="1" dirty="0">
                <a:solidFill>
                  <a:schemeClr val="bg1"/>
                </a:solidFill>
                <a:latin typeface="Times New Roman" pitchFamily="18" charset="0"/>
                <a:cs typeface="Times New Roman" pitchFamily="18" charset="0"/>
              </a:rPr>
              <a:t>Types of Non Communicable Diseases (1 of 2)</a:t>
            </a:r>
            <a:endParaRPr lang="en-US" sz="3600" b="1" dirty="0">
              <a:solidFill>
                <a:schemeClr val="bg1"/>
              </a:solidFill>
              <a:latin typeface="Times New Roman" pitchFamily="18" charset="0"/>
              <a:cs typeface="Times New Roman" pitchFamily="18" charset="0"/>
            </a:endParaRPr>
          </a:p>
        </p:txBody>
      </p:sp>
      <p:grpSp>
        <p:nvGrpSpPr>
          <p:cNvPr id="6" name="Group 171"/>
          <p:cNvGrpSpPr>
            <a:grpSpLocks/>
          </p:cNvGrpSpPr>
          <p:nvPr/>
        </p:nvGrpSpPr>
        <p:grpSpPr bwMode="auto">
          <a:xfrm>
            <a:off x="2069942" y="1671617"/>
            <a:ext cx="7862887" cy="4800600"/>
            <a:chOff x="969" y="864"/>
            <a:chExt cx="4713" cy="2928"/>
          </a:xfrm>
        </p:grpSpPr>
        <p:sp>
          <p:nvSpPr>
            <p:cNvPr id="7" name="Rectangle 5"/>
            <p:cNvSpPr>
              <a:spLocks noChangeArrowheads="1"/>
            </p:cNvSpPr>
            <p:nvPr/>
          </p:nvSpPr>
          <p:spPr bwMode="auto">
            <a:xfrm>
              <a:off x="4443" y="1228"/>
              <a:ext cx="1230" cy="1368"/>
            </a:xfrm>
            <a:prstGeom prst="rect">
              <a:avLst/>
            </a:prstGeom>
            <a:noFill/>
            <a:ln w="9525">
              <a:noFill/>
              <a:miter lim="800000"/>
              <a:headEnd/>
              <a:tailEnd/>
            </a:ln>
          </p:spPr>
          <p:txBody>
            <a:bodyPr/>
            <a:lstStyle/>
            <a:p>
              <a:pPr marL="174625" indent="-174625" algn="l">
                <a:spcBef>
                  <a:spcPct val="20000"/>
                </a:spcBef>
                <a:buClr>
                  <a:srgbClr val="FF0000"/>
                </a:buClr>
                <a:buFont typeface="Wingdings" pitchFamily="2" charset="2"/>
                <a:buChar char="§"/>
              </a:pPr>
              <a:r>
                <a:rPr lang="en-US" sz="2000">
                  <a:latin typeface="Times New Roman" panose="02020603050405020304" pitchFamily="18" charset="0"/>
                  <a:cs typeface="Times New Roman" panose="02020603050405020304" pitchFamily="18" charset="0"/>
                </a:rPr>
                <a:t>Cystic fibrosis</a:t>
              </a:r>
            </a:p>
            <a:p>
              <a:pPr marL="174625" indent="-174625" algn="l">
                <a:spcBef>
                  <a:spcPct val="20000"/>
                </a:spcBef>
                <a:buClr>
                  <a:srgbClr val="FF0000"/>
                </a:buClr>
                <a:buFont typeface="Wingdings" pitchFamily="2" charset="2"/>
                <a:buChar char="§"/>
              </a:pPr>
              <a:r>
                <a:rPr lang="en-US" sz="2000">
                  <a:latin typeface="Times New Roman" panose="02020603050405020304" pitchFamily="18" charset="0"/>
                  <a:cs typeface="Times New Roman" panose="02020603050405020304" pitchFamily="18" charset="0"/>
                </a:rPr>
                <a:t>Sickle-cell anemia</a:t>
              </a:r>
            </a:p>
            <a:p>
              <a:pPr marL="174625" indent="-174625" algn="l">
                <a:spcBef>
                  <a:spcPct val="20000"/>
                </a:spcBef>
                <a:buClr>
                  <a:srgbClr val="FF0000"/>
                </a:buClr>
                <a:buFont typeface="Wingdings" pitchFamily="2" charset="2"/>
                <a:buChar char="§"/>
              </a:pPr>
              <a:r>
                <a:rPr lang="en-US" sz="2000">
                  <a:latin typeface="Times New Roman" panose="02020603050405020304" pitchFamily="18" charset="0"/>
                  <a:cs typeface="Times New Roman" panose="02020603050405020304" pitchFamily="18" charset="0"/>
                </a:rPr>
                <a:t>Cerebral palsy</a:t>
              </a:r>
            </a:p>
            <a:p>
              <a:pPr marL="174625" indent="-174625" algn="l">
                <a:spcBef>
                  <a:spcPct val="20000"/>
                </a:spcBef>
                <a:buClr>
                  <a:srgbClr val="FF0000"/>
                </a:buClr>
                <a:buFontTx/>
                <a:buChar char="•"/>
              </a:pPr>
              <a:endParaRPr lang="en-US" sz="2000">
                <a:latin typeface="Times New Roman" panose="02020603050405020304" pitchFamily="18" charset="0"/>
                <a:cs typeface="Times New Roman" panose="02020603050405020304" pitchFamily="18" charset="0"/>
              </a:endParaRPr>
            </a:p>
          </p:txBody>
        </p:sp>
        <p:sp>
          <p:nvSpPr>
            <p:cNvPr id="8" name="Rectangle 6"/>
            <p:cNvSpPr>
              <a:spLocks noChangeArrowheads="1"/>
            </p:cNvSpPr>
            <p:nvPr/>
          </p:nvSpPr>
          <p:spPr bwMode="auto">
            <a:xfrm>
              <a:off x="1794" y="1228"/>
              <a:ext cx="2649" cy="1368"/>
            </a:xfrm>
            <a:prstGeom prst="rect">
              <a:avLst/>
            </a:prstGeom>
            <a:noFill/>
            <a:ln w="9525">
              <a:noFill/>
              <a:miter lim="800000"/>
              <a:headEnd/>
              <a:tailEnd/>
            </a:ln>
          </p:spPr>
          <p:txBody>
            <a:bodyPr/>
            <a:lstStyle/>
            <a:p>
              <a:pPr algn="l">
                <a:spcBef>
                  <a:spcPct val="20000"/>
                </a:spcBef>
                <a:buClr>
                  <a:srgbClr val="FF0000"/>
                </a:buClr>
                <a:buFont typeface="Wingdings" pitchFamily="2" charset="2"/>
                <a:buNone/>
              </a:pPr>
              <a:r>
                <a:rPr lang="en-US" sz="2000" dirty="0">
                  <a:latin typeface="Times New Roman" panose="02020603050405020304" pitchFamily="18" charset="0"/>
                  <a:cs typeface="Times New Roman" panose="02020603050405020304" pitchFamily="18" charset="0"/>
                </a:rPr>
                <a:t>Diseases that are caused by hereditary factors or that result from problems during a baby’s development or birth</a:t>
              </a:r>
            </a:p>
          </p:txBody>
        </p:sp>
        <p:sp>
          <p:nvSpPr>
            <p:cNvPr id="9" name="Rectangle 7"/>
            <p:cNvSpPr>
              <a:spLocks noChangeArrowheads="1"/>
            </p:cNvSpPr>
            <p:nvPr/>
          </p:nvSpPr>
          <p:spPr bwMode="auto">
            <a:xfrm>
              <a:off x="1065" y="1228"/>
              <a:ext cx="729" cy="1368"/>
            </a:xfrm>
            <a:prstGeom prst="rect">
              <a:avLst/>
            </a:prstGeom>
            <a:noFill/>
            <a:ln w="9525">
              <a:noFill/>
              <a:miter lim="800000"/>
              <a:headEnd/>
              <a:tailEnd/>
            </a:ln>
          </p:spPr>
          <p:txBody>
            <a:bodyPr/>
            <a:lstStyle/>
            <a:p>
              <a:pPr algn="ctr">
                <a:spcBef>
                  <a:spcPct val="20000"/>
                </a:spcBef>
                <a:buClr>
                  <a:srgbClr val="FF0000"/>
                </a:buClr>
                <a:buFont typeface="Wingdings" pitchFamily="2" charset="2"/>
                <a:buNone/>
              </a:pPr>
              <a:endParaRPr lang="en-US" sz="2000" dirty="0" smtClean="0">
                <a:latin typeface="Times New Roman" panose="02020603050405020304" pitchFamily="18" charset="0"/>
                <a:cs typeface="Times New Roman" panose="02020603050405020304" pitchFamily="18" charset="0"/>
              </a:endParaRPr>
            </a:p>
            <a:p>
              <a:pPr algn="ctr">
                <a:spcBef>
                  <a:spcPct val="20000"/>
                </a:spcBef>
                <a:buClr>
                  <a:srgbClr val="FF0000"/>
                </a:buClr>
                <a:buFont typeface="Wingdings" pitchFamily="2" charset="2"/>
                <a:buNone/>
              </a:pPr>
              <a:r>
                <a:rPr lang="en-US" sz="2000" dirty="0" smtClean="0">
                  <a:latin typeface="Times New Roman" panose="02020603050405020304" pitchFamily="18" charset="0"/>
                  <a:cs typeface="Times New Roman" panose="02020603050405020304" pitchFamily="18" charset="0"/>
                </a:rPr>
                <a:t>Present since birth </a:t>
              </a:r>
              <a:r>
                <a:rPr lang="en-US" sz="1600" dirty="0" smtClean="0">
                  <a:latin typeface="Times New Roman" panose="02020603050405020304" pitchFamily="18" charset="0"/>
                  <a:cs typeface="Times New Roman" panose="02020603050405020304" pitchFamily="18" charset="0"/>
                </a:rPr>
                <a:t>(Inherited)</a:t>
              </a:r>
              <a:endParaRPr lang="en-US" sz="2000" dirty="0">
                <a:latin typeface="Times New Roman" panose="02020603050405020304" pitchFamily="18" charset="0"/>
                <a:cs typeface="Times New Roman" panose="02020603050405020304" pitchFamily="18" charset="0"/>
              </a:endParaRPr>
            </a:p>
          </p:txBody>
        </p:sp>
        <p:sp>
          <p:nvSpPr>
            <p:cNvPr id="10" name="Rectangle 8"/>
            <p:cNvSpPr>
              <a:spLocks noChangeArrowheads="1"/>
            </p:cNvSpPr>
            <p:nvPr/>
          </p:nvSpPr>
          <p:spPr bwMode="auto">
            <a:xfrm>
              <a:off x="4443" y="864"/>
              <a:ext cx="1230" cy="364"/>
            </a:xfrm>
            <a:prstGeom prst="rect">
              <a:avLst/>
            </a:prstGeom>
            <a:noFill/>
            <a:ln w="9525">
              <a:noFill/>
              <a:miter lim="800000"/>
              <a:headEnd/>
              <a:tailEnd/>
            </a:ln>
          </p:spPr>
          <p:txBody>
            <a:bodyPr/>
            <a:lstStyle/>
            <a:p>
              <a:pPr algn="ctr">
                <a:spcBef>
                  <a:spcPct val="20000"/>
                </a:spcBef>
                <a:buClr>
                  <a:srgbClr val="FF0000"/>
                </a:buClr>
                <a:buFont typeface="Wingdings" pitchFamily="2" charset="2"/>
                <a:buNone/>
              </a:pPr>
              <a:r>
                <a:rPr lang="en-US" sz="2800" dirty="0">
                  <a:latin typeface="Times New Roman" panose="02020603050405020304" pitchFamily="18" charset="0"/>
                  <a:cs typeface="Times New Roman" panose="02020603050405020304" pitchFamily="18" charset="0"/>
                </a:rPr>
                <a:t>Examples</a:t>
              </a:r>
            </a:p>
          </p:txBody>
        </p:sp>
        <p:sp>
          <p:nvSpPr>
            <p:cNvPr id="12" name="Rectangle 9"/>
            <p:cNvSpPr>
              <a:spLocks noChangeArrowheads="1"/>
            </p:cNvSpPr>
            <p:nvPr/>
          </p:nvSpPr>
          <p:spPr bwMode="auto">
            <a:xfrm>
              <a:off x="1794" y="864"/>
              <a:ext cx="2649" cy="364"/>
            </a:xfrm>
            <a:prstGeom prst="rect">
              <a:avLst/>
            </a:prstGeom>
            <a:noFill/>
            <a:ln w="9525">
              <a:noFill/>
              <a:miter lim="800000"/>
              <a:headEnd/>
              <a:tailEnd/>
            </a:ln>
          </p:spPr>
          <p:txBody>
            <a:bodyPr/>
            <a:lstStyle/>
            <a:p>
              <a:pPr algn="ctr">
                <a:spcBef>
                  <a:spcPct val="20000"/>
                </a:spcBef>
                <a:buClr>
                  <a:srgbClr val="FF0000"/>
                </a:buClr>
                <a:buFont typeface="Wingdings" pitchFamily="2" charset="2"/>
                <a:buNone/>
              </a:pPr>
              <a:r>
                <a:rPr lang="en-US" sz="2800" dirty="0">
                  <a:latin typeface="Times New Roman" panose="02020603050405020304" pitchFamily="18" charset="0"/>
                  <a:cs typeface="Times New Roman" panose="02020603050405020304" pitchFamily="18" charset="0"/>
                </a:rPr>
                <a:t>Causes/Risk Factors</a:t>
              </a:r>
            </a:p>
          </p:txBody>
        </p:sp>
        <p:sp>
          <p:nvSpPr>
            <p:cNvPr id="13" name="Rectangle 10"/>
            <p:cNvSpPr>
              <a:spLocks noChangeArrowheads="1"/>
            </p:cNvSpPr>
            <p:nvPr/>
          </p:nvSpPr>
          <p:spPr bwMode="auto">
            <a:xfrm>
              <a:off x="969" y="864"/>
              <a:ext cx="825" cy="364"/>
            </a:xfrm>
            <a:prstGeom prst="rect">
              <a:avLst/>
            </a:prstGeom>
            <a:noFill/>
            <a:ln w="9525">
              <a:noFill/>
              <a:miter lim="800000"/>
              <a:headEnd/>
              <a:tailEnd/>
            </a:ln>
          </p:spPr>
          <p:txBody>
            <a:bodyPr/>
            <a:lstStyle/>
            <a:p>
              <a:pPr algn="ctr">
                <a:spcBef>
                  <a:spcPct val="20000"/>
                </a:spcBef>
                <a:buClr>
                  <a:srgbClr val="FF0000"/>
                </a:buClr>
                <a:buFont typeface="Wingdings" pitchFamily="2" charset="2"/>
                <a:buNone/>
              </a:pPr>
              <a:r>
                <a:rPr lang="en-US" sz="2800" dirty="0">
                  <a:latin typeface="Times New Roman" panose="02020603050405020304" pitchFamily="18" charset="0"/>
                  <a:cs typeface="Times New Roman" panose="02020603050405020304" pitchFamily="18" charset="0"/>
                </a:rPr>
                <a:t>Type</a:t>
              </a:r>
            </a:p>
          </p:txBody>
        </p:sp>
        <p:sp>
          <p:nvSpPr>
            <p:cNvPr id="14" name="Line 11"/>
            <p:cNvSpPr>
              <a:spLocks noChangeShapeType="1"/>
            </p:cNvSpPr>
            <p:nvPr/>
          </p:nvSpPr>
          <p:spPr bwMode="auto">
            <a:xfrm>
              <a:off x="996" y="864"/>
              <a:ext cx="4686" cy="0"/>
            </a:xfrm>
            <a:prstGeom prst="line">
              <a:avLst/>
            </a:prstGeom>
            <a:noFill/>
            <a:ln w="28575">
              <a:solidFill>
                <a:schemeClr val="tx1"/>
              </a:solidFill>
              <a:round/>
              <a:headEnd/>
              <a:tailEnd/>
            </a:ln>
          </p:spPr>
          <p:txBody>
            <a:bodyPr/>
            <a:lstStyle/>
            <a:p>
              <a:endParaRPr lang="en-US" sz="2400">
                <a:latin typeface="Times New Roman" panose="02020603050405020304" pitchFamily="18" charset="0"/>
                <a:cs typeface="Times New Roman" panose="02020603050405020304" pitchFamily="18" charset="0"/>
              </a:endParaRPr>
            </a:p>
          </p:txBody>
        </p:sp>
        <p:sp>
          <p:nvSpPr>
            <p:cNvPr id="15" name="Line 12"/>
            <p:cNvSpPr>
              <a:spLocks noChangeShapeType="1"/>
            </p:cNvSpPr>
            <p:nvPr/>
          </p:nvSpPr>
          <p:spPr bwMode="auto">
            <a:xfrm>
              <a:off x="987" y="1228"/>
              <a:ext cx="4686" cy="0"/>
            </a:xfrm>
            <a:prstGeom prst="line">
              <a:avLst/>
            </a:prstGeom>
            <a:noFill/>
            <a:ln w="12700">
              <a:solidFill>
                <a:schemeClr val="tx1"/>
              </a:solidFill>
              <a:round/>
              <a:headEnd/>
              <a:tailEnd/>
            </a:ln>
          </p:spPr>
          <p:txBody>
            <a:bodyPr/>
            <a:lstStyle/>
            <a:p>
              <a:endParaRPr lang="en-US" sz="2400">
                <a:latin typeface="Times New Roman" panose="02020603050405020304" pitchFamily="18" charset="0"/>
                <a:cs typeface="Times New Roman" panose="02020603050405020304" pitchFamily="18" charset="0"/>
              </a:endParaRPr>
            </a:p>
          </p:txBody>
        </p:sp>
        <p:sp>
          <p:nvSpPr>
            <p:cNvPr id="16" name="Line 14"/>
            <p:cNvSpPr>
              <a:spLocks noChangeShapeType="1"/>
            </p:cNvSpPr>
            <p:nvPr/>
          </p:nvSpPr>
          <p:spPr bwMode="auto">
            <a:xfrm>
              <a:off x="996" y="864"/>
              <a:ext cx="0" cy="1732"/>
            </a:xfrm>
            <a:prstGeom prst="line">
              <a:avLst/>
            </a:prstGeom>
            <a:noFill/>
            <a:ln w="28575">
              <a:solidFill>
                <a:schemeClr val="tx1"/>
              </a:solidFill>
              <a:round/>
              <a:headEnd/>
              <a:tailEnd/>
            </a:ln>
          </p:spPr>
          <p:txBody>
            <a:bodyPr/>
            <a:lstStyle/>
            <a:p>
              <a:endParaRPr lang="en-US" sz="2400">
                <a:latin typeface="Times New Roman" panose="02020603050405020304" pitchFamily="18" charset="0"/>
                <a:cs typeface="Times New Roman" panose="02020603050405020304" pitchFamily="18" charset="0"/>
              </a:endParaRPr>
            </a:p>
          </p:txBody>
        </p:sp>
        <p:sp>
          <p:nvSpPr>
            <p:cNvPr id="17" name="Line 15"/>
            <p:cNvSpPr>
              <a:spLocks noChangeShapeType="1"/>
            </p:cNvSpPr>
            <p:nvPr/>
          </p:nvSpPr>
          <p:spPr bwMode="auto">
            <a:xfrm>
              <a:off x="1791" y="912"/>
              <a:ext cx="3" cy="1684"/>
            </a:xfrm>
            <a:prstGeom prst="line">
              <a:avLst/>
            </a:prstGeom>
            <a:noFill/>
            <a:ln w="12700">
              <a:solidFill>
                <a:schemeClr val="tx1"/>
              </a:solidFill>
              <a:round/>
              <a:headEnd/>
              <a:tailEnd/>
            </a:ln>
          </p:spPr>
          <p:txBody>
            <a:bodyPr/>
            <a:lstStyle/>
            <a:p>
              <a:endParaRPr lang="en-US" sz="2400">
                <a:latin typeface="Times New Roman" panose="02020603050405020304" pitchFamily="18" charset="0"/>
                <a:cs typeface="Times New Roman" panose="02020603050405020304" pitchFamily="18" charset="0"/>
              </a:endParaRPr>
            </a:p>
          </p:txBody>
        </p:sp>
        <p:sp>
          <p:nvSpPr>
            <p:cNvPr id="18" name="Line 16"/>
            <p:cNvSpPr>
              <a:spLocks noChangeShapeType="1"/>
            </p:cNvSpPr>
            <p:nvPr/>
          </p:nvSpPr>
          <p:spPr bwMode="auto">
            <a:xfrm>
              <a:off x="4443" y="864"/>
              <a:ext cx="0" cy="1732"/>
            </a:xfrm>
            <a:prstGeom prst="line">
              <a:avLst/>
            </a:prstGeom>
            <a:noFill/>
            <a:ln w="12700">
              <a:solidFill>
                <a:schemeClr val="tx1"/>
              </a:solidFill>
              <a:round/>
              <a:headEnd/>
              <a:tailEnd/>
            </a:ln>
          </p:spPr>
          <p:txBody>
            <a:bodyPr/>
            <a:lstStyle/>
            <a:p>
              <a:endParaRPr lang="en-US" sz="2400">
                <a:latin typeface="Times New Roman" panose="02020603050405020304" pitchFamily="18" charset="0"/>
                <a:cs typeface="Times New Roman" panose="02020603050405020304" pitchFamily="18" charset="0"/>
              </a:endParaRPr>
            </a:p>
          </p:txBody>
        </p:sp>
        <p:sp>
          <p:nvSpPr>
            <p:cNvPr id="19" name="Line 17"/>
            <p:cNvSpPr>
              <a:spLocks noChangeShapeType="1"/>
            </p:cNvSpPr>
            <p:nvPr/>
          </p:nvSpPr>
          <p:spPr bwMode="auto">
            <a:xfrm>
              <a:off x="5682" y="864"/>
              <a:ext cx="0" cy="1732"/>
            </a:xfrm>
            <a:prstGeom prst="line">
              <a:avLst/>
            </a:prstGeom>
            <a:noFill/>
            <a:ln w="28575">
              <a:solidFill>
                <a:schemeClr val="tx1"/>
              </a:solidFill>
              <a:round/>
              <a:headEnd/>
              <a:tailEnd/>
            </a:ln>
          </p:spPr>
          <p:txBody>
            <a:bodyPr/>
            <a:lstStyle/>
            <a:p>
              <a:endParaRPr lang="en-US" sz="2400">
                <a:latin typeface="Times New Roman" panose="02020603050405020304" pitchFamily="18" charset="0"/>
                <a:cs typeface="Times New Roman" panose="02020603050405020304" pitchFamily="18" charset="0"/>
              </a:endParaRPr>
            </a:p>
          </p:txBody>
        </p:sp>
        <p:sp>
          <p:nvSpPr>
            <p:cNvPr id="20" name="Rectangle 79"/>
            <p:cNvSpPr>
              <a:spLocks noChangeArrowheads="1"/>
            </p:cNvSpPr>
            <p:nvPr/>
          </p:nvSpPr>
          <p:spPr bwMode="auto">
            <a:xfrm>
              <a:off x="4443" y="2600"/>
              <a:ext cx="1239" cy="1192"/>
            </a:xfrm>
            <a:prstGeom prst="rect">
              <a:avLst/>
            </a:prstGeom>
            <a:noFill/>
            <a:ln w="9525">
              <a:noFill/>
              <a:miter lim="800000"/>
              <a:headEnd/>
              <a:tailEnd/>
            </a:ln>
          </p:spPr>
          <p:txBody>
            <a:bodyPr/>
            <a:lstStyle/>
            <a:p>
              <a:pPr marL="231775" indent="-231775" algn="l">
                <a:spcBef>
                  <a:spcPct val="20000"/>
                </a:spcBef>
                <a:buClr>
                  <a:srgbClr val="FF0000"/>
                </a:buClr>
                <a:buFont typeface="Wingdings" pitchFamily="2" charset="2"/>
                <a:buChar char="§"/>
              </a:pPr>
              <a:r>
                <a:rPr lang="en-US" sz="2000">
                  <a:latin typeface="Times New Roman" panose="02020603050405020304" pitchFamily="18" charset="0"/>
                  <a:cs typeface="Times New Roman" panose="02020603050405020304" pitchFamily="18" charset="0"/>
                </a:rPr>
                <a:t>Many types of heart disease</a:t>
              </a:r>
            </a:p>
            <a:p>
              <a:pPr marL="231775" indent="-231775" algn="l">
                <a:spcBef>
                  <a:spcPct val="20000"/>
                </a:spcBef>
                <a:buClr>
                  <a:srgbClr val="FF0000"/>
                </a:buClr>
                <a:buFont typeface="Wingdings" pitchFamily="2" charset="2"/>
                <a:buChar char="§"/>
              </a:pPr>
              <a:r>
                <a:rPr lang="en-US" sz="2000">
                  <a:latin typeface="Times New Roman" panose="02020603050405020304" pitchFamily="18" charset="0"/>
                  <a:cs typeface="Times New Roman" panose="02020603050405020304" pitchFamily="18" charset="0"/>
                </a:rPr>
                <a:t>Most cases of lung cancer</a:t>
              </a:r>
            </a:p>
            <a:p>
              <a:pPr marL="231775" indent="-231775" algn="l">
                <a:spcBef>
                  <a:spcPct val="20000"/>
                </a:spcBef>
                <a:buClr>
                  <a:srgbClr val="FF0000"/>
                </a:buClr>
                <a:buFont typeface="Wingdings" pitchFamily="2" charset="2"/>
                <a:buChar char="§"/>
              </a:pPr>
              <a:r>
                <a:rPr lang="en-US" sz="2000">
                  <a:latin typeface="Times New Roman" panose="02020603050405020304" pitchFamily="18" charset="0"/>
                  <a:cs typeface="Times New Roman" panose="02020603050405020304" pitchFamily="18" charset="0"/>
                </a:rPr>
                <a:t>Cirrhosis of the liver</a:t>
              </a:r>
            </a:p>
            <a:p>
              <a:pPr marL="231775" indent="-231775" algn="l">
                <a:spcBef>
                  <a:spcPct val="20000"/>
                </a:spcBef>
                <a:buClr>
                  <a:srgbClr val="FF0000"/>
                </a:buClr>
              </a:pPr>
              <a:endParaRPr lang="en-US" sz="2000">
                <a:latin typeface="Times New Roman" panose="02020603050405020304" pitchFamily="18" charset="0"/>
                <a:cs typeface="Times New Roman" panose="02020603050405020304" pitchFamily="18" charset="0"/>
              </a:endParaRPr>
            </a:p>
          </p:txBody>
        </p:sp>
        <p:sp>
          <p:nvSpPr>
            <p:cNvPr id="21" name="Rectangle 78"/>
            <p:cNvSpPr>
              <a:spLocks noChangeArrowheads="1"/>
            </p:cNvSpPr>
            <p:nvPr/>
          </p:nvSpPr>
          <p:spPr bwMode="auto">
            <a:xfrm>
              <a:off x="1794" y="2600"/>
              <a:ext cx="2649" cy="1192"/>
            </a:xfrm>
            <a:prstGeom prst="rect">
              <a:avLst/>
            </a:prstGeom>
            <a:noFill/>
            <a:ln w="9525">
              <a:noFill/>
              <a:miter lim="800000"/>
              <a:headEnd/>
              <a:tailEnd/>
            </a:ln>
          </p:spPr>
          <p:txBody>
            <a:bodyPr/>
            <a:lstStyle/>
            <a:p>
              <a:pPr algn="l">
                <a:spcBef>
                  <a:spcPct val="20000"/>
                </a:spcBef>
                <a:buClr>
                  <a:srgbClr val="FF0000"/>
                </a:buClr>
                <a:buFont typeface="Wingdings" pitchFamily="2" charset="2"/>
                <a:buNone/>
              </a:pPr>
              <a:r>
                <a:rPr lang="en-US" sz="2000">
                  <a:latin typeface="Times New Roman" panose="02020603050405020304" pitchFamily="18" charset="0"/>
                  <a:cs typeface="Times New Roman" panose="02020603050405020304" pitchFamily="18" charset="0"/>
                </a:rPr>
                <a:t>Diseases to which unhealthful behavior choices often contribute (i.e., eating high-fat foods; being physically inactive; using tobacco, alcohol, or other drugs; failing to manage stress properly)</a:t>
              </a:r>
            </a:p>
          </p:txBody>
        </p:sp>
        <p:sp>
          <p:nvSpPr>
            <p:cNvPr id="22" name="Rectangle 77"/>
            <p:cNvSpPr>
              <a:spLocks noChangeArrowheads="1"/>
            </p:cNvSpPr>
            <p:nvPr/>
          </p:nvSpPr>
          <p:spPr bwMode="auto">
            <a:xfrm>
              <a:off x="996" y="2600"/>
              <a:ext cx="798" cy="1192"/>
            </a:xfrm>
            <a:prstGeom prst="rect">
              <a:avLst/>
            </a:prstGeom>
            <a:noFill/>
            <a:ln w="9525">
              <a:noFill/>
              <a:miter lim="800000"/>
              <a:headEnd/>
              <a:tailEnd/>
            </a:ln>
          </p:spPr>
          <p:txBody>
            <a:bodyPr/>
            <a:lstStyle/>
            <a:p>
              <a:pPr algn="l">
                <a:spcBef>
                  <a:spcPct val="20000"/>
                </a:spcBef>
                <a:buClr>
                  <a:srgbClr val="FF0000"/>
                </a:buClr>
                <a:buFont typeface="Wingdings" pitchFamily="2" charset="2"/>
                <a:buNone/>
              </a:pPr>
              <a:endParaRPr lang="en-US" sz="2000" dirty="0" smtClean="0">
                <a:latin typeface="Times New Roman" panose="02020603050405020304" pitchFamily="18" charset="0"/>
                <a:cs typeface="Times New Roman" panose="02020603050405020304" pitchFamily="18" charset="0"/>
              </a:endParaRPr>
            </a:p>
            <a:p>
              <a:pPr algn="ctr">
                <a:spcBef>
                  <a:spcPct val="20000"/>
                </a:spcBef>
                <a:buClr>
                  <a:srgbClr val="FF0000"/>
                </a:buClr>
                <a:buFont typeface="Wingdings" pitchFamily="2" charset="2"/>
                <a:buNone/>
              </a:pPr>
              <a:r>
                <a:rPr lang="en-US" sz="2000" dirty="0" smtClean="0">
                  <a:latin typeface="Times New Roman" panose="02020603050405020304" pitchFamily="18" charset="0"/>
                  <a:cs typeface="Times New Roman" panose="02020603050405020304" pitchFamily="18" charset="0"/>
                </a:rPr>
                <a:t>Behavioral</a:t>
              </a:r>
              <a:endParaRPr lang="en-US" sz="2000" dirty="0">
                <a:latin typeface="Times New Roman" panose="02020603050405020304" pitchFamily="18" charset="0"/>
                <a:cs typeface="Times New Roman" panose="02020603050405020304" pitchFamily="18" charset="0"/>
              </a:endParaRPr>
            </a:p>
            <a:p>
              <a:pPr algn="l">
                <a:spcBef>
                  <a:spcPct val="20000"/>
                </a:spcBef>
                <a:buClr>
                  <a:srgbClr val="FF0000"/>
                </a:buClr>
                <a:buFont typeface="Wingdings" pitchFamily="2" charset="2"/>
                <a:buNone/>
              </a:pPr>
              <a:endParaRPr lang="en-US" sz="2000" dirty="0">
                <a:latin typeface="Times New Roman" panose="02020603050405020304" pitchFamily="18" charset="0"/>
                <a:cs typeface="Times New Roman" panose="02020603050405020304" pitchFamily="18" charset="0"/>
              </a:endParaRPr>
            </a:p>
          </p:txBody>
        </p:sp>
        <p:sp>
          <p:nvSpPr>
            <p:cNvPr id="23" name="Line 80"/>
            <p:cNvSpPr>
              <a:spLocks noChangeShapeType="1"/>
            </p:cNvSpPr>
            <p:nvPr/>
          </p:nvSpPr>
          <p:spPr bwMode="auto">
            <a:xfrm>
              <a:off x="996" y="2600"/>
              <a:ext cx="4686" cy="0"/>
            </a:xfrm>
            <a:prstGeom prst="line">
              <a:avLst/>
            </a:prstGeom>
            <a:noFill/>
            <a:ln w="28575" cap="rnd">
              <a:solidFill>
                <a:schemeClr val="tx1"/>
              </a:solidFill>
              <a:round/>
              <a:headEnd/>
              <a:tailEnd/>
            </a:ln>
          </p:spPr>
          <p:txBody>
            <a:bodyPr/>
            <a:lstStyle/>
            <a:p>
              <a:endParaRPr lang="en-US" sz="2400">
                <a:latin typeface="Times New Roman" panose="02020603050405020304" pitchFamily="18" charset="0"/>
                <a:cs typeface="Times New Roman" panose="02020603050405020304" pitchFamily="18" charset="0"/>
              </a:endParaRPr>
            </a:p>
          </p:txBody>
        </p:sp>
        <p:sp>
          <p:nvSpPr>
            <p:cNvPr id="24" name="Line 82"/>
            <p:cNvSpPr>
              <a:spLocks noChangeShapeType="1"/>
            </p:cNvSpPr>
            <p:nvPr/>
          </p:nvSpPr>
          <p:spPr bwMode="auto">
            <a:xfrm>
              <a:off x="996" y="3792"/>
              <a:ext cx="4686" cy="0"/>
            </a:xfrm>
            <a:prstGeom prst="line">
              <a:avLst/>
            </a:prstGeom>
            <a:noFill/>
            <a:ln w="28575" cap="rnd">
              <a:solidFill>
                <a:schemeClr val="tx1"/>
              </a:solidFill>
              <a:round/>
              <a:headEnd/>
              <a:tailEnd/>
            </a:ln>
          </p:spPr>
          <p:txBody>
            <a:bodyPr/>
            <a:lstStyle/>
            <a:p>
              <a:endParaRPr lang="en-US" sz="2400">
                <a:latin typeface="Times New Roman" panose="02020603050405020304" pitchFamily="18" charset="0"/>
                <a:cs typeface="Times New Roman" panose="02020603050405020304" pitchFamily="18" charset="0"/>
              </a:endParaRPr>
            </a:p>
          </p:txBody>
        </p:sp>
        <p:sp>
          <p:nvSpPr>
            <p:cNvPr id="25" name="Line 83"/>
            <p:cNvSpPr>
              <a:spLocks noChangeShapeType="1"/>
            </p:cNvSpPr>
            <p:nvPr/>
          </p:nvSpPr>
          <p:spPr bwMode="auto">
            <a:xfrm>
              <a:off x="996" y="2600"/>
              <a:ext cx="0" cy="1192"/>
            </a:xfrm>
            <a:prstGeom prst="line">
              <a:avLst/>
            </a:prstGeom>
            <a:noFill/>
            <a:ln w="28575" cap="rnd">
              <a:solidFill>
                <a:schemeClr val="tx1"/>
              </a:solidFill>
              <a:round/>
              <a:headEnd/>
              <a:tailEnd/>
            </a:ln>
          </p:spPr>
          <p:txBody>
            <a:bodyPr/>
            <a:lstStyle/>
            <a:p>
              <a:endParaRPr lang="en-US" sz="2400">
                <a:latin typeface="Times New Roman" panose="02020603050405020304" pitchFamily="18" charset="0"/>
                <a:cs typeface="Times New Roman" panose="02020603050405020304" pitchFamily="18" charset="0"/>
              </a:endParaRPr>
            </a:p>
          </p:txBody>
        </p:sp>
        <p:sp>
          <p:nvSpPr>
            <p:cNvPr id="26" name="Line 84"/>
            <p:cNvSpPr>
              <a:spLocks noChangeShapeType="1"/>
            </p:cNvSpPr>
            <p:nvPr/>
          </p:nvSpPr>
          <p:spPr bwMode="auto">
            <a:xfrm>
              <a:off x="1794" y="2600"/>
              <a:ext cx="0" cy="1192"/>
            </a:xfrm>
            <a:prstGeom prst="line">
              <a:avLst/>
            </a:prstGeom>
            <a:noFill/>
            <a:ln w="12700" cap="rnd">
              <a:solidFill>
                <a:schemeClr val="tx1"/>
              </a:solidFill>
              <a:round/>
              <a:headEnd/>
              <a:tailEnd/>
            </a:ln>
          </p:spPr>
          <p:txBody>
            <a:bodyPr/>
            <a:lstStyle/>
            <a:p>
              <a:endParaRPr lang="en-US" sz="2400">
                <a:latin typeface="Times New Roman" panose="02020603050405020304" pitchFamily="18" charset="0"/>
                <a:cs typeface="Times New Roman" panose="02020603050405020304" pitchFamily="18" charset="0"/>
              </a:endParaRPr>
            </a:p>
          </p:txBody>
        </p:sp>
        <p:sp>
          <p:nvSpPr>
            <p:cNvPr id="27" name="Line 85"/>
            <p:cNvSpPr>
              <a:spLocks noChangeShapeType="1"/>
            </p:cNvSpPr>
            <p:nvPr/>
          </p:nvSpPr>
          <p:spPr bwMode="auto">
            <a:xfrm>
              <a:off x="4443" y="2600"/>
              <a:ext cx="0" cy="1192"/>
            </a:xfrm>
            <a:prstGeom prst="line">
              <a:avLst/>
            </a:prstGeom>
            <a:noFill/>
            <a:ln w="12700" cap="rnd">
              <a:solidFill>
                <a:schemeClr val="tx1"/>
              </a:solidFill>
              <a:round/>
              <a:headEnd/>
              <a:tailEnd/>
            </a:ln>
          </p:spPr>
          <p:txBody>
            <a:bodyPr/>
            <a:lstStyle/>
            <a:p>
              <a:endParaRPr lang="en-US" sz="2400">
                <a:latin typeface="Times New Roman" panose="02020603050405020304" pitchFamily="18" charset="0"/>
                <a:cs typeface="Times New Roman" panose="02020603050405020304" pitchFamily="18" charset="0"/>
              </a:endParaRPr>
            </a:p>
          </p:txBody>
        </p:sp>
        <p:sp>
          <p:nvSpPr>
            <p:cNvPr id="28" name="Line 86"/>
            <p:cNvSpPr>
              <a:spLocks noChangeShapeType="1"/>
            </p:cNvSpPr>
            <p:nvPr/>
          </p:nvSpPr>
          <p:spPr bwMode="auto">
            <a:xfrm>
              <a:off x="5682" y="2600"/>
              <a:ext cx="0" cy="1192"/>
            </a:xfrm>
            <a:prstGeom prst="line">
              <a:avLst/>
            </a:prstGeom>
            <a:noFill/>
            <a:ln w="28575" cap="rnd">
              <a:solidFill>
                <a:schemeClr val="tx1"/>
              </a:solidFill>
              <a:round/>
              <a:headEnd/>
              <a:tailEnd/>
            </a:ln>
          </p:spPr>
          <p:txBody>
            <a:bodyPr/>
            <a:lstStyle/>
            <a:p>
              <a:endParaRPr lang="en-US" sz="24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679650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17517" y="38100"/>
            <a:ext cx="10949049" cy="838200"/>
          </a:xfrm>
        </p:spPr>
        <p:txBody>
          <a:bodyPr>
            <a:normAutofit/>
          </a:bodyPr>
          <a:lstStyle/>
          <a:p>
            <a:pPr algn="ctr"/>
            <a:r>
              <a:rPr lang="en-US" sz="3600" b="1" dirty="0">
                <a:solidFill>
                  <a:schemeClr val="bg1"/>
                </a:solidFill>
                <a:latin typeface="Times New Roman" pitchFamily="18" charset="0"/>
                <a:cs typeface="Times New Roman" pitchFamily="18" charset="0"/>
              </a:rPr>
              <a:t>Types of Non Communicable Diseases </a:t>
            </a:r>
            <a:r>
              <a:rPr lang="en-US" sz="3600" b="1" dirty="0" smtClean="0">
                <a:solidFill>
                  <a:schemeClr val="bg1"/>
                </a:solidFill>
                <a:latin typeface="Times New Roman" pitchFamily="18" charset="0"/>
                <a:cs typeface="Times New Roman" pitchFamily="18" charset="0"/>
              </a:rPr>
              <a:t>(2 </a:t>
            </a:r>
            <a:r>
              <a:rPr lang="en-US" sz="3600" b="1" dirty="0">
                <a:solidFill>
                  <a:schemeClr val="bg1"/>
                </a:solidFill>
                <a:latin typeface="Times New Roman" pitchFamily="18" charset="0"/>
                <a:cs typeface="Times New Roman" pitchFamily="18" charset="0"/>
              </a:rPr>
              <a:t>of 2)</a:t>
            </a:r>
            <a:endParaRPr lang="en-US" sz="3600" b="1" dirty="0">
              <a:solidFill>
                <a:schemeClr val="bg1"/>
              </a:solidFill>
              <a:latin typeface="Times New Roman" pitchFamily="18" charset="0"/>
              <a:cs typeface="Times New Roman" pitchFamily="18" charset="0"/>
            </a:endParaRPr>
          </a:p>
        </p:txBody>
      </p:sp>
      <p:grpSp>
        <p:nvGrpSpPr>
          <p:cNvPr id="7" name="Group 113"/>
          <p:cNvGrpSpPr>
            <a:grpSpLocks/>
          </p:cNvGrpSpPr>
          <p:nvPr/>
        </p:nvGrpSpPr>
        <p:grpSpPr bwMode="auto">
          <a:xfrm>
            <a:off x="741948" y="1820779"/>
            <a:ext cx="10712116" cy="4800600"/>
            <a:chOff x="960" y="913"/>
            <a:chExt cx="4752" cy="3071"/>
          </a:xfrm>
        </p:grpSpPr>
        <p:sp>
          <p:nvSpPr>
            <p:cNvPr id="8" name="Rectangle 5"/>
            <p:cNvSpPr>
              <a:spLocks noChangeArrowheads="1"/>
            </p:cNvSpPr>
            <p:nvPr/>
          </p:nvSpPr>
          <p:spPr bwMode="auto">
            <a:xfrm>
              <a:off x="2064" y="1412"/>
              <a:ext cx="1824" cy="1517"/>
            </a:xfrm>
            <a:prstGeom prst="rect">
              <a:avLst/>
            </a:prstGeom>
            <a:noFill/>
            <a:ln w="9525">
              <a:noFill/>
              <a:miter lim="800000"/>
              <a:headEnd/>
              <a:tailEnd/>
            </a:ln>
          </p:spPr>
          <p:txBody>
            <a:bodyPr/>
            <a:lstStyle/>
            <a:p>
              <a:pPr algn="l">
                <a:spcBef>
                  <a:spcPct val="20000"/>
                </a:spcBef>
                <a:buClr>
                  <a:srgbClr val="FF0000"/>
                </a:buClr>
                <a:buFont typeface="Wingdings" pitchFamily="2" charset="2"/>
                <a:buNone/>
              </a:pPr>
              <a:r>
                <a:rPr lang="en-US">
                  <a:latin typeface="Times New Roman" panose="02020603050405020304" pitchFamily="18" charset="0"/>
                  <a:cs typeface="Times New Roman" panose="02020603050405020304" pitchFamily="18" charset="0"/>
                </a:rPr>
                <a:t>Diseases that are caused by exposure to specific substances in the environment or to environmental hazards, such as pollution, toxic wastes, and secondhand smoke</a:t>
              </a:r>
            </a:p>
          </p:txBody>
        </p:sp>
        <p:sp>
          <p:nvSpPr>
            <p:cNvPr id="9" name="Rectangle 10"/>
            <p:cNvSpPr>
              <a:spLocks noChangeArrowheads="1"/>
            </p:cNvSpPr>
            <p:nvPr/>
          </p:nvSpPr>
          <p:spPr bwMode="auto">
            <a:xfrm>
              <a:off x="3840" y="1008"/>
              <a:ext cx="1872" cy="326"/>
            </a:xfrm>
            <a:prstGeom prst="rect">
              <a:avLst/>
            </a:prstGeom>
            <a:noFill/>
            <a:ln w="9525">
              <a:noFill/>
              <a:miter lim="800000"/>
              <a:headEnd/>
              <a:tailEnd/>
            </a:ln>
          </p:spPr>
          <p:txBody>
            <a:bodyPr/>
            <a:lstStyle/>
            <a:p>
              <a:pPr algn="ctr">
                <a:spcBef>
                  <a:spcPct val="20000"/>
                </a:spcBef>
                <a:buClr>
                  <a:srgbClr val="FF0000"/>
                </a:buClr>
                <a:buFont typeface="Wingdings" pitchFamily="2" charset="2"/>
                <a:buNone/>
              </a:pPr>
              <a:r>
                <a:rPr lang="en-US" sz="2000" dirty="0">
                  <a:latin typeface="Times New Roman" panose="02020603050405020304" pitchFamily="18" charset="0"/>
                  <a:cs typeface="Times New Roman" panose="02020603050405020304" pitchFamily="18" charset="0"/>
                </a:rPr>
                <a:t>Examples</a:t>
              </a:r>
            </a:p>
          </p:txBody>
        </p:sp>
        <p:sp>
          <p:nvSpPr>
            <p:cNvPr id="10" name="Line 13"/>
            <p:cNvSpPr>
              <a:spLocks noChangeShapeType="1"/>
            </p:cNvSpPr>
            <p:nvPr/>
          </p:nvSpPr>
          <p:spPr bwMode="auto">
            <a:xfrm>
              <a:off x="960" y="913"/>
              <a:ext cx="4752" cy="0"/>
            </a:xfrm>
            <a:prstGeom prst="line">
              <a:avLst/>
            </a:prstGeom>
            <a:noFill/>
            <a:ln w="28575" cap="sq">
              <a:solidFill>
                <a:schemeClr val="tx1"/>
              </a:solidFill>
              <a:round/>
              <a:headEnd/>
              <a:tailEnd/>
            </a:ln>
          </p:spPr>
          <p:txBody>
            <a:bodyPr/>
            <a:lstStyle/>
            <a:p>
              <a:endParaRPr lang="en-US" sz="2000">
                <a:latin typeface="Times New Roman" panose="02020603050405020304" pitchFamily="18" charset="0"/>
                <a:cs typeface="Times New Roman" panose="02020603050405020304" pitchFamily="18" charset="0"/>
              </a:endParaRPr>
            </a:p>
          </p:txBody>
        </p:sp>
        <p:sp>
          <p:nvSpPr>
            <p:cNvPr id="12" name="Line 14"/>
            <p:cNvSpPr>
              <a:spLocks noChangeShapeType="1"/>
            </p:cNvSpPr>
            <p:nvPr/>
          </p:nvSpPr>
          <p:spPr bwMode="auto">
            <a:xfrm>
              <a:off x="960" y="1412"/>
              <a:ext cx="4752" cy="0"/>
            </a:xfrm>
            <a:prstGeom prst="line">
              <a:avLst/>
            </a:prstGeom>
            <a:noFill/>
            <a:ln w="12700">
              <a:solidFill>
                <a:schemeClr val="tx1"/>
              </a:solidFill>
              <a:round/>
              <a:headEnd/>
              <a:tailEnd/>
            </a:ln>
          </p:spPr>
          <p:txBody>
            <a:bodyPr/>
            <a:lstStyle/>
            <a:p>
              <a:endParaRPr lang="en-US" sz="2000">
                <a:latin typeface="Times New Roman" panose="02020603050405020304" pitchFamily="18" charset="0"/>
                <a:cs typeface="Times New Roman" panose="02020603050405020304" pitchFamily="18" charset="0"/>
              </a:endParaRPr>
            </a:p>
          </p:txBody>
        </p:sp>
        <p:sp>
          <p:nvSpPr>
            <p:cNvPr id="13" name="Line 15"/>
            <p:cNvSpPr>
              <a:spLocks noChangeShapeType="1"/>
            </p:cNvSpPr>
            <p:nvPr/>
          </p:nvSpPr>
          <p:spPr bwMode="auto">
            <a:xfrm>
              <a:off x="960" y="2929"/>
              <a:ext cx="4752" cy="0"/>
            </a:xfrm>
            <a:prstGeom prst="line">
              <a:avLst/>
            </a:prstGeom>
            <a:noFill/>
            <a:ln w="28575" cap="sq">
              <a:solidFill>
                <a:schemeClr val="tx1"/>
              </a:solidFill>
              <a:round/>
              <a:headEnd/>
              <a:tailEnd/>
            </a:ln>
          </p:spPr>
          <p:txBody>
            <a:bodyPr/>
            <a:lstStyle/>
            <a:p>
              <a:endParaRPr lang="en-US" sz="2000">
                <a:latin typeface="Times New Roman" panose="02020603050405020304" pitchFamily="18" charset="0"/>
                <a:cs typeface="Times New Roman" panose="02020603050405020304" pitchFamily="18" charset="0"/>
              </a:endParaRPr>
            </a:p>
          </p:txBody>
        </p:sp>
        <p:sp>
          <p:nvSpPr>
            <p:cNvPr id="14" name="Line 16"/>
            <p:cNvSpPr>
              <a:spLocks noChangeShapeType="1"/>
            </p:cNvSpPr>
            <p:nvPr/>
          </p:nvSpPr>
          <p:spPr bwMode="auto">
            <a:xfrm>
              <a:off x="960" y="913"/>
              <a:ext cx="0" cy="2016"/>
            </a:xfrm>
            <a:prstGeom prst="line">
              <a:avLst/>
            </a:prstGeom>
            <a:noFill/>
            <a:ln w="28575" cap="sq">
              <a:solidFill>
                <a:schemeClr val="tx1"/>
              </a:solidFill>
              <a:round/>
              <a:headEnd/>
              <a:tailEnd/>
            </a:ln>
          </p:spPr>
          <p:txBody>
            <a:bodyPr/>
            <a:lstStyle/>
            <a:p>
              <a:endParaRPr lang="en-US" sz="2000">
                <a:latin typeface="Times New Roman" panose="02020603050405020304" pitchFamily="18" charset="0"/>
                <a:cs typeface="Times New Roman" panose="02020603050405020304" pitchFamily="18" charset="0"/>
              </a:endParaRPr>
            </a:p>
          </p:txBody>
        </p:sp>
        <p:sp>
          <p:nvSpPr>
            <p:cNvPr id="15" name="Line 17"/>
            <p:cNvSpPr>
              <a:spLocks noChangeShapeType="1"/>
            </p:cNvSpPr>
            <p:nvPr/>
          </p:nvSpPr>
          <p:spPr bwMode="auto">
            <a:xfrm>
              <a:off x="2097" y="913"/>
              <a:ext cx="0" cy="2016"/>
            </a:xfrm>
            <a:prstGeom prst="line">
              <a:avLst/>
            </a:prstGeom>
            <a:noFill/>
            <a:ln w="12700">
              <a:solidFill>
                <a:schemeClr val="tx1"/>
              </a:solidFill>
              <a:round/>
              <a:headEnd/>
              <a:tailEnd/>
            </a:ln>
          </p:spPr>
          <p:txBody>
            <a:bodyPr/>
            <a:lstStyle/>
            <a:p>
              <a:endParaRPr lang="en-US" sz="2000">
                <a:latin typeface="Times New Roman" panose="02020603050405020304" pitchFamily="18" charset="0"/>
                <a:cs typeface="Times New Roman" panose="02020603050405020304" pitchFamily="18" charset="0"/>
              </a:endParaRPr>
            </a:p>
          </p:txBody>
        </p:sp>
        <p:sp>
          <p:nvSpPr>
            <p:cNvPr id="16" name="Line 18"/>
            <p:cNvSpPr>
              <a:spLocks noChangeShapeType="1"/>
            </p:cNvSpPr>
            <p:nvPr/>
          </p:nvSpPr>
          <p:spPr bwMode="auto">
            <a:xfrm>
              <a:off x="3840" y="913"/>
              <a:ext cx="0" cy="2016"/>
            </a:xfrm>
            <a:prstGeom prst="line">
              <a:avLst/>
            </a:prstGeom>
            <a:noFill/>
            <a:ln w="12700">
              <a:solidFill>
                <a:schemeClr val="tx1"/>
              </a:solidFill>
              <a:round/>
              <a:headEnd/>
              <a:tailEnd/>
            </a:ln>
          </p:spPr>
          <p:txBody>
            <a:bodyPr/>
            <a:lstStyle/>
            <a:p>
              <a:endParaRPr lang="en-US" sz="2000">
                <a:latin typeface="Times New Roman" panose="02020603050405020304" pitchFamily="18" charset="0"/>
                <a:cs typeface="Times New Roman" panose="02020603050405020304" pitchFamily="18" charset="0"/>
              </a:endParaRPr>
            </a:p>
          </p:txBody>
        </p:sp>
        <p:sp>
          <p:nvSpPr>
            <p:cNvPr id="17" name="Line 19"/>
            <p:cNvSpPr>
              <a:spLocks noChangeShapeType="1"/>
            </p:cNvSpPr>
            <p:nvPr/>
          </p:nvSpPr>
          <p:spPr bwMode="auto">
            <a:xfrm>
              <a:off x="5712" y="913"/>
              <a:ext cx="0" cy="2016"/>
            </a:xfrm>
            <a:prstGeom prst="line">
              <a:avLst/>
            </a:prstGeom>
            <a:noFill/>
            <a:ln w="28575" cap="sq">
              <a:solidFill>
                <a:schemeClr val="tx1"/>
              </a:solidFill>
              <a:round/>
              <a:headEnd/>
              <a:tailEnd/>
            </a:ln>
          </p:spPr>
          <p:txBody>
            <a:bodyPr/>
            <a:lstStyle/>
            <a:p>
              <a:endParaRPr lang="en-US" sz="2000">
                <a:latin typeface="Times New Roman" panose="02020603050405020304" pitchFamily="18" charset="0"/>
                <a:cs typeface="Times New Roman" panose="02020603050405020304" pitchFamily="18" charset="0"/>
              </a:endParaRPr>
            </a:p>
          </p:txBody>
        </p:sp>
        <p:sp>
          <p:nvSpPr>
            <p:cNvPr id="18" name="Rectangle 4"/>
            <p:cNvSpPr>
              <a:spLocks noChangeArrowheads="1"/>
            </p:cNvSpPr>
            <p:nvPr/>
          </p:nvSpPr>
          <p:spPr bwMode="auto">
            <a:xfrm>
              <a:off x="3792" y="1393"/>
              <a:ext cx="1872" cy="1517"/>
            </a:xfrm>
            <a:prstGeom prst="rect">
              <a:avLst/>
            </a:prstGeom>
            <a:noFill/>
            <a:ln w="9525">
              <a:noFill/>
              <a:miter lim="800000"/>
              <a:headEnd/>
              <a:tailEnd/>
            </a:ln>
          </p:spPr>
          <p:txBody>
            <a:bodyPr/>
            <a:lstStyle/>
            <a:p>
              <a:pPr marL="174625" indent="-174625" algn="l">
                <a:spcBef>
                  <a:spcPct val="20000"/>
                </a:spcBef>
                <a:buClr>
                  <a:srgbClr val="FF0000"/>
                </a:buClr>
                <a:buFont typeface="Wingdings" pitchFamily="2" charset="2"/>
                <a:buChar char="§"/>
              </a:pPr>
              <a:r>
                <a:rPr lang="en-US">
                  <a:latin typeface="Times New Roman" panose="02020603050405020304" pitchFamily="18" charset="0"/>
                  <a:cs typeface="Times New Roman" panose="02020603050405020304" pitchFamily="18" charset="0"/>
                </a:rPr>
                <a:t>Some types of allergies</a:t>
              </a:r>
            </a:p>
            <a:p>
              <a:pPr marL="174625" indent="-174625" algn="l">
                <a:spcBef>
                  <a:spcPct val="20000"/>
                </a:spcBef>
                <a:buClr>
                  <a:srgbClr val="FF0000"/>
                </a:buClr>
                <a:buFont typeface="Wingdings" pitchFamily="2" charset="2"/>
                <a:buChar char="§"/>
              </a:pPr>
              <a:r>
                <a:rPr lang="en-US">
                  <a:latin typeface="Times New Roman" panose="02020603050405020304" pitchFamily="18" charset="0"/>
                  <a:cs typeface="Times New Roman" panose="02020603050405020304" pitchFamily="18" charset="0"/>
                </a:rPr>
                <a:t>Lung cancer caused by breathing in asbestos particles</a:t>
              </a:r>
            </a:p>
            <a:p>
              <a:pPr marL="174625" indent="-174625" algn="l">
                <a:spcBef>
                  <a:spcPct val="20000"/>
                </a:spcBef>
                <a:buClr>
                  <a:srgbClr val="FF0000"/>
                </a:buClr>
                <a:buFont typeface="Wingdings" pitchFamily="2" charset="2"/>
                <a:buChar char="§"/>
              </a:pPr>
              <a:r>
                <a:rPr lang="en-US">
                  <a:latin typeface="Times New Roman" panose="02020603050405020304" pitchFamily="18" charset="0"/>
                  <a:cs typeface="Times New Roman" panose="02020603050405020304" pitchFamily="18" charset="0"/>
                </a:rPr>
                <a:t>Respiratory diseases caused by breathing in certain substances in polluted air</a:t>
              </a:r>
            </a:p>
          </p:txBody>
        </p:sp>
        <p:sp>
          <p:nvSpPr>
            <p:cNvPr id="19" name="Rectangle 6"/>
            <p:cNvSpPr>
              <a:spLocks noChangeArrowheads="1"/>
            </p:cNvSpPr>
            <p:nvPr/>
          </p:nvSpPr>
          <p:spPr bwMode="auto">
            <a:xfrm>
              <a:off x="960" y="1555"/>
              <a:ext cx="1248" cy="1517"/>
            </a:xfrm>
            <a:prstGeom prst="rect">
              <a:avLst/>
            </a:prstGeom>
            <a:noFill/>
            <a:ln w="9525">
              <a:noFill/>
              <a:miter lim="800000"/>
              <a:headEnd/>
              <a:tailEnd/>
            </a:ln>
          </p:spPr>
          <p:txBody>
            <a:bodyPr/>
            <a:lstStyle/>
            <a:p>
              <a:pPr algn="ctr">
                <a:spcBef>
                  <a:spcPct val="20000"/>
                </a:spcBef>
                <a:buClr>
                  <a:srgbClr val="FF0000"/>
                </a:buClr>
                <a:buFont typeface="Wingdings" pitchFamily="2" charset="2"/>
                <a:buNone/>
              </a:pPr>
              <a:r>
                <a:rPr lang="en-US" dirty="0" smtClean="0">
                  <a:latin typeface="Times New Roman" panose="02020603050405020304" pitchFamily="18" charset="0"/>
                  <a:cs typeface="Times New Roman" panose="02020603050405020304" pitchFamily="18" charset="0"/>
                </a:rPr>
                <a:t>Environmental</a:t>
              </a:r>
              <a:endParaRPr lang="en-US" dirty="0">
                <a:latin typeface="Times New Roman" panose="02020603050405020304" pitchFamily="18" charset="0"/>
                <a:cs typeface="Times New Roman" panose="02020603050405020304" pitchFamily="18" charset="0"/>
              </a:endParaRPr>
            </a:p>
          </p:txBody>
        </p:sp>
        <p:sp>
          <p:nvSpPr>
            <p:cNvPr id="20" name="Rectangle 11"/>
            <p:cNvSpPr>
              <a:spLocks noChangeArrowheads="1"/>
            </p:cNvSpPr>
            <p:nvPr/>
          </p:nvSpPr>
          <p:spPr bwMode="auto">
            <a:xfrm>
              <a:off x="2208" y="960"/>
              <a:ext cx="1440" cy="356"/>
            </a:xfrm>
            <a:prstGeom prst="rect">
              <a:avLst/>
            </a:prstGeom>
            <a:noFill/>
            <a:ln w="9525">
              <a:noFill/>
              <a:miter lim="800000"/>
              <a:headEnd/>
              <a:tailEnd/>
            </a:ln>
          </p:spPr>
          <p:txBody>
            <a:bodyPr/>
            <a:lstStyle/>
            <a:p>
              <a:pPr algn="ctr">
                <a:spcBef>
                  <a:spcPct val="20000"/>
                </a:spcBef>
                <a:buClr>
                  <a:srgbClr val="FF0000"/>
                </a:buClr>
                <a:buFont typeface="Wingdings" pitchFamily="2" charset="2"/>
                <a:buNone/>
              </a:pPr>
              <a:r>
                <a:rPr lang="en-US" sz="24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Causes/Risk    Factors</a:t>
              </a:r>
              <a:endParaRPr lang="en-US" sz="2400" dirty="0">
                <a:latin typeface="Times New Roman" panose="02020603050405020304" pitchFamily="18" charset="0"/>
                <a:cs typeface="Times New Roman" panose="02020603050405020304" pitchFamily="18" charset="0"/>
              </a:endParaRPr>
            </a:p>
          </p:txBody>
        </p:sp>
        <p:sp>
          <p:nvSpPr>
            <p:cNvPr id="21" name="Rectangle 12"/>
            <p:cNvSpPr>
              <a:spLocks noChangeArrowheads="1"/>
            </p:cNvSpPr>
            <p:nvPr/>
          </p:nvSpPr>
          <p:spPr bwMode="auto">
            <a:xfrm>
              <a:off x="1008" y="1008"/>
              <a:ext cx="1056" cy="287"/>
            </a:xfrm>
            <a:prstGeom prst="rect">
              <a:avLst/>
            </a:prstGeom>
            <a:noFill/>
            <a:ln w="9525">
              <a:noFill/>
              <a:miter lim="800000"/>
              <a:headEnd/>
              <a:tailEnd/>
            </a:ln>
          </p:spPr>
          <p:txBody>
            <a:bodyPr/>
            <a:lstStyle/>
            <a:p>
              <a:pPr algn="ctr">
                <a:spcBef>
                  <a:spcPct val="20000"/>
                </a:spcBef>
                <a:buClr>
                  <a:srgbClr val="FF0000"/>
                </a:buClr>
                <a:buFont typeface="Wingdings" pitchFamily="2" charset="2"/>
                <a:buNone/>
              </a:pPr>
              <a:r>
                <a:rPr lang="en-US" sz="2400" dirty="0">
                  <a:latin typeface="Times New Roman" panose="02020603050405020304" pitchFamily="18" charset="0"/>
                  <a:cs typeface="Times New Roman" panose="02020603050405020304" pitchFamily="18" charset="0"/>
                </a:rPr>
                <a:t>Type</a:t>
              </a:r>
            </a:p>
          </p:txBody>
        </p:sp>
        <p:sp>
          <p:nvSpPr>
            <p:cNvPr id="22" name="Rectangle 83"/>
            <p:cNvSpPr>
              <a:spLocks noChangeArrowheads="1"/>
            </p:cNvSpPr>
            <p:nvPr/>
          </p:nvSpPr>
          <p:spPr bwMode="auto">
            <a:xfrm>
              <a:off x="3840" y="3072"/>
              <a:ext cx="1872" cy="912"/>
            </a:xfrm>
            <a:prstGeom prst="rect">
              <a:avLst/>
            </a:prstGeom>
            <a:noFill/>
            <a:ln w="9525">
              <a:noFill/>
              <a:miter lim="800000"/>
              <a:headEnd/>
              <a:tailEnd/>
            </a:ln>
          </p:spPr>
          <p:txBody>
            <a:bodyPr/>
            <a:lstStyle/>
            <a:p>
              <a:pPr marL="174625" indent="-174625" algn="l">
                <a:spcBef>
                  <a:spcPct val="20000"/>
                </a:spcBef>
                <a:buClr>
                  <a:srgbClr val="FF0000"/>
                </a:buClr>
                <a:buFont typeface="Wingdings" pitchFamily="2" charset="2"/>
                <a:buChar char="§"/>
              </a:pPr>
              <a:r>
                <a:rPr lang="en-US">
                  <a:latin typeface="Times New Roman" panose="02020603050405020304" pitchFamily="18" charset="0"/>
                  <a:cs typeface="Times New Roman" panose="02020603050405020304" pitchFamily="18" charset="0"/>
                </a:rPr>
                <a:t>Alzheimer’s disease</a:t>
              </a:r>
            </a:p>
            <a:p>
              <a:pPr marL="174625" indent="-174625" algn="l">
                <a:spcBef>
                  <a:spcPct val="20000"/>
                </a:spcBef>
                <a:buClr>
                  <a:srgbClr val="FF0000"/>
                </a:buClr>
                <a:buFont typeface="Wingdings" pitchFamily="2" charset="2"/>
                <a:buChar char="§"/>
              </a:pPr>
              <a:r>
                <a:rPr lang="en-US">
                  <a:latin typeface="Times New Roman" panose="02020603050405020304" pitchFamily="18" charset="0"/>
                  <a:cs typeface="Times New Roman" panose="02020603050405020304" pitchFamily="18" charset="0"/>
                </a:rPr>
                <a:t>Rheumatoid arthritis</a:t>
              </a:r>
            </a:p>
            <a:p>
              <a:pPr marL="174625" indent="-174625" algn="l">
                <a:spcBef>
                  <a:spcPct val="20000"/>
                </a:spcBef>
                <a:buClr>
                  <a:srgbClr val="FF0000"/>
                </a:buClr>
                <a:buFont typeface="Wingdings" pitchFamily="2" charset="2"/>
                <a:buChar char="§"/>
              </a:pPr>
              <a:r>
                <a:rPr lang="en-US">
                  <a:latin typeface="Times New Roman" panose="02020603050405020304" pitchFamily="18" charset="0"/>
                  <a:cs typeface="Times New Roman" panose="02020603050405020304" pitchFamily="18" charset="0"/>
                </a:rPr>
                <a:t>Chronic fatigue syndrome</a:t>
              </a:r>
            </a:p>
          </p:txBody>
        </p:sp>
        <p:sp>
          <p:nvSpPr>
            <p:cNvPr id="23" name="Rectangle 84"/>
            <p:cNvSpPr>
              <a:spLocks noChangeArrowheads="1"/>
            </p:cNvSpPr>
            <p:nvPr/>
          </p:nvSpPr>
          <p:spPr bwMode="auto">
            <a:xfrm>
              <a:off x="2064" y="3072"/>
              <a:ext cx="1824" cy="912"/>
            </a:xfrm>
            <a:prstGeom prst="rect">
              <a:avLst/>
            </a:prstGeom>
            <a:noFill/>
            <a:ln w="9525">
              <a:noFill/>
              <a:miter lim="800000"/>
              <a:headEnd/>
              <a:tailEnd/>
            </a:ln>
          </p:spPr>
          <p:txBody>
            <a:bodyPr/>
            <a:lstStyle/>
            <a:p>
              <a:pPr algn="l">
                <a:spcBef>
                  <a:spcPct val="20000"/>
                </a:spcBef>
                <a:buClr>
                  <a:srgbClr val="FF0000"/>
                </a:buClr>
                <a:buFont typeface="Wingdings" pitchFamily="2" charset="2"/>
                <a:buNone/>
              </a:pPr>
              <a:r>
                <a:rPr lang="en-US">
                  <a:latin typeface="Times New Roman" panose="02020603050405020304" pitchFamily="18" charset="0"/>
                  <a:cs typeface="Times New Roman" panose="02020603050405020304" pitchFamily="18" charset="0"/>
                </a:rPr>
                <a:t>Diseases whose causes are unknown</a:t>
              </a:r>
            </a:p>
          </p:txBody>
        </p:sp>
        <p:sp>
          <p:nvSpPr>
            <p:cNvPr id="24" name="Rectangle 85"/>
            <p:cNvSpPr>
              <a:spLocks noChangeArrowheads="1"/>
            </p:cNvSpPr>
            <p:nvPr/>
          </p:nvSpPr>
          <p:spPr bwMode="auto">
            <a:xfrm>
              <a:off x="960" y="3072"/>
              <a:ext cx="1056" cy="912"/>
            </a:xfrm>
            <a:prstGeom prst="rect">
              <a:avLst/>
            </a:prstGeom>
            <a:noFill/>
            <a:ln w="9525">
              <a:noFill/>
              <a:miter lim="800000"/>
              <a:headEnd/>
              <a:tailEnd/>
            </a:ln>
          </p:spPr>
          <p:txBody>
            <a:bodyPr/>
            <a:lstStyle/>
            <a:p>
              <a:pPr algn="ctr">
                <a:spcBef>
                  <a:spcPct val="20000"/>
                </a:spcBef>
                <a:buClr>
                  <a:srgbClr val="FF0000"/>
                </a:buClr>
                <a:buFont typeface="Wingdings" pitchFamily="2" charset="2"/>
                <a:buNone/>
              </a:pPr>
              <a:r>
                <a:rPr lang="en-US" dirty="0">
                  <a:latin typeface="Times New Roman" panose="02020603050405020304" pitchFamily="18" charset="0"/>
                  <a:cs typeface="Times New Roman" panose="02020603050405020304" pitchFamily="18" charset="0"/>
                </a:rPr>
                <a:t>Unknown </a:t>
              </a:r>
            </a:p>
          </p:txBody>
        </p:sp>
        <p:sp>
          <p:nvSpPr>
            <p:cNvPr id="25" name="Line 89"/>
            <p:cNvSpPr>
              <a:spLocks noChangeShapeType="1"/>
            </p:cNvSpPr>
            <p:nvPr/>
          </p:nvSpPr>
          <p:spPr bwMode="auto">
            <a:xfrm>
              <a:off x="960" y="2929"/>
              <a:ext cx="4752" cy="0"/>
            </a:xfrm>
            <a:prstGeom prst="line">
              <a:avLst/>
            </a:prstGeom>
            <a:noFill/>
            <a:ln w="28575" cap="sq">
              <a:solidFill>
                <a:schemeClr val="tx1"/>
              </a:solidFill>
              <a:round/>
              <a:headEnd/>
              <a:tailEnd/>
            </a:ln>
          </p:spPr>
          <p:txBody>
            <a:bodyPr/>
            <a:lstStyle/>
            <a:p>
              <a:endParaRPr lang="en-US" sz="2000">
                <a:latin typeface="Times New Roman" panose="02020603050405020304" pitchFamily="18" charset="0"/>
                <a:cs typeface="Times New Roman" panose="02020603050405020304" pitchFamily="18" charset="0"/>
              </a:endParaRPr>
            </a:p>
          </p:txBody>
        </p:sp>
        <p:sp>
          <p:nvSpPr>
            <p:cNvPr id="26" name="Line 91"/>
            <p:cNvSpPr>
              <a:spLocks noChangeShapeType="1"/>
            </p:cNvSpPr>
            <p:nvPr/>
          </p:nvSpPr>
          <p:spPr bwMode="auto">
            <a:xfrm>
              <a:off x="960" y="3841"/>
              <a:ext cx="4752" cy="0"/>
            </a:xfrm>
            <a:prstGeom prst="line">
              <a:avLst/>
            </a:prstGeom>
            <a:noFill/>
            <a:ln w="28575" cap="sq">
              <a:solidFill>
                <a:schemeClr val="tx1"/>
              </a:solidFill>
              <a:round/>
              <a:headEnd/>
              <a:tailEnd/>
            </a:ln>
          </p:spPr>
          <p:txBody>
            <a:bodyPr/>
            <a:lstStyle/>
            <a:p>
              <a:endParaRPr lang="en-US" sz="2000">
                <a:latin typeface="Times New Roman" panose="02020603050405020304" pitchFamily="18" charset="0"/>
                <a:cs typeface="Times New Roman" panose="02020603050405020304" pitchFamily="18" charset="0"/>
              </a:endParaRPr>
            </a:p>
          </p:txBody>
        </p:sp>
        <p:sp>
          <p:nvSpPr>
            <p:cNvPr id="27" name="Line 92"/>
            <p:cNvSpPr>
              <a:spLocks noChangeShapeType="1"/>
            </p:cNvSpPr>
            <p:nvPr/>
          </p:nvSpPr>
          <p:spPr bwMode="auto">
            <a:xfrm>
              <a:off x="960" y="2929"/>
              <a:ext cx="0" cy="912"/>
            </a:xfrm>
            <a:prstGeom prst="line">
              <a:avLst/>
            </a:prstGeom>
            <a:noFill/>
            <a:ln w="28575" cap="sq">
              <a:solidFill>
                <a:schemeClr val="tx1"/>
              </a:solidFill>
              <a:round/>
              <a:headEnd/>
              <a:tailEnd/>
            </a:ln>
          </p:spPr>
          <p:txBody>
            <a:bodyPr/>
            <a:lstStyle/>
            <a:p>
              <a:endParaRPr lang="en-US" sz="2000">
                <a:latin typeface="Times New Roman" panose="02020603050405020304" pitchFamily="18" charset="0"/>
                <a:cs typeface="Times New Roman" panose="02020603050405020304" pitchFamily="18" charset="0"/>
              </a:endParaRPr>
            </a:p>
          </p:txBody>
        </p:sp>
        <p:sp>
          <p:nvSpPr>
            <p:cNvPr id="28" name="Line 93"/>
            <p:cNvSpPr>
              <a:spLocks noChangeShapeType="1"/>
            </p:cNvSpPr>
            <p:nvPr/>
          </p:nvSpPr>
          <p:spPr bwMode="auto">
            <a:xfrm>
              <a:off x="2097" y="2929"/>
              <a:ext cx="0" cy="912"/>
            </a:xfrm>
            <a:prstGeom prst="line">
              <a:avLst/>
            </a:prstGeom>
            <a:noFill/>
            <a:ln w="12700">
              <a:solidFill>
                <a:schemeClr val="tx1"/>
              </a:solidFill>
              <a:round/>
              <a:headEnd/>
              <a:tailEnd/>
            </a:ln>
          </p:spPr>
          <p:txBody>
            <a:bodyPr/>
            <a:lstStyle/>
            <a:p>
              <a:endParaRPr lang="en-US" sz="2000">
                <a:latin typeface="Times New Roman" panose="02020603050405020304" pitchFamily="18" charset="0"/>
                <a:cs typeface="Times New Roman" panose="02020603050405020304" pitchFamily="18" charset="0"/>
              </a:endParaRPr>
            </a:p>
          </p:txBody>
        </p:sp>
        <p:sp>
          <p:nvSpPr>
            <p:cNvPr id="29" name="Line 94"/>
            <p:cNvSpPr>
              <a:spLocks noChangeShapeType="1"/>
            </p:cNvSpPr>
            <p:nvPr/>
          </p:nvSpPr>
          <p:spPr bwMode="auto">
            <a:xfrm>
              <a:off x="3840" y="2929"/>
              <a:ext cx="0" cy="912"/>
            </a:xfrm>
            <a:prstGeom prst="line">
              <a:avLst/>
            </a:prstGeom>
            <a:noFill/>
            <a:ln w="12700">
              <a:solidFill>
                <a:schemeClr val="tx1"/>
              </a:solidFill>
              <a:round/>
              <a:headEnd/>
              <a:tailEnd/>
            </a:ln>
          </p:spPr>
          <p:txBody>
            <a:bodyPr/>
            <a:lstStyle/>
            <a:p>
              <a:endParaRPr lang="en-US" sz="2000">
                <a:latin typeface="Times New Roman" panose="02020603050405020304" pitchFamily="18" charset="0"/>
                <a:cs typeface="Times New Roman" panose="02020603050405020304" pitchFamily="18" charset="0"/>
              </a:endParaRPr>
            </a:p>
          </p:txBody>
        </p:sp>
        <p:sp>
          <p:nvSpPr>
            <p:cNvPr id="30" name="Line 95"/>
            <p:cNvSpPr>
              <a:spLocks noChangeShapeType="1"/>
            </p:cNvSpPr>
            <p:nvPr/>
          </p:nvSpPr>
          <p:spPr bwMode="auto">
            <a:xfrm>
              <a:off x="5712" y="2929"/>
              <a:ext cx="0" cy="912"/>
            </a:xfrm>
            <a:prstGeom prst="line">
              <a:avLst/>
            </a:prstGeom>
            <a:noFill/>
            <a:ln w="28575" cap="sq">
              <a:solidFill>
                <a:schemeClr val="tx1"/>
              </a:solidFill>
              <a:round/>
              <a:headEnd/>
              <a:tailEnd/>
            </a:ln>
          </p:spPr>
          <p:txBody>
            <a:bodyPr/>
            <a:lstStyle/>
            <a:p>
              <a:endParaRPr lang="en-US" sz="20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713379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pic>
        <p:nvPicPr>
          <p:cNvPr id="6" name="Picture 2" descr="C:\Users\PrinceS2\Desktop\Non_communicable_diseases.jpg"/>
          <p:cNvPicPr>
            <a:picLocks noChangeAspect="1" noChangeArrowheads="1"/>
          </p:cNvPicPr>
          <p:nvPr/>
        </p:nvPicPr>
        <p:blipFill>
          <a:blip r:embed="rId4" cstate="print"/>
          <a:srcRect/>
          <a:stretch>
            <a:fillRect/>
          </a:stretch>
        </p:blipFill>
        <p:spPr bwMode="auto">
          <a:xfrm>
            <a:off x="3854482" y="671726"/>
            <a:ext cx="4434909" cy="6186274"/>
          </a:xfrm>
          <a:prstGeom prst="rect">
            <a:avLst/>
          </a:prstGeom>
          <a:noFill/>
        </p:spPr>
      </p:pic>
    </p:spTree>
    <p:extLst>
      <p:ext uri="{BB962C8B-B14F-4D97-AF65-F5344CB8AC3E}">
        <p14:creationId xmlns:p14="http://schemas.microsoft.com/office/powerpoint/2010/main" val="1499183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2235200" y="38100"/>
            <a:ext cx="7924800" cy="838200"/>
          </a:xfrm>
        </p:spPr>
        <p:txBody>
          <a:bodyPr>
            <a:normAutofit/>
          </a:bodyPr>
          <a:lstStyle/>
          <a:p>
            <a:pPr algn="ctr"/>
            <a:r>
              <a:rPr lang="en-US" sz="3600" b="1" dirty="0">
                <a:solidFill>
                  <a:schemeClr val="bg1"/>
                </a:solidFill>
                <a:latin typeface="Times New Roman" pitchFamily="18" charset="0"/>
                <a:cs typeface="Times New Roman" pitchFamily="18" charset="0"/>
              </a:rPr>
              <a:t>Non Communicable Diseases</a:t>
            </a:r>
            <a:endParaRPr lang="en-US" sz="3600" b="1" dirty="0">
              <a:solidFill>
                <a:schemeClr val="bg1"/>
              </a:solidFill>
              <a:latin typeface="Times New Roman" pitchFamily="18" charset="0"/>
              <a:cs typeface="Times New Roman" pitchFamily="18" charset="0"/>
            </a:endParaRPr>
          </a:p>
        </p:txBody>
      </p:sp>
      <p:sp>
        <p:nvSpPr>
          <p:cNvPr id="9" name="Content Placeholder 2"/>
          <p:cNvSpPr>
            <a:spLocks noGrp="1"/>
          </p:cNvSpPr>
          <p:nvPr>
            <p:ph idx="1"/>
          </p:nvPr>
        </p:nvSpPr>
        <p:spPr>
          <a:xfrm>
            <a:off x="72190" y="910391"/>
            <a:ext cx="6023810" cy="5297906"/>
          </a:xfrm>
        </p:spPr>
        <p:txBody>
          <a:bodyPr>
            <a:noAutofit/>
          </a:bodyPr>
          <a:lstStyle/>
          <a:p>
            <a:pPr marL="0" indent="0">
              <a:lnSpc>
                <a:spcPct val="170000"/>
              </a:lnSpc>
              <a:buNone/>
            </a:pPr>
            <a:r>
              <a:rPr lang="en-US" sz="1800" dirty="0" smtClean="0">
                <a:latin typeface="Times New Roman" panose="02020603050405020304" pitchFamily="18" charset="0"/>
                <a:cs typeface="Times New Roman" panose="02020603050405020304" pitchFamily="18" charset="0"/>
              </a:rPr>
              <a:t>1-  </a:t>
            </a:r>
            <a:r>
              <a:rPr lang="en-US" sz="1800" dirty="0" smtClean="0">
                <a:latin typeface="Times New Roman" panose="02020603050405020304" pitchFamily="18" charset="0"/>
                <a:cs typeface="Times New Roman" panose="02020603050405020304" pitchFamily="18" charset="0"/>
              </a:rPr>
              <a:t>NCDs account for 63% of all deaths. </a:t>
            </a:r>
          </a:p>
          <a:p>
            <a:pPr marL="0" indent="0">
              <a:lnSpc>
                <a:spcPct val="170000"/>
              </a:lnSpc>
              <a:buNone/>
            </a:pPr>
            <a:r>
              <a:rPr lang="en-US" sz="1800" dirty="0" smtClean="0">
                <a:latin typeface="Times New Roman" panose="02020603050405020304" pitchFamily="18" charset="0"/>
                <a:cs typeface="Times New Roman" panose="02020603050405020304" pitchFamily="18" charset="0"/>
              </a:rPr>
              <a:t>2- 80</a:t>
            </a:r>
            <a:r>
              <a:rPr lang="en-US" sz="1800" dirty="0" smtClean="0">
                <a:latin typeface="Times New Roman" panose="02020603050405020304" pitchFamily="18" charset="0"/>
                <a:cs typeface="Times New Roman" panose="02020603050405020304" pitchFamily="18" charset="0"/>
              </a:rPr>
              <a:t>% of NCDs deaths occur in low- and middle-income countries. </a:t>
            </a:r>
          </a:p>
          <a:p>
            <a:pPr marL="0" indent="0">
              <a:lnSpc>
                <a:spcPct val="170000"/>
              </a:lnSpc>
              <a:buNone/>
            </a:pPr>
            <a:r>
              <a:rPr lang="en-US" sz="1800" dirty="0" smtClean="0">
                <a:latin typeface="Times New Roman" panose="02020603050405020304" pitchFamily="18" charset="0"/>
                <a:cs typeface="Times New Roman" panose="02020603050405020304" pitchFamily="18" charset="0"/>
              </a:rPr>
              <a:t>3- More </a:t>
            </a:r>
            <a:r>
              <a:rPr lang="en-US" sz="1800" dirty="0" smtClean="0">
                <a:latin typeface="Times New Roman" panose="02020603050405020304" pitchFamily="18" charset="0"/>
                <a:cs typeface="Times New Roman" panose="02020603050405020304" pitchFamily="18" charset="0"/>
              </a:rPr>
              <a:t>than nine million of all deaths attributed to noncommunicable diseases (NCDs) occur before the age of 60.</a:t>
            </a:r>
          </a:p>
          <a:p>
            <a:pPr marL="0" indent="0">
              <a:lnSpc>
                <a:spcPct val="170000"/>
              </a:lnSpc>
              <a:buNone/>
            </a:pPr>
            <a:r>
              <a:rPr lang="en-US" sz="1800" dirty="0" smtClean="0">
                <a:latin typeface="Times New Roman" panose="02020603050405020304" pitchFamily="18" charset="0"/>
                <a:cs typeface="Times New Roman" panose="02020603050405020304" pitchFamily="18" charset="0"/>
              </a:rPr>
              <a:t>4- </a:t>
            </a:r>
            <a:r>
              <a:rPr lang="en-US" sz="1800" dirty="0" smtClean="0">
                <a:latin typeface="Times New Roman" panose="02020603050405020304" pitchFamily="18" charset="0"/>
                <a:cs typeface="Times New Roman" panose="02020603050405020304" pitchFamily="18" charset="0"/>
              </a:rPr>
              <a:t>Around the world, NCDs affect women and men almost equally </a:t>
            </a:r>
          </a:p>
          <a:p>
            <a:pPr marL="0" indent="0">
              <a:lnSpc>
                <a:spcPct val="170000"/>
              </a:lnSpc>
              <a:buNone/>
            </a:pPr>
            <a:r>
              <a:rPr lang="en-US" sz="1800" dirty="0" smtClean="0">
                <a:latin typeface="Times New Roman" panose="02020603050405020304" pitchFamily="18" charset="0"/>
                <a:cs typeface="Times New Roman" panose="02020603050405020304" pitchFamily="18" charset="0"/>
              </a:rPr>
              <a:t>5-  </a:t>
            </a:r>
            <a:r>
              <a:rPr lang="en-US" sz="1800" dirty="0" smtClean="0">
                <a:latin typeface="Times New Roman" panose="02020603050405020304" pitchFamily="18" charset="0"/>
                <a:cs typeface="Times New Roman" panose="02020603050405020304" pitchFamily="18" charset="0"/>
              </a:rPr>
              <a:t>NCDs are largely preventable by means of effective interventions that tackle shared risk factors, namely: tobacco use, unhealthy diet, physical inactivity and harmful use of alcohol. </a:t>
            </a:r>
          </a:p>
          <a:p>
            <a:pPr marL="0" indent="0">
              <a:buNone/>
            </a:pPr>
            <a:endParaRPr lang="en-US" sz="1800" dirty="0" smtClean="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9859740" y="60159"/>
            <a:ext cx="1768704" cy="761999"/>
            <a:chOff x="9859740" y="60159"/>
            <a:chExt cx="1768704" cy="761999"/>
          </a:xfrm>
        </p:grpSpPr>
        <p:pic>
          <p:nvPicPr>
            <p:cNvPr id="10" name="Picture 2" descr="http://nwdrlf.com/wp-content/uploads/2012/09/Fact.jpeg"/>
            <p:cNvPicPr>
              <a:picLocks noChangeAspect="1" noChangeArrowheads="1"/>
            </p:cNvPicPr>
            <p:nvPr/>
          </p:nvPicPr>
          <p:blipFill>
            <a:blip r:embed="rId4" cstate="print"/>
            <a:srcRect/>
            <a:stretch>
              <a:fillRect/>
            </a:stretch>
          </p:blipFill>
          <p:spPr bwMode="auto">
            <a:xfrm>
              <a:off x="10575757" y="60159"/>
              <a:ext cx="1052687" cy="761999"/>
            </a:xfrm>
            <a:prstGeom prst="rect">
              <a:avLst/>
            </a:prstGeom>
            <a:noFill/>
          </p:spPr>
        </p:pic>
        <p:pic>
          <p:nvPicPr>
            <p:cNvPr id="12" name="Picture 4" descr="http://4.bp.blogspot.com/-LU3NFW37bWs/T1OyFAFdvgI/AAAAAAAAAfo/t5YWPlQIJgU/s1600/10.png"/>
            <p:cNvPicPr>
              <a:picLocks noChangeAspect="1" noChangeArrowheads="1"/>
            </p:cNvPicPr>
            <p:nvPr/>
          </p:nvPicPr>
          <p:blipFill>
            <a:blip r:embed="rId5" cstate="print"/>
            <a:srcRect/>
            <a:stretch>
              <a:fillRect/>
            </a:stretch>
          </p:blipFill>
          <p:spPr bwMode="auto">
            <a:xfrm>
              <a:off x="9859740" y="98259"/>
              <a:ext cx="609600" cy="609600"/>
            </a:xfrm>
            <a:prstGeom prst="rect">
              <a:avLst/>
            </a:prstGeom>
            <a:noFill/>
          </p:spPr>
        </p:pic>
      </p:grpSp>
      <p:sp>
        <p:nvSpPr>
          <p:cNvPr id="13" name="Content Placeholder 2"/>
          <p:cNvSpPr txBox="1">
            <a:spLocks/>
          </p:cNvSpPr>
          <p:nvPr/>
        </p:nvSpPr>
        <p:spPr>
          <a:xfrm>
            <a:off x="6571170" y="1536029"/>
            <a:ext cx="5057274" cy="52979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None/>
            </a:pPr>
            <a:r>
              <a:rPr lang="en-US" sz="1800" dirty="0" smtClean="0">
                <a:latin typeface="Times New Roman" panose="02020603050405020304" pitchFamily="18" charset="0"/>
                <a:cs typeface="Times New Roman" panose="02020603050405020304" pitchFamily="18" charset="0"/>
              </a:rPr>
              <a:t>6-  </a:t>
            </a:r>
            <a:r>
              <a:rPr lang="en-US" sz="1800" dirty="0">
                <a:latin typeface="Times New Roman" panose="02020603050405020304" pitchFamily="18" charset="0"/>
                <a:cs typeface="Times New Roman" panose="02020603050405020304" pitchFamily="18" charset="0"/>
              </a:rPr>
              <a:t>NCDs are not only a health problem but a development challenge as well. </a:t>
            </a:r>
          </a:p>
          <a:p>
            <a:pPr marL="0" indent="0">
              <a:lnSpc>
                <a:spcPct val="170000"/>
              </a:lnSpc>
              <a:buNone/>
            </a:pPr>
            <a:r>
              <a:rPr lang="en-US" sz="1800" dirty="0" smtClean="0">
                <a:latin typeface="Times New Roman" panose="02020603050405020304" pitchFamily="18" charset="0"/>
                <a:cs typeface="Times New Roman" panose="02020603050405020304" pitchFamily="18" charset="0"/>
              </a:rPr>
              <a:t>7- </a:t>
            </a:r>
            <a:r>
              <a:rPr lang="en-US" sz="1800" dirty="0">
                <a:latin typeface="Times New Roman" panose="02020603050405020304" pitchFamily="18" charset="0"/>
                <a:cs typeface="Times New Roman" panose="02020603050405020304" pitchFamily="18" charset="0"/>
              </a:rPr>
              <a:t>One and a half billion adults, 20 and older, were overweight in 2008. </a:t>
            </a:r>
          </a:p>
          <a:p>
            <a:pPr marL="0" indent="0">
              <a:lnSpc>
                <a:spcPct val="170000"/>
              </a:lnSpc>
              <a:buNone/>
            </a:pPr>
            <a:r>
              <a:rPr lang="en-US" sz="1800" dirty="0" smtClean="0">
                <a:latin typeface="Times New Roman" panose="02020603050405020304" pitchFamily="18" charset="0"/>
                <a:cs typeface="Times New Roman" panose="02020603050405020304" pitchFamily="18" charset="0"/>
              </a:rPr>
              <a:t>8-  </a:t>
            </a:r>
            <a:r>
              <a:rPr lang="en-US" sz="1800" dirty="0">
                <a:latin typeface="Times New Roman" panose="02020603050405020304" pitchFamily="18" charset="0"/>
                <a:cs typeface="Times New Roman" panose="02020603050405020304" pitchFamily="18" charset="0"/>
              </a:rPr>
              <a:t>Nearly 43 million children under five years old were overweight in 2010.</a:t>
            </a:r>
          </a:p>
          <a:p>
            <a:pPr marL="0" indent="0">
              <a:lnSpc>
                <a:spcPct val="170000"/>
              </a:lnSpc>
              <a:buNone/>
            </a:pPr>
            <a:r>
              <a:rPr lang="en-US" sz="1800" dirty="0" smtClean="0">
                <a:latin typeface="Times New Roman" panose="02020603050405020304" pitchFamily="18" charset="0"/>
                <a:cs typeface="Times New Roman" panose="02020603050405020304" pitchFamily="18" charset="0"/>
              </a:rPr>
              <a:t>9- Tobacco </a:t>
            </a:r>
            <a:r>
              <a:rPr lang="en-US" sz="1800" dirty="0">
                <a:latin typeface="Times New Roman" panose="02020603050405020304" pitchFamily="18" charset="0"/>
                <a:cs typeface="Times New Roman" panose="02020603050405020304" pitchFamily="18" charset="0"/>
              </a:rPr>
              <a:t>use kills nearly six million people a year. </a:t>
            </a:r>
          </a:p>
          <a:p>
            <a:pPr marL="0" indent="0">
              <a:lnSpc>
                <a:spcPct val="170000"/>
              </a:lnSpc>
              <a:buNone/>
            </a:pPr>
            <a:r>
              <a:rPr lang="en-US" sz="1800" dirty="0" smtClean="0">
                <a:latin typeface="Times New Roman" panose="02020603050405020304" pitchFamily="18" charset="0"/>
                <a:cs typeface="Times New Roman" panose="02020603050405020304" pitchFamily="18" charset="0"/>
              </a:rPr>
              <a:t>10- Eliminating </a:t>
            </a:r>
            <a:r>
              <a:rPr lang="en-US" sz="1800" dirty="0">
                <a:latin typeface="Times New Roman" panose="02020603050405020304" pitchFamily="18" charset="0"/>
                <a:cs typeface="Times New Roman" panose="02020603050405020304" pitchFamily="18" charset="0"/>
              </a:rPr>
              <a:t>major risks could prevent most NCDs. </a:t>
            </a:r>
          </a:p>
        </p:txBody>
      </p:sp>
    </p:spTree>
    <p:extLst>
      <p:ext uri="{BB962C8B-B14F-4D97-AF65-F5344CB8AC3E}">
        <p14:creationId xmlns:p14="http://schemas.microsoft.com/office/powerpoint/2010/main" val="579516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635000" y="38100"/>
            <a:ext cx="10884064" cy="838200"/>
          </a:xfrm>
        </p:spPr>
        <p:txBody>
          <a:bodyPr>
            <a:normAutofit/>
          </a:bodyPr>
          <a:lstStyle/>
          <a:p>
            <a:pPr algn="ctr"/>
            <a:r>
              <a:rPr lang="en-US" sz="3600" b="1" dirty="0">
                <a:solidFill>
                  <a:schemeClr val="bg1"/>
                </a:solidFill>
                <a:latin typeface="Times New Roman" pitchFamily="18" charset="0"/>
                <a:cs typeface="Times New Roman" pitchFamily="18" charset="0"/>
              </a:rPr>
              <a:t>Global Statistics </a:t>
            </a:r>
            <a:endParaRPr lang="en-US" sz="3600" b="1" dirty="0">
              <a:solidFill>
                <a:schemeClr val="bg1"/>
              </a:solidFill>
              <a:latin typeface="Times New Roman" pitchFamily="18" charset="0"/>
              <a:cs typeface="Times New Roman" pitchFamily="18" charset="0"/>
            </a:endParaRPr>
          </a:p>
        </p:txBody>
      </p:sp>
      <p:pic>
        <p:nvPicPr>
          <p:cNvPr id="28" name="Picture 2" descr="C:\Users\PrinceS2\Desktop\ncd.png"/>
          <p:cNvPicPr>
            <a:picLocks noChangeAspect="1" noChangeArrowheads="1"/>
          </p:cNvPicPr>
          <p:nvPr/>
        </p:nvPicPr>
        <p:blipFill>
          <a:blip r:embed="rId4" cstate="print"/>
          <a:srcRect/>
          <a:stretch>
            <a:fillRect/>
          </a:stretch>
        </p:blipFill>
        <p:spPr bwMode="auto">
          <a:xfrm>
            <a:off x="-16042" y="914399"/>
            <a:ext cx="12208042" cy="5719105"/>
          </a:xfrm>
          <a:prstGeom prst="rect">
            <a:avLst/>
          </a:prstGeom>
          <a:noFill/>
        </p:spPr>
      </p:pic>
    </p:spTree>
    <p:extLst>
      <p:ext uri="{BB962C8B-B14F-4D97-AF65-F5344CB8AC3E}">
        <p14:creationId xmlns:p14="http://schemas.microsoft.com/office/powerpoint/2010/main" val="3783872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4" cstate="print"/>
          <a:srcRect/>
          <a:stretch>
            <a:fillRect/>
          </a:stretch>
        </p:blipFill>
        <p:spPr bwMode="auto">
          <a:xfrm>
            <a:off x="6741880" y="1857001"/>
            <a:ext cx="4804239" cy="4692187"/>
          </a:xfrm>
          <a:prstGeom prst="rect">
            <a:avLst/>
          </a:prstGeom>
          <a:noFill/>
          <a:ln w="9525">
            <a:noFill/>
            <a:miter lim="800000"/>
            <a:headEnd/>
            <a:tailEnd/>
          </a:ln>
        </p:spPr>
      </p:pic>
      <p:pic>
        <p:nvPicPr>
          <p:cNvPr id="7" name="Picture 4"/>
          <p:cNvPicPr>
            <a:picLocks noChangeAspect="1" noChangeArrowheads="1"/>
          </p:cNvPicPr>
          <p:nvPr/>
        </p:nvPicPr>
        <p:blipFill>
          <a:blip r:embed="rId5" cstate="print"/>
          <a:srcRect/>
          <a:stretch>
            <a:fillRect/>
          </a:stretch>
        </p:blipFill>
        <p:spPr bwMode="auto">
          <a:xfrm>
            <a:off x="-1" y="1022350"/>
            <a:ext cx="4644189" cy="5608486"/>
          </a:xfrm>
          <a:prstGeom prst="rect">
            <a:avLst/>
          </a:prstGeom>
          <a:noFill/>
          <a:ln w="9525">
            <a:noFill/>
            <a:miter lim="800000"/>
            <a:headEnd/>
            <a:tailEnd/>
          </a:ln>
        </p:spPr>
      </p:pic>
    </p:spTree>
    <p:extLst>
      <p:ext uri="{BB962C8B-B14F-4D97-AF65-F5344CB8AC3E}">
        <p14:creationId xmlns:p14="http://schemas.microsoft.com/office/powerpoint/2010/main" val="1718779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237507" y="38100"/>
            <a:ext cx="11661568" cy="838200"/>
          </a:xfrm>
        </p:spPr>
        <p:txBody>
          <a:bodyPr>
            <a:normAutofit/>
          </a:bodyPr>
          <a:lstStyle/>
          <a:p>
            <a:pPr algn="ctr"/>
            <a:r>
              <a:rPr lang="en-US" sz="3600" b="1" dirty="0" smtClean="0">
                <a:solidFill>
                  <a:schemeClr val="bg1"/>
                </a:solidFill>
                <a:latin typeface="Times New Roman" pitchFamily="18" charset="0"/>
                <a:cs typeface="Times New Roman" pitchFamily="18" charset="0"/>
              </a:rPr>
              <a:t>WHO</a:t>
            </a:r>
            <a:endParaRPr lang="en-US" sz="3600" b="1" dirty="0">
              <a:solidFill>
                <a:schemeClr val="bg1"/>
              </a:solidFill>
              <a:latin typeface="Times New Roman" pitchFamily="18" charset="0"/>
              <a:cs typeface="Times New Roman" pitchFamily="18" charset="0"/>
            </a:endParaRPr>
          </a:p>
        </p:txBody>
      </p:sp>
      <p:sp>
        <p:nvSpPr>
          <p:cNvPr id="21" name="Content Placeholder 2"/>
          <p:cNvSpPr>
            <a:spLocks noGrp="1"/>
          </p:cNvSpPr>
          <p:nvPr>
            <p:ph idx="1"/>
          </p:nvPr>
        </p:nvSpPr>
        <p:spPr>
          <a:xfrm>
            <a:off x="549441" y="1648828"/>
            <a:ext cx="11024937" cy="4415087"/>
          </a:xfrm>
        </p:spPr>
        <p:txBody>
          <a:bodyPr>
            <a:noAutofit/>
          </a:bodyPr>
          <a:lstStyle/>
          <a:p>
            <a:pPr algn="ctr">
              <a:lnSpc>
                <a:spcPct val="150000"/>
              </a:lnSpc>
              <a:buNone/>
            </a:pPr>
            <a:r>
              <a:rPr lang="en-US" sz="4000" dirty="0" smtClean="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“By 2020 it is estimated that </a:t>
            </a:r>
          </a:p>
          <a:p>
            <a:pPr algn="ctr">
              <a:lnSpc>
                <a:spcPct val="150000"/>
              </a:lnSpc>
              <a:buNone/>
            </a:pPr>
            <a:r>
              <a:rPr lang="en-US" sz="4000" b="1" dirty="0" smtClean="0">
                <a:latin typeface="Times New Roman" panose="02020603050405020304" pitchFamily="18" charset="0"/>
                <a:cs typeface="Times New Roman" panose="02020603050405020304" pitchFamily="18" charset="0"/>
              </a:rPr>
              <a:t>non-communicable disease will account for 73% of all deaths” </a:t>
            </a:r>
          </a:p>
          <a:p>
            <a:pPr algn="r">
              <a:buNone/>
            </a:pPr>
            <a:endParaRPr lang="en-US" sz="3600" b="1" dirty="0" smtClean="0">
              <a:latin typeface="Times New Roman" panose="02020603050405020304" pitchFamily="18" charset="0"/>
              <a:cs typeface="Times New Roman" panose="02020603050405020304" pitchFamily="18" charset="0"/>
            </a:endParaRPr>
          </a:p>
          <a:p>
            <a:pPr algn="r">
              <a:buNone/>
            </a:pPr>
            <a:r>
              <a:rPr lang="en-US" sz="3600" b="1" dirty="0" smtClean="0">
                <a:latin typeface="Times New Roman" panose="02020603050405020304" pitchFamily="18" charset="0"/>
                <a:cs typeface="Times New Roman" panose="02020603050405020304" pitchFamily="18" charset="0"/>
              </a:rPr>
              <a:t> </a:t>
            </a:r>
          </a:p>
        </p:txBody>
      </p:sp>
      <p:pic>
        <p:nvPicPr>
          <p:cNvPr id="22" name="Picture 2" descr="http://www.asbestosdiseaseawareness.org/wp-content/uploads/WHO-with-names.gif"/>
          <p:cNvPicPr>
            <a:picLocks noChangeAspect="1" noChangeArrowheads="1"/>
          </p:cNvPicPr>
          <p:nvPr/>
        </p:nvPicPr>
        <p:blipFill>
          <a:blip r:embed="rId4" cstate="print"/>
          <a:srcRect/>
          <a:stretch>
            <a:fillRect/>
          </a:stretch>
        </p:blipFill>
        <p:spPr bwMode="auto">
          <a:xfrm>
            <a:off x="10531642" y="1010653"/>
            <a:ext cx="1524000" cy="1552576"/>
          </a:xfrm>
          <a:prstGeom prst="rect">
            <a:avLst/>
          </a:prstGeom>
          <a:noFill/>
        </p:spPr>
      </p:pic>
    </p:spTree>
    <p:extLst>
      <p:ext uri="{BB962C8B-B14F-4D97-AF65-F5344CB8AC3E}">
        <p14:creationId xmlns:p14="http://schemas.microsoft.com/office/powerpoint/2010/main" val="5300345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TotalTime>
  <Words>949</Words>
  <Application>Microsoft Office PowerPoint</Application>
  <PresentationFormat>Custom</PresentationFormat>
  <Paragraphs>126</Paragraphs>
  <Slides>19</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Chart</vt:lpstr>
      <vt:lpstr>Non Communicable Diseases</vt:lpstr>
      <vt:lpstr>Non Communicable Disease (NCD)</vt:lpstr>
      <vt:lpstr>Types of Non Communicable Diseases (1 of 2)</vt:lpstr>
      <vt:lpstr>Types of Non Communicable Diseases (2 of 2)</vt:lpstr>
      <vt:lpstr>PowerPoint Presentation</vt:lpstr>
      <vt:lpstr>Non Communicable Diseases</vt:lpstr>
      <vt:lpstr>Global Statistics </vt:lpstr>
      <vt:lpstr>PowerPoint Presentation</vt:lpstr>
      <vt:lpstr>WHO</vt:lpstr>
      <vt:lpstr>Projected global deaths for selected causes, 2004–2030</vt:lpstr>
      <vt:lpstr>Decline in proportion of total mortality due to infectious diseases  England &amp; Wales, 1911-94, by age</vt:lpstr>
      <vt:lpstr>PowerPoint Presentation</vt:lpstr>
      <vt:lpstr>PowerPoint Presentation</vt:lpstr>
      <vt:lpstr>PowerPoint Presentation</vt:lpstr>
      <vt:lpstr>NCDs Strategic Objectives &amp; Responsibilities</vt:lpstr>
      <vt:lpstr>Prioritization of NCDs Programs</vt:lpstr>
      <vt:lpstr>Non Communicable Disease Prevention Programs in Kingdom of Saudi Arabia</vt:lpstr>
      <vt:lpstr>Mile Stones of the NCDs Directorate during  2012 - 2013</vt:lpstr>
      <vt:lpstr>Questions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OSamarkandi</dc:creator>
  <cp:lastModifiedBy>User</cp:lastModifiedBy>
  <cp:revision>62</cp:revision>
  <dcterms:created xsi:type="dcterms:W3CDTF">2017-03-15T21:22:10Z</dcterms:created>
  <dcterms:modified xsi:type="dcterms:W3CDTF">2017-09-19T08:29:27Z</dcterms:modified>
</cp:coreProperties>
</file>