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306" r:id="rId2"/>
    <p:sldId id="355" r:id="rId3"/>
    <p:sldId id="390" r:id="rId4"/>
    <p:sldId id="357" r:id="rId5"/>
    <p:sldId id="358" r:id="rId6"/>
    <p:sldId id="359" r:id="rId7"/>
    <p:sldId id="382" r:id="rId8"/>
    <p:sldId id="360" r:id="rId9"/>
    <p:sldId id="402" r:id="rId10"/>
    <p:sldId id="361" r:id="rId11"/>
    <p:sldId id="475" r:id="rId12"/>
    <p:sldId id="363" r:id="rId13"/>
    <p:sldId id="364" r:id="rId14"/>
    <p:sldId id="365" r:id="rId15"/>
    <p:sldId id="366" r:id="rId16"/>
    <p:sldId id="417" r:id="rId17"/>
    <p:sldId id="367" r:id="rId18"/>
    <p:sldId id="418" r:id="rId19"/>
    <p:sldId id="392" r:id="rId20"/>
    <p:sldId id="368" r:id="rId21"/>
    <p:sldId id="369" r:id="rId22"/>
    <p:sldId id="421" r:id="rId23"/>
    <p:sldId id="496" r:id="rId24"/>
    <p:sldId id="479" r:id="rId25"/>
    <p:sldId id="495" r:id="rId26"/>
    <p:sldId id="502" r:id="rId27"/>
    <p:sldId id="480" r:id="rId28"/>
    <p:sldId id="370" r:id="rId29"/>
    <p:sldId id="395" r:id="rId30"/>
    <p:sldId id="478" r:id="rId31"/>
    <p:sldId id="371" r:id="rId32"/>
    <p:sldId id="387" r:id="rId33"/>
    <p:sldId id="388" r:id="rId34"/>
    <p:sldId id="372" r:id="rId35"/>
    <p:sldId id="393" r:id="rId36"/>
    <p:sldId id="484" r:id="rId37"/>
    <p:sldId id="485" r:id="rId38"/>
    <p:sldId id="486" r:id="rId39"/>
    <p:sldId id="503" r:id="rId40"/>
    <p:sldId id="427" r:id="rId41"/>
    <p:sldId id="373" r:id="rId42"/>
    <p:sldId id="381" r:id="rId43"/>
    <p:sldId id="380" r:id="rId44"/>
    <p:sldId id="375" r:id="rId45"/>
    <p:sldId id="505" r:id="rId46"/>
    <p:sldId id="476" r:id="rId47"/>
    <p:sldId id="477" r:id="rId48"/>
    <p:sldId id="481" r:id="rId49"/>
    <p:sldId id="482" r:id="rId50"/>
    <p:sldId id="483" r:id="rId51"/>
    <p:sldId id="508" r:id="rId52"/>
    <p:sldId id="447" r:id="rId53"/>
    <p:sldId id="389" r:id="rId54"/>
    <p:sldId id="500" r:id="rId55"/>
    <p:sldId id="453" r:id="rId56"/>
    <p:sldId id="401" r:id="rId57"/>
    <p:sldId id="409" r:id="rId58"/>
    <p:sldId id="424" r:id="rId59"/>
    <p:sldId id="414" r:id="rId60"/>
    <p:sldId id="445" r:id="rId61"/>
    <p:sldId id="454" r:id="rId62"/>
    <p:sldId id="507" r:id="rId63"/>
  </p:sldIdLst>
  <p:sldSz cx="9144000" cy="6858000" type="screen4x3"/>
  <p:notesSz cx="7099300" cy="10234613"/>
  <p:defaultTextStyle>
    <a:defPPr>
      <a:defRPr lang="ar-SA"/>
    </a:defPPr>
    <a:lvl1pPr algn="l" rtl="1" fontAlgn="base">
      <a:spcBef>
        <a:spcPct val="0"/>
      </a:spcBef>
      <a:spcAft>
        <a:spcPct val="0"/>
      </a:spcAft>
      <a:defRPr kern="1200">
        <a:solidFill>
          <a:schemeClr val="tx1"/>
        </a:solidFill>
        <a:latin typeface="Arial" pitchFamily="34" charset="0"/>
        <a:ea typeface="+mn-ea"/>
        <a:cs typeface="Arial" pitchFamily="34" charset="0"/>
      </a:defRPr>
    </a:lvl1pPr>
    <a:lvl2pPr marL="457200" algn="l" rtl="1" fontAlgn="base">
      <a:spcBef>
        <a:spcPct val="0"/>
      </a:spcBef>
      <a:spcAft>
        <a:spcPct val="0"/>
      </a:spcAft>
      <a:defRPr kern="1200">
        <a:solidFill>
          <a:schemeClr val="tx1"/>
        </a:solidFill>
        <a:latin typeface="Arial" pitchFamily="34" charset="0"/>
        <a:ea typeface="+mn-ea"/>
        <a:cs typeface="Arial" pitchFamily="34" charset="0"/>
      </a:defRPr>
    </a:lvl2pPr>
    <a:lvl3pPr marL="914400" algn="l" rtl="1" fontAlgn="base">
      <a:spcBef>
        <a:spcPct val="0"/>
      </a:spcBef>
      <a:spcAft>
        <a:spcPct val="0"/>
      </a:spcAft>
      <a:defRPr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CC00"/>
    <a:srgbClr val="CCECFF"/>
    <a:srgbClr val="800000"/>
    <a:srgbClr val="CC0066"/>
    <a:srgbClr val="FF99CC"/>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664" autoAdjust="0"/>
  </p:normalViewPr>
  <p:slideViewPr>
    <p:cSldViewPr>
      <p:cViewPr varScale="1">
        <p:scale>
          <a:sx n="67" d="100"/>
          <a:sy n="67" d="100"/>
        </p:scale>
        <p:origin x="14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6.wmf"/><Relationship Id="rId1" Type="http://schemas.openxmlformats.org/officeDocument/2006/relationships/image" Target="../media/image7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smtClean="0">
                <a:latin typeface="Arial" charset="0"/>
                <a:cs typeface="Arial" charset="0"/>
              </a:defRPr>
            </a:lvl1pPr>
          </a:lstStyle>
          <a:p>
            <a:pPr>
              <a:defRPr/>
            </a:pPr>
            <a:endParaRPr lang="en-US" altLang="en-US"/>
          </a:p>
        </p:txBody>
      </p:sp>
      <p:sp>
        <p:nvSpPr>
          <p:cNvPr id="36867" name="Rectangle 3"/>
          <p:cNvSpPr>
            <a:spLocks noGrp="1" noChangeArrowheads="1"/>
          </p:cNvSpPr>
          <p:nvPr>
            <p:ph type="dt" sz="quarter" idx="1"/>
          </p:nvPr>
        </p:nvSpPr>
        <p:spPr bwMode="auto">
          <a:xfrm>
            <a:off x="158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smtClean="0">
                <a:latin typeface="Arial" charset="0"/>
                <a:cs typeface="Arial" charset="0"/>
              </a:defRPr>
            </a:lvl1pPr>
          </a:lstStyle>
          <a:p>
            <a:pPr>
              <a:defRPr/>
            </a:pPr>
            <a:endParaRPr lang="en-US" altLang="en-US"/>
          </a:p>
        </p:txBody>
      </p:sp>
      <p:sp>
        <p:nvSpPr>
          <p:cNvPr id="36868" name="Rectangle 4"/>
          <p:cNvSpPr>
            <a:spLocks noGrp="1" noChangeArrowheads="1"/>
          </p:cNvSpPr>
          <p:nvPr>
            <p:ph type="ftr" sz="quarter" idx="2"/>
          </p:nvPr>
        </p:nvSpPr>
        <p:spPr bwMode="auto">
          <a:xfrm>
            <a:off x="4022725"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smtClean="0">
                <a:latin typeface="Arial" charset="0"/>
                <a:cs typeface="Arial" charset="0"/>
              </a:defRPr>
            </a:lvl1pPr>
          </a:lstStyle>
          <a:p>
            <a:pPr>
              <a:defRPr/>
            </a:pPr>
            <a:r>
              <a:rPr lang="en-US" altLang="en-US"/>
              <a:t>CE 382 Geotechnical Engineering I</a:t>
            </a:r>
          </a:p>
        </p:txBody>
      </p:sp>
      <p:sp>
        <p:nvSpPr>
          <p:cNvPr id="36869" name="Rectangle 5"/>
          <p:cNvSpPr>
            <a:spLocks noGrp="1" noChangeArrowheads="1"/>
          </p:cNvSpPr>
          <p:nvPr>
            <p:ph type="sldNum" sz="quarter" idx="3"/>
          </p:nvPr>
        </p:nvSpPr>
        <p:spPr bwMode="auto">
          <a:xfrm>
            <a:off x="158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smtClean="0">
                <a:latin typeface="Arial" charset="0"/>
                <a:cs typeface="Arial" charset="0"/>
              </a:defRPr>
            </a:lvl1pPr>
          </a:lstStyle>
          <a:p>
            <a:pPr>
              <a:defRPr/>
            </a:pPr>
            <a:fld id="{4E6F41E2-4310-4F74-9C78-F06DA301942C}" type="slidenum">
              <a:rPr lang="ar-SA" altLang="en-US"/>
              <a:pPr>
                <a:defRPr/>
              </a:pPr>
              <a:t>‹#›</a:t>
            </a:fld>
            <a:endParaRPr lang="en-US" altLang="en-US"/>
          </a:p>
        </p:txBody>
      </p:sp>
    </p:spTree>
    <p:extLst>
      <p:ext uri="{BB962C8B-B14F-4D97-AF65-F5344CB8AC3E}">
        <p14:creationId xmlns:p14="http://schemas.microsoft.com/office/powerpoint/2010/main" val="4207724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smtClean="0">
                <a:latin typeface="Arial" charset="0"/>
                <a:cs typeface="Arial" charset="0"/>
              </a:defRPr>
            </a:lvl1pPr>
          </a:lstStyle>
          <a:p>
            <a:pPr>
              <a:defRPr/>
            </a:pPr>
            <a:endParaRPr lang="en-US" altLang="en-US"/>
          </a:p>
        </p:txBody>
      </p:sp>
      <p:sp>
        <p:nvSpPr>
          <p:cNvPr id="34819" name="Rectangle 3"/>
          <p:cNvSpPr>
            <a:spLocks noGrp="1" noChangeArrowheads="1"/>
          </p:cNvSpPr>
          <p:nvPr>
            <p:ph type="dt" idx="1"/>
          </p:nvPr>
        </p:nvSpPr>
        <p:spPr bwMode="auto">
          <a:xfrm>
            <a:off x="158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smtClean="0">
                <a:latin typeface="Arial" charset="0"/>
                <a:cs typeface="Arial" charset="0"/>
              </a:defRPr>
            </a:lvl1pPr>
          </a:lstStyle>
          <a:p>
            <a:pPr>
              <a:defRPr/>
            </a:pPr>
            <a:endParaRPr lang="en-US" altLang="en-US"/>
          </a:p>
        </p:txBody>
      </p:sp>
      <p:sp>
        <p:nvSpPr>
          <p:cNvPr id="6861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4822" name="Rectangle 6"/>
          <p:cNvSpPr>
            <a:spLocks noGrp="1" noChangeArrowheads="1"/>
          </p:cNvSpPr>
          <p:nvPr>
            <p:ph type="ftr" sz="quarter" idx="4"/>
          </p:nvPr>
        </p:nvSpPr>
        <p:spPr bwMode="auto">
          <a:xfrm>
            <a:off x="4022725"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smtClean="0">
                <a:latin typeface="Arial" charset="0"/>
                <a:cs typeface="Arial" charset="0"/>
              </a:defRPr>
            </a:lvl1pPr>
          </a:lstStyle>
          <a:p>
            <a:pPr>
              <a:defRPr/>
            </a:pPr>
            <a:r>
              <a:rPr lang="en-US" altLang="en-US"/>
              <a:t>CE 382 Geotechnical Engineering I</a:t>
            </a:r>
          </a:p>
        </p:txBody>
      </p:sp>
      <p:sp>
        <p:nvSpPr>
          <p:cNvPr id="34823" name="Rectangle 7"/>
          <p:cNvSpPr>
            <a:spLocks noGrp="1" noChangeArrowheads="1"/>
          </p:cNvSpPr>
          <p:nvPr>
            <p:ph type="sldNum" sz="quarter" idx="5"/>
          </p:nvPr>
        </p:nvSpPr>
        <p:spPr bwMode="auto">
          <a:xfrm>
            <a:off x="158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smtClean="0">
                <a:latin typeface="Arial" charset="0"/>
                <a:cs typeface="Arial" charset="0"/>
              </a:defRPr>
            </a:lvl1pPr>
          </a:lstStyle>
          <a:p>
            <a:pPr>
              <a:defRPr/>
            </a:pPr>
            <a:fld id="{973E8C20-1A8F-47EA-8840-BF7E0811643A}" type="slidenum">
              <a:rPr lang="ar-SA" altLang="en-US"/>
              <a:pPr>
                <a:defRPr/>
              </a:pPr>
              <a:t>‹#›</a:t>
            </a:fld>
            <a:endParaRPr lang="en-US" altLang="en-US"/>
          </a:p>
        </p:txBody>
      </p:sp>
    </p:spTree>
    <p:extLst>
      <p:ext uri="{BB962C8B-B14F-4D97-AF65-F5344CB8AC3E}">
        <p14:creationId xmlns:p14="http://schemas.microsoft.com/office/powerpoint/2010/main" val="408443182"/>
      </p:ext>
    </p:extLst>
  </p:cSld>
  <p:clrMap bg1="lt1" tx1="dk1" bg2="lt2" tx2="dk2" accent1="accent1" accent2="accent2" accent3="accent3" accent4="accent4" accent5="accent5" accent6="accent6" hlink="hlink" folHlink="folHlink"/>
  <p:hf hdr="0" dt="0"/>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ltLang="en-US" smtClean="0"/>
              <a:t>CE 382 Geotechnical Engineering I</a:t>
            </a:r>
            <a:endParaRPr lang="en-US" altLang="en-US"/>
          </a:p>
        </p:txBody>
      </p:sp>
      <p:sp>
        <p:nvSpPr>
          <p:cNvPr id="5" name="Slide Number Placeholder 4"/>
          <p:cNvSpPr>
            <a:spLocks noGrp="1"/>
          </p:cNvSpPr>
          <p:nvPr>
            <p:ph type="sldNum" sz="quarter" idx="11"/>
          </p:nvPr>
        </p:nvSpPr>
        <p:spPr/>
        <p:txBody>
          <a:bodyPr/>
          <a:lstStyle/>
          <a:p>
            <a:pPr>
              <a:defRPr/>
            </a:pPr>
            <a:fld id="{973E8C20-1A8F-47EA-8840-BF7E0811643A}" type="slidenum">
              <a:rPr lang="ar-SA" altLang="en-US" smtClean="0"/>
              <a:pPr>
                <a:defRPr/>
              </a:pPr>
              <a:t>3</a:t>
            </a:fld>
            <a:endParaRPr lang="en-US" altLang="en-US"/>
          </a:p>
        </p:txBody>
      </p:sp>
    </p:spTree>
    <p:extLst>
      <p:ext uri="{BB962C8B-B14F-4D97-AF65-F5344CB8AC3E}">
        <p14:creationId xmlns:p14="http://schemas.microsoft.com/office/powerpoint/2010/main" val="392033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992188" y="768350"/>
            <a:ext cx="5114925" cy="3836988"/>
          </a:xfrm>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latin typeface="Arial" pitchFamily="34" charset="0"/>
              <a:cs typeface="Arial" pitchFamily="34" charset="0"/>
            </a:endParaRPr>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90600" eaLnBrk="0" hangingPunct="0">
              <a:spcBef>
                <a:spcPct val="30000"/>
              </a:spcBef>
              <a:defRPr sz="1200">
                <a:solidFill>
                  <a:schemeClr val="tx1"/>
                </a:solidFill>
                <a:latin typeface="Arial" pitchFamily="34" charset="0"/>
                <a:cs typeface="Arial" pitchFamily="34" charset="0"/>
              </a:defRPr>
            </a:lvl1pPr>
            <a:lvl2pPr marL="785813" indent="-301625" algn="r" defTabSz="990600" eaLnBrk="0" hangingPunct="0">
              <a:spcBef>
                <a:spcPct val="30000"/>
              </a:spcBef>
              <a:defRPr sz="1200">
                <a:solidFill>
                  <a:schemeClr val="tx1"/>
                </a:solidFill>
                <a:latin typeface="Arial" pitchFamily="34" charset="0"/>
                <a:cs typeface="Arial" pitchFamily="34" charset="0"/>
              </a:defRPr>
            </a:lvl2pPr>
            <a:lvl3pPr marL="1209675" indent="-241300" algn="r" defTabSz="990600" eaLnBrk="0" hangingPunct="0">
              <a:spcBef>
                <a:spcPct val="30000"/>
              </a:spcBef>
              <a:defRPr sz="1200">
                <a:solidFill>
                  <a:schemeClr val="tx1"/>
                </a:solidFill>
                <a:latin typeface="Arial" pitchFamily="34" charset="0"/>
                <a:cs typeface="Arial" pitchFamily="34" charset="0"/>
              </a:defRPr>
            </a:lvl3pPr>
            <a:lvl4pPr marL="1693863" indent="-241300" algn="r" defTabSz="990600" eaLnBrk="0" hangingPunct="0">
              <a:spcBef>
                <a:spcPct val="30000"/>
              </a:spcBef>
              <a:defRPr sz="1200">
                <a:solidFill>
                  <a:schemeClr val="tx1"/>
                </a:solidFill>
                <a:latin typeface="Arial" pitchFamily="34" charset="0"/>
                <a:cs typeface="Arial" pitchFamily="34" charset="0"/>
              </a:defRPr>
            </a:lvl4pPr>
            <a:lvl5pPr marL="2178050" indent="-241300" algn="r" defTabSz="990600" eaLnBrk="0" hangingPunct="0">
              <a:spcBef>
                <a:spcPct val="30000"/>
              </a:spcBef>
              <a:defRPr sz="1200">
                <a:solidFill>
                  <a:schemeClr val="tx1"/>
                </a:solidFill>
                <a:latin typeface="Arial" pitchFamily="34" charset="0"/>
                <a:cs typeface="Arial" pitchFamily="34" charset="0"/>
              </a:defRPr>
            </a:lvl5pPr>
            <a:lvl6pPr marL="2635250" indent="-241300" algn="r" defTabSz="990600" rtl="1" eaLnBrk="0" fontAlgn="base" hangingPunct="0">
              <a:spcBef>
                <a:spcPct val="30000"/>
              </a:spcBef>
              <a:spcAft>
                <a:spcPct val="0"/>
              </a:spcAft>
              <a:defRPr sz="1200">
                <a:solidFill>
                  <a:schemeClr val="tx1"/>
                </a:solidFill>
                <a:latin typeface="Arial" pitchFamily="34" charset="0"/>
                <a:cs typeface="Arial" pitchFamily="34" charset="0"/>
              </a:defRPr>
            </a:lvl6pPr>
            <a:lvl7pPr marL="3092450" indent="-241300" algn="r" defTabSz="990600" rtl="1" eaLnBrk="0" fontAlgn="base" hangingPunct="0">
              <a:spcBef>
                <a:spcPct val="30000"/>
              </a:spcBef>
              <a:spcAft>
                <a:spcPct val="0"/>
              </a:spcAft>
              <a:defRPr sz="1200">
                <a:solidFill>
                  <a:schemeClr val="tx1"/>
                </a:solidFill>
                <a:latin typeface="Arial" pitchFamily="34" charset="0"/>
                <a:cs typeface="Arial" pitchFamily="34" charset="0"/>
              </a:defRPr>
            </a:lvl7pPr>
            <a:lvl8pPr marL="3549650" indent="-241300" algn="r" defTabSz="990600" rtl="1" eaLnBrk="0" fontAlgn="base" hangingPunct="0">
              <a:spcBef>
                <a:spcPct val="30000"/>
              </a:spcBef>
              <a:spcAft>
                <a:spcPct val="0"/>
              </a:spcAft>
              <a:defRPr sz="1200">
                <a:solidFill>
                  <a:schemeClr val="tx1"/>
                </a:solidFill>
                <a:latin typeface="Arial" pitchFamily="34" charset="0"/>
                <a:cs typeface="Arial" pitchFamily="34" charset="0"/>
              </a:defRPr>
            </a:lvl8pPr>
            <a:lvl9pPr marL="4006850" indent="-241300" algn="r" defTabSz="990600" rtl="1" eaLnBrk="0" fontAlgn="base" hangingPunct="0">
              <a:spcBef>
                <a:spcPct val="30000"/>
              </a:spcBef>
              <a:spcAft>
                <a:spcPct val="0"/>
              </a:spcAft>
              <a:defRPr sz="1200">
                <a:solidFill>
                  <a:schemeClr val="tx1"/>
                </a:solidFill>
                <a:latin typeface="Arial" pitchFamily="34" charset="0"/>
                <a:cs typeface="Arial" pitchFamily="34" charset="0"/>
              </a:defRPr>
            </a:lvl9pPr>
          </a:lstStyle>
          <a:p>
            <a:pPr algn="l" eaLnBrk="1" hangingPunct="1">
              <a:spcBef>
                <a:spcPct val="0"/>
              </a:spcBef>
            </a:pPr>
            <a:fld id="{FA89BC6D-D385-42E8-957C-CD1658DBF773}" type="slidenum">
              <a:rPr lang="en-US" altLang="en-US" sz="1300">
                <a:latin typeface="Calibri" pitchFamily="34" charset="0"/>
              </a:rPr>
              <a:pPr algn="l" eaLnBrk="1" hangingPunct="1">
                <a:spcBef>
                  <a:spcPct val="0"/>
                </a:spcBef>
              </a:pPr>
              <a:t>11</a:t>
            </a:fld>
            <a:endParaRPr lang="en-US" altLang="en-US" sz="1300">
              <a:latin typeface="Calibri" pitchFamily="34" charset="0"/>
            </a:endParaRPr>
          </a:p>
        </p:txBody>
      </p:sp>
    </p:spTree>
    <p:extLst>
      <p:ext uri="{BB962C8B-B14F-4D97-AF65-F5344CB8AC3E}">
        <p14:creationId xmlns:p14="http://schemas.microsoft.com/office/powerpoint/2010/main" val="340932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ltLang="en-US" smtClean="0"/>
              <a:t>CE 382 Geotechnical Engineering I</a:t>
            </a:r>
            <a:endParaRPr lang="en-US" altLang="en-US"/>
          </a:p>
        </p:txBody>
      </p:sp>
      <p:sp>
        <p:nvSpPr>
          <p:cNvPr id="5" name="Slide Number Placeholder 4"/>
          <p:cNvSpPr>
            <a:spLocks noGrp="1"/>
          </p:cNvSpPr>
          <p:nvPr>
            <p:ph type="sldNum" sz="quarter" idx="11"/>
          </p:nvPr>
        </p:nvSpPr>
        <p:spPr/>
        <p:txBody>
          <a:bodyPr/>
          <a:lstStyle/>
          <a:p>
            <a:pPr>
              <a:defRPr/>
            </a:pPr>
            <a:fld id="{973E8C20-1A8F-47EA-8840-BF7E0811643A}" type="slidenum">
              <a:rPr lang="ar-SA" altLang="en-US" smtClean="0"/>
              <a:pPr>
                <a:defRPr/>
              </a:pPr>
              <a:t>44</a:t>
            </a:fld>
            <a:endParaRPr lang="en-US" altLang="en-US"/>
          </a:p>
        </p:txBody>
      </p:sp>
    </p:spTree>
    <p:extLst>
      <p:ext uri="{BB962C8B-B14F-4D97-AF65-F5344CB8AC3E}">
        <p14:creationId xmlns:p14="http://schemas.microsoft.com/office/powerpoint/2010/main" val="592370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992188" y="768350"/>
            <a:ext cx="5114925" cy="3836988"/>
          </a:xfrm>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latin typeface="Arial" pitchFamily="34" charset="0"/>
              <a:cs typeface="Arial" pitchFamily="34" charset="0"/>
            </a:endParaRP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90600" eaLnBrk="0" hangingPunct="0">
              <a:spcBef>
                <a:spcPct val="30000"/>
              </a:spcBef>
              <a:defRPr sz="1200">
                <a:solidFill>
                  <a:schemeClr val="tx1"/>
                </a:solidFill>
                <a:latin typeface="Arial" pitchFamily="34" charset="0"/>
                <a:cs typeface="Arial" pitchFamily="34" charset="0"/>
              </a:defRPr>
            </a:lvl1pPr>
            <a:lvl2pPr marL="785813" indent="-301625" algn="r" defTabSz="990600" eaLnBrk="0" hangingPunct="0">
              <a:spcBef>
                <a:spcPct val="30000"/>
              </a:spcBef>
              <a:defRPr sz="1200">
                <a:solidFill>
                  <a:schemeClr val="tx1"/>
                </a:solidFill>
                <a:latin typeface="Arial" pitchFamily="34" charset="0"/>
                <a:cs typeface="Arial" pitchFamily="34" charset="0"/>
              </a:defRPr>
            </a:lvl2pPr>
            <a:lvl3pPr marL="1209675" indent="-241300" algn="r" defTabSz="990600" eaLnBrk="0" hangingPunct="0">
              <a:spcBef>
                <a:spcPct val="30000"/>
              </a:spcBef>
              <a:defRPr sz="1200">
                <a:solidFill>
                  <a:schemeClr val="tx1"/>
                </a:solidFill>
                <a:latin typeface="Arial" pitchFamily="34" charset="0"/>
                <a:cs typeface="Arial" pitchFamily="34" charset="0"/>
              </a:defRPr>
            </a:lvl3pPr>
            <a:lvl4pPr marL="1693863" indent="-241300" algn="r" defTabSz="990600" eaLnBrk="0" hangingPunct="0">
              <a:spcBef>
                <a:spcPct val="30000"/>
              </a:spcBef>
              <a:defRPr sz="1200">
                <a:solidFill>
                  <a:schemeClr val="tx1"/>
                </a:solidFill>
                <a:latin typeface="Arial" pitchFamily="34" charset="0"/>
                <a:cs typeface="Arial" pitchFamily="34" charset="0"/>
              </a:defRPr>
            </a:lvl4pPr>
            <a:lvl5pPr marL="2178050" indent="-241300" algn="r" defTabSz="990600" eaLnBrk="0" hangingPunct="0">
              <a:spcBef>
                <a:spcPct val="30000"/>
              </a:spcBef>
              <a:defRPr sz="1200">
                <a:solidFill>
                  <a:schemeClr val="tx1"/>
                </a:solidFill>
                <a:latin typeface="Arial" pitchFamily="34" charset="0"/>
                <a:cs typeface="Arial" pitchFamily="34" charset="0"/>
              </a:defRPr>
            </a:lvl5pPr>
            <a:lvl6pPr marL="2635250" indent="-241300" algn="r" defTabSz="990600" rtl="1" eaLnBrk="0" fontAlgn="base" hangingPunct="0">
              <a:spcBef>
                <a:spcPct val="30000"/>
              </a:spcBef>
              <a:spcAft>
                <a:spcPct val="0"/>
              </a:spcAft>
              <a:defRPr sz="1200">
                <a:solidFill>
                  <a:schemeClr val="tx1"/>
                </a:solidFill>
                <a:latin typeface="Arial" pitchFamily="34" charset="0"/>
                <a:cs typeface="Arial" pitchFamily="34" charset="0"/>
              </a:defRPr>
            </a:lvl6pPr>
            <a:lvl7pPr marL="3092450" indent="-241300" algn="r" defTabSz="990600" rtl="1" eaLnBrk="0" fontAlgn="base" hangingPunct="0">
              <a:spcBef>
                <a:spcPct val="30000"/>
              </a:spcBef>
              <a:spcAft>
                <a:spcPct val="0"/>
              </a:spcAft>
              <a:defRPr sz="1200">
                <a:solidFill>
                  <a:schemeClr val="tx1"/>
                </a:solidFill>
                <a:latin typeface="Arial" pitchFamily="34" charset="0"/>
                <a:cs typeface="Arial" pitchFamily="34" charset="0"/>
              </a:defRPr>
            </a:lvl7pPr>
            <a:lvl8pPr marL="3549650" indent="-241300" algn="r" defTabSz="990600" rtl="1" eaLnBrk="0" fontAlgn="base" hangingPunct="0">
              <a:spcBef>
                <a:spcPct val="30000"/>
              </a:spcBef>
              <a:spcAft>
                <a:spcPct val="0"/>
              </a:spcAft>
              <a:defRPr sz="1200">
                <a:solidFill>
                  <a:schemeClr val="tx1"/>
                </a:solidFill>
                <a:latin typeface="Arial" pitchFamily="34" charset="0"/>
                <a:cs typeface="Arial" pitchFamily="34" charset="0"/>
              </a:defRPr>
            </a:lvl8pPr>
            <a:lvl9pPr marL="4006850" indent="-241300" algn="r" defTabSz="990600" rtl="1" eaLnBrk="0" fontAlgn="base" hangingPunct="0">
              <a:spcBef>
                <a:spcPct val="30000"/>
              </a:spcBef>
              <a:spcAft>
                <a:spcPct val="0"/>
              </a:spcAft>
              <a:defRPr sz="1200">
                <a:solidFill>
                  <a:schemeClr val="tx1"/>
                </a:solidFill>
                <a:latin typeface="Arial" pitchFamily="34" charset="0"/>
                <a:cs typeface="Arial" pitchFamily="34" charset="0"/>
              </a:defRPr>
            </a:lvl9pPr>
          </a:lstStyle>
          <a:p>
            <a:pPr algn="l" eaLnBrk="1" hangingPunct="1">
              <a:spcBef>
                <a:spcPct val="0"/>
              </a:spcBef>
            </a:pPr>
            <a:fld id="{158F52B9-BB98-438A-8583-1E3D001B61B4}" type="slidenum">
              <a:rPr lang="en-US" altLang="en-US" sz="1300">
                <a:latin typeface="Calibri" pitchFamily="34" charset="0"/>
              </a:rPr>
              <a:pPr algn="l" eaLnBrk="1" hangingPunct="1">
                <a:spcBef>
                  <a:spcPct val="0"/>
                </a:spcBef>
              </a:pPr>
              <a:t>45</a:t>
            </a:fld>
            <a:endParaRPr lang="en-US" altLang="en-US" sz="1300">
              <a:latin typeface="Calibri" pitchFamily="34" charset="0"/>
            </a:endParaRPr>
          </a:p>
        </p:txBody>
      </p:sp>
    </p:spTree>
    <p:extLst>
      <p:ext uri="{BB962C8B-B14F-4D97-AF65-F5344CB8AC3E}">
        <p14:creationId xmlns:p14="http://schemas.microsoft.com/office/powerpoint/2010/main" val="8060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65AB666-4BBC-4609-B781-730CEA3DED7D}" type="slidenum">
              <a:rPr lang="ar-SA" altLang="en-US"/>
              <a:pPr>
                <a:defRPr/>
              </a:pPr>
              <a:t>‹#›</a:t>
            </a:fld>
            <a:endParaRPr lang="en-US" altLang="en-US"/>
          </a:p>
        </p:txBody>
      </p:sp>
    </p:spTree>
    <p:extLst>
      <p:ext uri="{BB962C8B-B14F-4D97-AF65-F5344CB8AC3E}">
        <p14:creationId xmlns:p14="http://schemas.microsoft.com/office/powerpoint/2010/main" val="2771994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9CF2E5A-3531-4D2D-A692-F2760A6FE94C}" type="slidenum">
              <a:rPr lang="ar-SA" altLang="en-US"/>
              <a:pPr>
                <a:defRPr/>
              </a:pPr>
              <a:t>‹#›</a:t>
            </a:fld>
            <a:endParaRPr lang="en-US" altLang="en-US"/>
          </a:p>
        </p:txBody>
      </p:sp>
    </p:spTree>
    <p:extLst>
      <p:ext uri="{BB962C8B-B14F-4D97-AF65-F5344CB8AC3E}">
        <p14:creationId xmlns:p14="http://schemas.microsoft.com/office/powerpoint/2010/main" val="67226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EC123C7-4D1D-4BCF-BCBB-839D46F5E30C}" type="slidenum">
              <a:rPr lang="ar-SA" altLang="en-US"/>
              <a:pPr>
                <a:defRPr/>
              </a:pPr>
              <a:t>‹#›</a:t>
            </a:fld>
            <a:endParaRPr lang="en-US" altLang="en-US"/>
          </a:p>
        </p:txBody>
      </p:sp>
    </p:spTree>
    <p:extLst>
      <p:ext uri="{BB962C8B-B14F-4D97-AF65-F5344CB8AC3E}">
        <p14:creationId xmlns:p14="http://schemas.microsoft.com/office/powerpoint/2010/main" val="276056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1AC7521-4FE3-4EAA-80AC-61DC34FF035B}" type="slidenum">
              <a:rPr lang="ar-SA" altLang="en-US"/>
              <a:pPr>
                <a:defRPr/>
              </a:pPr>
              <a:t>‹#›</a:t>
            </a:fld>
            <a:endParaRPr lang="en-US" altLang="en-US"/>
          </a:p>
        </p:txBody>
      </p:sp>
    </p:spTree>
    <p:extLst>
      <p:ext uri="{BB962C8B-B14F-4D97-AF65-F5344CB8AC3E}">
        <p14:creationId xmlns:p14="http://schemas.microsoft.com/office/powerpoint/2010/main" val="211435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3264240-40B5-4D18-9511-1D75D57E729B}" type="slidenum">
              <a:rPr lang="ar-SA" altLang="en-US"/>
              <a:pPr>
                <a:defRPr/>
              </a:pPr>
              <a:t>‹#›</a:t>
            </a:fld>
            <a:endParaRPr lang="en-US" altLang="en-US"/>
          </a:p>
        </p:txBody>
      </p:sp>
    </p:spTree>
    <p:extLst>
      <p:ext uri="{BB962C8B-B14F-4D97-AF65-F5344CB8AC3E}">
        <p14:creationId xmlns:p14="http://schemas.microsoft.com/office/powerpoint/2010/main" val="202933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223A0AE-7119-454D-8668-676FA82CE683}" type="slidenum">
              <a:rPr lang="ar-SA" altLang="en-US"/>
              <a:pPr>
                <a:defRPr/>
              </a:pPr>
              <a:t>‹#›</a:t>
            </a:fld>
            <a:endParaRPr lang="en-US" altLang="en-US"/>
          </a:p>
        </p:txBody>
      </p:sp>
    </p:spTree>
    <p:extLst>
      <p:ext uri="{BB962C8B-B14F-4D97-AF65-F5344CB8AC3E}">
        <p14:creationId xmlns:p14="http://schemas.microsoft.com/office/powerpoint/2010/main" val="279932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EC5DBCD-A6B8-459E-838E-E2BDC9DF095A}" type="slidenum">
              <a:rPr lang="ar-SA" altLang="en-US"/>
              <a:pPr>
                <a:defRPr/>
              </a:pPr>
              <a:t>‹#›</a:t>
            </a:fld>
            <a:endParaRPr lang="en-US" altLang="en-US"/>
          </a:p>
        </p:txBody>
      </p:sp>
    </p:spTree>
    <p:extLst>
      <p:ext uri="{BB962C8B-B14F-4D97-AF65-F5344CB8AC3E}">
        <p14:creationId xmlns:p14="http://schemas.microsoft.com/office/powerpoint/2010/main" val="355890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259565F-D6E1-4B53-B581-7CDF13948A5F}" type="slidenum">
              <a:rPr lang="ar-SA" altLang="en-US"/>
              <a:pPr>
                <a:defRPr/>
              </a:pPr>
              <a:t>‹#›</a:t>
            </a:fld>
            <a:endParaRPr lang="en-US" altLang="en-US"/>
          </a:p>
        </p:txBody>
      </p:sp>
    </p:spTree>
    <p:extLst>
      <p:ext uri="{BB962C8B-B14F-4D97-AF65-F5344CB8AC3E}">
        <p14:creationId xmlns:p14="http://schemas.microsoft.com/office/powerpoint/2010/main" val="60324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CBD2E10-C2C6-4647-B52D-72F44AA09273}" type="slidenum">
              <a:rPr lang="ar-SA" altLang="en-US"/>
              <a:pPr>
                <a:defRPr/>
              </a:pPr>
              <a:t>‹#›</a:t>
            </a:fld>
            <a:endParaRPr lang="en-US" altLang="en-US"/>
          </a:p>
        </p:txBody>
      </p:sp>
    </p:spTree>
    <p:extLst>
      <p:ext uri="{BB962C8B-B14F-4D97-AF65-F5344CB8AC3E}">
        <p14:creationId xmlns:p14="http://schemas.microsoft.com/office/powerpoint/2010/main" val="158522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571E49E-6E52-40E2-8713-31D76ED59EB7}" type="slidenum">
              <a:rPr lang="ar-SA" altLang="en-US"/>
              <a:pPr>
                <a:defRPr/>
              </a:pPr>
              <a:t>‹#›</a:t>
            </a:fld>
            <a:endParaRPr lang="en-US" altLang="en-US"/>
          </a:p>
        </p:txBody>
      </p:sp>
    </p:spTree>
    <p:extLst>
      <p:ext uri="{BB962C8B-B14F-4D97-AF65-F5344CB8AC3E}">
        <p14:creationId xmlns:p14="http://schemas.microsoft.com/office/powerpoint/2010/main" val="236397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1FD37B4-15EE-452D-BA29-020C9541E5D8}" type="slidenum">
              <a:rPr lang="ar-SA" altLang="en-US"/>
              <a:pPr>
                <a:defRPr/>
              </a:pPr>
              <a:t>‹#›</a:t>
            </a:fld>
            <a:endParaRPr lang="en-US" altLang="en-US"/>
          </a:p>
        </p:txBody>
      </p:sp>
    </p:spTree>
    <p:extLst>
      <p:ext uri="{BB962C8B-B14F-4D97-AF65-F5344CB8AC3E}">
        <p14:creationId xmlns:p14="http://schemas.microsoft.com/office/powerpoint/2010/main" val="689626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charset="0"/>
                <a:cs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fld id="{9876E6FD-F98F-476B-9C8E-DBA9E20FE588}"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2.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2.w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9.wmf"/><Relationship Id="rId5" Type="http://schemas.openxmlformats.org/officeDocument/2006/relationships/oleObject" Target="../embeddings/oleObject6.bin"/><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35.w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8.png"/><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5.wmf"/><Relationship Id="rId5" Type="http://schemas.openxmlformats.org/officeDocument/2006/relationships/oleObject" Target="../embeddings/oleObject9.bin"/><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image" Target="../media/image52.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54.wmf"/><Relationship Id="rId5" Type="http://schemas.openxmlformats.org/officeDocument/2006/relationships/oleObject" Target="../embeddings/oleObject16.bin"/><Relationship Id="rId4" Type="http://schemas.openxmlformats.org/officeDocument/2006/relationships/image" Target="../media/image53.wmf"/></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56.wmf"/><Relationship Id="rId4" Type="http://schemas.openxmlformats.org/officeDocument/2006/relationships/oleObject" Target="../embeddings/oleObject17.bin"/></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59.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9.bin"/><Relationship Id="rId5" Type="http://schemas.openxmlformats.org/officeDocument/2006/relationships/image" Target="../media/image58.wmf"/><Relationship Id="rId4" Type="http://schemas.openxmlformats.org/officeDocument/2006/relationships/oleObject" Target="../embeddings/oleObject18.bin"/></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6.png"/><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64.wmf"/><Relationship Id="rId5" Type="http://schemas.openxmlformats.org/officeDocument/2006/relationships/oleObject" Target="../embeddings/oleObject20.bin"/><Relationship Id="rId4" Type="http://schemas.openxmlformats.org/officeDocument/2006/relationships/image" Target="../media/image65.jpeg"/></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4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4.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2.bin"/><Relationship Id="rId5" Type="http://schemas.openxmlformats.org/officeDocument/2006/relationships/image" Target="../media/image73.wmf"/><Relationship Id="rId4" Type="http://schemas.openxmlformats.org/officeDocument/2006/relationships/oleObject" Target="../embeddings/oleObject2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image" Target="../media/image2.wmf"/></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77.png"/><Relationship Id="rId7" Type="http://schemas.openxmlformats.org/officeDocument/2006/relationships/image" Target="../media/image76.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4.bin"/><Relationship Id="rId5" Type="http://schemas.openxmlformats.org/officeDocument/2006/relationships/image" Target="../media/image75.wmf"/><Relationship Id="rId4" Type="http://schemas.openxmlformats.org/officeDocument/2006/relationships/oleObject" Target="../embeddings/oleObject23.bin"/><Relationship Id="rId9" Type="http://schemas.openxmlformats.org/officeDocument/2006/relationships/image" Target="../media/image74.wmf"/></Relationships>
</file>

<file path=ppt/slides/_rels/slide5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85.pn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wmf"/></Relationships>
</file>

<file path=ppt/slides/_rels/slide5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1673225" y="3046413"/>
            <a:ext cx="5367338" cy="598487"/>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b="1"/>
              <a:t>12. Stresses in a Soil Mass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2"/>
          <p:cNvSpPr txBox="1">
            <a:spLocks noChangeArrowheads="1"/>
          </p:cNvSpPr>
          <p:nvPr/>
        </p:nvSpPr>
        <p:spPr bwMode="auto">
          <a:xfrm>
            <a:off x="179388" y="800100"/>
            <a:ext cx="424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None/>
            </a:pPr>
            <a:r>
              <a:rPr lang="en-US" altLang="en-US" sz="2400" b="1"/>
              <a:t>1. Types of the applied load</a:t>
            </a:r>
          </a:p>
        </p:txBody>
      </p:sp>
      <p:sp>
        <p:nvSpPr>
          <p:cNvPr id="12292" name="Text Box 3"/>
          <p:cNvSpPr txBox="1">
            <a:spLocks noChangeArrowheads="1"/>
          </p:cNvSpPr>
          <p:nvPr/>
        </p:nvSpPr>
        <p:spPr bwMode="auto">
          <a:xfrm>
            <a:off x="971550" y="1233488"/>
            <a:ext cx="20875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Blip>
                <a:blip r:embed="rId2"/>
              </a:buBlip>
            </a:pPr>
            <a:r>
              <a:rPr lang="en-US" altLang="en-US" sz="2000" b="1">
                <a:solidFill>
                  <a:srgbClr val="FF0000"/>
                </a:solidFill>
              </a:rPr>
              <a:t>Point</a:t>
            </a:r>
          </a:p>
          <a:p>
            <a:pPr algn="just" rtl="0" eaLnBrk="1" hangingPunct="1">
              <a:spcBef>
                <a:spcPct val="0"/>
              </a:spcBef>
              <a:buClr>
                <a:srgbClr val="FF0000"/>
              </a:buClr>
              <a:buFont typeface="Wingdings 2" pitchFamily="18" charset="2"/>
              <a:buBlip>
                <a:blip r:embed="rId2"/>
              </a:buBlip>
            </a:pPr>
            <a:r>
              <a:rPr lang="en-US" altLang="en-US" sz="2000" b="1">
                <a:solidFill>
                  <a:srgbClr val="FF0000"/>
                </a:solidFill>
              </a:rPr>
              <a:t>Distributed</a:t>
            </a:r>
          </a:p>
        </p:txBody>
      </p:sp>
      <p:sp>
        <p:nvSpPr>
          <p:cNvPr id="12293" name="Text Box 4"/>
          <p:cNvSpPr txBox="1">
            <a:spLocks noChangeArrowheads="1"/>
          </p:cNvSpPr>
          <p:nvPr/>
        </p:nvSpPr>
        <p:spPr bwMode="auto">
          <a:xfrm>
            <a:off x="179388" y="1982788"/>
            <a:ext cx="4176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None/>
            </a:pPr>
            <a:r>
              <a:rPr lang="en-US" altLang="en-US" sz="2400" b="1"/>
              <a:t>2. Shape of the loaded area</a:t>
            </a:r>
          </a:p>
        </p:txBody>
      </p:sp>
      <p:sp>
        <p:nvSpPr>
          <p:cNvPr id="12294" name="Text Box 5"/>
          <p:cNvSpPr txBox="1">
            <a:spLocks noChangeArrowheads="1"/>
          </p:cNvSpPr>
          <p:nvPr/>
        </p:nvSpPr>
        <p:spPr bwMode="auto">
          <a:xfrm>
            <a:off x="971550" y="2373313"/>
            <a:ext cx="26654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Blip>
                <a:blip r:embed="rId2"/>
              </a:buBlip>
            </a:pPr>
            <a:r>
              <a:rPr lang="en-US" altLang="en-US" sz="2000" b="1">
                <a:solidFill>
                  <a:srgbClr val="FF0000"/>
                </a:solidFill>
              </a:rPr>
              <a:t>Rectangular</a:t>
            </a:r>
          </a:p>
          <a:p>
            <a:pPr algn="just" rtl="0" eaLnBrk="1" hangingPunct="1">
              <a:spcBef>
                <a:spcPct val="0"/>
              </a:spcBef>
              <a:buClr>
                <a:srgbClr val="FF0000"/>
              </a:buClr>
              <a:buFont typeface="Wingdings 2" pitchFamily="18" charset="2"/>
              <a:buBlip>
                <a:blip r:embed="rId2"/>
              </a:buBlip>
            </a:pPr>
            <a:r>
              <a:rPr lang="en-US" altLang="en-US" sz="2000" b="1">
                <a:solidFill>
                  <a:srgbClr val="FF0000"/>
                </a:solidFill>
              </a:rPr>
              <a:t>Square</a:t>
            </a:r>
          </a:p>
          <a:p>
            <a:pPr algn="just" rtl="0" eaLnBrk="1" hangingPunct="1">
              <a:spcBef>
                <a:spcPct val="0"/>
              </a:spcBef>
              <a:buClr>
                <a:srgbClr val="FF0000"/>
              </a:buClr>
              <a:buFont typeface="Wingdings 2" pitchFamily="18" charset="2"/>
              <a:buBlip>
                <a:blip r:embed="rId2"/>
              </a:buBlip>
            </a:pPr>
            <a:r>
              <a:rPr lang="en-US" altLang="en-US" sz="2000" b="1">
                <a:solidFill>
                  <a:srgbClr val="FF0000"/>
                </a:solidFill>
              </a:rPr>
              <a:t>Circular</a:t>
            </a:r>
          </a:p>
          <a:p>
            <a:pPr algn="just" rtl="0" eaLnBrk="1" hangingPunct="1">
              <a:spcBef>
                <a:spcPct val="0"/>
              </a:spcBef>
              <a:buClr>
                <a:srgbClr val="FF0000"/>
              </a:buClr>
              <a:buFont typeface="Wingdings 2" pitchFamily="18" charset="2"/>
              <a:buBlip>
                <a:blip r:embed="rId2"/>
              </a:buBlip>
            </a:pPr>
            <a:r>
              <a:rPr lang="en-US" altLang="en-US" sz="2000" b="1">
                <a:solidFill>
                  <a:srgbClr val="FF0000"/>
                </a:solidFill>
              </a:rPr>
              <a:t>etc.</a:t>
            </a:r>
          </a:p>
        </p:txBody>
      </p:sp>
      <p:sp>
        <p:nvSpPr>
          <p:cNvPr id="12295" name="Text Box 6"/>
          <p:cNvSpPr txBox="1">
            <a:spLocks noChangeArrowheads="1"/>
          </p:cNvSpPr>
          <p:nvPr/>
        </p:nvSpPr>
        <p:spPr bwMode="auto">
          <a:xfrm>
            <a:off x="179388" y="3644900"/>
            <a:ext cx="4176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None/>
            </a:pPr>
            <a:r>
              <a:rPr lang="en-US" altLang="en-US" sz="2400" b="1"/>
              <a:t>3. Extension of the Medium</a:t>
            </a:r>
          </a:p>
        </p:txBody>
      </p:sp>
      <p:sp>
        <p:nvSpPr>
          <p:cNvPr id="12296" name="Text Box 7"/>
          <p:cNvSpPr txBox="1">
            <a:spLocks noChangeArrowheads="1"/>
          </p:cNvSpPr>
          <p:nvPr/>
        </p:nvSpPr>
        <p:spPr bwMode="auto">
          <a:xfrm>
            <a:off x="971550" y="4052888"/>
            <a:ext cx="2233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Blip>
                <a:blip r:embed="rId2"/>
              </a:buBlip>
            </a:pPr>
            <a:r>
              <a:rPr lang="en-US" altLang="en-US" sz="2000" b="1">
                <a:solidFill>
                  <a:srgbClr val="FF0000"/>
                </a:solidFill>
              </a:rPr>
              <a:t>Half-space</a:t>
            </a:r>
          </a:p>
          <a:p>
            <a:pPr algn="just" rtl="0" eaLnBrk="1" hangingPunct="1">
              <a:spcBef>
                <a:spcPct val="0"/>
              </a:spcBef>
              <a:buClr>
                <a:srgbClr val="FF0000"/>
              </a:buClr>
              <a:buFont typeface="Wingdings 2" pitchFamily="18" charset="2"/>
              <a:buBlip>
                <a:blip r:embed="rId2"/>
              </a:buBlip>
            </a:pPr>
            <a:r>
              <a:rPr lang="en-US" altLang="en-US" sz="2000" b="1">
                <a:solidFill>
                  <a:srgbClr val="FF0000"/>
                </a:solidFill>
              </a:rPr>
              <a:t>Finite</a:t>
            </a:r>
          </a:p>
          <a:p>
            <a:pPr algn="just" rtl="0" eaLnBrk="1" hangingPunct="1">
              <a:spcBef>
                <a:spcPct val="0"/>
              </a:spcBef>
              <a:buClr>
                <a:srgbClr val="FF0000"/>
              </a:buClr>
              <a:buFont typeface="Wingdings 2" pitchFamily="18" charset="2"/>
              <a:buBlip>
                <a:blip r:embed="rId2"/>
              </a:buBlip>
            </a:pPr>
            <a:r>
              <a:rPr lang="en-US" altLang="en-US" sz="2000" b="1">
                <a:solidFill>
                  <a:srgbClr val="FF0000"/>
                </a:solidFill>
              </a:rPr>
              <a:t>layered</a:t>
            </a:r>
          </a:p>
        </p:txBody>
      </p:sp>
      <p:sp>
        <p:nvSpPr>
          <p:cNvPr id="12297" name="Text Box 8"/>
          <p:cNvSpPr txBox="1">
            <a:spLocks noChangeArrowheads="1"/>
          </p:cNvSpPr>
          <p:nvPr/>
        </p:nvSpPr>
        <p:spPr bwMode="auto">
          <a:xfrm>
            <a:off x="5616575" y="758825"/>
            <a:ext cx="230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None/>
            </a:pPr>
            <a:r>
              <a:rPr lang="en-US" altLang="en-US" sz="2400" b="1"/>
              <a:t>4. Type of soil</a:t>
            </a:r>
          </a:p>
        </p:txBody>
      </p:sp>
      <p:sp>
        <p:nvSpPr>
          <p:cNvPr id="12298" name="Text Box 9"/>
          <p:cNvSpPr txBox="1">
            <a:spLocks noChangeArrowheads="1"/>
          </p:cNvSpPr>
          <p:nvPr/>
        </p:nvSpPr>
        <p:spPr bwMode="auto">
          <a:xfrm>
            <a:off x="6264275" y="1209675"/>
            <a:ext cx="26654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Blip>
                <a:blip r:embed="rId2"/>
              </a:buBlip>
            </a:pPr>
            <a:r>
              <a:rPr lang="en-US" altLang="en-US" sz="2000" b="1">
                <a:solidFill>
                  <a:srgbClr val="FF0000"/>
                </a:solidFill>
              </a:rPr>
              <a:t>Cohesive </a:t>
            </a:r>
          </a:p>
          <a:p>
            <a:pPr algn="just" rtl="0" eaLnBrk="1" hangingPunct="1">
              <a:spcBef>
                <a:spcPct val="0"/>
              </a:spcBef>
              <a:buClr>
                <a:srgbClr val="FF0000"/>
              </a:buClr>
              <a:buFont typeface="Wingdings 2" pitchFamily="18" charset="2"/>
              <a:buBlip>
                <a:blip r:embed="rId2"/>
              </a:buBlip>
            </a:pPr>
            <a:r>
              <a:rPr lang="en-US" altLang="en-US" sz="2000" b="1">
                <a:solidFill>
                  <a:srgbClr val="FF0000"/>
                </a:solidFill>
              </a:rPr>
              <a:t>Cohesionless</a:t>
            </a:r>
          </a:p>
        </p:txBody>
      </p:sp>
      <p:sp>
        <p:nvSpPr>
          <p:cNvPr id="12299" name="Text Box 10"/>
          <p:cNvSpPr txBox="1">
            <a:spLocks noChangeArrowheads="1"/>
          </p:cNvSpPr>
          <p:nvPr/>
        </p:nvSpPr>
        <p:spPr bwMode="auto">
          <a:xfrm>
            <a:off x="5507038" y="2055813"/>
            <a:ext cx="3529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None/>
            </a:pPr>
            <a:r>
              <a:rPr lang="en-US" altLang="en-US" sz="2400" b="1"/>
              <a:t>5. Location of Load</a:t>
            </a:r>
          </a:p>
        </p:txBody>
      </p:sp>
      <p:sp>
        <p:nvSpPr>
          <p:cNvPr id="12300" name="Text Box 11"/>
          <p:cNvSpPr txBox="1">
            <a:spLocks noChangeArrowheads="1"/>
          </p:cNvSpPr>
          <p:nvPr/>
        </p:nvSpPr>
        <p:spPr bwMode="auto">
          <a:xfrm>
            <a:off x="6264275" y="2446338"/>
            <a:ext cx="29162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Blip>
                <a:blip r:embed="rId2"/>
              </a:buBlip>
            </a:pPr>
            <a:r>
              <a:rPr lang="en-US" altLang="en-US" sz="2000" b="1">
                <a:solidFill>
                  <a:srgbClr val="FF0000"/>
                </a:solidFill>
              </a:rPr>
              <a:t>At the surface </a:t>
            </a:r>
          </a:p>
          <a:p>
            <a:pPr algn="just" rtl="0" eaLnBrk="1" hangingPunct="1">
              <a:spcBef>
                <a:spcPct val="0"/>
              </a:spcBef>
              <a:buClr>
                <a:srgbClr val="FF0000"/>
              </a:buClr>
              <a:buFont typeface="Wingdings 2" pitchFamily="18" charset="2"/>
              <a:buBlip>
                <a:blip r:embed="rId2"/>
              </a:buBlip>
            </a:pPr>
            <a:r>
              <a:rPr lang="en-US" altLang="en-US" sz="2000" b="1">
                <a:solidFill>
                  <a:srgbClr val="FF0000"/>
                </a:solidFill>
              </a:rPr>
              <a:t>At a certain depth</a:t>
            </a:r>
          </a:p>
        </p:txBody>
      </p:sp>
      <p:sp>
        <p:nvSpPr>
          <p:cNvPr id="12301" name="Text Box 12"/>
          <p:cNvSpPr txBox="1">
            <a:spLocks noChangeArrowheads="1"/>
          </p:cNvSpPr>
          <p:nvPr/>
        </p:nvSpPr>
        <p:spPr bwMode="auto">
          <a:xfrm>
            <a:off x="5507038" y="3644900"/>
            <a:ext cx="35290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None/>
            </a:pPr>
            <a:r>
              <a:rPr lang="en-US" altLang="en-US" sz="2400" b="1"/>
              <a:t>6. Stiffness of Loaded Area</a:t>
            </a:r>
          </a:p>
        </p:txBody>
      </p:sp>
      <p:sp>
        <p:nvSpPr>
          <p:cNvPr id="12302" name="Text Box 13"/>
          <p:cNvSpPr txBox="1">
            <a:spLocks noChangeArrowheads="1"/>
          </p:cNvSpPr>
          <p:nvPr/>
        </p:nvSpPr>
        <p:spPr bwMode="auto">
          <a:xfrm>
            <a:off x="6264275" y="4359275"/>
            <a:ext cx="172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Blip>
                <a:blip r:embed="rId2"/>
              </a:buBlip>
            </a:pPr>
            <a:r>
              <a:rPr lang="en-US" altLang="en-US" sz="2000" b="1">
                <a:solidFill>
                  <a:srgbClr val="FF0000"/>
                </a:solidFill>
              </a:rPr>
              <a:t>Flexible </a:t>
            </a:r>
          </a:p>
          <a:p>
            <a:pPr algn="just" rtl="0" eaLnBrk="1" hangingPunct="1">
              <a:spcBef>
                <a:spcPct val="0"/>
              </a:spcBef>
              <a:buClr>
                <a:srgbClr val="FF0000"/>
              </a:buClr>
              <a:buFont typeface="Wingdings 2" pitchFamily="18" charset="2"/>
              <a:buBlip>
                <a:blip r:embed="rId2"/>
              </a:buBlip>
            </a:pPr>
            <a:r>
              <a:rPr lang="en-US" altLang="en-US" sz="2000" b="1">
                <a:solidFill>
                  <a:srgbClr val="FF0000"/>
                </a:solidFill>
              </a:rPr>
              <a:t>Rigid</a:t>
            </a:r>
          </a:p>
        </p:txBody>
      </p:sp>
      <p:sp>
        <p:nvSpPr>
          <p:cNvPr id="12303" name="Text Box 14"/>
          <p:cNvSpPr txBox="1">
            <a:spLocks noChangeArrowheads="1"/>
          </p:cNvSpPr>
          <p:nvPr/>
        </p:nvSpPr>
        <p:spPr bwMode="auto">
          <a:xfrm>
            <a:off x="-36513" y="92075"/>
            <a:ext cx="964882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u="sng">
                <a:solidFill>
                  <a:srgbClr val="800000"/>
                </a:solidFill>
              </a:rPr>
              <a:t>The available solution depends on the following conditions:</a:t>
            </a:r>
          </a:p>
        </p:txBody>
      </p:sp>
      <p:sp>
        <p:nvSpPr>
          <p:cNvPr id="12304" name="Text Box 15"/>
          <p:cNvSpPr txBox="1">
            <a:spLocks noChangeArrowheads="1"/>
          </p:cNvSpPr>
          <p:nvPr/>
        </p:nvSpPr>
        <p:spPr bwMode="auto">
          <a:xfrm>
            <a:off x="179388" y="5013325"/>
            <a:ext cx="8424862"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dirty="0"/>
              <a:t>We can see that </a:t>
            </a:r>
            <a:r>
              <a:rPr lang="en-US" altLang="en-US" sz="2400" b="1" dirty="0">
                <a:solidFill>
                  <a:srgbClr val="FF0000"/>
                </a:solidFill>
              </a:rPr>
              <a:t>a lot of combinations </a:t>
            </a:r>
            <a:r>
              <a:rPr lang="en-US" altLang="en-US" sz="2400" b="1" dirty="0"/>
              <a:t>can be made from the above conditions. Next we will consider </a:t>
            </a:r>
            <a:r>
              <a:rPr lang="en-US" altLang="en-US" sz="2400" b="1" dirty="0">
                <a:solidFill>
                  <a:srgbClr val="0000FF"/>
                </a:solidFill>
              </a:rPr>
              <a:t>some</a:t>
            </a:r>
            <a:r>
              <a:rPr lang="en-US" altLang="en-US" sz="2400" b="1" dirty="0"/>
              <a:t> of these solutions which are </a:t>
            </a:r>
            <a:r>
              <a:rPr lang="en-US" altLang="en-US" sz="2400" b="1" dirty="0">
                <a:solidFill>
                  <a:srgbClr val="0000FF"/>
                </a:solidFill>
              </a:rPr>
              <a:t>well-known</a:t>
            </a:r>
            <a:r>
              <a:rPr lang="en-US" altLang="en-US" sz="2400" b="1" dirty="0"/>
              <a:t> and has been accepted and </a:t>
            </a:r>
            <a:r>
              <a:rPr lang="en-US" altLang="en-US" sz="2400" b="1" dirty="0">
                <a:solidFill>
                  <a:srgbClr val="0000FF"/>
                </a:solidFill>
              </a:rPr>
              <a:t>extensively</a:t>
            </a:r>
            <a:r>
              <a:rPr lang="en-US" altLang="en-US" sz="2400" b="1" dirty="0"/>
              <a:t> </a:t>
            </a:r>
            <a:r>
              <a:rPr lang="en-US" altLang="en-US" sz="2400" b="1" dirty="0">
                <a:solidFill>
                  <a:srgbClr val="0000FF"/>
                </a:solidFill>
              </a:rPr>
              <a:t>used</a:t>
            </a:r>
            <a:r>
              <a:rPr lang="en-US" altLang="en-US" sz="2400" b="1" dirty="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bwMode="auto">
          <a:xfrm>
            <a:off x="685800" y="2209800"/>
            <a:ext cx="8458200" cy="4267200"/>
          </a:xfrm>
          <a:prstGeom prst="rect">
            <a:avLst/>
          </a:prstGeom>
          <a:noFill/>
          <a:ln w="9525">
            <a:noFill/>
            <a:miter lim="800000"/>
            <a:headEnd/>
            <a:tailEnd/>
          </a:ln>
        </p:spPr>
        <p:txBody>
          <a:bodyPr/>
          <a:lstStyle/>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endParaRPr>
          </a:p>
          <a:p>
            <a:pPr algn="just" fontAlgn="auto">
              <a:spcAft>
                <a:spcPts val="0"/>
              </a:spcAft>
              <a:defRPr/>
            </a:pPr>
            <a:endParaRPr lang="en-US" altLang="ar-SA" sz="2400" b="1" dirty="0">
              <a:solidFill>
                <a:schemeClr val="accent2"/>
              </a:solidFill>
              <a:effectLst>
                <a:outerShdw blurRad="38100" dist="38100" dir="2700000" algn="tl">
                  <a:srgbClr val="000000">
                    <a:alpha val="43137"/>
                  </a:srgbClr>
                </a:outerShdw>
              </a:effectLst>
            </a:endParaRPr>
          </a:p>
        </p:txBody>
      </p:sp>
      <p:sp>
        <p:nvSpPr>
          <p:cNvPr id="10" name="Subtitle 2"/>
          <p:cNvSpPr>
            <a:spLocks noGrp="1"/>
          </p:cNvSpPr>
          <p:nvPr>
            <p:ph type="subTitle" idx="1"/>
          </p:nvPr>
        </p:nvSpPr>
        <p:spPr>
          <a:xfrm>
            <a:off x="395288" y="692150"/>
            <a:ext cx="8640762" cy="6000750"/>
          </a:xfrm>
          <a:solidFill>
            <a:schemeClr val="accent3">
              <a:lumMod val="85000"/>
            </a:schemeClr>
          </a:solidFill>
        </p:spPr>
        <p:txBody>
          <a:bodyPr>
            <a:noAutofit/>
          </a:bodyPr>
          <a:lstStyle/>
          <a:p>
            <a:pPr marL="403225" indent="-403225" algn="l" rtl="0" eaLnBrk="1" hangingPunct="1">
              <a:buFont typeface="Wingdings" pitchFamily="2" charset="2"/>
              <a:buChar char="q"/>
            </a:pPr>
            <a:r>
              <a:rPr lang="en-US" altLang="en-US" sz="2000" b="1" u="sng" dirty="0" smtClean="0">
                <a:solidFill>
                  <a:srgbClr val="C00000"/>
                </a:solidFill>
                <a:effectLst>
                  <a:outerShdw blurRad="38100" dist="38100" dir="2700000" algn="tl">
                    <a:srgbClr val="000000">
                      <a:alpha val="43137"/>
                    </a:srgbClr>
                  </a:outerShdw>
                </a:effectLst>
              </a:rPr>
              <a:t>Vertical</a:t>
            </a:r>
            <a:r>
              <a:rPr lang="en-US" altLang="en-US" sz="2000" b="1" dirty="0" smtClean="0">
                <a:solidFill>
                  <a:srgbClr val="C00000"/>
                </a:solidFill>
              </a:rPr>
              <a:t> stress due to a vertical </a:t>
            </a:r>
            <a:r>
              <a:rPr lang="en-US" altLang="en-US" sz="2000" b="1" dirty="0" smtClean="0">
                <a:solidFill>
                  <a:srgbClr val="0000FF"/>
                </a:solidFill>
              </a:rPr>
              <a:t>point</a:t>
            </a:r>
            <a:r>
              <a:rPr lang="en-US" altLang="en-US" sz="2000" b="1" dirty="0" smtClean="0">
                <a:solidFill>
                  <a:srgbClr val="C00000"/>
                </a:solidFill>
              </a:rPr>
              <a:t> load</a:t>
            </a:r>
          </a:p>
          <a:p>
            <a:pPr marL="403225" indent="-403225" algn="l" rtl="0" eaLnBrk="1" hangingPunct="1">
              <a:buFont typeface="Wingdings" pitchFamily="2" charset="2"/>
              <a:buChar char="q"/>
            </a:pPr>
            <a:endParaRPr lang="en-US" altLang="en-US" sz="2000" b="1" dirty="0" smtClean="0">
              <a:solidFill>
                <a:srgbClr val="C00000"/>
              </a:solidFill>
            </a:endParaRPr>
          </a:p>
          <a:p>
            <a:pPr marL="403225" indent="-403225" algn="l" rtl="0" eaLnBrk="1" hangingPunct="1">
              <a:buFont typeface="Wingdings" pitchFamily="2" charset="2"/>
              <a:buChar char="q"/>
            </a:pPr>
            <a:r>
              <a:rPr lang="en-US" altLang="en-US" sz="2000" b="1" dirty="0" smtClean="0">
                <a:solidFill>
                  <a:srgbClr val="C00000"/>
                </a:solidFill>
              </a:rPr>
              <a:t>Vertical stress due to a vertical </a:t>
            </a:r>
            <a:r>
              <a:rPr lang="en-US" altLang="en-US" sz="2000" b="1" dirty="0" smtClean="0">
                <a:solidFill>
                  <a:srgbClr val="0000FF"/>
                </a:solidFill>
              </a:rPr>
              <a:t>line</a:t>
            </a:r>
            <a:r>
              <a:rPr lang="en-US" altLang="en-US" sz="2000" b="1" dirty="0" smtClean="0">
                <a:solidFill>
                  <a:srgbClr val="C00000"/>
                </a:solidFill>
              </a:rPr>
              <a:t> load</a:t>
            </a:r>
          </a:p>
          <a:p>
            <a:pPr marL="403225" indent="-403225" algn="l" rtl="0" eaLnBrk="1" hangingPunct="1">
              <a:buFont typeface="Wingdings" pitchFamily="2" charset="2"/>
              <a:buChar char="q"/>
            </a:pPr>
            <a:endParaRPr lang="en-US" altLang="en-US" sz="2000" b="1" dirty="0" smtClean="0">
              <a:solidFill>
                <a:srgbClr val="C00000"/>
              </a:solidFill>
            </a:endParaRPr>
          </a:p>
          <a:p>
            <a:pPr marL="403225" indent="-403225" algn="l" rtl="0" eaLnBrk="1" hangingPunct="1">
              <a:buFont typeface="Wingdings" pitchFamily="2" charset="2"/>
              <a:buChar char="q"/>
            </a:pPr>
            <a:r>
              <a:rPr lang="en-US" altLang="en-US" sz="2000" b="1" dirty="0" smtClean="0">
                <a:solidFill>
                  <a:srgbClr val="C00000"/>
                </a:solidFill>
              </a:rPr>
              <a:t>Vertical stress due to a vertical </a:t>
            </a:r>
            <a:r>
              <a:rPr lang="en-US" altLang="en-US" sz="2000" b="1" dirty="0" smtClean="0">
                <a:solidFill>
                  <a:srgbClr val="0000FF"/>
                </a:solidFill>
              </a:rPr>
              <a:t>strip</a:t>
            </a:r>
            <a:r>
              <a:rPr lang="en-US" altLang="en-US" sz="2000" b="1" dirty="0" smtClean="0">
                <a:solidFill>
                  <a:srgbClr val="C00000"/>
                </a:solidFill>
              </a:rPr>
              <a:t> load</a:t>
            </a:r>
          </a:p>
          <a:p>
            <a:pPr marL="403225" indent="-403225" algn="l" rtl="0" eaLnBrk="1" hangingPunct="1">
              <a:buFont typeface="Wingdings" pitchFamily="2" charset="2"/>
              <a:buChar char="q"/>
            </a:pPr>
            <a:endParaRPr lang="en-US" altLang="en-US" sz="2000" b="1" dirty="0" smtClean="0">
              <a:solidFill>
                <a:srgbClr val="C00000"/>
              </a:solidFill>
            </a:endParaRPr>
          </a:p>
          <a:p>
            <a:pPr marL="403225" indent="-403225" algn="l" rtl="0" eaLnBrk="1" hangingPunct="1">
              <a:buFont typeface="Wingdings" pitchFamily="2" charset="2"/>
              <a:buChar char="q"/>
            </a:pPr>
            <a:r>
              <a:rPr lang="en-US" altLang="en-US" sz="2000" b="1" dirty="0" smtClean="0">
                <a:solidFill>
                  <a:srgbClr val="C00000"/>
                </a:solidFill>
              </a:rPr>
              <a:t>Vertical stress under the </a:t>
            </a:r>
            <a:r>
              <a:rPr lang="en-US" altLang="en-US" sz="2000" b="1" dirty="0" smtClean="0">
                <a:solidFill>
                  <a:srgbClr val="00B050"/>
                </a:solidFill>
              </a:rPr>
              <a:t>Corners</a:t>
            </a:r>
            <a:r>
              <a:rPr lang="en-US" altLang="en-US" sz="2000" b="1" dirty="0" smtClean="0">
                <a:solidFill>
                  <a:srgbClr val="C00000"/>
                </a:solidFill>
              </a:rPr>
              <a:t> of </a:t>
            </a:r>
            <a:r>
              <a:rPr lang="en-US" altLang="en-US" sz="2000" b="1" dirty="0" smtClean="0">
                <a:solidFill>
                  <a:srgbClr val="0000FF"/>
                </a:solidFill>
              </a:rPr>
              <a:t>triangular</a:t>
            </a:r>
            <a:r>
              <a:rPr lang="en-US" altLang="en-US" sz="2000" b="1" dirty="0" smtClean="0">
                <a:solidFill>
                  <a:srgbClr val="C00000"/>
                </a:solidFill>
              </a:rPr>
              <a:t> load of finite length</a:t>
            </a:r>
          </a:p>
          <a:p>
            <a:pPr marL="403225" indent="-403225" algn="l" rtl="0" eaLnBrk="1" hangingPunct="1"/>
            <a:endParaRPr lang="en-US" altLang="en-US" sz="2000" b="1" dirty="0" smtClean="0">
              <a:solidFill>
                <a:srgbClr val="C00000"/>
              </a:solidFill>
            </a:endParaRPr>
          </a:p>
          <a:p>
            <a:pPr marL="403225" indent="-403225" algn="l" rtl="0" eaLnBrk="1" hangingPunct="1">
              <a:buFont typeface="Wingdings" pitchFamily="2" charset="2"/>
              <a:buChar char="q"/>
            </a:pPr>
            <a:r>
              <a:rPr lang="en-US" altLang="en-US" sz="2000" b="1" dirty="0" smtClean="0">
                <a:solidFill>
                  <a:srgbClr val="C00000"/>
                </a:solidFill>
              </a:rPr>
              <a:t>Vertical stress due to </a:t>
            </a:r>
            <a:r>
              <a:rPr lang="en-US" altLang="en-US" sz="2000" b="1" dirty="0" smtClean="0">
                <a:solidFill>
                  <a:srgbClr val="0000FF"/>
                </a:solidFill>
              </a:rPr>
              <a:t>embankment</a:t>
            </a:r>
            <a:r>
              <a:rPr lang="en-US" altLang="en-US" sz="2000" b="1" dirty="0" smtClean="0">
                <a:solidFill>
                  <a:srgbClr val="C00000"/>
                </a:solidFill>
              </a:rPr>
              <a:t> load</a:t>
            </a:r>
          </a:p>
          <a:p>
            <a:pPr marL="403225" indent="-403225" algn="l" rtl="0" eaLnBrk="1" hangingPunct="1"/>
            <a:endParaRPr lang="en-US" altLang="en-US" sz="2000" b="1" dirty="0" smtClean="0">
              <a:solidFill>
                <a:srgbClr val="C00000"/>
              </a:solidFill>
            </a:endParaRPr>
          </a:p>
          <a:p>
            <a:pPr marL="403225" indent="-403225" algn="l" rtl="0" eaLnBrk="1" hangingPunct="1">
              <a:buFont typeface="Wingdings" pitchFamily="2" charset="2"/>
              <a:buChar char="q"/>
            </a:pPr>
            <a:r>
              <a:rPr lang="en-US" altLang="en-US" sz="2000" b="1" dirty="0" smtClean="0">
                <a:solidFill>
                  <a:srgbClr val="C00000"/>
                </a:solidFill>
              </a:rPr>
              <a:t>Vertical stress below </a:t>
            </a:r>
            <a:r>
              <a:rPr lang="en-US" altLang="en-US" sz="2000" b="1" dirty="0" smtClean="0">
                <a:solidFill>
                  <a:srgbClr val="00B050"/>
                </a:solidFill>
              </a:rPr>
              <a:t>a center </a:t>
            </a:r>
            <a:r>
              <a:rPr lang="en-US" altLang="en-US" sz="2000" b="1" dirty="0" smtClean="0">
                <a:solidFill>
                  <a:srgbClr val="C00000"/>
                </a:solidFill>
              </a:rPr>
              <a:t>of a </a:t>
            </a:r>
            <a:r>
              <a:rPr lang="en-US" altLang="en-US" sz="2000" b="1" dirty="0" smtClean="0">
                <a:solidFill>
                  <a:srgbClr val="0000FF"/>
                </a:solidFill>
              </a:rPr>
              <a:t>uniformly</a:t>
            </a:r>
            <a:r>
              <a:rPr lang="en-US" altLang="en-US" sz="2000" b="1" dirty="0" smtClean="0">
                <a:solidFill>
                  <a:srgbClr val="C00000"/>
                </a:solidFill>
              </a:rPr>
              <a:t> loaded </a:t>
            </a:r>
            <a:r>
              <a:rPr lang="en-US" altLang="en-US" sz="2000" b="1" dirty="0" smtClean="0">
                <a:solidFill>
                  <a:srgbClr val="0000FF"/>
                </a:solidFill>
              </a:rPr>
              <a:t>Circular</a:t>
            </a:r>
            <a:r>
              <a:rPr lang="en-US" altLang="en-US" sz="2000" b="1" dirty="0" smtClean="0">
                <a:solidFill>
                  <a:srgbClr val="C00000"/>
                </a:solidFill>
              </a:rPr>
              <a:t> area</a:t>
            </a:r>
          </a:p>
          <a:p>
            <a:pPr marL="403225" indent="-403225" algn="l" rtl="0" eaLnBrk="1" hangingPunct="1">
              <a:buFont typeface="Wingdings" pitchFamily="2" charset="2"/>
              <a:buChar char="q"/>
            </a:pPr>
            <a:endParaRPr lang="en-US" altLang="en-US" sz="2000" b="1" dirty="0" smtClean="0">
              <a:solidFill>
                <a:srgbClr val="C00000"/>
              </a:solidFill>
            </a:endParaRPr>
          </a:p>
          <a:p>
            <a:pPr marL="403225" indent="-403225" algn="l" rtl="0" eaLnBrk="1" hangingPunct="1">
              <a:buFont typeface="Wingdings" pitchFamily="2" charset="2"/>
              <a:buChar char="q"/>
            </a:pPr>
            <a:r>
              <a:rPr lang="en-US" altLang="en-US" sz="2000" b="1" dirty="0" smtClean="0">
                <a:solidFill>
                  <a:srgbClr val="C00000"/>
                </a:solidFill>
              </a:rPr>
              <a:t>Vertical stress </a:t>
            </a:r>
            <a:r>
              <a:rPr lang="en-US" altLang="en-US" sz="2000" b="1" dirty="0" smtClean="0">
                <a:solidFill>
                  <a:srgbClr val="00B050"/>
                </a:solidFill>
              </a:rPr>
              <a:t>at any point </a:t>
            </a:r>
            <a:r>
              <a:rPr lang="en-US" altLang="en-US" sz="2000" b="1" dirty="0" smtClean="0">
                <a:solidFill>
                  <a:srgbClr val="C00000"/>
                </a:solidFill>
              </a:rPr>
              <a:t>below a </a:t>
            </a:r>
            <a:r>
              <a:rPr lang="en-US" altLang="en-US" sz="2000" b="1" dirty="0" smtClean="0">
                <a:solidFill>
                  <a:srgbClr val="0000FF"/>
                </a:solidFill>
              </a:rPr>
              <a:t>uniformly</a:t>
            </a:r>
            <a:r>
              <a:rPr lang="en-US" altLang="en-US" sz="2000" b="1" dirty="0" smtClean="0">
                <a:solidFill>
                  <a:srgbClr val="C00000"/>
                </a:solidFill>
              </a:rPr>
              <a:t> loaded </a:t>
            </a:r>
            <a:r>
              <a:rPr lang="en-US" altLang="en-US" sz="2000" b="1" dirty="0" smtClean="0">
                <a:solidFill>
                  <a:srgbClr val="0000FF"/>
                </a:solidFill>
              </a:rPr>
              <a:t>Circular</a:t>
            </a:r>
            <a:r>
              <a:rPr lang="en-US" altLang="en-US" sz="2000" b="1" dirty="0" smtClean="0">
                <a:solidFill>
                  <a:srgbClr val="C00000"/>
                </a:solidFill>
              </a:rPr>
              <a:t> area</a:t>
            </a:r>
          </a:p>
          <a:p>
            <a:pPr marL="403225" indent="-403225" algn="l" rtl="0" eaLnBrk="1" hangingPunct="1"/>
            <a:endParaRPr lang="en-US" altLang="en-US" sz="2000" b="1" dirty="0" smtClean="0">
              <a:solidFill>
                <a:srgbClr val="C00000"/>
              </a:solidFill>
            </a:endParaRPr>
          </a:p>
          <a:p>
            <a:pPr marL="403225" indent="-403225" algn="l" rtl="0" eaLnBrk="1" hangingPunct="1">
              <a:buFont typeface="Wingdings" pitchFamily="2" charset="2"/>
              <a:buChar char="q"/>
            </a:pPr>
            <a:r>
              <a:rPr lang="en-US" altLang="en-US" sz="2000" b="1" dirty="0" smtClean="0">
                <a:solidFill>
                  <a:srgbClr val="C00000"/>
                </a:solidFill>
              </a:rPr>
              <a:t>Vertical stress below the </a:t>
            </a:r>
            <a:r>
              <a:rPr lang="en-US" altLang="en-US" sz="2000" b="1" dirty="0" smtClean="0">
                <a:solidFill>
                  <a:srgbClr val="00B050"/>
                </a:solidFill>
              </a:rPr>
              <a:t>corner</a:t>
            </a:r>
            <a:r>
              <a:rPr lang="en-US" altLang="en-US" sz="2000" b="1" dirty="0" smtClean="0">
                <a:solidFill>
                  <a:srgbClr val="C00000"/>
                </a:solidFill>
              </a:rPr>
              <a:t> of a </a:t>
            </a:r>
            <a:r>
              <a:rPr lang="en-US" altLang="en-US" sz="2000" b="1" dirty="0" smtClean="0">
                <a:solidFill>
                  <a:srgbClr val="0000FF"/>
                </a:solidFill>
              </a:rPr>
              <a:t>uniformly</a:t>
            </a:r>
            <a:r>
              <a:rPr lang="en-US" altLang="en-US" sz="2000" b="1" dirty="0" smtClean="0">
                <a:solidFill>
                  <a:srgbClr val="C00000"/>
                </a:solidFill>
              </a:rPr>
              <a:t> loaded </a:t>
            </a:r>
            <a:r>
              <a:rPr lang="en-US" altLang="en-US" sz="2000" b="1" dirty="0" smtClean="0">
                <a:solidFill>
                  <a:srgbClr val="0000FF"/>
                </a:solidFill>
              </a:rPr>
              <a:t>rectangular</a:t>
            </a:r>
            <a:r>
              <a:rPr lang="en-US" altLang="en-US" sz="2000" b="1" dirty="0" smtClean="0">
                <a:solidFill>
                  <a:srgbClr val="C00000"/>
                </a:solidFill>
              </a:rPr>
              <a:t> area</a:t>
            </a:r>
          </a:p>
          <a:p>
            <a:pPr marL="403225" indent="-403225" algn="l" rtl="0" eaLnBrk="1" hangingPunct="1">
              <a:buFont typeface="Wingdings" pitchFamily="2" charset="2"/>
              <a:buChar char="q"/>
            </a:pPr>
            <a:endParaRPr lang="en-US" altLang="en-US" sz="2000" b="1" dirty="0" smtClean="0">
              <a:solidFill>
                <a:srgbClr val="C00000"/>
              </a:solidFill>
            </a:endParaRPr>
          </a:p>
          <a:p>
            <a:pPr marL="403225" indent="-403225" algn="l" rtl="0" eaLnBrk="1" hangingPunct="1">
              <a:buFont typeface="Wingdings" pitchFamily="2" charset="2"/>
              <a:buChar char="q"/>
            </a:pPr>
            <a:endParaRPr lang="en-US" altLang="en-US" sz="2000" b="1" dirty="0" smtClean="0">
              <a:solidFill>
                <a:srgbClr val="C00000"/>
              </a:solidFill>
            </a:endParaRPr>
          </a:p>
          <a:p>
            <a:pPr marL="403225" indent="-403225" algn="l" rtl="0" eaLnBrk="1" hangingPunct="1"/>
            <a:endParaRPr lang="en-US" altLang="en-US" sz="2000" b="1" dirty="0" smtClean="0">
              <a:solidFill>
                <a:srgbClr val="C00000"/>
              </a:solidFill>
            </a:endParaRPr>
          </a:p>
          <a:p>
            <a:pPr marL="403225" indent="-403225" algn="l" rtl="0" eaLnBrk="1" hangingPunct="1"/>
            <a:r>
              <a:rPr lang="en-US" altLang="en-US" sz="2000" b="1" dirty="0" smtClean="0">
                <a:solidFill>
                  <a:srgbClr val="C00000"/>
                </a:solidFill>
                <a:latin typeface="Arial Black"/>
              </a:rPr>
              <a:t>	</a:t>
            </a:r>
          </a:p>
          <a:p>
            <a:pPr marL="403225" indent="-403225" algn="l" rtl="0" eaLnBrk="1" hangingPunct="1"/>
            <a:endParaRPr lang="en-US" altLang="en-US" sz="2000" b="1" dirty="0" smtClean="0">
              <a:solidFill>
                <a:srgbClr val="C00000"/>
              </a:solidFill>
              <a:effectLst>
                <a:outerShdw blurRad="38100" dist="38100" dir="2700000" algn="tl">
                  <a:srgbClr val="000000"/>
                </a:outerShdw>
              </a:effectLst>
              <a:latin typeface="Arial Black"/>
            </a:endParaRPr>
          </a:p>
          <a:p>
            <a:pPr marL="403225" indent="-403225" algn="l" rtl="0" eaLnBrk="1" hangingPunct="1"/>
            <a:r>
              <a:rPr lang="it-IT" altLang="ar-SA" sz="2000" b="1" dirty="0" smtClean="0">
                <a:solidFill>
                  <a:srgbClr val="C00000"/>
                </a:solidFill>
                <a:effectLst>
                  <a:outerShdw blurRad="38100" dist="38100" dir="2700000" algn="tl">
                    <a:srgbClr val="000000"/>
                  </a:outerShdw>
                </a:effectLst>
                <a:latin typeface="Arial Black"/>
              </a:rPr>
              <a:t> </a:t>
            </a:r>
            <a:endParaRPr lang="en-US" altLang="en-US" sz="2000" b="1" dirty="0" smtClean="0">
              <a:solidFill>
                <a:srgbClr val="C00000"/>
              </a:solidFill>
              <a:latin typeface="Arial Black"/>
              <a:cs typeface="Times New Roman" pitchFamily="18" charset="0"/>
            </a:endParaRPr>
          </a:p>
          <a:p>
            <a:pPr marL="403225" indent="-403225" algn="l" rtl="0" eaLnBrk="1" hangingPunct="1">
              <a:buFontTx/>
              <a:buAutoNum type="arabicPeriod"/>
            </a:pPr>
            <a:endParaRPr lang="en-US" altLang="en-US" sz="2000" b="1" dirty="0" smtClean="0">
              <a:solidFill>
                <a:srgbClr val="C00000"/>
              </a:solidFill>
              <a:latin typeface="Arial Black"/>
              <a:cs typeface="Times New Roman" pitchFamily="18" charset="0"/>
            </a:endParaRPr>
          </a:p>
          <a:p>
            <a:pPr marL="403225" indent="-403225" algn="l" rtl="0" eaLnBrk="1" hangingPunct="1"/>
            <a:endParaRPr lang="en-US" altLang="en-US" sz="2000" b="1" dirty="0" smtClean="0">
              <a:solidFill>
                <a:srgbClr val="C00000"/>
              </a:solidFill>
              <a:latin typeface="Arial Black"/>
              <a:cs typeface="Times New Roman" pitchFamily="18" charset="0"/>
            </a:endParaRPr>
          </a:p>
          <a:p>
            <a:pPr marL="403225" indent="-403225" algn="l" rtl="0" eaLnBrk="1" hangingPunct="1"/>
            <a:endParaRPr lang="en-US" altLang="en-US" sz="2000" b="1" dirty="0" smtClean="0">
              <a:solidFill>
                <a:srgbClr val="C00000"/>
              </a:solidFill>
              <a:latin typeface="Arial Black"/>
              <a:cs typeface="Times New Roman" pitchFamily="18" charset="0"/>
            </a:endParaRPr>
          </a:p>
          <a:p>
            <a:pPr marL="403225" indent="-403225" algn="l" rtl="0" eaLnBrk="1" hangingPunct="1">
              <a:buFontTx/>
              <a:buAutoNum type="arabicPeriod"/>
            </a:pPr>
            <a:endParaRPr lang="it-IT" altLang="en-US" sz="2000" b="1" dirty="0" smtClean="0">
              <a:solidFill>
                <a:srgbClr val="C00000"/>
              </a:solidFill>
              <a:cs typeface="Times New Roman" pitchFamily="18" charset="0"/>
            </a:endParaRPr>
          </a:p>
          <a:p>
            <a:pPr marL="403225" indent="-403225" algn="l" rtl="0" eaLnBrk="1" hangingPunct="1">
              <a:buFontTx/>
              <a:buAutoNum type="arabicPeriod"/>
            </a:pPr>
            <a:endParaRPr lang="en-US" altLang="en-US" sz="2000" b="1" dirty="0" smtClean="0">
              <a:solidFill>
                <a:srgbClr val="C00000"/>
              </a:solidFill>
              <a:latin typeface="Arial Black"/>
              <a:cs typeface="Times New Roman" pitchFamily="18" charset="0"/>
            </a:endParaRPr>
          </a:p>
        </p:txBody>
      </p:sp>
      <p:sp>
        <p:nvSpPr>
          <p:cNvPr id="13316" name="TextBox 1"/>
          <p:cNvSpPr txBox="1">
            <a:spLocks noChangeArrowheads="1"/>
          </p:cNvSpPr>
          <p:nvPr/>
        </p:nvSpPr>
        <p:spPr bwMode="auto">
          <a:xfrm>
            <a:off x="179388" y="73025"/>
            <a:ext cx="4979248" cy="52322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u="sng" dirty="0"/>
              <a:t>Cases that we will </a:t>
            </a:r>
            <a:r>
              <a:rPr lang="en-US" altLang="en-US" sz="2800" b="1" u="sng" dirty="0" smtClean="0"/>
              <a:t>consider:</a:t>
            </a:r>
            <a:endParaRPr lang="en-US" altLang="en-US" sz="2800" b="1" u="sng"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349500"/>
            <a:ext cx="4086225" cy="267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565400"/>
            <a:ext cx="3827463" cy="12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076700"/>
            <a:ext cx="3889375"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5510213"/>
            <a:ext cx="3541712" cy="942975"/>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3" name="Text Box 6"/>
          <p:cNvSpPr txBox="1">
            <a:spLocks noChangeArrowheads="1"/>
          </p:cNvSpPr>
          <p:nvPr/>
        </p:nvSpPr>
        <p:spPr bwMode="auto">
          <a:xfrm>
            <a:off x="323850" y="115888"/>
            <a:ext cx="7446963"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rtl="0" eaLnBrk="1" hangingPunct="1"/>
            <a:r>
              <a:rPr lang="en-US" altLang="en-US" sz="2400" b="1" u="sng" dirty="0">
                <a:solidFill>
                  <a:schemeClr val="tx2"/>
                </a:solidFill>
              </a:rPr>
              <a:t>1 . Vertical Stress Caused by a </a:t>
            </a:r>
            <a:r>
              <a:rPr lang="en-US" altLang="en-US" sz="2400" b="1" u="sng" dirty="0"/>
              <a:t>Vertical</a:t>
            </a:r>
            <a:r>
              <a:rPr lang="en-US" altLang="en-US" sz="2400" b="1" u="sng" dirty="0">
                <a:solidFill>
                  <a:schemeClr val="tx2"/>
                </a:solidFill>
              </a:rPr>
              <a:t> </a:t>
            </a:r>
            <a:r>
              <a:rPr lang="en-US" altLang="en-US" sz="2400" b="1" u="sng" dirty="0">
                <a:solidFill>
                  <a:srgbClr val="0000FF"/>
                </a:solidFill>
              </a:rPr>
              <a:t>Point</a:t>
            </a:r>
            <a:r>
              <a:rPr lang="en-US" altLang="en-US" sz="2400" b="1" u="sng" dirty="0">
                <a:solidFill>
                  <a:schemeClr val="tx2"/>
                </a:solidFill>
              </a:rPr>
              <a:t> Load</a:t>
            </a:r>
          </a:p>
        </p:txBody>
      </p:sp>
      <p:sp>
        <p:nvSpPr>
          <p:cNvPr id="14344" name="Text Box 7"/>
          <p:cNvSpPr txBox="1">
            <a:spLocks noChangeArrowheads="1"/>
          </p:cNvSpPr>
          <p:nvPr/>
        </p:nvSpPr>
        <p:spPr bwMode="auto">
          <a:xfrm>
            <a:off x="323850" y="765175"/>
            <a:ext cx="84248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dirty="0"/>
              <a:t>The most important original solution was given by </a:t>
            </a:r>
            <a:r>
              <a:rPr lang="en-US" altLang="en-US" sz="2400" b="1" dirty="0">
                <a:solidFill>
                  <a:srgbClr val="FF0000"/>
                </a:solidFill>
              </a:rPr>
              <a:t>BOUSSINESQ (1885)</a:t>
            </a:r>
            <a:r>
              <a:rPr lang="en-US" altLang="en-US" sz="2400" b="1" dirty="0"/>
              <a:t> for the distribution of stress within a </a:t>
            </a:r>
            <a:r>
              <a:rPr lang="en-US" altLang="en-US" sz="2400" b="1" dirty="0">
                <a:solidFill>
                  <a:srgbClr val="0000FF"/>
                </a:solidFill>
              </a:rPr>
              <a:t>linear</a:t>
            </a:r>
            <a:r>
              <a:rPr lang="en-US" altLang="en-US" sz="2400" b="1" dirty="0"/>
              <a:t> </a:t>
            </a:r>
            <a:r>
              <a:rPr lang="en-US" altLang="en-US" sz="2400" b="1" dirty="0">
                <a:solidFill>
                  <a:srgbClr val="0000FF"/>
                </a:solidFill>
              </a:rPr>
              <a:t>elastic</a:t>
            </a:r>
            <a:r>
              <a:rPr lang="en-US" altLang="en-US" sz="2400" b="1" dirty="0"/>
              <a:t> </a:t>
            </a:r>
            <a:r>
              <a:rPr lang="en-US" altLang="en-US" sz="2400" b="1" dirty="0">
                <a:solidFill>
                  <a:srgbClr val="0000FF"/>
                </a:solidFill>
              </a:rPr>
              <a:t>half</a:t>
            </a:r>
            <a:r>
              <a:rPr lang="en-US" altLang="en-US" sz="2400" b="1" dirty="0"/>
              <a:t> </a:t>
            </a:r>
            <a:r>
              <a:rPr lang="en-US" altLang="en-US" sz="2400" b="1" dirty="0">
                <a:solidFill>
                  <a:srgbClr val="0000FF"/>
                </a:solidFill>
              </a:rPr>
              <a:t>space</a:t>
            </a:r>
            <a:r>
              <a:rPr lang="en-US" altLang="en-US" sz="2400" b="1" dirty="0"/>
              <a:t> resulting from a </a:t>
            </a:r>
            <a:r>
              <a:rPr lang="en-US" altLang="en-US" sz="2400" b="1" dirty="0">
                <a:solidFill>
                  <a:srgbClr val="0000FF"/>
                </a:solidFill>
              </a:rPr>
              <a:t>point</a:t>
            </a:r>
            <a:r>
              <a:rPr lang="en-US" altLang="en-US" sz="2400" b="1" dirty="0"/>
              <a:t> load </a:t>
            </a:r>
            <a:r>
              <a:rPr lang="en-US" altLang="en-US" sz="2400" b="1" dirty="0">
                <a:solidFill>
                  <a:srgbClr val="0000FF"/>
                </a:solidFill>
              </a:rPr>
              <a:t>normal</a:t>
            </a:r>
            <a:r>
              <a:rPr lang="en-US" altLang="en-US" sz="2400" b="1" dirty="0"/>
              <a:t> to the </a:t>
            </a:r>
            <a:r>
              <a:rPr lang="en-US" altLang="en-US" sz="2400" b="1" dirty="0">
                <a:solidFill>
                  <a:srgbClr val="0000FF"/>
                </a:solidFill>
              </a:rPr>
              <a:t>surface</a:t>
            </a:r>
            <a:r>
              <a:rPr lang="en-US" altLang="en-US" sz="2400" b="1" dirty="0"/>
              <a:t> as shown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692150"/>
            <a:ext cx="7561262" cy="5143500"/>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7" name="Object 6"/>
          <p:cNvGraphicFramePr>
            <a:graphicFrameLocks noChangeAspect="1"/>
          </p:cNvGraphicFramePr>
          <p:nvPr>
            <p:extLst>
              <p:ext uri="{D42A27DB-BD31-4B8C-83A1-F6EECF244321}">
                <p14:modId xmlns:p14="http://schemas.microsoft.com/office/powerpoint/2010/main" val="3816255766"/>
              </p:ext>
            </p:extLst>
          </p:nvPr>
        </p:nvGraphicFramePr>
        <p:xfrm>
          <a:off x="1547664" y="764704"/>
          <a:ext cx="5927725" cy="5808662"/>
        </p:xfrm>
        <a:graphic>
          <a:graphicData uri="http://schemas.openxmlformats.org/presentationml/2006/ole">
            <mc:AlternateContent xmlns:mc="http://schemas.openxmlformats.org/markup-compatibility/2006">
              <mc:Choice xmlns:v="urn:schemas-microsoft-com:vml" Requires="v">
                <p:oleObj spid="_x0000_s16412" name="Plot Document" r:id="rId3" imgW="6815938" imgH="6679692" progId="Grapher.Document">
                  <p:embed/>
                </p:oleObj>
              </mc:Choice>
              <mc:Fallback>
                <p:oleObj name="Plot Document" r:id="rId3" imgW="6815938" imgH="6679692" progId="Grapher.Document">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764704"/>
                        <a:ext cx="5927725" cy="58086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2708275"/>
            <a:ext cx="5075237" cy="36083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Text Box 6"/>
          <p:cNvSpPr txBox="1">
            <a:spLocks noChangeArrowheads="1"/>
          </p:cNvSpPr>
          <p:nvPr/>
        </p:nvSpPr>
        <p:spPr bwMode="auto">
          <a:xfrm>
            <a:off x="106363" y="333375"/>
            <a:ext cx="7227887"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rtl="0" eaLnBrk="1" hangingPunct="1"/>
            <a:r>
              <a:rPr lang="en-US" altLang="en-US" sz="2400" b="1" u="sng" dirty="0">
                <a:solidFill>
                  <a:schemeClr val="tx2"/>
                </a:solidFill>
              </a:rPr>
              <a:t>2. Vertical Stress Caused by a Vertical </a:t>
            </a:r>
            <a:r>
              <a:rPr lang="en-US" altLang="en-US" sz="2400" b="1" u="sng" dirty="0">
                <a:solidFill>
                  <a:srgbClr val="0000FF"/>
                </a:solidFill>
              </a:rPr>
              <a:t>Line</a:t>
            </a:r>
            <a:r>
              <a:rPr lang="en-US" altLang="en-US" sz="2400" b="1" u="sng" dirty="0">
                <a:solidFill>
                  <a:schemeClr val="tx2"/>
                </a:solidFill>
              </a:rPr>
              <a:t> Load</a:t>
            </a:r>
          </a:p>
        </p:txBody>
      </p:sp>
      <p:sp>
        <p:nvSpPr>
          <p:cNvPr id="17413" name="Text Box 7"/>
          <p:cNvSpPr txBox="1">
            <a:spLocks noChangeArrowheads="1"/>
          </p:cNvSpPr>
          <p:nvPr/>
        </p:nvSpPr>
        <p:spPr bwMode="auto">
          <a:xfrm>
            <a:off x="250825" y="981075"/>
            <a:ext cx="79930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dirty="0"/>
              <a:t>The vertical stress increase inside the soil caused by a vertical flexible </a:t>
            </a:r>
            <a:r>
              <a:rPr lang="en-US" altLang="en-US" sz="2400" b="1" dirty="0">
                <a:solidFill>
                  <a:srgbClr val="0000FF"/>
                </a:solidFill>
              </a:rPr>
              <a:t>line</a:t>
            </a:r>
            <a:r>
              <a:rPr lang="en-US" altLang="en-US" sz="2400" b="1" dirty="0"/>
              <a:t> load of </a:t>
            </a:r>
            <a:r>
              <a:rPr lang="en-US" altLang="en-US" sz="2400" b="1" dirty="0">
                <a:solidFill>
                  <a:srgbClr val="0000FF"/>
                </a:solidFill>
              </a:rPr>
              <a:t>finite</a:t>
            </a:r>
            <a:r>
              <a:rPr lang="en-US" altLang="en-US" sz="2400" b="1" dirty="0"/>
              <a:t> length that has an intensity </a:t>
            </a:r>
            <a:r>
              <a:rPr lang="en-US" altLang="en-US" sz="2400" b="1" dirty="0">
                <a:solidFill>
                  <a:srgbClr val="FF0000"/>
                </a:solidFill>
              </a:rPr>
              <a:t>q/unit length</a:t>
            </a:r>
            <a:r>
              <a:rPr lang="en-US" altLang="en-US" sz="2400" b="1" dirty="0"/>
              <a:t> on the surface of a semi-infinite soil mass is given by:</a:t>
            </a:r>
          </a:p>
        </p:txBody>
      </p:sp>
      <p:pic>
        <p:nvPicPr>
          <p:cNvPr id="174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284538"/>
            <a:ext cx="2665413" cy="125888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458788"/>
            <a:ext cx="6697662" cy="527526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Text Box 6"/>
          <p:cNvSpPr txBox="1">
            <a:spLocks noChangeArrowheads="1"/>
          </p:cNvSpPr>
          <p:nvPr/>
        </p:nvSpPr>
        <p:spPr bwMode="auto">
          <a:xfrm>
            <a:off x="539750" y="5734050"/>
            <a:ext cx="84248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dirty="0">
                <a:solidFill>
                  <a:srgbClr val="FF0000"/>
                </a:solidFill>
              </a:rPr>
              <a:t>We can use either </a:t>
            </a:r>
            <a:r>
              <a:rPr lang="en-US" altLang="en-US" sz="2400" b="1" dirty="0">
                <a:solidFill>
                  <a:srgbClr val="0000FF"/>
                </a:solidFill>
              </a:rPr>
              <a:t>polar</a:t>
            </a:r>
            <a:r>
              <a:rPr lang="en-US" altLang="en-US" sz="2400" b="1" dirty="0">
                <a:solidFill>
                  <a:srgbClr val="FF0000"/>
                </a:solidFill>
              </a:rPr>
              <a:t> or rectangular (</a:t>
            </a:r>
            <a:r>
              <a:rPr lang="en-US" altLang="en-US" sz="2400" b="1" dirty="0">
                <a:solidFill>
                  <a:srgbClr val="0000FF"/>
                </a:solidFill>
              </a:rPr>
              <a:t>Cartesian</a:t>
            </a:r>
            <a:r>
              <a:rPr lang="en-US" altLang="en-US" sz="2400" b="1" dirty="0">
                <a:solidFill>
                  <a:srgbClr val="FF0000"/>
                </a:solidFill>
              </a:rPr>
              <a:t>) coordinates.</a:t>
            </a:r>
          </a:p>
        </p:txBody>
      </p:sp>
      <p:sp>
        <p:nvSpPr>
          <p:cNvPr id="2" name="Oval 1"/>
          <p:cNvSpPr/>
          <p:nvPr/>
        </p:nvSpPr>
        <p:spPr bwMode="auto">
          <a:xfrm>
            <a:off x="5580112" y="2607768"/>
            <a:ext cx="576064" cy="576064"/>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
          <p:cNvSpPr txBox="1">
            <a:spLocks noChangeArrowheads="1"/>
          </p:cNvSpPr>
          <p:nvPr/>
        </p:nvSpPr>
        <p:spPr bwMode="auto">
          <a:xfrm>
            <a:off x="190500" y="115888"/>
            <a:ext cx="7477125" cy="830262"/>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08000" indent="-508000" algn="r" eaLnBrk="0" hangingPunct="0">
              <a:spcBef>
                <a:spcPct val="20000"/>
              </a:spcBef>
              <a:buChar char="•"/>
              <a:defRPr sz="3200">
                <a:solidFill>
                  <a:schemeClr val="tx1"/>
                </a:solidFill>
                <a:latin typeface="Arial" pitchFamily="34" charset="0"/>
                <a:cs typeface="Arial" pitchFamily="34" charset="0"/>
              </a:defRPr>
            </a:lvl1pPr>
            <a:lvl2pPr marL="796925"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eaLnBrk="1" hangingPunct="1">
              <a:spcBef>
                <a:spcPct val="0"/>
              </a:spcBef>
              <a:buFontTx/>
              <a:buNone/>
            </a:pPr>
            <a:r>
              <a:rPr lang="en-US" altLang="en-US" sz="2400" b="1" u="sng">
                <a:solidFill>
                  <a:schemeClr val="tx2"/>
                </a:solidFill>
              </a:rPr>
              <a:t>3 . Vertical Stress Caused by a Vertical Strip Load</a:t>
            </a:r>
          </a:p>
          <a:p>
            <a:pPr algn="l" rtl="0" eaLnBrk="1" hangingPunct="1">
              <a:spcBef>
                <a:spcPct val="0"/>
              </a:spcBef>
              <a:buFontTx/>
              <a:buNone/>
            </a:pPr>
            <a:r>
              <a:rPr lang="en-US" altLang="en-US" sz="2400" b="1" u="sng">
                <a:solidFill>
                  <a:schemeClr val="tx2"/>
                </a:solidFill>
              </a:rPr>
              <a:t>    (Finite width and infinite length)</a:t>
            </a:r>
          </a:p>
        </p:txBody>
      </p:sp>
      <p:pic>
        <p:nvPicPr>
          <p:cNvPr id="1946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200" y="2349500"/>
            <a:ext cx="3702050"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461" name="Group 6"/>
          <p:cNvGrpSpPr>
            <a:grpSpLocks/>
          </p:cNvGrpSpPr>
          <p:nvPr/>
        </p:nvGrpSpPr>
        <p:grpSpPr bwMode="auto">
          <a:xfrm>
            <a:off x="252413" y="3644900"/>
            <a:ext cx="4535487" cy="2590800"/>
            <a:chOff x="286" y="1616"/>
            <a:chExt cx="3224" cy="1005"/>
          </a:xfrm>
        </p:grpSpPr>
        <p:pic>
          <p:nvPicPr>
            <p:cNvPr id="194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 y="1616"/>
              <a:ext cx="2898" cy="1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 y="1654"/>
              <a:ext cx="408"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462" name="Rectangle 8"/>
          <p:cNvSpPr>
            <a:spLocks noChangeArrowheads="1"/>
          </p:cNvSpPr>
          <p:nvPr/>
        </p:nvSpPr>
        <p:spPr bwMode="auto">
          <a:xfrm>
            <a:off x="179388" y="3429000"/>
            <a:ext cx="4679950" cy="2879725"/>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9463" name="Text Box 10"/>
          <p:cNvSpPr txBox="1">
            <a:spLocks noChangeArrowheads="1"/>
          </p:cNvSpPr>
          <p:nvPr/>
        </p:nvSpPr>
        <p:spPr bwMode="auto">
          <a:xfrm>
            <a:off x="376238" y="1000125"/>
            <a:ext cx="83724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gn="just" rtl="0" eaLnBrk="1" hangingPunct="1"/>
            <a:r>
              <a:rPr lang="en-US" altLang="en-US" sz="2400" b="1" dirty="0"/>
              <a:t>Such conditions are found for structures extended very much in one direction, such as </a:t>
            </a:r>
            <a:r>
              <a:rPr lang="en-US" altLang="en-US" sz="2400" b="1" dirty="0">
                <a:solidFill>
                  <a:srgbClr val="FF0000"/>
                </a:solidFill>
              </a:rPr>
              <a:t>strip</a:t>
            </a:r>
            <a:r>
              <a:rPr lang="en-US" altLang="en-US" sz="2400" b="1" dirty="0"/>
              <a:t> and </a:t>
            </a:r>
            <a:r>
              <a:rPr lang="en-US" altLang="en-US" sz="2400" b="1" dirty="0">
                <a:solidFill>
                  <a:srgbClr val="FF0000"/>
                </a:solidFill>
              </a:rPr>
              <a:t>wall</a:t>
            </a:r>
            <a:r>
              <a:rPr lang="en-US" altLang="en-US" sz="2400" b="1" dirty="0"/>
              <a:t> foundations, </a:t>
            </a:r>
            <a:r>
              <a:rPr lang="en-US" altLang="en-US" sz="2400" b="1" dirty="0">
                <a:solidFill>
                  <a:srgbClr val="FF0000"/>
                </a:solidFill>
              </a:rPr>
              <a:t>foundations</a:t>
            </a:r>
            <a:r>
              <a:rPr lang="en-US" altLang="en-US" sz="2400" b="1" dirty="0"/>
              <a:t> of </a:t>
            </a:r>
            <a:r>
              <a:rPr lang="en-US" altLang="en-US" sz="2400" b="1" dirty="0">
                <a:solidFill>
                  <a:srgbClr val="FF0000"/>
                </a:solidFill>
              </a:rPr>
              <a:t>retaining</a:t>
            </a:r>
            <a:r>
              <a:rPr lang="en-US" altLang="en-US" sz="2400" b="1" dirty="0"/>
              <a:t> </a:t>
            </a:r>
            <a:r>
              <a:rPr lang="en-US" altLang="en-US" sz="2400" b="1" dirty="0">
                <a:solidFill>
                  <a:srgbClr val="FF0000"/>
                </a:solidFill>
              </a:rPr>
              <a:t>walls</a:t>
            </a:r>
            <a:r>
              <a:rPr lang="en-US" altLang="en-US" sz="2400" b="1" dirty="0"/>
              <a:t>, embankments, dams and the like.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5" descr="Stress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33375"/>
            <a:ext cx="6696075" cy="59658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6" descr="Triang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287463"/>
            <a:ext cx="5689600" cy="5248275"/>
          </a:xfrm>
          <a:prstGeom prst="rect">
            <a:avLst/>
          </a:prstGeom>
          <a:noFill/>
          <a:ln w="381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8" name="Text Box 7"/>
          <p:cNvSpPr txBox="1">
            <a:spLocks noChangeArrowheads="1"/>
          </p:cNvSpPr>
          <p:nvPr/>
        </p:nvSpPr>
        <p:spPr bwMode="auto">
          <a:xfrm>
            <a:off x="250825" y="188913"/>
            <a:ext cx="8342313" cy="830997"/>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08000" indent="-508000" algn="r" eaLnBrk="0" hangingPunct="0">
              <a:spcBef>
                <a:spcPct val="20000"/>
              </a:spcBef>
              <a:buChar char="•"/>
              <a:defRPr sz="3200">
                <a:solidFill>
                  <a:schemeClr val="tx1"/>
                </a:solidFill>
                <a:latin typeface="Arial" pitchFamily="34" charset="0"/>
                <a:cs typeface="Arial" pitchFamily="34" charset="0"/>
              </a:defRPr>
            </a:lvl1pPr>
            <a:lvl2pPr marL="796925"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eaLnBrk="1" hangingPunct="1">
              <a:spcBef>
                <a:spcPct val="0"/>
              </a:spcBef>
              <a:buFontTx/>
              <a:buNone/>
            </a:pPr>
            <a:r>
              <a:rPr lang="en-US" altLang="en-US" sz="2400" b="1" u="sng" dirty="0">
                <a:solidFill>
                  <a:schemeClr val="tx2"/>
                </a:solidFill>
              </a:rPr>
              <a:t>4 . Vertical Stress Under the Corners of </a:t>
            </a:r>
            <a:r>
              <a:rPr lang="en-US" altLang="en-US" sz="2400" b="1" u="sng" dirty="0">
                <a:solidFill>
                  <a:srgbClr val="0000FF"/>
                </a:solidFill>
              </a:rPr>
              <a:t>Triangular</a:t>
            </a:r>
            <a:r>
              <a:rPr lang="en-US" altLang="en-US" sz="2400" b="1" u="sng" dirty="0">
                <a:solidFill>
                  <a:schemeClr val="tx2"/>
                </a:solidFill>
              </a:rPr>
              <a:t> Load of Finite Length</a:t>
            </a:r>
          </a:p>
        </p:txBody>
      </p:sp>
      <p:sp>
        <p:nvSpPr>
          <p:cNvPr id="21509" name="Text Box 8"/>
          <p:cNvSpPr txBox="1">
            <a:spLocks noChangeArrowheads="1"/>
          </p:cNvSpPr>
          <p:nvPr/>
        </p:nvSpPr>
        <p:spPr bwMode="auto">
          <a:xfrm>
            <a:off x="4635500" y="4087813"/>
            <a:ext cx="1979613" cy="3365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b="1"/>
              <a:t>Beneath Corner, O</a:t>
            </a:r>
          </a:p>
        </p:txBody>
      </p:sp>
      <p:sp>
        <p:nvSpPr>
          <p:cNvPr id="21510" name="Text Box 9"/>
          <p:cNvSpPr txBox="1">
            <a:spLocks noChangeArrowheads="1"/>
          </p:cNvSpPr>
          <p:nvPr/>
        </p:nvSpPr>
        <p:spPr bwMode="auto">
          <a:xfrm>
            <a:off x="2305050" y="5108575"/>
            <a:ext cx="1979613" cy="3365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b="1"/>
              <a:t>Beneath Corner, Q</a:t>
            </a:r>
          </a:p>
        </p:txBody>
      </p:sp>
      <p:graphicFrame>
        <p:nvGraphicFramePr>
          <p:cNvPr id="21511" name="Object 10"/>
          <p:cNvGraphicFramePr>
            <a:graphicFrameLocks noChangeAspect="1"/>
          </p:cNvGraphicFramePr>
          <p:nvPr/>
        </p:nvGraphicFramePr>
        <p:xfrm>
          <a:off x="2339975" y="2636838"/>
          <a:ext cx="1439863" cy="488950"/>
        </p:xfrm>
        <a:graphic>
          <a:graphicData uri="http://schemas.openxmlformats.org/presentationml/2006/ole">
            <mc:AlternateContent xmlns:mc="http://schemas.openxmlformats.org/markup-compatibility/2006">
              <mc:Choice xmlns:v="urn:schemas-microsoft-com:vml" Requires="v">
                <p:oleObj spid="_x0000_s21539" name="Equation" r:id="rId4" imgW="672808" imgH="228501" progId="Equation.3">
                  <p:embed/>
                </p:oleObj>
              </mc:Choice>
              <mc:Fallback>
                <p:oleObj name="Equation" r:id="rId4" imgW="672808" imgH="228501"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2636838"/>
                        <a:ext cx="1439863" cy="488950"/>
                      </a:xfrm>
                      <a:prstGeom prst="rect">
                        <a:avLst/>
                      </a:prstGeom>
                      <a:solidFill>
                        <a:srgbClr val="FFFF00"/>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2713512" y="2022980"/>
            <a:ext cx="344966" cy="338554"/>
          </a:xfrm>
          <a:prstGeom prst="rect">
            <a:avLst/>
          </a:prstGeom>
          <a:noFill/>
        </p:spPr>
        <p:txBody>
          <a:bodyPr wrap="none" rtlCol="0">
            <a:spAutoFit/>
          </a:bodyPr>
          <a:lstStyle/>
          <a:p>
            <a:r>
              <a:rPr lang="en-US" sz="1600" b="1" dirty="0" smtClean="0">
                <a:solidFill>
                  <a:srgbClr val="0000FF"/>
                </a:solidFill>
              </a:rPr>
              <a:t>O</a:t>
            </a:r>
            <a:endParaRPr lang="en-US" sz="1600" b="1" dirty="0">
              <a:solidFill>
                <a:srgbClr val="0000FF"/>
              </a:solidFill>
            </a:endParaRPr>
          </a:p>
        </p:txBody>
      </p:sp>
      <p:sp>
        <p:nvSpPr>
          <p:cNvPr id="8" name="TextBox 7"/>
          <p:cNvSpPr txBox="1"/>
          <p:nvPr/>
        </p:nvSpPr>
        <p:spPr>
          <a:xfrm>
            <a:off x="3751577" y="2043536"/>
            <a:ext cx="344966" cy="338554"/>
          </a:xfrm>
          <a:prstGeom prst="rect">
            <a:avLst/>
          </a:prstGeom>
          <a:noFill/>
        </p:spPr>
        <p:txBody>
          <a:bodyPr wrap="none" rtlCol="0">
            <a:spAutoFit/>
          </a:bodyPr>
          <a:lstStyle/>
          <a:p>
            <a:r>
              <a:rPr lang="en-US" sz="1600" b="1" dirty="0" smtClean="0">
                <a:solidFill>
                  <a:srgbClr val="0000FF"/>
                </a:solidFill>
              </a:rPr>
              <a:t>Q</a:t>
            </a:r>
            <a:endParaRPr lang="en-US" sz="1600" b="1" dirty="0">
              <a:solidFill>
                <a:srgbClr val="0000FF"/>
              </a:solidFill>
            </a:endParaRPr>
          </a:p>
        </p:txBody>
      </p:sp>
      <p:sp>
        <p:nvSpPr>
          <p:cNvPr id="3" name="TextBox 2"/>
          <p:cNvSpPr txBox="1"/>
          <p:nvPr/>
        </p:nvSpPr>
        <p:spPr>
          <a:xfrm>
            <a:off x="299357" y="1699814"/>
            <a:ext cx="973343" cy="646331"/>
          </a:xfrm>
          <a:prstGeom prst="rect">
            <a:avLst/>
          </a:prstGeom>
          <a:solidFill>
            <a:schemeClr val="bg2">
              <a:lumMod val="60000"/>
              <a:lumOff val="40000"/>
            </a:schemeClr>
          </a:solidFill>
        </p:spPr>
        <p:txBody>
          <a:bodyPr wrap="none" rtlCol="0">
            <a:spAutoFit/>
          </a:bodyPr>
          <a:lstStyle/>
          <a:p>
            <a:r>
              <a:rPr lang="en-US" b="1" dirty="0" smtClean="0">
                <a:solidFill>
                  <a:srgbClr val="FF0000"/>
                </a:solidFill>
              </a:rPr>
              <a:t>m = L/z</a:t>
            </a:r>
          </a:p>
          <a:p>
            <a:r>
              <a:rPr lang="en-US" b="1" dirty="0" smtClean="0">
                <a:solidFill>
                  <a:srgbClr val="FF0000"/>
                </a:solidFill>
              </a:rPr>
              <a:t>n = B/z</a:t>
            </a:r>
            <a:endParaRPr lang="en-US" b="1" dirty="0">
              <a:solidFill>
                <a:srgbClr val="FF0000"/>
              </a:solidFill>
            </a:endParaRPr>
          </a:p>
        </p:txBody>
      </p:sp>
      <p:sp>
        <p:nvSpPr>
          <p:cNvPr id="10" name="TextBox 9"/>
          <p:cNvSpPr txBox="1"/>
          <p:nvPr/>
        </p:nvSpPr>
        <p:spPr>
          <a:xfrm>
            <a:off x="4080017" y="6018536"/>
            <a:ext cx="1212063" cy="338554"/>
          </a:xfrm>
          <a:prstGeom prst="rect">
            <a:avLst/>
          </a:prstGeom>
          <a:solidFill>
            <a:schemeClr val="bg1"/>
          </a:solidFill>
        </p:spPr>
        <p:txBody>
          <a:bodyPr wrap="none" rtlCol="0">
            <a:spAutoFit/>
          </a:bodyPr>
          <a:lstStyle/>
          <a:p>
            <a:r>
              <a:rPr lang="en-US" sz="1600" b="1" dirty="0" smtClean="0">
                <a:solidFill>
                  <a:srgbClr val="0000FF"/>
                </a:solidFill>
              </a:rPr>
              <a:t>Value of m</a:t>
            </a:r>
            <a:endParaRPr lang="en-US" sz="1600" b="1" dirty="0">
              <a:solidFill>
                <a:srgbClr val="0000FF"/>
              </a:solidFill>
            </a:endParaRPr>
          </a:p>
        </p:txBody>
      </p:sp>
      <p:sp>
        <p:nvSpPr>
          <p:cNvPr id="11" name="TextBox 10"/>
          <p:cNvSpPr txBox="1"/>
          <p:nvPr/>
        </p:nvSpPr>
        <p:spPr>
          <a:xfrm>
            <a:off x="4785797" y="2867025"/>
            <a:ext cx="1154355" cy="338554"/>
          </a:xfrm>
          <a:prstGeom prst="rect">
            <a:avLst/>
          </a:prstGeom>
          <a:noFill/>
        </p:spPr>
        <p:txBody>
          <a:bodyPr wrap="none" rtlCol="0">
            <a:spAutoFit/>
          </a:bodyPr>
          <a:lstStyle/>
          <a:p>
            <a:r>
              <a:rPr lang="en-US" sz="1600" b="1" dirty="0" smtClean="0">
                <a:solidFill>
                  <a:srgbClr val="0000FF"/>
                </a:solidFill>
              </a:rPr>
              <a:t>Value of n</a:t>
            </a:r>
            <a:endParaRPr lang="en-US" sz="1600" b="1" dirty="0">
              <a:solidFill>
                <a:srgbClr val="0000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p:cNvSpPr txBox="1">
            <a:spLocks noChangeArrowheads="1"/>
          </p:cNvSpPr>
          <p:nvPr/>
        </p:nvSpPr>
        <p:spPr bwMode="auto">
          <a:xfrm>
            <a:off x="107950" y="163513"/>
            <a:ext cx="252095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u="sng">
                <a:solidFill>
                  <a:schemeClr val="tx2"/>
                </a:solidFill>
              </a:rPr>
              <a:t>INTRODUCTION</a:t>
            </a:r>
          </a:p>
        </p:txBody>
      </p:sp>
      <p:sp>
        <p:nvSpPr>
          <p:cNvPr id="4100" name="Text Box 5"/>
          <p:cNvSpPr txBox="1">
            <a:spLocks noChangeArrowheads="1"/>
          </p:cNvSpPr>
          <p:nvPr/>
        </p:nvSpPr>
        <p:spPr bwMode="auto">
          <a:xfrm>
            <a:off x="250825" y="620713"/>
            <a:ext cx="84248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a:t>At a point within a soil mass, stress will be developed as a result of:</a:t>
            </a:r>
          </a:p>
        </p:txBody>
      </p:sp>
      <p:sp>
        <p:nvSpPr>
          <p:cNvPr id="4101" name="Rectangle 6"/>
          <p:cNvSpPr>
            <a:spLocks noChangeArrowheads="1"/>
          </p:cNvSpPr>
          <p:nvPr/>
        </p:nvSpPr>
        <p:spPr bwMode="auto">
          <a:xfrm>
            <a:off x="755650" y="1484313"/>
            <a:ext cx="7386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Blip>
                <a:blip r:embed="rId2"/>
              </a:buBlip>
            </a:pPr>
            <a:r>
              <a:rPr lang="en-US" altLang="en-US" sz="2400" b="1" dirty="0">
                <a:solidFill>
                  <a:srgbClr val="FF0000"/>
                </a:solidFill>
              </a:rPr>
              <a:t>The soil laying above the point (</a:t>
            </a:r>
            <a:r>
              <a:rPr lang="en-US" altLang="en-US" sz="2400" b="1" dirty="0">
                <a:solidFill>
                  <a:srgbClr val="0000FF"/>
                </a:solidFill>
              </a:rPr>
              <a:t>overburden</a:t>
            </a:r>
            <a:r>
              <a:rPr lang="en-US" altLang="en-US" sz="2400" b="1" dirty="0">
                <a:solidFill>
                  <a:srgbClr val="FF0000"/>
                </a:solidFill>
              </a:rPr>
              <a:t>)</a:t>
            </a:r>
          </a:p>
        </p:txBody>
      </p:sp>
      <p:sp>
        <p:nvSpPr>
          <p:cNvPr id="4102" name="Rectangle 7"/>
          <p:cNvSpPr>
            <a:spLocks noChangeArrowheads="1"/>
          </p:cNvSpPr>
          <p:nvPr/>
        </p:nvSpPr>
        <p:spPr bwMode="auto">
          <a:xfrm>
            <a:off x="755650" y="1917700"/>
            <a:ext cx="79946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Blip>
                <a:blip r:embed="rId2"/>
              </a:buBlip>
            </a:pPr>
            <a:r>
              <a:rPr lang="en-US" altLang="en-US" sz="2400" b="1">
                <a:solidFill>
                  <a:srgbClr val="FF0000"/>
                </a:solidFill>
              </a:rPr>
              <a:t>by a any structural or other loading imposed on that soil mass.</a:t>
            </a:r>
          </a:p>
        </p:txBody>
      </p:sp>
      <p:sp>
        <p:nvSpPr>
          <p:cNvPr id="4103" name="Text Box 8"/>
          <p:cNvSpPr txBox="1">
            <a:spLocks noChangeArrowheads="1"/>
          </p:cNvSpPr>
          <p:nvPr/>
        </p:nvSpPr>
        <p:spPr bwMode="auto">
          <a:xfrm>
            <a:off x="250825" y="2852738"/>
            <a:ext cx="84248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a:t>Common examples of the external loads are as follows:</a:t>
            </a:r>
          </a:p>
        </p:txBody>
      </p:sp>
      <p:sp>
        <p:nvSpPr>
          <p:cNvPr id="4104" name="Rectangle 14"/>
          <p:cNvSpPr>
            <a:spLocks noChangeArrowheads="1"/>
          </p:cNvSpPr>
          <p:nvPr/>
        </p:nvSpPr>
        <p:spPr bwMode="auto">
          <a:xfrm>
            <a:off x="900113" y="3644900"/>
            <a:ext cx="79200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Blip>
                <a:blip r:embed="rId2"/>
              </a:buBlip>
            </a:pPr>
            <a:r>
              <a:rPr lang="en-US" altLang="en-US" sz="2400" b="1" dirty="0">
                <a:solidFill>
                  <a:srgbClr val="FF0000"/>
                </a:solidFill>
              </a:rPr>
              <a:t>Uniform </a:t>
            </a:r>
            <a:r>
              <a:rPr lang="en-US" altLang="en-US" sz="2400" b="1" dirty="0">
                <a:solidFill>
                  <a:srgbClr val="0000FF"/>
                </a:solidFill>
              </a:rPr>
              <a:t>strip</a:t>
            </a:r>
            <a:r>
              <a:rPr lang="en-US" altLang="en-US" sz="2400" b="1" dirty="0">
                <a:solidFill>
                  <a:srgbClr val="FF0000"/>
                </a:solidFill>
              </a:rPr>
              <a:t> loads such as the load on along wall footing of sufficient width.</a:t>
            </a:r>
          </a:p>
        </p:txBody>
      </p:sp>
      <p:sp>
        <p:nvSpPr>
          <p:cNvPr id="4105" name="Rectangle 15"/>
          <p:cNvSpPr>
            <a:spLocks noChangeArrowheads="1"/>
          </p:cNvSpPr>
          <p:nvPr/>
        </p:nvSpPr>
        <p:spPr bwMode="auto">
          <a:xfrm>
            <a:off x="900113" y="4508500"/>
            <a:ext cx="79200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Blip>
                <a:blip r:embed="rId2"/>
              </a:buBlip>
            </a:pPr>
            <a:r>
              <a:rPr lang="en-US" altLang="en-US" sz="2400" b="1" dirty="0">
                <a:solidFill>
                  <a:srgbClr val="FF0000"/>
                </a:solidFill>
              </a:rPr>
              <a:t>Uniformly loaded </a:t>
            </a:r>
            <a:r>
              <a:rPr lang="en-US" altLang="en-US" sz="2400" b="1" dirty="0">
                <a:solidFill>
                  <a:srgbClr val="0000FF"/>
                </a:solidFill>
              </a:rPr>
              <a:t>square</a:t>
            </a:r>
            <a:r>
              <a:rPr lang="en-US" altLang="en-US" sz="2400" b="1" dirty="0">
                <a:solidFill>
                  <a:srgbClr val="FF0000"/>
                </a:solidFill>
              </a:rPr>
              <a:t>, </a:t>
            </a:r>
            <a:r>
              <a:rPr lang="en-US" altLang="en-US" sz="2400" b="1" dirty="0">
                <a:solidFill>
                  <a:srgbClr val="0000FF"/>
                </a:solidFill>
              </a:rPr>
              <a:t>rectangular</a:t>
            </a:r>
            <a:r>
              <a:rPr lang="en-US" altLang="en-US" sz="2400" b="1" dirty="0">
                <a:solidFill>
                  <a:srgbClr val="FF0000"/>
                </a:solidFill>
              </a:rPr>
              <a:t> or </a:t>
            </a:r>
            <a:r>
              <a:rPr lang="en-US" altLang="en-US" sz="2400" b="1" dirty="0">
                <a:solidFill>
                  <a:srgbClr val="0000FF"/>
                </a:solidFill>
              </a:rPr>
              <a:t>circular</a:t>
            </a:r>
            <a:r>
              <a:rPr lang="en-US" altLang="en-US" sz="2400" b="1" dirty="0">
                <a:solidFill>
                  <a:srgbClr val="FF0000"/>
                </a:solidFill>
              </a:rPr>
              <a:t> footings such as column footings of buildings, pier footings, footings for water tanks, mats, </a:t>
            </a:r>
            <a:r>
              <a:rPr lang="en-US" altLang="en-US" sz="2400" b="1" dirty="0" err="1">
                <a:solidFill>
                  <a:srgbClr val="FF0000"/>
                </a:solidFill>
              </a:rPr>
              <a:t>etc</a:t>
            </a:r>
            <a:endParaRPr lang="en-US" altLang="en-US" sz="2400" b="1" dirty="0">
              <a:solidFill>
                <a:srgbClr val="FF0000"/>
              </a:solidFill>
            </a:endParaRPr>
          </a:p>
        </p:txBody>
      </p:sp>
      <p:sp>
        <p:nvSpPr>
          <p:cNvPr id="4106" name="Rectangle 17"/>
          <p:cNvSpPr>
            <a:spLocks noChangeArrowheads="1"/>
          </p:cNvSpPr>
          <p:nvPr/>
        </p:nvSpPr>
        <p:spPr bwMode="auto">
          <a:xfrm>
            <a:off x="900113" y="5734050"/>
            <a:ext cx="79200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Blip>
                <a:blip r:embed="rId2"/>
              </a:buBlip>
            </a:pPr>
            <a:r>
              <a:rPr lang="en-US" altLang="en-US" sz="2400" b="1" dirty="0">
                <a:solidFill>
                  <a:srgbClr val="0000FF"/>
                </a:solidFill>
              </a:rPr>
              <a:t>Triangular</a:t>
            </a:r>
            <a:r>
              <a:rPr lang="en-US" altLang="en-US" sz="2400" b="1" dirty="0">
                <a:solidFill>
                  <a:srgbClr val="FF0000"/>
                </a:solidFill>
              </a:rPr>
              <a:t> and or </a:t>
            </a:r>
            <a:r>
              <a:rPr lang="en-US" altLang="en-US" sz="2400" b="1" dirty="0">
                <a:solidFill>
                  <a:srgbClr val="0000FF"/>
                </a:solidFill>
              </a:rPr>
              <a:t>trapezoidal</a:t>
            </a:r>
            <a:r>
              <a:rPr lang="en-US" altLang="en-US" sz="2400" b="1" dirty="0">
                <a:solidFill>
                  <a:srgbClr val="FF0000"/>
                </a:solidFill>
              </a:rPr>
              <a:t> strip loads such as the loads of long earth embankments.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2"/>
          <p:cNvSpPr txBox="1">
            <a:spLocks noChangeArrowheads="1"/>
          </p:cNvSpPr>
          <p:nvPr/>
        </p:nvSpPr>
        <p:spPr bwMode="auto">
          <a:xfrm>
            <a:off x="141288" y="333375"/>
            <a:ext cx="7023100"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u="sng">
                <a:solidFill>
                  <a:schemeClr val="tx2"/>
                </a:solidFill>
              </a:rPr>
              <a:t>5 . Vertical Stress Due to Embankment Loading</a:t>
            </a:r>
          </a:p>
        </p:txBody>
      </p:sp>
      <p:pic>
        <p:nvPicPr>
          <p:cNvPr id="225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268413"/>
            <a:ext cx="5040312" cy="468153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781300"/>
            <a:ext cx="3419475" cy="303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476250"/>
            <a:ext cx="4932362" cy="611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04813"/>
            <a:ext cx="7848600"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4580" name="Object 5"/>
          <p:cNvGraphicFramePr>
            <a:graphicFrameLocks noChangeAspect="1"/>
          </p:cNvGraphicFramePr>
          <p:nvPr/>
        </p:nvGraphicFramePr>
        <p:xfrm>
          <a:off x="6084888" y="4581525"/>
          <a:ext cx="1439862" cy="488950"/>
        </p:xfrm>
        <a:graphic>
          <a:graphicData uri="http://schemas.openxmlformats.org/presentationml/2006/ole">
            <mc:AlternateContent xmlns:mc="http://schemas.openxmlformats.org/markup-compatibility/2006">
              <mc:Choice xmlns:v="urn:schemas-microsoft-com:vml" Requires="v">
                <p:oleObj spid="_x0000_s24606" name="Equation" r:id="rId4" imgW="672808" imgH="228501" progId="Equation.3">
                  <p:embed/>
                </p:oleObj>
              </mc:Choice>
              <mc:Fallback>
                <p:oleObj name="Equation" r:id="rId4" imgW="672808" imgH="228501"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4581525"/>
                        <a:ext cx="1439862" cy="488950"/>
                      </a:xfrm>
                      <a:prstGeom prst="rect">
                        <a:avLst/>
                      </a:prstGeom>
                      <a:solidFill>
                        <a:srgbClr val="FFFF00"/>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p:cNvSpPr txBox="1"/>
          <p:nvPr/>
        </p:nvSpPr>
        <p:spPr>
          <a:xfrm>
            <a:off x="4283968" y="6111364"/>
            <a:ext cx="1382110" cy="338554"/>
          </a:xfrm>
          <a:prstGeom prst="rect">
            <a:avLst/>
          </a:prstGeom>
          <a:solidFill>
            <a:schemeClr val="bg1"/>
          </a:solidFill>
        </p:spPr>
        <p:txBody>
          <a:bodyPr wrap="none" rtlCol="0">
            <a:spAutoFit/>
          </a:bodyPr>
          <a:lstStyle/>
          <a:p>
            <a:r>
              <a:rPr lang="en-US" sz="1600" b="1" dirty="0" smtClean="0">
                <a:solidFill>
                  <a:srgbClr val="0000FF"/>
                </a:solidFill>
              </a:rPr>
              <a:t>a/z                </a:t>
            </a:r>
            <a:endParaRPr lang="en-US" sz="1600" b="1" dirty="0">
              <a:solidFill>
                <a:srgbClr val="0000FF"/>
              </a:solidFill>
            </a:endParaRPr>
          </a:p>
        </p:txBody>
      </p:sp>
      <p:sp>
        <p:nvSpPr>
          <p:cNvPr id="6" name="TextBox 5"/>
          <p:cNvSpPr txBox="1"/>
          <p:nvPr/>
        </p:nvSpPr>
        <p:spPr>
          <a:xfrm>
            <a:off x="2987824" y="1340768"/>
            <a:ext cx="720080" cy="338554"/>
          </a:xfrm>
          <a:prstGeom prst="rect">
            <a:avLst/>
          </a:prstGeom>
          <a:solidFill>
            <a:schemeClr val="bg1"/>
          </a:solidFill>
        </p:spPr>
        <p:txBody>
          <a:bodyPr wrap="square" rtlCol="0">
            <a:spAutoFit/>
          </a:bodyPr>
          <a:lstStyle/>
          <a:p>
            <a:r>
              <a:rPr lang="en-US" sz="1600" b="1" dirty="0" smtClean="0">
                <a:solidFill>
                  <a:srgbClr val="0000FF"/>
                </a:solidFill>
              </a:rPr>
              <a:t>b/z  </a:t>
            </a:r>
            <a:endParaRPr lang="en-US" sz="1600" b="1" dirty="0">
              <a:solidFill>
                <a:srgbClr val="0000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ChangeArrowheads="1"/>
          </p:cNvSpPr>
          <p:nvPr/>
        </p:nvSpPr>
        <p:spPr bwMode="auto">
          <a:xfrm>
            <a:off x="107950" y="44450"/>
            <a:ext cx="2198688" cy="5191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u="sng">
                <a:solidFill>
                  <a:schemeClr val="tx2"/>
                </a:solidFill>
              </a:rPr>
              <a:t>EXAMPLE 1</a:t>
            </a:r>
          </a:p>
        </p:txBody>
      </p:sp>
      <p:sp>
        <p:nvSpPr>
          <p:cNvPr id="25604" name="Text Box 3"/>
          <p:cNvSpPr txBox="1">
            <a:spLocks noChangeArrowheads="1"/>
          </p:cNvSpPr>
          <p:nvPr/>
        </p:nvSpPr>
        <p:spPr bwMode="auto">
          <a:xfrm>
            <a:off x="323850" y="549275"/>
            <a:ext cx="84455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gn="just" rtl="0" eaLnBrk="1" hangingPunct="1"/>
            <a:r>
              <a:rPr lang="en-US" altLang="en-US" sz="2400" b="1" dirty="0"/>
              <a:t>A 3 m high embankment is to be constructed as shown below. If the unit weight of soil used in the embankment is 19.0 </a:t>
            </a:r>
            <a:r>
              <a:rPr lang="en-US" altLang="en-US" sz="2400" b="1" dirty="0" err="1"/>
              <a:t>kN</a:t>
            </a:r>
            <a:r>
              <a:rPr lang="en-US" altLang="en-US" sz="2400" b="1" dirty="0"/>
              <a:t>/m</a:t>
            </a:r>
            <a:r>
              <a:rPr lang="en-US" altLang="en-US" sz="2400" b="1" baseline="30000" dirty="0"/>
              <a:t>2</a:t>
            </a:r>
            <a:r>
              <a:rPr lang="en-US" altLang="en-US" sz="2400" b="1" dirty="0"/>
              <a:t>, calculate the vertical stress due to the embankment loading at points </a:t>
            </a:r>
            <a:r>
              <a:rPr lang="en-US" altLang="en-US" sz="2400" b="1" dirty="0">
                <a:solidFill>
                  <a:srgbClr val="FF0000"/>
                </a:solidFill>
              </a:rPr>
              <a:t>P</a:t>
            </a:r>
            <a:r>
              <a:rPr lang="en-US" altLang="en-US" sz="2400" b="1" baseline="-25000" dirty="0">
                <a:solidFill>
                  <a:srgbClr val="FF0000"/>
                </a:solidFill>
              </a:rPr>
              <a:t>1</a:t>
            </a:r>
            <a:r>
              <a:rPr lang="en-US" altLang="en-US" sz="2400" b="1" dirty="0"/>
              <a:t>, </a:t>
            </a:r>
            <a:r>
              <a:rPr lang="en-US" altLang="en-US" sz="2400" b="1" dirty="0">
                <a:solidFill>
                  <a:srgbClr val="FF0000"/>
                </a:solidFill>
              </a:rPr>
              <a:t>P</a:t>
            </a:r>
            <a:r>
              <a:rPr lang="en-US" altLang="en-US" sz="2400" b="1" baseline="-25000" dirty="0">
                <a:solidFill>
                  <a:srgbClr val="FF0000"/>
                </a:solidFill>
              </a:rPr>
              <a:t>2</a:t>
            </a:r>
            <a:r>
              <a:rPr lang="en-US" altLang="en-US" sz="2400" b="1" dirty="0"/>
              <a:t>, and </a:t>
            </a:r>
            <a:r>
              <a:rPr lang="en-US" altLang="en-US" sz="2400" b="1" dirty="0">
                <a:solidFill>
                  <a:srgbClr val="FF0000"/>
                </a:solidFill>
              </a:rPr>
              <a:t>P</a:t>
            </a:r>
            <a:r>
              <a:rPr lang="en-US" altLang="en-US" sz="2400" b="1" baseline="-25000" dirty="0">
                <a:solidFill>
                  <a:srgbClr val="FF0000"/>
                </a:solidFill>
              </a:rPr>
              <a:t>3</a:t>
            </a:r>
            <a:r>
              <a:rPr lang="en-US" altLang="en-US" sz="2400" b="1" dirty="0"/>
              <a:t>.</a:t>
            </a:r>
          </a:p>
        </p:txBody>
      </p:sp>
      <p:pic>
        <p:nvPicPr>
          <p:cNvPr id="256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205038"/>
            <a:ext cx="6769100" cy="415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bwMode="auto">
          <a:xfrm>
            <a:off x="3914775" y="3400425"/>
            <a:ext cx="2914650" cy="1152128"/>
          </a:xfrm>
          <a:custGeom>
            <a:avLst/>
            <a:gdLst>
              <a:gd name="connsiteX0" fmla="*/ 14288 w 2914650"/>
              <a:gd name="connsiteY0" fmla="*/ 0 h 1128713"/>
              <a:gd name="connsiteX1" fmla="*/ 1785938 w 2914650"/>
              <a:gd name="connsiteY1" fmla="*/ 14288 h 1128713"/>
              <a:gd name="connsiteX2" fmla="*/ 2914650 w 2914650"/>
              <a:gd name="connsiteY2" fmla="*/ 1128713 h 1128713"/>
              <a:gd name="connsiteX3" fmla="*/ 0 w 2914650"/>
              <a:gd name="connsiteY3" fmla="*/ 1114425 h 1128713"/>
              <a:gd name="connsiteX4" fmla="*/ 14288 w 2914650"/>
              <a:gd name="connsiteY4" fmla="*/ 0 h 1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650" h="1128713">
                <a:moveTo>
                  <a:pt x="14288" y="0"/>
                </a:moveTo>
                <a:lnTo>
                  <a:pt x="1785938" y="14288"/>
                </a:lnTo>
                <a:lnTo>
                  <a:pt x="2914650" y="1128713"/>
                </a:lnTo>
                <a:lnTo>
                  <a:pt x="0" y="1114425"/>
                </a:lnTo>
                <a:lnTo>
                  <a:pt x="14288" y="0"/>
                </a:lnTo>
                <a:close/>
              </a:path>
            </a:pathLst>
          </a:cu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 name="Freeform 2"/>
          <p:cNvSpPr/>
          <p:nvPr/>
        </p:nvSpPr>
        <p:spPr bwMode="auto">
          <a:xfrm>
            <a:off x="2271713" y="3429000"/>
            <a:ext cx="1671637" cy="1114425"/>
          </a:xfrm>
          <a:custGeom>
            <a:avLst/>
            <a:gdLst>
              <a:gd name="connsiteX0" fmla="*/ 0 w 1671637"/>
              <a:gd name="connsiteY0" fmla="*/ 1114425 h 1114425"/>
              <a:gd name="connsiteX1" fmla="*/ 1071562 w 1671637"/>
              <a:gd name="connsiteY1" fmla="*/ 0 h 1114425"/>
              <a:gd name="connsiteX2" fmla="*/ 1671637 w 1671637"/>
              <a:gd name="connsiteY2" fmla="*/ 0 h 1114425"/>
              <a:gd name="connsiteX3" fmla="*/ 1643062 w 1671637"/>
              <a:gd name="connsiteY3" fmla="*/ 1114425 h 1114425"/>
              <a:gd name="connsiteX4" fmla="*/ 57150 w 1671637"/>
              <a:gd name="connsiteY4" fmla="*/ 1114425 h 111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637" h="1114425">
                <a:moveTo>
                  <a:pt x="0" y="1114425"/>
                </a:moveTo>
                <a:lnTo>
                  <a:pt x="1071562" y="0"/>
                </a:lnTo>
                <a:lnTo>
                  <a:pt x="1671637" y="0"/>
                </a:lnTo>
                <a:lnTo>
                  <a:pt x="1643062" y="1114425"/>
                </a:lnTo>
                <a:lnTo>
                  <a:pt x="57150" y="1114425"/>
                </a:lnTo>
              </a:path>
            </a:pathLst>
          </a:custGeom>
          <a:noFill/>
          <a:ln w="38100" cap="flat" cmpd="sng" algn="ctr">
            <a:solidFill>
              <a:srgbClr val="00CC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3140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6769100" cy="415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bwMode="auto">
          <a:xfrm>
            <a:off x="3914378" y="2248123"/>
            <a:ext cx="2914650" cy="1152128"/>
          </a:xfrm>
          <a:custGeom>
            <a:avLst/>
            <a:gdLst>
              <a:gd name="connsiteX0" fmla="*/ 14288 w 2914650"/>
              <a:gd name="connsiteY0" fmla="*/ 0 h 1128713"/>
              <a:gd name="connsiteX1" fmla="*/ 1785938 w 2914650"/>
              <a:gd name="connsiteY1" fmla="*/ 14288 h 1128713"/>
              <a:gd name="connsiteX2" fmla="*/ 2914650 w 2914650"/>
              <a:gd name="connsiteY2" fmla="*/ 1128713 h 1128713"/>
              <a:gd name="connsiteX3" fmla="*/ 0 w 2914650"/>
              <a:gd name="connsiteY3" fmla="*/ 1114425 h 1128713"/>
              <a:gd name="connsiteX4" fmla="*/ 14288 w 2914650"/>
              <a:gd name="connsiteY4" fmla="*/ 0 h 1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650" h="1128713">
                <a:moveTo>
                  <a:pt x="14288" y="0"/>
                </a:moveTo>
                <a:lnTo>
                  <a:pt x="1785938" y="14288"/>
                </a:lnTo>
                <a:lnTo>
                  <a:pt x="2914650" y="1128713"/>
                </a:lnTo>
                <a:lnTo>
                  <a:pt x="0" y="1114425"/>
                </a:lnTo>
                <a:lnTo>
                  <a:pt x="14288" y="0"/>
                </a:lnTo>
                <a:close/>
              </a:path>
            </a:pathLst>
          </a:cu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 name="Freeform 2"/>
          <p:cNvSpPr/>
          <p:nvPr/>
        </p:nvSpPr>
        <p:spPr bwMode="auto">
          <a:xfrm>
            <a:off x="2271316" y="2276698"/>
            <a:ext cx="1671637" cy="1114425"/>
          </a:xfrm>
          <a:custGeom>
            <a:avLst/>
            <a:gdLst>
              <a:gd name="connsiteX0" fmla="*/ 0 w 1671637"/>
              <a:gd name="connsiteY0" fmla="*/ 1114425 h 1114425"/>
              <a:gd name="connsiteX1" fmla="*/ 1071562 w 1671637"/>
              <a:gd name="connsiteY1" fmla="*/ 0 h 1114425"/>
              <a:gd name="connsiteX2" fmla="*/ 1671637 w 1671637"/>
              <a:gd name="connsiteY2" fmla="*/ 0 h 1114425"/>
              <a:gd name="connsiteX3" fmla="*/ 1643062 w 1671637"/>
              <a:gd name="connsiteY3" fmla="*/ 1114425 h 1114425"/>
              <a:gd name="connsiteX4" fmla="*/ 57150 w 1671637"/>
              <a:gd name="connsiteY4" fmla="*/ 1114425 h 111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637" h="1114425">
                <a:moveTo>
                  <a:pt x="0" y="1114425"/>
                </a:moveTo>
                <a:lnTo>
                  <a:pt x="1071562" y="0"/>
                </a:lnTo>
                <a:lnTo>
                  <a:pt x="1671637" y="0"/>
                </a:lnTo>
                <a:lnTo>
                  <a:pt x="1643062" y="1114425"/>
                </a:lnTo>
                <a:lnTo>
                  <a:pt x="57150" y="1114425"/>
                </a:lnTo>
              </a:path>
            </a:pathLst>
          </a:custGeom>
          <a:noFill/>
          <a:ln w="38100" cap="flat" cmpd="sng" algn="ctr">
            <a:solidFill>
              <a:srgbClr val="00CC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 name="Rectangle 3"/>
          <p:cNvSpPr/>
          <p:nvPr/>
        </p:nvSpPr>
        <p:spPr>
          <a:xfrm>
            <a:off x="125934" y="213493"/>
            <a:ext cx="8748464" cy="461665"/>
          </a:xfrm>
          <a:prstGeom prst="rect">
            <a:avLst/>
          </a:prstGeom>
        </p:spPr>
        <p:txBody>
          <a:bodyPr wrap="square">
            <a:spAutoFit/>
          </a:bodyPr>
          <a:lstStyle/>
          <a:p>
            <a:r>
              <a:rPr lang="en-US" altLang="en-US" sz="2400" b="1" dirty="0"/>
              <a:t>V</a:t>
            </a:r>
            <a:r>
              <a:rPr lang="en-US" altLang="en-US" sz="2400" b="1" dirty="0" smtClean="0"/>
              <a:t>ertical </a:t>
            </a:r>
            <a:r>
              <a:rPr lang="en-US" altLang="en-US" sz="2400" b="1" dirty="0"/>
              <a:t>stress due to the embankment loading at points </a:t>
            </a:r>
            <a:r>
              <a:rPr lang="en-US" altLang="en-US" sz="2400" b="1" dirty="0">
                <a:solidFill>
                  <a:srgbClr val="FF0000"/>
                </a:solidFill>
              </a:rPr>
              <a:t>P</a:t>
            </a:r>
            <a:r>
              <a:rPr lang="en-US" altLang="en-US" sz="2400" b="1" baseline="-25000" dirty="0">
                <a:solidFill>
                  <a:srgbClr val="FF0000"/>
                </a:solidFill>
              </a:rPr>
              <a:t>1</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340768"/>
            <a:ext cx="6769100" cy="415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bwMode="auto">
          <a:xfrm>
            <a:off x="2871960" y="2536155"/>
            <a:ext cx="4029075" cy="1194694"/>
          </a:xfrm>
          <a:custGeom>
            <a:avLst/>
            <a:gdLst>
              <a:gd name="connsiteX0" fmla="*/ 14288 w 2914650"/>
              <a:gd name="connsiteY0" fmla="*/ 0 h 1128713"/>
              <a:gd name="connsiteX1" fmla="*/ 1785938 w 2914650"/>
              <a:gd name="connsiteY1" fmla="*/ 14288 h 1128713"/>
              <a:gd name="connsiteX2" fmla="*/ 2914650 w 2914650"/>
              <a:gd name="connsiteY2" fmla="*/ 1128713 h 1128713"/>
              <a:gd name="connsiteX3" fmla="*/ 0 w 2914650"/>
              <a:gd name="connsiteY3" fmla="*/ 1114425 h 1128713"/>
              <a:gd name="connsiteX4" fmla="*/ 14288 w 2914650"/>
              <a:gd name="connsiteY4" fmla="*/ 0 h 1128713"/>
              <a:gd name="connsiteX0" fmla="*/ 0 w 4014787"/>
              <a:gd name="connsiteY0" fmla="*/ 0 h 1128713"/>
              <a:gd name="connsiteX1" fmla="*/ 2886075 w 4014787"/>
              <a:gd name="connsiteY1" fmla="*/ 14288 h 1128713"/>
              <a:gd name="connsiteX2" fmla="*/ 4014787 w 4014787"/>
              <a:gd name="connsiteY2" fmla="*/ 1128713 h 1128713"/>
              <a:gd name="connsiteX3" fmla="*/ 1100137 w 4014787"/>
              <a:gd name="connsiteY3" fmla="*/ 1114425 h 1128713"/>
              <a:gd name="connsiteX4" fmla="*/ 0 w 4014787"/>
              <a:gd name="connsiteY4" fmla="*/ 0 h 1128713"/>
              <a:gd name="connsiteX0" fmla="*/ 14288 w 4029075"/>
              <a:gd name="connsiteY0" fmla="*/ 0 h 1170414"/>
              <a:gd name="connsiteX1" fmla="*/ 2900363 w 4029075"/>
              <a:gd name="connsiteY1" fmla="*/ 14288 h 1170414"/>
              <a:gd name="connsiteX2" fmla="*/ 4029075 w 4029075"/>
              <a:gd name="connsiteY2" fmla="*/ 1128713 h 1170414"/>
              <a:gd name="connsiteX3" fmla="*/ 0 w 4029075"/>
              <a:gd name="connsiteY3" fmla="*/ 1170414 h 1170414"/>
              <a:gd name="connsiteX4" fmla="*/ 14288 w 4029075"/>
              <a:gd name="connsiteY4" fmla="*/ 0 h 1170414"/>
              <a:gd name="connsiteX0" fmla="*/ 14288 w 4029075"/>
              <a:gd name="connsiteY0" fmla="*/ 0 h 1170414"/>
              <a:gd name="connsiteX1" fmla="*/ 2900363 w 4029075"/>
              <a:gd name="connsiteY1" fmla="*/ 14288 h 1170414"/>
              <a:gd name="connsiteX2" fmla="*/ 4029075 w 4029075"/>
              <a:gd name="connsiteY2" fmla="*/ 1128713 h 1170414"/>
              <a:gd name="connsiteX3" fmla="*/ 0 w 4029075"/>
              <a:gd name="connsiteY3" fmla="*/ 1170414 h 1170414"/>
              <a:gd name="connsiteX4" fmla="*/ 14288 w 4029075"/>
              <a:gd name="connsiteY4" fmla="*/ 0 h 1170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9075" h="1170414">
                <a:moveTo>
                  <a:pt x="14288" y="0"/>
                </a:moveTo>
                <a:lnTo>
                  <a:pt x="2900363" y="14288"/>
                </a:lnTo>
                <a:lnTo>
                  <a:pt x="4029075" y="1128713"/>
                </a:lnTo>
                <a:lnTo>
                  <a:pt x="0" y="1170414"/>
                </a:lnTo>
                <a:lnTo>
                  <a:pt x="14288" y="0"/>
                </a:lnTo>
                <a:close/>
              </a:path>
            </a:pathLst>
          </a:cu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a:xfrm>
            <a:off x="125934" y="213493"/>
            <a:ext cx="8748464" cy="461665"/>
          </a:xfrm>
          <a:prstGeom prst="rect">
            <a:avLst/>
          </a:prstGeom>
        </p:spPr>
        <p:txBody>
          <a:bodyPr wrap="square">
            <a:spAutoFit/>
          </a:bodyPr>
          <a:lstStyle/>
          <a:p>
            <a:r>
              <a:rPr lang="en-US" altLang="en-US" sz="2400" b="1" dirty="0"/>
              <a:t>V</a:t>
            </a:r>
            <a:r>
              <a:rPr lang="en-US" altLang="en-US" sz="2400" b="1" dirty="0" smtClean="0"/>
              <a:t>ertical </a:t>
            </a:r>
            <a:r>
              <a:rPr lang="en-US" altLang="en-US" sz="2400" b="1" dirty="0"/>
              <a:t>stress due to the embankment loading at points </a:t>
            </a:r>
            <a:r>
              <a:rPr lang="en-US" altLang="en-US" sz="2400" b="1" dirty="0" smtClean="0">
                <a:solidFill>
                  <a:srgbClr val="FF0000"/>
                </a:solidFill>
              </a:rPr>
              <a:t>P</a:t>
            </a:r>
            <a:r>
              <a:rPr lang="en-US" altLang="en-US" sz="2400" b="1" baseline="-25000" dirty="0" smtClean="0">
                <a:solidFill>
                  <a:srgbClr val="FF0000"/>
                </a:solidFill>
              </a:rPr>
              <a:t>2</a:t>
            </a:r>
            <a:endParaRPr lang="en-US" sz="2400" dirty="0"/>
          </a:p>
        </p:txBody>
      </p:sp>
      <p:sp>
        <p:nvSpPr>
          <p:cNvPr id="3" name="Freeform 2"/>
          <p:cNvSpPr/>
          <p:nvPr/>
        </p:nvSpPr>
        <p:spPr bwMode="auto">
          <a:xfrm>
            <a:off x="2900363" y="2557463"/>
            <a:ext cx="514350" cy="571500"/>
          </a:xfrm>
          <a:custGeom>
            <a:avLst/>
            <a:gdLst>
              <a:gd name="connsiteX0" fmla="*/ 514350 w 514350"/>
              <a:gd name="connsiteY0" fmla="*/ 14287 h 571500"/>
              <a:gd name="connsiteX1" fmla="*/ 0 w 514350"/>
              <a:gd name="connsiteY1" fmla="*/ 571500 h 571500"/>
              <a:gd name="connsiteX2" fmla="*/ 0 w 514350"/>
              <a:gd name="connsiteY2" fmla="*/ 0 h 571500"/>
              <a:gd name="connsiteX3" fmla="*/ 514350 w 514350"/>
              <a:gd name="connsiteY3" fmla="*/ 14287 h 571500"/>
            </a:gdLst>
            <a:ahLst/>
            <a:cxnLst>
              <a:cxn ang="0">
                <a:pos x="connsiteX0" y="connsiteY0"/>
              </a:cxn>
              <a:cxn ang="0">
                <a:pos x="connsiteX1" y="connsiteY1"/>
              </a:cxn>
              <a:cxn ang="0">
                <a:pos x="connsiteX2" y="connsiteY2"/>
              </a:cxn>
              <a:cxn ang="0">
                <a:pos x="connsiteX3" y="connsiteY3"/>
              </a:cxn>
            </a:cxnLst>
            <a:rect l="l" t="t" r="r" b="b"/>
            <a:pathLst>
              <a:path w="514350" h="571500">
                <a:moveTo>
                  <a:pt x="514350" y="14287"/>
                </a:moveTo>
                <a:lnTo>
                  <a:pt x="0" y="571500"/>
                </a:lnTo>
                <a:lnTo>
                  <a:pt x="0" y="0"/>
                </a:lnTo>
                <a:lnTo>
                  <a:pt x="514350" y="14287"/>
                </a:lnTo>
                <a:close/>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4" name="Freeform 3"/>
          <p:cNvSpPr/>
          <p:nvPr/>
        </p:nvSpPr>
        <p:spPr bwMode="auto">
          <a:xfrm>
            <a:off x="2339752" y="3150271"/>
            <a:ext cx="560611" cy="601886"/>
          </a:xfrm>
          <a:custGeom>
            <a:avLst/>
            <a:gdLst>
              <a:gd name="connsiteX0" fmla="*/ 385762 w 414337"/>
              <a:gd name="connsiteY0" fmla="*/ 0 h 557213"/>
              <a:gd name="connsiteX1" fmla="*/ 0 w 414337"/>
              <a:gd name="connsiteY1" fmla="*/ 514350 h 557213"/>
              <a:gd name="connsiteX2" fmla="*/ 400050 w 414337"/>
              <a:gd name="connsiteY2" fmla="*/ 557213 h 557213"/>
              <a:gd name="connsiteX3" fmla="*/ 414337 w 414337"/>
              <a:gd name="connsiteY3" fmla="*/ 57150 h 557213"/>
              <a:gd name="connsiteX0" fmla="*/ 435685 w 464260"/>
              <a:gd name="connsiteY0" fmla="*/ 0 h 557213"/>
              <a:gd name="connsiteX1" fmla="*/ 0 w 464260"/>
              <a:gd name="connsiteY1" fmla="*/ 487253 h 557213"/>
              <a:gd name="connsiteX2" fmla="*/ 449973 w 464260"/>
              <a:gd name="connsiteY2" fmla="*/ 557213 h 557213"/>
              <a:gd name="connsiteX3" fmla="*/ 464260 w 464260"/>
              <a:gd name="connsiteY3" fmla="*/ 57150 h 557213"/>
              <a:gd name="connsiteX0" fmla="*/ 435685 w 476740"/>
              <a:gd name="connsiteY0" fmla="*/ 24142 h 581355"/>
              <a:gd name="connsiteX1" fmla="*/ 0 w 476740"/>
              <a:gd name="connsiteY1" fmla="*/ 511395 h 581355"/>
              <a:gd name="connsiteX2" fmla="*/ 449973 w 476740"/>
              <a:gd name="connsiteY2" fmla="*/ 581355 h 581355"/>
              <a:gd name="connsiteX3" fmla="*/ 476740 w 476740"/>
              <a:gd name="connsiteY3" fmla="*/ 0 h 581355"/>
              <a:gd name="connsiteX0" fmla="*/ 435685 w 476740"/>
              <a:gd name="connsiteY0" fmla="*/ 24142 h 540709"/>
              <a:gd name="connsiteX1" fmla="*/ 0 w 476740"/>
              <a:gd name="connsiteY1" fmla="*/ 511395 h 540709"/>
              <a:gd name="connsiteX2" fmla="*/ 462453 w 476740"/>
              <a:gd name="connsiteY2" fmla="*/ 540709 h 540709"/>
              <a:gd name="connsiteX3" fmla="*/ 476740 w 476740"/>
              <a:gd name="connsiteY3" fmla="*/ 0 h 540709"/>
              <a:gd name="connsiteX0" fmla="*/ 373281 w 414336"/>
              <a:gd name="connsiteY0" fmla="*/ 24142 h 540709"/>
              <a:gd name="connsiteX1" fmla="*/ 0 w 414336"/>
              <a:gd name="connsiteY1" fmla="*/ 511395 h 540709"/>
              <a:gd name="connsiteX2" fmla="*/ 400049 w 414336"/>
              <a:gd name="connsiteY2" fmla="*/ 540709 h 540709"/>
              <a:gd name="connsiteX3" fmla="*/ 414336 w 414336"/>
              <a:gd name="connsiteY3" fmla="*/ 0 h 540709"/>
            </a:gdLst>
            <a:ahLst/>
            <a:cxnLst>
              <a:cxn ang="0">
                <a:pos x="connsiteX0" y="connsiteY0"/>
              </a:cxn>
              <a:cxn ang="0">
                <a:pos x="connsiteX1" y="connsiteY1"/>
              </a:cxn>
              <a:cxn ang="0">
                <a:pos x="connsiteX2" y="connsiteY2"/>
              </a:cxn>
              <a:cxn ang="0">
                <a:pos x="connsiteX3" y="connsiteY3"/>
              </a:cxn>
            </a:cxnLst>
            <a:rect l="l" t="t" r="r" b="b"/>
            <a:pathLst>
              <a:path w="414336" h="540709">
                <a:moveTo>
                  <a:pt x="373281" y="24142"/>
                </a:moveTo>
                <a:lnTo>
                  <a:pt x="0" y="511395"/>
                </a:lnTo>
                <a:lnTo>
                  <a:pt x="400049" y="540709"/>
                </a:lnTo>
                <a:lnTo>
                  <a:pt x="414336" y="0"/>
                </a:lnTo>
              </a:path>
            </a:pathLst>
          </a:cu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5" name="TextBox 4"/>
          <p:cNvSpPr txBox="1"/>
          <p:nvPr/>
        </p:nvSpPr>
        <p:spPr>
          <a:xfrm>
            <a:off x="2843384" y="2532582"/>
            <a:ext cx="415498" cy="369332"/>
          </a:xfrm>
          <a:prstGeom prst="rect">
            <a:avLst/>
          </a:prstGeom>
          <a:noFill/>
        </p:spPr>
        <p:txBody>
          <a:bodyPr wrap="none" rtlCol="0">
            <a:spAutoFit/>
          </a:bodyPr>
          <a:lstStyle/>
          <a:p>
            <a:pPr algn="r" rtl="0"/>
            <a:r>
              <a:rPr lang="en-US" b="1" dirty="0" smtClean="0"/>
              <a:t>(-)</a:t>
            </a:r>
            <a:endParaRPr lang="en-US" b="1" dirty="0"/>
          </a:p>
        </p:txBody>
      </p:sp>
      <p:sp>
        <p:nvSpPr>
          <p:cNvPr id="8" name="TextBox 7"/>
          <p:cNvSpPr txBox="1"/>
          <p:nvPr/>
        </p:nvSpPr>
        <p:spPr>
          <a:xfrm>
            <a:off x="2487635" y="3386459"/>
            <a:ext cx="473206" cy="369332"/>
          </a:xfrm>
          <a:prstGeom prst="rect">
            <a:avLst/>
          </a:prstGeom>
          <a:noFill/>
        </p:spPr>
        <p:txBody>
          <a:bodyPr wrap="none" rtlCol="0">
            <a:spAutoFit/>
          </a:bodyPr>
          <a:lstStyle/>
          <a:p>
            <a:pPr algn="r" rtl="0"/>
            <a:r>
              <a:rPr lang="en-US" b="1" dirty="0" smtClean="0"/>
              <a:t>(+)</a:t>
            </a:r>
            <a:endParaRPr lang="en-US" b="1" dirty="0"/>
          </a:p>
        </p:txBody>
      </p:sp>
    </p:spTree>
    <p:extLst>
      <p:ext uri="{BB962C8B-B14F-4D97-AF65-F5344CB8AC3E}">
        <p14:creationId xmlns:p14="http://schemas.microsoft.com/office/powerpoint/2010/main" val="2464237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340768"/>
            <a:ext cx="6769100" cy="415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bwMode="auto">
          <a:xfrm>
            <a:off x="1749400" y="2564904"/>
            <a:ext cx="5144566" cy="1155936"/>
          </a:xfrm>
          <a:custGeom>
            <a:avLst/>
            <a:gdLst>
              <a:gd name="connsiteX0" fmla="*/ 14288 w 2914650"/>
              <a:gd name="connsiteY0" fmla="*/ 0 h 1128713"/>
              <a:gd name="connsiteX1" fmla="*/ 1785938 w 2914650"/>
              <a:gd name="connsiteY1" fmla="*/ 14288 h 1128713"/>
              <a:gd name="connsiteX2" fmla="*/ 2914650 w 2914650"/>
              <a:gd name="connsiteY2" fmla="*/ 1128713 h 1128713"/>
              <a:gd name="connsiteX3" fmla="*/ 0 w 2914650"/>
              <a:gd name="connsiteY3" fmla="*/ 1114425 h 1128713"/>
              <a:gd name="connsiteX4" fmla="*/ 14288 w 2914650"/>
              <a:gd name="connsiteY4" fmla="*/ 0 h 1128713"/>
              <a:gd name="connsiteX0" fmla="*/ 0 w 4014787"/>
              <a:gd name="connsiteY0" fmla="*/ 0 h 1128713"/>
              <a:gd name="connsiteX1" fmla="*/ 2886075 w 4014787"/>
              <a:gd name="connsiteY1" fmla="*/ 14288 h 1128713"/>
              <a:gd name="connsiteX2" fmla="*/ 4014787 w 4014787"/>
              <a:gd name="connsiteY2" fmla="*/ 1128713 h 1128713"/>
              <a:gd name="connsiteX3" fmla="*/ 1100137 w 4014787"/>
              <a:gd name="connsiteY3" fmla="*/ 1114425 h 1128713"/>
              <a:gd name="connsiteX4" fmla="*/ 0 w 4014787"/>
              <a:gd name="connsiteY4" fmla="*/ 0 h 1128713"/>
              <a:gd name="connsiteX0" fmla="*/ 14288 w 4029075"/>
              <a:gd name="connsiteY0" fmla="*/ 0 h 1170414"/>
              <a:gd name="connsiteX1" fmla="*/ 2900363 w 4029075"/>
              <a:gd name="connsiteY1" fmla="*/ 14288 h 1170414"/>
              <a:gd name="connsiteX2" fmla="*/ 4029075 w 4029075"/>
              <a:gd name="connsiteY2" fmla="*/ 1128713 h 1170414"/>
              <a:gd name="connsiteX3" fmla="*/ 0 w 4029075"/>
              <a:gd name="connsiteY3" fmla="*/ 1170414 h 1170414"/>
              <a:gd name="connsiteX4" fmla="*/ 14288 w 4029075"/>
              <a:gd name="connsiteY4" fmla="*/ 0 h 1170414"/>
              <a:gd name="connsiteX0" fmla="*/ 14288 w 4029075"/>
              <a:gd name="connsiteY0" fmla="*/ 0 h 1170414"/>
              <a:gd name="connsiteX1" fmla="*/ 2900363 w 4029075"/>
              <a:gd name="connsiteY1" fmla="*/ 14288 h 1170414"/>
              <a:gd name="connsiteX2" fmla="*/ 4029075 w 4029075"/>
              <a:gd name="connsiteY2" fmla="*/ 1128713 h 1170414"/>
              <a:gd name="connsiteX3" fmla="*/ 0 w 4029075"/>
              <a:gd name="connsiteY3" fmla="*/ 1170414 h 1170414"/>
              <a:gd name="connsiteX4" fmla="*/ 14288 w 4029075"/>
              <a:gd name="connsiteY4" fmla="*/ 0 h 1170414"/>
              <a:gd name="connsiteX0" fmla="*/ 14288 w 3738373"/>
              <a:gd name="connsiteY0" fmla="*/ 0 h 1252568"/>
              <a:gd name="connsiteX1" fmla="*/ 2900363 w 3738373"/>
              <a:gd name="connsiteY1" fmla="*/ 14288 h 1252568"/>
              <a:gd name="connsiteX2" fmla="*/ 3738373 w 3738373"/>
              <a:gd name="connsiteY2" fmla="*/ 1252568 h 1252568"/>
              <a:gd name="connsiteX3" fmla="*/ 0 w 3738373"/>
              <a:gd name="connsiteY3" fmla="*/ 1170414 h 1252568"/>
              <a:gd name="connsiteX4" fmla="*/ 14288 w 3738373"/>
              <a:gd name="connsiteY4" fmla="*/ 0 h 1252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373" h="1252568">
                <a:moveTo>
                  <a:pt x="14288" y="0"/>
                </a:moveTo>
                <a:lnTo>
                  <a:pt x="2900363" y="14288"/>
                </a:lnTo>
                <a:lnTo>
                  <a:pt x="3738373" y="1252568"/>
                </a:lnTo>
                <a:lnTo>
                  <a:pt x="0" y="1170414"/>
                </a:lnTo>
                <a:lnTo>
                  <a:pt x="14288" y="0"/>
                </a:lnTo>
                <a:close/>
              </a:path>
            </a:pathLst>
          </a:cu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7" name="Rectangle 6"/>
          <p:cNvSpPr/>
          <p:nvPr/>
        </p:nvSpPr>
        <p:spPr>
          <a:xfrm>
            <a:off x="125934" y="213493"/>
            <a:ext cx="8748464" cy="461665"/>
          </a:xfrm>
          <a:prstGeom prst="rect">
            <a:avLst/>
          </a:prstGeom>
        </p:spPr>
        <p:txBody>
          <a:bodyPr wrap="square">
            <a:spAutoFit/>
          </a:bodyPr>
          <a:lstStyle/>
          <a:p>
            <a:r>
              <a:rPr lang="en-US" altLang="en-US" sz="2400" b="1" dirty="0"/>
              <a:t>V</a:t>
            </a:r>
            <a:r>
              <a:rPr lang="en-US" altLang="en-US" sz="2400" b="1" dirty="0" smtClean="0"/>
              <a:t>ertical </a:t>
            </a:r>
            <a:r>
              <a:rPr lang="en-US" altLang="en-US" sz="2400" b="1" dirty="0"/>
              <a:t>stress due to the embankment loading at points </a:t>
            </a:r>
            <a:r>
              <a:rPr lang="en-US" altLang="en-US" sz="2400" b="1" dirty="0" smtClean="0">
                <a:solidFill>
                  <a:srgbClr val="FF0000"/>
                </a:solidFill>
              </a:rPr>
              <a:t>P</a:t>
            </a:r>
            <a:r>
              <a:rPr lang="en-US" altLang="en-US" sz="2400" b="1" baseline="-25000" dirty="0">
                <a:solidFill>
                  <a:srgbClr val="FF0000"/>
                </a:solidFill>
              </a:rPr>
              <a:t>3</a:t>
            </a:r>
            <a:endParaRPr lang="en-US" sz="2400" dirty="0"/>
          </a:p>
        </p:txBody>
      </p:sp>
      <p:sp>
        <p:nvSpPr>
          <p:cNvPr id="3" name="Freeform 2"/>
          <p:cNvSpPr/>
          <p:nvPr/>
        </p:nvSpPr>
        <p:spPr bwMode="auto">
          <a:xfrm>
            <a:off x="1763688" y="2564904"/>
            <a:ext cx="1584176" cy="1106984"/>
          </a:xfrm>
          <a:custGeom>
            <a:avLst/>
            <a:gdLst>
              <a:gd name="connsiteX0" fmla="*/ 14287 w 1600200"/>
              <a:gd name="connsiteY0" fmla="*/ 14287 h 1114425"/>
              <a:gd name="connsiteX1" fmla="*/ 1600200 w 1600200"/>
              <a:gd name="connsiteY1" fmla="*/ 0 h 1114425"/>
              <a:gd name="connsiteX2" fmla="*/ 614362 w 1600200"/>
              <a:gd name="connsiteY2" fmla="*/ 1085850 h 1114425"/>
              <a:gd name="connsiteX3" fmla="*/ 0 w 1600200"/>
              <a:gd name="connsiteY3" fmla="*/ 1114425 h 1114425"/>
              <a:gd name="connsiteX4" fmla="*/ 14287 w 1600200"/>
              <a:gd name="connsiteY4" fmla="*/ 14287 h 111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0" h="1114425">
                <a:moveTo>
                  <a:pt x="14287" y="14287"/>
                </a:moveTo>
                <a:lnTo>
                  <a:pt x="1600200" y="0"/>
                </a:lnTo>
                <a:lnTo>
                  <a:pt x="614362" y="1085850"/>
                </a:lnTo>
                <a:lnTo>
                  <a:pt x="0" y="1114425"/>
                </a:lnTo>
                <a:lnTo>
                  <a:pt x="14287" y="14287"/>
                </a:lnTo>
                <a:close/>
              </a:path>
            </a:pathLst>
          </a:custGeom>
          <a:noFill/>
          <a:ln w="38100" cap="flat" cmpd="sng" algn="ctr">
            <a:solidFill>
              <a:srgbClr val="00CC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2233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26" y="5195695"/>
            <a:ext cx="8245475" cy="1535112"/>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8592" y="2764396"/>
            <a:ext cx="5420282" cy="2341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9" name="Rectangle 4"/>
          <p:cNvSpPr>
            <a:spLocks noChangeArrowheads="1"/>
          </p:cNvSpPr>
          <p:nvPr/>
        </p:nvSpPr>
        <p:spPr bwMode="auto">
          <a:xfrm>
            <a:off x="250825" y="30163"/>
            <a:ext cx="1606550" cy="5191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u="sng">
                <a:solidFill>
                  <a:srgbClr val="FF0000"/>
                </a:solidFill>
              </a:rPr>
              <a:t>Solution</a:t>
            </a:r>
          </a:p>
        </p:txBody>
      </p:sp>
      <p:sp>
        <p:nvSpPr>
          <p:cNvPr id="26630" name="Text Box 5"/>
          <p:cNvSpPr txBox="1">
            <a:spLocks noChangeArrowheads="1"/>
          </p:cNvSpPr>
          <p:nvPr/>
        </p:nvSpPr>
        <p:spPr bwMode="auto">
          <a:xfrm>
            <a:off x="235421" y="1196997"/>
            <a:ext cx="284353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gn="just" rtl="0" eaLnBrk="1" hangingPunct="1"/>
            <a:r>
              <a:rPr lang="en-US" altLang="en-US" b="1" dirty="0"/>
              <a:t>The embankment is divided into blocks as shown in the figure for making use of the graph. The calculations are arranged as follows:</a:t>
            </a:r>
          </a:p>
        </p:txBody>
      </p:sp>
      <p:graphicFrame>
        <p:nvGraphicFramePr>
          <p:cNvPr id="26631" name="Object 6"/>
          <p:cNvGraphicFramePr>
            <a:graphicFrameLocks noChangeAspect="1"/>
          </p:cNvGraphicFramePr>
          <p:nvPr>
            <p:extLst>
              <p:ext uri="{D42A27DB-BD31-4B8C-83A1-F6EECF244321}">
                <p14:modId xmlns:p14="http://schemas.microsoft.com/office/powerpoint/2010/main" val="191032007"/>
              </p:ext>
            </p:extLst>
          </p:nvPr>
        </p:nvGraphicFramePr>
        <p:xfrm>
          <a:off x="149909" y="650042"/>
          <a:ext cx="3341971" cy="349683"/>
        </p:xfrm>
        <a:graphic>
          <a:graphicData uri="http://schemas.openxmlformats.org/presentationml/2006/ole">
            <mc:AlternateContent xmlns:mc="http://schemas.openxmlformats.org/markup-compatibility/2006">
              <mc:Choice xmlns:v="urn:schemas-microsoft-com:vml" Requires="v">
                <p:oleObj spid="_x0000_s26656" name="Equation" r:id="rId5" imgW="2184400" imgH="228600" progId="Equation.3">
                  <p:embed/>
                </p:oleObj>
              </mc:Choice>
              <mc:Fallback>
                <p:oleObj name="Equation" r:id="rId5" imgW="2184400" imgH="228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909" y="650042"/>
                        <a:ext cx="3341971" cy="349683"/>
                      </a:xfrm>
                      <a:prstGeom prst="rect">
                        <a:avLst/>
                      </a:prstGeom>
                      <a:noFill/>
                      <a:ln>
                        <a:noFill/>
                      </a:ln>
                      <a:effectLst/>
                      <a:extLst/>
                    </p:spPr>
                  </p:pic>
                </p:oleObj>
              </mc:Fallback>
            </mc:AlternateContent>
          </a:graphicData>
        </a:graphic>
      </p:graphicFrame>
      <p:pic>
        <p:nvPicPr>
          <p:cNvPr id="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1880" y="30163"/>
            <a:ext cx="5446626" cy="273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109846" y="61716"/>
            <a:ext cx="8642350" cy="830263"/>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eaLnBrk="1" hangingPunct="1">
              <a:spcBef>
                <a:spcPct val="0"/>
              </a:spcBef>
              <a:buFontTx/>
              <a:buNone/>
            </a:pPr>
            <a:r>
              <a:rPr lang="en-US" altLang="en-US" sz="2400" b="1" u="sng" dirty="0">
                <a:solidFill>
                  <a:schemeClr val="tx2"/>
                </a:solidFill>
              </a:rPr>
              <a:t>6. Vertical Stress Below the </a:t>
            </a:r>
            <a:r>
              <a:rPr lang="en-US" altLang="en-US" sz="2400" b="1" u="sng" dirty="0">
                <a:solidFill>
                  <a:srgbClr val="FF0000"/>
                </a:solidFill>
              </a:rPr>
              <a:t>Center</a:t>
            </a:r>
            <a:r>
              <a:rPr lang="en-US" altLang="en-US" sz="2400" b="1" u="sng" dirty="0">
                <a:solidFill>
                  <a:schemeClr val="tx2"/>
                </a:solidFill>
              </a:rPr>
              <a:t> of a Uniformly Loaded </a:t>
            </a:r>
            <a:r>
              <a:rPr lang="en-US" altLang="en-US" sz="2400" b="1" u="sng" dirty="0">
                <a:solidFill>
                  <a:srgbClr val="FF0000"/>
                </a:solidFill>
              </a:rPr>
              <a:t>Circular</a:t>
            </a:r>
            <a:r>
              <a:rPr lang="en-US" altLang="en-US" sz="2400" b="1" u="sng" dirty="0">
                <a:solidFill>
                  <a:schemeClr val="tx2"/>
                </a:solidFill>
              </a:rPr>
              <a:t> Area</a:t>
            </a: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363" y="1196975"/>
            <a:ext cx="2925762"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178" y="2662996"/>
            <a:ext cx="3240360" cy="1006211"/>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1" y="3704785"/>
            <a:ext cx="4680322" cy="266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4938" y="1098052"/>
            <a:ext cx="5616425" cy="1200329"/>
          </a:xfrm>
          <a:prstGeom prst="rect">
            <a:avLst/>
          </a:prstGeom>
        </p:spPr>
        <p:txBody>
          <a:bodyPr wrap="square">
            <a:spAutoFit/>
          </a:bodyPr>
          <a:lstStyle/>
          <a:p>
            <a:r>
              <a:rPr lang="en-US" b="1" dirty="0">
                <a:solidFill>
                  <a:srgbClr val="7030A0"/>
                </a:solidFill>
                <a:latin typeface="Times-Roman"/>
              </a:rPr>
              <a:t>Using Boussinesq’s solution for vertical stress </a:t>
            </a:r>
            <a:r>
              <a:rPr lang="en-US" b="1" i="1" dirty="0" err="1">
                <a:solidFill>
                  <a:srgbClr val="7030A0"/>
                </a:solidFill>
                <a:latin typeface="MathematicalPiOneOblique"/>
              </a:rPr>
              <a:t>s</a:t>
            </a:r>
            <a:r>
              <a:rPr lang="en-US" sz="800" b="1" i="1" dirty="0" err="1">
                <a:solidFill>
                  <a:srgbClr val="7030A0"/>
                </a:solidFill>
                <a:latin typeface="Times-Italic"/>
              </a:rPr>
              <a:t>z</a:t>
            </a:r>
            <a:r>
              <a:rPr lang="en-US" sz="800" b="1" i="1" dirty="0">
                <a:solidFill>
                  <a:srgbClr val="7030A0"/>
                </a:solidFill>
                <a:latin typeface="Times-Italic"/>
              </a:rPr>
              <a:t> </a:t>
            </a:r>
            <a:r>
              <a:rPr lang="en-US" b="1" dirty="0">
                <a:solidFill>
                  <a:srgbClr val="7030A0"/>
                </a:solidFill>
                <a:latin typeface="Times-Roman"/>
              </a:rPr>
              <a:t>caused by a point load </a:t>
            </a:r>
            <a:r>
              <a:rPr lang="en-US" b="1" dirty="0" smtClean="0">
                <a:solidFill>
                  <a:srgbClr val="7030A0"/>
                </a:solidFill>
                <a:latin typeface="Times-Roman"/>
              </a:rPr>
              <a:t>one </a:t>
            </a:r>
            <a:r>
              <a:rPr lang="en-US" b="1" dirty="0">
                <a:solidFill>
                  <a:srgbClr val="7030A0"/>
                </a:solidFill>
                <a:latin typeface="Times-Roman"/>
              </a:rPr>
              <a:t>also can develop an expression for the vertical stress below the center of a </a:t>
            </a:r>
            <a:r>
              <a:rPr lang="en-US" b="1" dirty="0" smtClean="0">
                <a:solidFill>
                  <a:srgbClr val="7030A0"/>
                </a:solidFill>
                <a:latin typeface="Times-Roman"/>
              </a:rPr>
              <a:t>uniformly loaded </a:t>
            </a:r>
            <a:r>
              <a:rPr lang="en-US" b="1" dirty="0">
                <a:solidFill>
                  <a:srgbClr val="7030A0"/>
                </a:solidFill>
                <a:latin typeface="Times-Roman"/>
              </a:rPr>
              <a:t>flexible circular area.</a:t>
            </a:r>
            <a:endParaRPr lang="en-US" b="1" dirty="0">
              <a:solidFill>
                <a:srgbClr val="7030A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descr="circ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303338"/>
            <a:ext cx="6985000" cy="5268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5"/>
          <p:cNvSpPr txBox="1">
            <a:spLocks noChangeArrowheads="1"/>
          </p:cNvSpPr>
          <p:nvPr/>
        </p:nvSpPr>
        <p:spPr bwMode="auto">
          <a:xfrm>
            <a:off x="179388" y="333375"/>
            <a:ext cx="8748712" cy="884238"/>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eaLnBrk="1" hangingPunct="1">
              <a:spcBef>
                <a:spcPct val="0"/>
              </a:spcBef>
              <a:buFontTx/>
              <a:buNone/>
            </a:pPr>
            <a:r>
              <a:rPr lang="en-US" altLang="en-US" sz="2400" b="1" u="sng">
                <a:solidFill>
                  <a:schemeClr val="tx2"/>
                </a:solidFill>
              </a:rPr>
              <a:t>7. Vertical Stress At </a:t>
            </a:r>
            <a:r>
              <a:rPr lang="en-US" altLang="en-US" sz="2800" b="1" u="sng">
                <a:solidFill>
                  <a:srgbClr val="FF0000"/>
                </a:solidFill>
              </a:rPr>
              <a:t>any Point</a:t>
            </a:r>
            <a:r>
              <a:rPr lang="en-US" altLang="en-US" sz="2400" b="1" u="sng">
                <a:solidFill>
                  <a:schemeClr val="tx2"/>
                </a:solidFill>
              </a:rPr>
              <a:t> Below a Uniformly Loaded Circular Area</a:t>
            </a:r>
          </a:p>
        </p:txBody>
      </p:sp>
      <p:graphicFrame>
        <p:nvGraphicFramePr>
          <p:cNvPr id="28677" name="Object 6"/>
          <p:cNvGraphicFramePr>
            <a:graphicFrameLocks noChangeAspect="1"/>
          </p:cNvGraphicFramePr>
          <p:nvPr/>
        </p:nvGraphicFramePr>
        <p:xfrm>
          <a:off x="3779838" y="2565400"/>
          <a:ext cx="685800" cy="582613"/>
        </p:xfrm>
        <a:graphic>
          <a:graphicData uri="http://schemas.openxmlformats.org/presentationml/2006/ole">
            <mc:AlternateContent xmlns:mc="http://schemas.openxmlformats.org/markup-compatibility/2006">
              <mc:Choice xmlns:v="urn:schemas-microsoft-com:vml" Requires="v">
                <p:oleObj spid="_x0000_s28729" name="Equation" r:id="rId4" imgW="253780" imgH="215713" progId="Equation.3">
                  <p:embed/>
                </p:oleObj>
              </mc:Choice>
              <mc:Fallback>
                <p:oleObj name="Equation" r:id="rId4" imgW="253780" imgH="215713"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2565400"/>
                        <a:ext cx="685800" cy="582613"/>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8" name="Object 7"/>
          <p:cNvGraphicFramePr>
            <a:graphicFrameLocks noChangeAspect="1"/>
          </p:cNvGraphicFramePr>
          <p:nvPr/>
        </p:nvGraphicFramePr>
        <p:xfrm>
          <a:off x="539750" y="3573463"/>
          <a:ext cx="685800" cy="582612"/>
        </p:xfrm>
        <a:graphic>
          <a:graphicData uri="http://schemas.openxmlformats.org/presentationml/2006/ole">
            <mc:AlternateContent xmlns:mc="http://schemas.openxmlformats.org/markup-compatibility/2006">
              <mc:Choice xmlns:v="urn:schemas-microsoft-com:vml" Requires="v">
                <p:oleObj spid="_x0000_s28730" name="Equation" r:id="rId6" imgW="253780" imgH="215713" progId="Equation.3">
                  <p:embed/>
                </p:oleObj>
              </mc:Choice>
              <mc:Fallback>
                <p:oleObj name="Equation" r:id="rId6" imgW="253780" imgH="215713"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573463"/>
                        <a:ext cx="685800" cy="582612"/>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6948264" y="4941168"/>
            <a:ext cx="312906"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
        <p:nvSpPr>
          <p:cNvPr id="7" name="TextBox 6"/>
          <p:cNvSpPr txBox="1"/>
          <p:nvPr/>
        </p:nvSpPr>
        <p:spPr>
          <a:xfrm>
            <a:off x="6667053" y="4756502"/>
            <a:ext cx="300082" cy="369332"/>
          </a:xfrm>
          <a:prstGeom prst="rect">
            <a:avLst/>
          </a:prstGeom>
          <a:noFill/>
        </p:spPr>
        <p:txBody>
          <a:bodyPr wrap="none" rtlCol="0">
            <a:spAutoFit/>
          </a:bodyPr>
          <a:lstStyle/>
          <a:p>
            <a:r>
              <a:rPr lang="en-US" b="1" dirty="0" smtClean="0">
                <a:solidFill>
                  <a:srgbClr val="FF0000"/>
                </a:solidFill>
              </a:rPr>
              <a:t>z</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107950" y="163513"/>
            <a:ext cx="252095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u="sng">
                <a:solidFill>
                  <a:schemeClr val="tx2"/>
                </a:solidFill>
              </a:rPr>
              <a:t>INTRODUCTION</a:t>
            </a:r>
          </a:p>
        </p:txBody>
      </p:sp>
      <p:sp>
        <p:nvSpPr>
          <p:cNvPr id="5124" name="Text Box 9"/>
          <p:cNvSpPr txBox="1">
            <a:spLocks noChangeArrowheads="1"/>
          </p:cNvSpPr>
          <p:nvPr/>
        </p:nvSpPr>
        <p:spPr bwMode="auto">
          <a:xfrm>
            <a:off x="250825" y="1484313"/>
            <a:ext cx="8424863"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a:t>The focus of this chapter is on the discussion of the principles of estimation of </a:t>
            </a:r>
            <a:r>
              <a:rPr lang="en-US" altLang="en-US" sz="2400" b="1" u="sng">
                <a:solidFill>
                  <a:srgbClr val="C00000"/>
                </a:solidFill>
              </a:rPr>
              <a:t>vertical stress </a:t>
            </a:r>
            <a:r>
              <a:rPr lang="en-US" altLang="en-US" sz="2400" b="1"/>
              <a:t>increase in soil due to various types of loading, based on the </a:t>
            </a:r>
            <a:r>
              <a:rPr lang="en-US" altLang="en-US" sz="2400" b="1" u="sng">
                <a:solidFill>
                  <a:srgbClr val="FF0000"/>
                </a:solidFill>
              </a:rPr>
              <a:t>THEORY OF ELASTICITY.</a:t>
            </a:r>
          </a:p>
        </p:txBody>
      </p:sp>
      <p:sp>
        <p:nvSpPr>
          <p:cNvPr id="5125" name="Text Box 10"/>
          <p:cNvSpPr txBox="1">
            <a:spLocks noChangeArrowheads="1"/>
          </p:cNvSpPr>
          <p:nvPr/>
        </p:nvSpPr>
        <p:spPr bwMode="auto">
          <a:xfrm>
            <a:off x="107950" y="163513"/>
            <a:ext cx="3586163"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u="sng">
                <a:solidFill>
                  <a:schemeClr val="tx2"/>
                </a:solidFill>
              </a:rPr>
              <a:t>INTRODUCTION (Cont.)</a:t>
            </a:r>
          </a:p>
        </p:txBody>
      </p:sp>
      <p:sp>
        <p:nvSpPr>
          <p:cNvPr id="5126" name="Text Box 11"/>
          <p:cNvSpPr txBox="1">
            <a:spLocks noChangeArrowheads="1"/>
          </p:cNvSpPr>
          <p:nvPr/>
        </p:nvSpPr>
        <p:spPr bwMode="auto">
          <a:xfrm>
            <a:off x="250825" y="3095625"/>
            <a:ext cx="84248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dirty="0"/>
              <a:t>We actually know that the soil </a:t>
            </a:r>
            <a:r>
              <a:rPr lang="en-US" altLang="en-US" sz="2400" b="1" u="sng" dirty="0">
                <a:solidFill>
                  <a:srgbClr val="FF0000"/>
                </a:solidFill>
              </a:rPr>
              <a:t>is not elastic</a:t>
            </a:r>
            <a:r>
              <a:rPr lang="en-US" altLang="en-US" sz="2400" b="1" dirty="0"/>
              <a:t>, however we use elasticity theory on the absence of better alternative. Estimation of induced vertical stress based on the assumption of elasticity yields </a:t>
            </a:r>
            <a:r>
              <a:rPr lang="en-US" altLang="en-US" sz="2400" b="1" dirty="0">
                <a:solidFill>
                  <a:srgbClr val="0000FF"/>
                </a:solidFill>
              </a:rPr>
              <a:t>fairly</a:t>
            </a:r>
            <a:r>
              <a:rPr lang="en-US" altLang="en-US" sz="2400" b="1" dirty="0"/>
              <a:t> </a:t>
            </a:r>
            <a:r>
              <a:rPr lang="en-US" altLang="en-US" sz="2400" b="1" dirty="0">
                <a:solidFill>
                  <a:srgbClr val="0000FF"/>
                </a:solidFill>
              </a:rPr>
              <a:t>good</a:t>
            </a:r>
            <a:r>
              <a:rPr lang="en-US" altLang="en-US" sz="2400" b="1" dirty="0"/>
              <a:t> results for practical work.</a:t>
            </a:r>
          </a:p>
        </p:txBody>
      </p:sp>
      <p:sp>
        <p:nvSpPr>
          <p:cNvPr id="5127" name="Text Box 12"/>
          <p:cNvSpPr txBox="1">
            <a:spLocks noChangeArrowheads="1"/>
          </p:cNvSpPr>
          <p:nvPr/>
        </p:nvSpPr>
        <p:spPr bwMode="auto">
          <a:xfrm>
            <a:off x="250825" y="5116513"/>
            <a:ext cx="8424863"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a:t>In the preceding chapter we discussed the stresses originated from weight of the soil itself. These stresses are called </a:t>
            </a:r>
            <a:r>
              <a:rPr lang="en-US" altLang="en-US" sz="2400" b="1">
                <a:solidFill>
                  <a:srgbClr val="FF0000"/>
                </a:solidFill>
              </a:rPr>
              <a:t>BODY STRESSES </a:t>
            </a:r>
            <a:r>
              <a:rPr lang="en-US" altLang="en-US" sz="2400" b="1"/>
              <a:t>or </a:t>
            </a:r>
            <a:r>
              <a:rPr lang="en-US" altLang="en-US" sz="2400" b="1">
                <a:solidFill>
                  <a:srgbClr val="FF0000"/>
                </a:solidFill>
              </a:rPr>
              <a:t>GEOSTATIC</a:t>
            </a:r>
            <a:r>
              <a:rPr lang="en-US" altLang="en-US" sz="2400" b="1"/>
              <a:t> </a:t>
            </a:r>
            <a:r>
              <a:rPr lang="en-US" altLang="en-US" sz="2400" b="1">
                <a:solidFill>
                  <a:srgbClr val="FF0000"/>
                </a:solidFill>
              </a:rPr>
              <a:t>STRESSES</a:t>
            </a:r>
            <a:r>
              <a:rPr lang="en-US" altLang="en-US" sz="2400" b="1"/>
              <a:t>, or </a:t>
            </a:r>
            <a:r>
              <a:rPr lang="en-US" altLang="en-US" sz="2400" b="1">
                <a:solidFill>
                  <a:srgbClr val="FF0000"/>
                </a:solidFill>
              </a:rPr>
              <a:t>OVERBURDEN</a:t>
            </a:r>
            <a:r>
              <a:rPr lang="en-US" altLang="en-US" sz="2400" b="1"/>
              <a:t>. </a:t>
            </a:r>
          </a:p>
        </p:txBody>
      </p:sp>
      <p:sp>
        <p:nvSpPr>
          <p:cNvPr id="5128" name="Text Box 13"/>
          <p:cNvSpPr txBox="1">
            <a:spLocks noChangeArrowheads="1"/>
          </p:cNvSpPr>
          <p:nvPr/>
        </p:nvSpPr>
        <p:spPr bwMode="auto">
          <a:xfrm>
            <a:off x="250825" y="620713"/>
            <a:ext cx="8424863"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a:t>Both </a:t>
            </a:r>
            <a:r>
              <a:rPr lang="en-US" altLang="en-US" sz="2400" b="1">
                <a:solidFill>
                  <a:srgbClr val="C00000"/>
                </a:solidFill>
              </a:rPr>
              <a:t>body stresses </a:t>
            </a:r>
            <a:r>
              <a:rPr lang="en-US" altLang="en-US" sz="2400" b="1"/>
              <a:t>and </a:t>
            </a:r>
            <a:r>
              <a:rPr lang="en-US" altLang="en-US" sz="2400" b="1">
                <a:solidFill>
                  <a:srgbClr val="C00000"/>
                </a:solidFill>
              </a:rPr>
              <a:t>induced stresses</a:t>
            </a:r>
            <a:r>
              <a:rPr lang="en-US" altLang="en-US" sz="2400" b="1"/>
              <a:t> must be taken into consideration in solving certain problems.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179388" y="620713"/>
            <a:ext cx="87137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gn="just" rtl="0" eaLnBrk="1" hangingPunct="1">
              <a:spcBef>
                <a:spcPct val="20000"/>
              </a:spcBef>
            </a:pPr>
            <a:r>
              <a:rPr lang="en-US" altLang="en-US" sz="2400" b="1" dirty="0"/>
              <a:t>Circular tank, 25 m diameter with bearing pressure P = 122 </a:t>
            </a:r>
            <a:r>
              <a:rPr lang="en-US" altLang="en-US" sz="2400" b="1" dirty="0" err="1"/>
              <a:t>kPa</a:t>
            </a:r>
            <a:r>
              <a:rPr lang="en-US" altLang="en-US" sz="2400" b="1" dirty="0"/>
              <a:t>. Find stress induced by </a:t>
            </a:r>
            <a:r>
              <a:rPr lang="en-US" altLang="en-US" sz="2400" b="1" dirty="0" smtClean="0"/>
              <a:t>the tank </a:t>
            </a:r>
            <a:r>
              <a:rPr lang="en-US" altLang="en-US" sz="2400" b="1" dirty="0"/>
              <a:t>10 m below the </a:t>
            </a:r>
            <a:r>
              <a:rPr lang="en-US" altLang="en-US" sz="2400" b="1" u="sng" dirty="0">
                <a:solidFill>
                  <a:srgbClr val="FF0000"/>
                </a:solidFill>
              </a:rPr>
              <a:t>edge.</a:t>
            </a:r>
          </a:p>
        </p:txBody>
      </p:sp>
      <p:sp>
        <p:nvSpPr>
          <p:cNvPr id="29700" name="Rectangle 3"/>
          <p:cNvSpPr>
            <a:spLocks noChangeArrowheads="1"/>
          </p:cNvSpPr>
          <p:nvPr/>
        </p:nvSpPr>
        <p:spPr bwMode="auto">
          <a:xfrm>
            <a:off x="250825" y="1557338"/>
            <a:ext cx="17859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rtl="0" eaLnBrk="1" hangingPunct="1">
              <a:spcBef>
                <a:spcPct val="20000"/>
              </a:spcBef>
            </a:pPr>
            <a:r>
              <a:rPr lang="en-US" altLang="en-US" sz="2800" b="1" u="sng">
                <a:solidFill>
                  <a:srgbClr val="FF0000"/>
                </a:solidFill>
              </a:rPr>
              <a:t>solution: </a:t>
            </a:r>
          </a:p>
        </p:txBody>
      </p:sp>
      <p:pic>
        <p:nvPicPr>
          <p:cNvPr id="297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133600"/>
            <a:ext cx="2881313"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5"/>
          <p:cNvSpPr>
            <a:spLocks noChangeArrowheads="1"/>
          </p:cNvSpPr>
          <p:nvPr/>
        </p:nvSpPr>
        <p:spPr bwMode="auto">
          <a:xfrm>
            <a:off x="250825" y="115888"/>
            <a:ext cx="2198688" cy="5191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u="sng">
                <a:solidFill>
                  <a:schemeClr val="tx2"/>
                </a:solidFill>
              </a:rPr>
              <a:t>EXAMPLE 2</a:t>
            </a:r>
          </a:p>
        </p:txBody>
      </p:sp>
      <p:pic>
        <p:nvPicPr>
          <p:cNvPr id="29703" name="Picture 6" descr="circu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060575"/>
            <a:ext cx="5795963" cy="437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9704" name="Object 7"/>
          <p:cNvGraphicFramePr>
            <a:graphicFrameLocks noChangeAspect="1"/>
          </p:cNvGraphicFramePr>
          <p:nvPr/>
        </p:nvGraphicFramePr>
        <p:xfrm>
          <a:off x="5435600" y="2852738"/>
          <a:ext cx="508000" cy="431800"/>
        </p:xfrm>
        <a:graphic>
          <a:graphicData uri="http://schemas.openxmlformats.org/presentationml/2006/ole">
            <mc:AlternateContent xmlns:mc="http://schemas.openxmlformats.org/markup-compatibility/2006">
              <mc:Choice xmlns:v="urn:schemas-microsoft-com:vml" Requires="v">
                <p:oleObj spid="_x0000_s29758" name="Equation" r:id="rId5" imgW="253780" imgH="215713" progId="Equation.3">
                  <p:embed/>
                </p:oleObj>
              </mc:Choice>
              <mc:Fallback>
                <p:oleObj name="Equation" r:id="rId5" imgW="253780" imgH="215713"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2852738"/>
                        <a:ext cx="508000" cy="43180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5" name="Object 8"/>
          <p:cNvGraphicFramePr>
            <a:graphicFrameLocks noChangeAspect="1"/>
          </p:cNvGraphicFramePr>
          <p:nvPr/>
        </p:nvGraphicFramePr>
        <p:xfrm>
          <a:off x="2987675" y="4652963"/>
          <a:ext cx="508000" cy="431800"/>
        </p:xfrm>
        <a:graphic>
          <a:graphicData uri="http://schemas.openxmlformats.org/presentationml/2006/ole">
            <mc:AlternateContent xmlns:mc="http://schemas.openxmlformats.org/markup-compatibility/2006">
              <mc:Choice xmlns:v="urn:schemas-microsoft-com:vml" Requires="v">
                <p:oleObj spid="_x0000_s29759" name="Equation" r:id="rId7" imgW="253780" imgH="215713" progId="Equation.3">
                  <p:embed/>
                </p:oleObj>
              </mc:Choice>
              <mc:Fallback>
                <p:oleObj name="Equation" r:id="rId7" imgW="253780" imgH="215713"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675" y="4652963"/>
                        <a:ext cx="508000" cy="43180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6" name="Line 9"/>
          <p:cNvSpPr>
            <a:spLocks noChangeShapeType="1"/>
          </p:cNvSpPr>
          <p:nvPr/>
        </p:nvSpPr>
        <p:spPr bwMode="auto">
          <a:xfrm>
            <a:off x="3563938" y="2708275"/>
            <a:ext cx="446405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7" name="Line 10"/>
          <p:cNvSpPr>
            <a:spLocks noChangeShapeType="1"/>
          </p:cNvSpPr>
          <p:nvPr/>
        </p:nvSpPr>
        <p:spPr bwMode="auto">
          <a:xfrm flipV="1">
            <a:off x="8027988" y="2420938"/>
            <a:ext cx="0" cy="287337"/>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144463" y="115888"/>
            <a:ext cx="8243887" cy="82232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eaLnBrk="1" hangingPunct="1">
              <a:spcBef>
                <a:spcPct val="0"/>
              </a:spcBef>
              <a:buFontTx/>
              <a:buNone/>
            </a:pPr>
            <a:r>
              <a:rPr lang="en-US" altLang="en-US" sz="2400" b="1" u="sng">
                <a:solidFill>
                  <a:schemeClr val="tx2"/>
                </a:solidFill>
              </a:rPr>
              <a:t>8. Vertical Stress Below the </a:t>
            </a:r>
            <a:r>
              <a:rPr lang="en-US" altLang="en-US" sz="2400" b="1" u="sng">
                <a:solidFill>
                  <a:srgbClr val="FF0000"/>
                </a:solidFill>
              </a:rPr>
              <a:t>Corner</a:t>
            </a:r>
            <a:r>
              <a:rPr lang="en-US" altLang="en-US" sz="2400" b="1" u="sng">
                <a:solidFill>
                  <a:schemeClr val="tx2"/>
                </a:solidFill>
              </a:rPr>
              <a:t> of a Uniformly Loaded Rectangular Area</a:t>
            </a: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0" y="836613"/>
            <a:ext cx="367665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050925"/>
            <a:ext cx="4464050" cy="985838"/>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726" name="Group 11"/>
          <p:cNvGrpSpPr>
            <a:grpSpLocks/>
          </p:cNvGrpSpPr>
          <p:nvPr/>
        </p:nvGrpSpPr>
        <p:grpSpPr bwMode="auto">
          <a:xfrm>
            <a:off x="179388" y="2249488"/>
            <a:ext cx="6480175" cy="1871662"/>
            <a:chOff x="113" y="1720"/>
            <a:chExt cx="3946" cy="1106"/>
          </a:xfrm>
        </p:grpSpPr>
        <p:pic>
          <p:nvPicPr>
            <p:cNvPr id="3073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1720"/>
              <a:ext cx="3221"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0" y="2296"/>
              <a:ext cx="2449" cy="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2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4044950"/>
            <a:ext cx="1439862"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4121150"/>
            <a:ext cx="122396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9" name="Text Box 13"/>
          <p:cNvSpPr txBox="1">
            <a:spLocks noChangeArrowheads="1"/>
          </p:cNvSpPr>
          <p:nvPr/>
        </p:nvSpPr>
        <p:spPr bwMode="auto">
          <a:xfrm>
            <a:off x="376238" y="5045075"/>
            <a:ext cx="844391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gn="just" rtl="0" eaLnBrk="1" hangingPunct="1"/>
            <a:r>
              <a:rPr lang="en-US" altLang="en-US" sz="2400" b="1">
                <a:solidFill>
                  <a:srgbClr val="FF0000"/>
                </a:solidFill>
              </a:rPr>
              <a:t>I</a:t>
            </a:r>
            <a:r>
              <a:rPr lang="en-US" altLang="en-US" sz="2400" b="1" baseline="-25000">
                <a:solidFill>
                  <a:srgbClr val="FF0000"/>
                </a:solidFill>
              </a:rPr>
              <a:t>3</a:t>
            </a:r>
            <a:r>
              <a:rPr lang="en-US" altLang="en-US" sz="2400" b="1">
                <a:solidFill>
                  <a:srgbClr val="FF0000"/>
                </a:solidFill>
              </a:rPr>
              <a:t> is a dimensionless factor and represents the influence of a surcharge covering a  </a:t>
            </a:r>
            <a:r>
              <a:rPr lang="en-US" altLang="en-US" sz="2400" b="1"/>
              <a:t>rectangular</a:t>
            </a:r>
            <a:r>
              <a:rPr lang="en-US" altLang="en-US" sz="2400" b="1">
                <a:solidFill>
                  <a:srgbClr val="FF0000"/>
                </a:solidFill>
              </a:rPr>
              <a:t> area on the vertical stress at a point located at a depth </a:t>
            </a:r>
            <a:r>
              <a:rPr lang="en-US" altLang="en-US" sz="2400" b="1"/>
              <a:t>z </a:t>
            </a:r>
            <a:r>
              <a:rPr lang="en-US" altLang="en-US" sz="2400" b="1">
                <a:solidFill>
                  <a:srgbClr val="FF0000"/>
                </a:solidFill>
              </a:rPr>
              <a:t>below one of its </a:t>
            </a:r>
            <a:r>
              <a:rPr lang="en-US" altLang="en-US" sz="2400" b="1"/>
              <a:t>corner</a:t>
            </a:r>
            <a:r>
              <a:rPr lang="en-US" altLang="en-US" sz="2400" b="1">
                <a:solidFill>
                  <a:srgbClr val="FF0000"/>
                </a:solidFill>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382000"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3820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333375"/>
            <a:ext cx="4368800"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4" descr="Rectangu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620713"/>
            <a:ext cx="6313488" cy="60674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25780" y="6064152"/>
            <a:ext cx="1154355" cy="338554"/>
          </a:xfrm>
          <a:prstGeom prst="rect">
            <a:avLst/>
          </a:prstGeom>
          <a:solidFill>
            <a:schemeClr val="bg1"/>
          </a:solidFill>
        </p:spPr>
        <p:txBody>
          <a:bodyPr wrap="none" rtlCol="0">
            <a:spAutoFit/>
          </a:bodyPr>
          <a:lstStyle/>
          <a:p>
            <a:r>
              <a:rPr lang="en-US" sz="1600" b="1" dirty="0" smtClean="0">
                <a:solidFill>
                  <a:srgbClr val="0000FF"/>
                </a:solidFill>
              </a:rPr>
              <a:t>Value of n</a:t>
            </a:r>
            <a:endParaRPr lang="en-US" sz="1600" b="1" dirty="0">
              <a:solidFill>
                <a:srgbClr val="0000FF"/>
              </a:solidFill>
            </a:endParaRPr>
          </a:p>
        </p:txBody>
      </p:sp>
      <p:sp>
        <p:nvSpPr>
          <p:cNvPr id="4" name="TextBox 3"/>
          <p:cNvSpPr txBox="1"/>
          <p:nvPr/>
        </p:nvSpPr>
        <p:spPr>
          <a:xfrm>
            <a:off x="3203848" y="3485148"/>
            <a:ext cx="1212063" cy="338554"/>
          </a:xfrm>
          <a:prstGeom prst="rect">
            <a:avLst/>
          </a:prstGeom>
          <a:noFill/>
        </p:spPr>
        <p:txBody>
          <a:bodyPr wrap="none" rtlCol="0">
            <a:spAutoFit/>
          </a:bodyPr>
          <a:lstStyle/>
          <a:p>
            <a:r>
              <a:rPr lang="en-US" sz="1600" b="1" dirty="0" smtClean="0">
                <a:solidFill>
                  <a:srgbClr val="0000FF"/>
                </a:solidFill>
              </a:rPr>
              <a:t>Value of m</a:t>
            </a:r>
            <a:endParaRPr lang="en-US" sz="1600" b="1" dirty="0">
              <a:solidFill>
                <a:srgbClr val="0000FF"/>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4" descr="Stress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38" y="1642789"/>
            <a:ext cx="7561262"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5"/>
          <p:cNvSpPr>
            <a:spLocks noChangeArrowheads="1"/>
          </p:cNvSpPr>
          <p:nvPr/>
        </p:nvSpPr>
        <p:spPr bwMode="auto">
          <a:xfrm>
            <a:off x="107950" y="115888"/>
            <a:ext cx="2198688" cy="5191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u="sng" dirty="0">
                <a:solidFill>
                  <a:schemeClr val="tx2"/>
                </a:solidFill>
              </a:rPr>
              <a:t>EXAMPLE </a:t>
            </a:r>
            <a:r>
              <a:rPr lang="en-US" altLang="en-US" sz="2800" b="1" u="sng" dirty="0" smtClean="0">
                <a:solidFill>
                  <a:schemeClr val="tx2"/>
                </a:solidFill>
              </a:rPr>
              <a:t>2</a:t>
            </a:r>
            <a:endParaRPr lang="en-US" altLang="en-US" sz="2800" b="1" u="sng" dirty="0">
              <a:solidFill>
                <a:schemeClr val="tx2"/>
              </a:solidFill>
            </a:endParaRPr>
          </a:p>
        </p:txBody>
      </p:sp>
      <p:sp>
        <p:nvSpPr>
          <p:cNvPr id="35845" name="Text Box 7"/>
          <p:cNvSpPr txBox="1">
            <a:spLocks noChangeArrowheads="1"/>
          </p:cNvSpPr>
          <p:nvPr/>
        </p:nvSpPr>
        <p:spPr bwMode="auto">
          <a:xfrm>
            <a:off x="447675" y="549275"/>
            <a:ext cx="83010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gn="just" rtl="0" eaLnBrk="1" hangingPunct="1"/>
            <a:r>
              <a:rPr lang="en-US" altLang="en-US" sz="2400" b="1" dirty="0"/>
              <a:t>Determine the increase in stress at point </a:t>
            </a:r>
            <a:r>
              <a:rPr lang="en-US" altLang="en-US" sz="2400" b="1" dirty="0">
                <a:solidFill>
                  <a:srgbClr val="FF0000"/>
                </a:solidFill>
              </a:rPr>
              <a:t>A</a:t>
            </a:r>
            <a:r>
              <a:rPr lang="en-US" altLang="en-US" sz="2400" b="1" dirty="0"/>
              <a:t> and </a:t>
            </a:r>
            <a:r>
              <a:rPr lang="en-US" altLang="en-US" sz="2400" b="1" dirty="0" smtClean="0">
                <a:solidFill>
                  <a:srgbClr val="FF0000"/>
                </a:solidFill>
              </a:rPr>
              <a:t>A</a:t>
            </a:r>
            <a:r>
              <a:rPr lang="en-US" altLang="en-US" sz="2400" b="1" baseline="30000" dirty="0" smtClean="0">
                <a:solidFill>
                  <a:srgbClr val="FF0000"/>
                </a:solidFill>
              </a:rPr>
              <a:t>/</a:t>
            </a:r>
            <a:r>
              <a:rPr lang="en-US" altLang="en-US" sz="2400" b="1" baseline="-25000" dirty="0" smtClean="0"/>
              <a:t> </a:t>
            </a:r>
            <a:r>
              <a:rPr lang="en-US" altLang="en-US" sz="2400" b="1" dirty="0"/>
              <a:t>below the footing shown below.</a:t>
            </a:r>
          </a:p>
        </p:txBody>
      </p:sp>
      <p:sp>
        <p:nvSpPr>
          <p:cNvPr id="35846" name="Text Box 8"/>
          <p:cNvSpPr txBox="1">
            <a:spLocks noChangeArrowheads="1"/>
          </p:cNvSpPr>
          <p:nvPr/>
        </p:nvSpPr>
        <p:spPr bwMode="auto">
          <a:xfrm>
            <a:off x="231775" y="1431925"/>
            <a:ext cx="1400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u="sng">
                <a:solidFill>
                  <a:srgbClr val="FF0000"/>
                </a:solidFill>
              </a:rPr>
              <a:t>Solution</a:t>
            </a:r>
          </a:p>
        </p:txBody>
      </p:sp>
      <p:sp>
        <p:nvSpPr>
          <p:cNvPr id="2" name="Rectangle 1"/>
          <p:cNvSpPr/>
          <p:nvPr/>
        </p:nvSpPr>
        <p:spPr bwMode="auto">
          <a:xfrm>
            <a:off x="6300192" y="4869160"/>
            <a:ext cx="648072" cy="648072"/>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2" descr="Rectangu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620713"/>
            <a:ext cx="6313488" cy="60674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868" name="Line 3"/>
          <p:cNvSpPr>
            <a:spLocks noChangeShapeType="1"/>
          </p:cNvSpPr>
          <p:nvPr/>
        </p:nvSpPr>
        <p:spPr bwMode="auto">
          <a:xfrm flipV="1">
            <a:off x="4754116" y="4379911"/>
            <a:ext cx="0" cy="153511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69" name="Line 4"/>
          <p:cNvSpPr>
            <a:spLocks noChangeShapeType="1"/>
          </p:cNvSpPr>
          <p:nvPr/>
        </p:nvSpPr>
        <p:spPr bwMode="auto">
          <a:xfrm>
            <a:off x="4754116" y="4379912"/>
            <a:ext cx="190544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0" name="Line 5"/>
          <p:cNvSpPr>
            <a:spLocks noChangeShapeType="1"/>
          </p:cNvSpPr>
          <p:nvPr/>
        </p:nvSpPr>
        <p:spPr bwMode="auto">
          <a:xfrm flipV="1">
            <a:off x="4446588" y="5195888"/>
            <a:ext cx="0" cy="719137"/>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1" name="Line 6"/>
          <p:cNvSpPr>
            <a:spLocks noChangeShapeType="1"/>
          </p:cNvSpPr>
          <p:nvPr/>
        </p:nvSpPr>
        <p:spPr bwMode="auto">
          <a:xfrm>
            <a:off x="4427538" y="5238750"/>
            <a:ext cx="2232025"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p:cNvSpPr>
            <a:spLocks noChangeArrowheads="1"/>
          </p:cNvSpPr>
          <p:nvPr/>
        </p:nvSpPr>
        <p:spPr bwMode="auto">
          <a:xfrm>
            <a:off x="179388" y="44450"/>
            <a:ext cx="2198687" cy="5191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u="sng" dirty="0">
                <a:solidFill>
                  <a:schemeClr val="tx2"/>
                </a:solidFill>
              </a:rPr>
              <a:t>EXAMPLE </a:t>
            </a:r>
            <a:r>
              <a:rPr lang="en-US" altLang="en-US" sz="2800" b="1" u="sng" dirty="0" smtClean="0">
                <a:solidFill>
                  <a:schemeClr val="tx2"/>
                </a:solidFill>
              </a:rPr>
              <a:t>3</a:t>
            </a:r>
            <a:endParaRPr lang="en-US" altLang="en-US" sz="2800" b="1" u="sng" dirty="0">
              <a:solidFill>
                <a:schemeClr val="tx2"/>
              </a:solidFill>
            </a:endParaRPr>
          </a:p>
        </p:txBody>
      </p:sp>
      <p:sp>
        <p:nvSpPr>
          <p:cNvPr id="37893" name="Text Box 4"/>
          <p:cNvSpPr txBox="1">
            <a:spLocks noChangeArrowheads="1"/>
          </p:cNvSpPr>
          <p:nvPr/>
        </p:nvSpPr>
        <p:spPr bwMode="auto">
          <a:xfrm>
            <a:off x="231775" y="568325"/>
            <a:ext cx="85169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gn="just" rtl="0" eaLnBrk="1" hangingPunct="1"/>
            <a:r>
              <a:rPr lang="en-US" altLang="en-US" sz="2000" b="1" dirty="0"/>
              <a:t>For the flexible footing shown below, determine the increase in the vertical stress at depth of </a:t>
            </a:r>
            <a:r>
              <a:rPr lang="en-US" altLang="en-US" sz="2000" b="1" dirty="0">
                <a:solidFill>
                  <a:srgbClr val="FF0000"/>
                </a:solidFill>
              </a:rPr>
              <a:t>z</a:t>
            </a:r>
            <a:r>
              <a:rPr lang="en-US" altLang="en-US" sz="2000" b="1" dirty="0"/>
              <a:t> </a:t>
            </a:r>
            <a:r>
              <a:rPr lang="en-US" altLang="en-US" sz="2000" b="1" dirty="0">
                <a:solidFill>
                  <a:srgbClr val="FF0000"/>
                </a:solidFill>
              </a:rPr>
              <a:t>= 5</a:t>
            </a:r>
            <a:r>
              <a:rPr lang="en-US" altLang="en-US" sz="2000" b="1" dirty="0"/>
              <a:t> below </a:t>
            </a:r>
            <a:r>
              <a:rPr lang="en-US" altLang="en-US" sz="2000" b="1" dirty="0">
                <a:solidFill>
                  <a:srgbClr val="FF0000"/>
                </a:solidFill>
              </a:rPr>
              <a:t>point C</a:t>
            </a:r>
            <a:r>
              <a:rPr lang="en-US" altLang="en-US" sz="2000" b="1" dirty="0"/>
              <a:t> for the uniformly distributed surface load q.</a:t>
            </a:r>
          </a:p>
        </p:txBody>
      </p:sp>
      <p:pic>
        <p:nvPicPr>
          <p:cNvPr id="37894" name="Picture 5" descr="Stress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89138"/>
            <a:ext cx="5113338"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 Box 6"/>
          <p:cNvSpPr txBox="1">
            <a:spLocks noChangeArrowheads="1"/>
          </p:cNvSpPr>
          <p:nvPr/>
        </p:nvSpPr>
        <p:spPr bwMode="auto">
          <a:xfrm>
            <a:off x="34925" y="1603375"/>
            <a:ext cx="1400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u="sng">
                <a:solidFill>
                  <a:srgbClr val="FF0000"/>
                </a:solidFill>
              </a:rPr>
              <a:t>Solution</a:t>
            </a:r>
          </a:p>
        </p:txBody>
      </p:sp>
      <p:grpSp>
        <p:nvGrpSpPr>
          <p:cNvPr id="5" name="Group 4"/>
          <p:cNvGrpSpPr/>
          <p:nvPr/>
        </p:nvGrpSpPr>
        <p:grpSpPr>
          <a:xfrm>
            <a:off x="4932040" y="2276872"/>
            <a:ext cx="4033837" cy="2803525"/>
            <a:chOff x="4856435" y="1893888"/>
            <a:chExt cx="4033837" cy="2803525"/>
          </a:xfrm>
        </p:grpSpPr>
        <p:pic>
          <p:nvPicPr>
            <p:cNvPr id="37891" name="Picture 2" descr="Stess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435" y="1893888"/>
              <a:ext cx="4033837"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Rectangle 7"/>
            <p:cNvSpPr>
              <a:spLocks noChangeArrowheads="1"/>
            </p:cNvSpPr>
            <p:nvPr/>
          </p:nvSpPr>
          <p:spPr bwMode="auto">
            <a:xfrm>
              <a:off x="8056960" y="2435744"/>
              <a:ext cx="719138" cy="1439862"/>
            </a:xfrm>
            <a:prstGeom prst="rect">
              <a:avLst/>
            </a:prstGeom>
            <a:noFill/>
            <a:ln w="76200">
              <a:solidFill>
                <a:srgbClr val="FF33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 name="Oval 1"/>
            <p:cNvSpPr/>
            <p:nvPr/>
          </p:nvSpPr>
          <p:spPr bwMode="auto">
            <a:xfrm>
              <a:off x="8672911" y="3743843"/>
              <a:ext cx="206374" cy="206374"/>
            </a:xfrm>
            <a:prstGeom prst="ellipse">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2" descr="Rectangu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620713"/>
            <a:ext cx="6313488" cy="60674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868" name="Line 3"/>
          <p:cNvSpPr>
            <a:spLocks noChangeShapeType="1"/>
          </p:cNvSpPr>
          <p:nvPr/>
        </p:nvSpPr>
        <p:spPr bwMode="auto">
          <a:xfrm flipV="1">
            <a:off x="5195689" y="2420887"/>
            <a:ext cx="0" cy="349413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69" name="Line 4"/>
          <p:cNvSpPr>
            <a:spLocks noChangeShapeType="1"/>
          </p:cNvSpPr>
          <p:nvPr/>
        </p:nvSpPr>
        <p:spPr bwMode="auto">
          <a:xfrm>
            <a:off x="5195689" y="2420887"/>
            <a:ext cx="144016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0" name="Line 5"/>
          <p:cNvSpPr>
            <a:spLocks noChangeShapeType="1"/>
          </p:cNvSpPr>
          <p:nvPr/>
        </p:nvSpPr>
        <p:spPr bwMode="auto">
          <a:xfrm flipV="1">
            <a:off x="5215880" y="3438524"/>
            <a:ext cx="0" cy="2548508"/>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1" name="Line 6"/>
          <p:cNvSpPr>
            <a:spLocks noChangeShapeType="1"/>
          </p:cNvSpPr>
          <p:nvPr/>
        </p:nvSpPr>
        <p:spPr bwMode="auto">
          <a:xfrm flipV="1">
            <a:off x="5215880" y="3476625"/>
            <a:ext cx="1419969" cy="9525"/>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284127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107950" y="112713"/>
            <a:ext cx="6692900" cy="5191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u="sng">
                <a:solidFill>
                  <a:schemeClr val="tx2"/>
                </a:solidFill>
              </a:rPr>
              <a:t>I. Stresses from Approximate Methods</a:t>
            </a:r>
          </a:p>
        </p:txBody>
      </p:sp>
      <p:sp>
        <p:nvSpPr>
          <p:cNvPr id="6148" name="Text Box 3"/>
          <p:cNvSpPr txBox="1">
            <a:spLocks noChangeArrowheads="1"/>
          </p:cNvSpPr>
          <p:nvPr/>
        </p:nvSpPr>
        <p:spPr bwMode="auto">
          <a:xfrm>
            <a:off x="395288" y="692150"/>
            <a:ext cx="2130425" cy="457200"/>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u="sng">
                <a:solidFill>
                  <a:schemeClr val="tx2"/>
                </a:solidFill>
              </a:rPr>
              <a:t>a. 2:1 Method</a:t>
            </a:r>
          </a:p>
        </p:txBody>
      </p:sp>
      <p:sp>
        <p:nvSpPr>
          <p:cNvPr id="6149" name="Text Box 4"/>
          <p:cNvSpPr txBox="1">
            <a:spLocks noChangeArrowheads="1"/>
          </p:cNvSpPr>
          <p:nvPr/>
        </p:nvSpPr>
        <p:spPr bwMode="auto">
          <a:xfrm>
            <a:off x="179388" y="1125538"/>
            <a:ext cx="842486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dirty="0"/>
              <a:t>In this method it is assumed that the STRESSED AREA is larger than the corresponding dimension of the loaded area by an amount equal to the </a:t>
            </a:r>
            <a:r>
              <a:rPr lang="en-US" altLang="en-US" sz="2400" b="1" dirty="0">
                <a:solidFill>
                  <a:srgbClr val="0000FF"/>
                </a:solidFill>
              </a:rPr>
              <a:t>depth</a:t>
            </a:r>
            <a:r>
              <a:rPr lang="en-US" altLang="en-US" sz="2400" b="1" dirty="0"/>
              <a:t> of the subsurface area.</a:t>
            </a:r>
          </a:p>
        </p:txBody>
      </p:sp>
      <p:sp>
        <p:nvSpPr>
          <p:cNvPr id="6150" name="Text Box 26"/>
          <p:cNvSpPr txBox="1">
            <a:spLocks noChangeArrowheads="1"/>
          </p:cNvSpPr>
          <p:nvPr/>
        </p:nvSpPr>
        <p:spPr bwMode="auto">
          <a:xfrm>
            <a:off x="179388" y="2730500"/>
            <a:ext cx="583247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a:t>Therefore, if a load is applied on a rectangular with dimension B and L, the stress on the soil at depth z is considered to be uniformly distributed on an area with dimension </a:t>
            </a:r>
            <a:r>
              <a:rPr lang="en-US" altLang="en-US" sz="2400" b="1">
                <a:solidFill>
                  <a:srgbClr val="FF0000"/>
                </a:solidFill>
              </a:rPr>
              <a:t>(B+z) </a:t>
            </a:r>
            <a:r>
              <a:rPr lang="en-US" altLang="en-US" sz="2400" b="1"/>
              <a:t>and </a:t>
            </a:r>
            <a:r>
              <a:rPr lang="en-US" altLang="en-US" sz="2400" b="1">
                <a:solidFill>
                  <a:srgbClr val="FF0000"/>
                </a:solidFill>
              </a:rPr>
              <a:t>(L+z).</a:t>
            </a:r>
          </a:p>
        </p:txBody>
      </p:sp>
      <p:sp>
        <p:nvSpPr>
          <p:cNvPr id="6151" name="Text Box 31"/>
          <p:cNvSpPr txBox="1">
            <a:spLocks noChangeArrowheads="1"/>
          </p:cNvSpPr>
          <p:nvPr/>
        </p:nvSpPr>
        <p:spPr bwMode="auto">
          <a:xfrm>
            <a:off x="179388" y="5229225"/>
            <a:ext cx="84963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dirty="0"/>
              <a:t>This is called </a:t>
            </a:r>
            <a:r>
              <a:rPr lang="en-US" altLang="en-US" sz="2400" b="1" dirty="0">
                <a:solidFill>
                  <a:srgbClr val="0000FF"/>
                </a:solidFill>
              </a:rPr>
              <a:t>2:1</a:t>
            </a:r>
            <a:r>
              <a:rPr lang="en-US" altLang="en-US" sz="2400" b="1" dirty="0"/>
              <a:t> method because the stressed area increases at a slope of </a:t>
            </a:r>
            <a:r>
              <a:rPr lang="en-US" altLang="en-US" sz="2400" b="1" dirty="0">
                <a:solidFill>
                  <a:srgbClr val="0000FF"/>
                </a:solidFill>
              </a:rPr>
              <a:t>1</a:t>
            </a:r>
            <a:r>
              <a:rPr lang="en-US" altLang="en-US" sz="2400" b="1" dirty="0"/>
              <a:t> horizontally for each </a:t>
            </a:r>
            <a:r>
              <a:rPr lang="en-US" altLang="en-US" sz="2400" b="1" dirty="0">
                <a:solidFill>
                  <a:srgbClr val="0000FF"/>
                </a:solidFill>
              </a:rPr>
              <a:t>2</a:t>
            </a:r>
            <a:r>
              <a:rPr lang="en-US" altLang="en-US" sz="2400" b="1" dirty="0"/>
              <a:t> of depth as measured from the depth of foundation.</a:t>
            </a:r>
          </a:p>
        </p:txBody>
      </p:sp>
      <p:grpSp>
        <p:nvGrpSpPr>
          <p:cNvPr id="6152" name="Group 33"/>
          <p:cNvGrpSpPr>
            <a:grpSpLocks/>
          </p:cNvGrpSpPr>
          <p:nvPr/>
        </p:nvGrpSpPr>
        <p:grpSpPr bwMode="auto">
          <a:xfrm>
            <a:off x="6315075" y="2251075"/>
            <a:ext cx="2649538" cy="2762250"/>
            <a:chOff x="3742" y="1456"/>
            <a:chExt cx="1964" cy="2157"/>
          </a:xfrm>
        </p:grpSpPr>
        <p:sp>
          <p:nvSpPr>
            <p:cNvPr id="6153" name="Rectangle 34"/>
            <p:cNvSpPr>
              <a:spLocks noChangeArrowheads="1"/>
            </p:cNvSpPr>
            <p:nvPr/>
          </p:nvSpPr>
          <p:spPr bwMode="auto">
            <a:xfrm>
              <a:off x="4207" y="1979"/>
              <a:ext cx="748" cy="226"/>
            </a:xfrm>
            <a:prstGeom prst="rect">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6154" name="Line 35"/>
            <p:cNvSpPr>
              <a:spLocks noChangeShapeType="1"/>
            </p:cNvSpPr>
            <p:nvPr/>
          </p:nvSpPr>
          <p:spPr bwMode="auto">
            <a:xfrm>
              <a:off x="3742" y="3203"/>
              <a:ext cx="1678"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5" name="Line 36"/>
            <p:cNvSpPr>
              <a:spLocks noChangeShapeType="1"/>
            </p:cNvSpPr>
            <p:nvPr/>
          </p:nvSpPr>
          <p:spPr bwMode="auto">
            <a:xfrm flipH="1">
              <a:off x="3742" y="2205"/>
              <a:ext cx="453" cy="998"/>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6" name="Line 37"/>
            <p:cNvSpPr>
              <a:spLocks noChangeShapeType="1"/>
            </p:cNvSpPr>
            <p:nvPr/>
          </p:nvSpPr>
          <p:spPr bwMode="auto">
            <a:xfrm>
              <a:off x="4967" y="2205"/>
              <a:ext cx="408" cy="998"/>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Line 38"/>
            <p:cNvSpPr>
              <a:spLocks noChangeShapeType="1"/>
            </p:cNvSpPr>
            <p:nvPr/>
          </p:nvSpPr>
          <p:spPr bwMode="auto">
            <a:xfrm>
              <a:off x="5375" y="3294"/>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Line 39"/>
            <p:cNvSpPr>
              <a:spLocks noChangeShapeType="1"/>
            </p:cNvSpPr>
            <p:nvPr/>
          </p:nvSpPr>
          <p:spPr bwMode="auto">
            <a:xfrm>
              <a:off x="3742" y="3294"/>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9" name="Line 40"/>
            <p:cNvSpPr>
              <a:spLocks noChangeShapeType="1"/>
            </p:cNvSpPr>
            <p:nvPr/>
          </p:nvSpPr>
          <p:spPr bwMode="auto">
            <a:xfrm>
              <a:off x="3742" y="3430"/>
              <a:ext cx="1633"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0" name="Line 41"/>
            <p:cNvSpPr>
              <a:spLocks noChangeShapeType="1"/>
            </p:cNvSpPr>
            <p:nvPr/>
          </p:nvSpPr>
          <p:spPr bwMode="auto">
            <a:xfrm>
              <a:off x="5103" y="2523"/>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1" name="Line 42"/>
            <p:cNvSpPr>
              <a:spLocks noChangeShapeType="1"/>
            </p:cNvSpPr>
            <p:nvPr/>
          </p:nvSpPr>
          <p:spPr bwMode="auto">
            <a:xfrm>
              <a:off x="5103" y="2886"/>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2" name="Text Box 43"/>
            <p:cNvSpPr txBox="1">
              <a:spLocks noChangeArrowheads="1"/>
            </p:cNvSpPr>
            <p:nvPr/>
          </p:nvSpPr>
          <p:spPr bwMode="auto">
            <a:xfrm>
              <a:off x="4912" y="2582"/>
              <a:ext cx="24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2</a:t>
              </a:r>
            </a:p>
          </p:txBody>
        </p:sp>
        <p:sp>
          <p:nvSpPr>
            <p:cNvPr id="6163" name="Text Box 44"/>
            <p:cNvSpPr txBox="1">
              <a:spLocks noChangeArrowheads="1"/>
            </p:cNvSpPr>
            <p:nvPr/>
          </p:nvSpPr>
          <p:spPr bwMode="auto">
            <a:xfrm>
              <a:off x="5056" y="2859"/>
              <a:ext cx="24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1</a:t>
              </a:r>
            </a:p>
          </p:txBody>
        </p:sp>
        <p:sp>
          <p:nvSpPr>
            <p:cNvPr id="6164" name="Line 45"/>
            <p:cNvSpPr>
              <a:spLocks noChangeShapeType="1"/>
            </p:cNvSpPr>
            <p:nvPr/>
          </p:nvSpPr>
          <p:spPr bwMode="auto">
            <a:xfrm>
              <a:off x="4558" y="1616"/>
              <a:ext cx="0" cy="3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5" name="Text Box 46"/>
            <p:cNvSpPr txBox="1">
              <a:spLocks noChangeArrowheads="1"/>
            </p:cNvSpPr>
            <p:nvPr/>
          </p:nvSpPr>
          <p:spPr bwMode="auto">
            <a:xfrm>
              <a:off x="4332" y="1456"/>
              <a:ext cx="26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P</a:t>
              </a:r>
            </a:p>
          </p:txBody>
        </p:sp>
        <p:sp>
          <p:nvSpPr>
            <p:cNvPr id="6166" name="Text Box 47"/>
            <p:cNvSpPr txBox="1">
              <a:spLocks noChangeArrowheads="1"/>
            </p:cNvSpPr>
            <p:nvPr/>
          </p:nvSpPr>
          <p:spPr bwMode="auto">
            <a:xfrm>
              <a:off x="4377" y="3303"/>
              <a:ext cx="477" cy="3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B+z</a:t>
              </a:r>
            </a:p>
          </p:txBody>
        </p:sp>
        <p:sp>
          <p:nvSpPr>
            <p:cNvPr id="6167" name="Line 48"/>
            <p:cNvSpPr>
              <a:spLocks noChangeShapeType="1"/>
            </p:cNvSpPr>
            <p:nvPr/>
          </p:nvSpPr>
          <p:spPr bwMode="auto">
            <a:xfrm>
              <a:off x="5094" y="2205"/>
              <a:ext cx="6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8" name="Line 49"/>
            <p:cNvSpPr>
              <a:spLocks noChangeShapeType="1"/>
            </p:cNvSpPr>
            <p:nvPr/>
          </p:nvSpPr>
          <p:spPr bwMode="auto">
            <a:xfrm>
              <a:off x="5375" y="3203"/>
              <a:ext cx="2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9" name="Line 50"/>
            <p:cNvSpPr>
              <a:spLocks noChangeShapeType="1"/>
            </p:cNvSpPr>
            <p:nvPr/>
          </p:nvSpPr>
          <p:spPr bwMode="auto">
            <a:xfrm>
              <a:off x="5511" y="2205"/>
              <a:ext cx="0" cy="99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0" name="Text Box 51"/>
            <p:cNvSpPr txBox="1">
              <a:spLocks noChangeArrowheads="1"/>
            </p:cNvSpPr>
            <p:nvPr/>
          </p:nvSpPr>
          <p:spPr bwMode="auto">
            <a:xfrm>
              <a:off x="5392" y="2541"/>
              <a:ext cx="230" cy="3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z</a:t>
              </a:r>
            </a:p>
          </p:txBody>
        </p:sp>
        <p:sp>
          <p:nvSpPr>
            <p:cNvPr id="6171" name="Line 52"/>
            <p:cNvSpPr>
              <a:spLocks noChangeShapeType="1"/>
            </p:cNvSpPr>
            <p:nvPr/>
          </p:nvSpPr>
          <p:spPr bwMode="auto">
            <a:xfrm>
              <a:off x="4967" y="2260"/>
              <a:ext cx="0" cy="1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2" name="Line 53"/>
            <p:cNvSpPr>
              <a:spLocks noChangeShapeType="1"/>
            </p:cNvSpPr>
            <p:nvPr/>
          </p:nvSpPr>
          <p:spPr bwMode="auto">
            <a:xfrm>
              <a:off x="4213" y="2251"/>
              <a:ext cx="0" cy="18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3" name="Line 54"/>
            <p:cNvSpPr>
              <a:spLocks noChangeShapeType="1"/>
            </p:cNvSpPr>
            <p:nvPr/>
          </p:nvSpPr>
          <p:spPr bwMode="auto">
            <a:xfrm>
              <a:off x="4195" y="2341"/>
              <a:ext cx="772"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4" name="Text Box 55"/>
            <p:cNvSpPr txBox="1">
              <a:spLocks noChangeArrowheads="1"/>
            </p:cNvSpPr>
            <p:nvPr/>
          </p:nvSpPr>
          <p:spPr bwMode="auto">
            <a:xfrm>
              <a:off x="4465" y="2251"/>
              <a:ext cx="273" cy="3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B</a:t>
              </a: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8"/>
          <p:cNvSpPr txBox="1">
            <a:spLocks noChangeArrowheads="1"/>
          </p:cNvSpPr>
          <p:nvPr/>
        </p:nvSpPr>
        <p:spPr bwMode="auto">
          <a:xfrm>
            <a:off x="900113" y="1008063"/>
            <a:ext cx="85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b="1" u="sng">
                <a:solidFill>
                  <a:srgbClr val="FF0000"/>
                </a:solidFill>
              </a:rPr>
              <a:t>Case I</a:t>
            </a:r>
            <a:endParaRPr lang="en-US" altLang="en-US" b="1" u="sng"/>
          </a:p>
        </p:txBody>
      </p:sp>
      <p:sp>
        <p:nvSpPr>
          <p:cNvPr id="38916" name="Text Box 9"/>
          <p:cNvSpPr txBox="1">
            <a:spLocks noChangeArrowheads="1"/>
          </p:cNvSpPr>
          <p:nvPr/>
        </p:nvSpPr>
        <p:spPr bwMode="auto">
          <a:xfrm>
            <a:off x="827088" y="2665413"/>
            <a:ext cx="1193800" cy="476250"/>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t>I</a:t>
            </a:r>
            <a:r>
              <a:rPr lang="en-US" altLang="en-US" sz="2400" b="1" baseline="-25000"/>
              <a:t>3</a:t>
            </a:r>
            <a:r>
              <a:rPr lang="en-US" altLang="en-US" sz="2400" b="1"/>
              <a:t>=4I</a:t>
            </a:r>
            <a:r>
              <a:rPr lang="en-US" altLang="en-US" sz="2400" b="1" baseline="-25000"/>
              <a:t>3(1)</a:t>
            </a:r>
            <a:endParaRPr lang="en-US" altLang="en-US" sz="2400" b="1"/>
          </a:p>
        </p:txBody>
      </p:sp>
      <p:grpSp>
        <p:nvGrpSpPr>
          <p:cNvPr id="38917" name="Group 10"/>
          <p:cNvGrpSpPr>
            <a:grpSpLocks/>
          </p:cNvGrpSpPr>
          <p:nvPr/>
        </p:nvGrpSpPr>
        <p:grpSpPr bwMode="auto">
          <a:xfrm>
            <a:off x="434975" y="1425575"/>
            <a:ext cx="1871663" cy="1095375"/>
            <a:chOff x="431" y="699"/>
            <a:chExt cx="1179" cy="690"/>
          </a:xfrm>
        </p:grpSpPr>
        <p:sp>
          <p:nvSpPr>
            <p:cNvPr id="38966" name="Rectangle 11"/>
            <p:cNvSpPr>
              <a:spLocks noChangeArrowheads="1"/>
            </p:cNvSpPr>
            <p:nvPr/>
          </p:nvSpPr>
          <p:spPr bwMode="auto">
            <a:xfrm>
              <a:off x="431" y="709"/>
              <a:ext cx="1179" cy="68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8967" name="Line 12"/>
            <p:cNvSpPr>
              <a:spLocks noChangeShapeType="1"/>
            </p:cNvSpPr>
            <p:nvPr/>
          </p:nvSpPr>
          <p:spPr bwMode="auto">
            <a:xfrm>
              <a:off x="431" y="1071"/>
              <a:ext cx="1178" cy="0"/>
            </a:xfrm>
            <a:prstGeom prst="line">
              <a:avLst/>
            </a:prstGeom>
            <a:noFill/>
            <a:ln w="38100" cap="rnd">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8" name="Line 13"/>
            <p:cNvSpPr>
              <a:spLocks noChangeShapeType="1"/>
            </p:cNvSpPr>
            <p:nvPr/>
          </p:nvSpPr>
          <p:spPr bwMode="auto">
            <a:xfrm>
              <a:off x="1020" y="709"/>
              <a:ext cx="0" cy="680"/>
            </a:xfrm>
            <a:prstGeom prst="line">
              <a:avLst/>
            </a:prstGeom>
            <a:noFill/>
            <a:ln w="38100" cap="rnd">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9" name="Text Box 14"/>
            <p:cNvSpPr txBox="1">
              <a:spLocks noChangeArrowheads="1"/>
            </p:cNvSpPr>
            <p:nvPr/>
          </p:nvSpPr>
          <p:spPr bwMode="auto">
            <a:xfrm>
              <a:off x="1123" y="699"/>
              <a:ext cx="3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solidFill>
                    <a:schemeClr val="accent2"/>
                  </a:solidFill>
                </a:rPr>
                <a:t>I</a:t>
              </a:r>
              <a:r>
                <a:rPr lang="en-US" altLang="en-US" sz="2400" b="1" baseline="-25000">
                  <a:solidFill>
                    <a:schemeClr val="accent2"/>
                  </a:solidFill>
                </a:rPr>
                <a:t>3(1)</a:t>
              </a:r>
              <a:endParaRPr lang="en-US" altLang="en-US" sz="2400" b="1">
                <a:solidFill>
                  <a:schemeClr val="accent2"/>
                </a:solidFill>
              </a:endParaRPr>
            </a:p>
          </p:txBody>
        </p:sp>
        <p:graphicFrame>
          <p:nvGraphicFramePr>
            <p:cNvPr id="38970" name="Object 15"/>
            <p:cNvGraphicFramePr>
              <a:graphicFrameLocks noChangeAspect="1"/>
            </p:cNvGraphicFramePr>
            <p:nvPr/>
          </p:nvGraphicFramePr>
          <p:xfrm>
            <a:off x="930" y="981"/>
            <a:ext cx="172" cy="172"/>
          </p:xfrm>
          <a:graphic>
            <a:graphicData uri="http://schemas.openxmlformats.org/presentationml/2006/ole">
              <mc:AlternateContent xmlns:mc="http://schemas.openxmlformats.org/markup-compatibility/2006">
                <mc:Choice xmlns:v="urn:schemas-microsoft-com:vml" Requires="v">
                  <p:oleObj spid="_x0000_s39067" name="Equation" r:id="rId3" imgW="114102" imgH="114102" progId="Equation.3">
                    <p:embed/>
                  </p:oleObj>
                </mc:Choice>
                <mc:Fallback>
                  <p:oleObj name="Equation" r:id="rId3" imgW="114102" imgH="114102" progId="Equation.3">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981"/>
                          <a:ext cx="172" cy="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8918" name="Text Box 22"/>
          <p:cNvSpPr txBox="1">
            <a:spLocks noChangeArrowheads="1"/>
          </p:cNvSpPr>
          <p:nvPr/>
        </p:nvSpPr>
        <p:spPr bwMode="auto">
          <a:xfrm>
            <a:off x="3748088" y="936625"/>
            <a:ext cx="92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b="1" u="sng">
                <a:solidFill>
                  <a:srgbClr val="FF0000"/>
                </a:solidFill>
              </a:rPr>
              <a:t>Case II</a:t>
            </a:r>
            <a:endParaRPr lang="en-US" altLang="en-US" b="1"/>
          </a:p>
        </p:txBody>
      </p:sp>
      <p:sp>
        <p:nvSpPr>
          <p:cNvPr id="38919" name="Text Box 23"/>
          <p:cNvSpPr txBox="1">
            <a:spLocks noChangeArrowheads="1"/>
          </p:cNvSpPr>
          <p:nvPr/>
        </p:nvSpPr>
        <p:spPr bwMode="auto">
          <a:xfrm>
            <a:off x="2771775" y="2665413"/>
            <a:ext cx="2895600" cy="476250"/>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t>I</a:t>
            </a:r>
            <a:r>
              <a:rPr lang="en-US" altLang="en-US" sz="2400" b="1" baseline="-25000"/>
              <a:t>3</a:t>
            </a:r>
            <a:r>
              <a:rPr lang="en-US" altLang="en-US" sz="2400" b="1"/>
              <a:t>=I</a:t>
            </a:r>
            <a:r>
              <a:rPr lang="en-US" altLang="en-US" sz="2400" b="1" baseline="-25000"/>
              <a:t>3(1)</a:t>
            </a:r>
            <a:r>
              <a:rPr lang="en-US" altLang="en-US" sz="2400" b="1"/>
              <a:t>+I</a:t>
            </a:r>
            <a:r>
              <a:rPr lang="en-US" altLang="en-US" sz="2400" b="1" baseline="-25000"/>
              <a:t>3(2)</a:t>
            </a:r>
            <a:r>
              <a:rPr lang="en-US" altLang="en-US" sz="2400" b="1"/>
              <a:t>+I</a:t>
            </a:r>
            <a:r>
              <a:rPr lang="en-US" altLang="en-US" sz="2400" b="1" baseline="-25000"/>
              <a:t>3(3)</a:t>
            </a:r>
            <a:r>
              <a:rPr lang="en-US" altLang="en-US" sz="2400" b="1"/>
              <a:t>+I</a:t>
            </a:r>
            <a:r>
              <a:rPr lang="en-US" altLang="en-US" sz="2400" b="1" baseline="-25000"/>
              <a:t>3(4)</a:t>
            </a:r>
          </a:p>
        </p:txBody>
      </p:sp>
      <p:grpSp>
        <p:nvGrpSpPr>
          <p:cNvPr id="38920" name="Group 24"/>
          <p:cNvGrpSpPr>
            <a:grpSpLocks/>
          </p:cNvGrpSpPr>
          <p:nvPr/>
        </p:nvGrpSpPr>
        <p:grpSpPr bwMode="auto">
          <a:xfrm>
            <a:off x="3314700" y="1368425"/>
            <a:ext cx="1871663" cy="1152525"/>
            <a:chOff x="431" y="663"/>
            <a:chExt cx="1179" cy="726"/>
          </a:xfrm>
        </p:grpSpPr>
        <p:sp>
          <p:nvSpPr>
            <p:cNvPr id="38958" name="Rectangle 25"/>
            <p:cNvSpPr>
              <a:spLocks noChangeArrowheads="1"/>
            </p:cNvSpPr>
            <p:nvPr/>
          </p:nvSpPr>
          <p:spPr bwMode="auto">
            <a:xfrm>
              <a:off x="431" y="709"/>
              <a:ext cx="1179" cy="68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8959" name="Line 26"/>
            <p:cNvSpPr>
              <a:spLocks noChangeShapeType="1"/>
            </p:cNvSpPr>
            <p:nvPr/>
          </p:nvSpPr>
          <p:spPr bwMode="auto">
            <a:xfrm>
              <a:off x="431" y="981"/>
              <a:ext cx="1178" cy="0"/>
            </a:xfrm>
            <a:prstGeom prst="line">
              <a:avLst/>
            </a:prstGeom>
            <a:noFill/>
            <a:ln w="38100" cap="rnd">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0" name="Line 27"/>
            <p:cNvSpPr>
              <a:spLocks noChangeShapeType="1"/>
            </p:cNvSpPr>
            <p:nvPr/>
          </p:nvSpPr>
          <p:spPr bwMode="auto">
            <a:xfrm>
              <a:off x="1122" y="709"/>
              <a:ext cx="0" cy="680"/>
            </a:xfrm>
            <a:prstGeom prst="line">
              <a:avLst/>
            </a:prstGeom>
            <a:noFill/>
            <a:ln w="38100" cap="rnd">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1" name="Text Box 28"/>
            <p:cNvSpPr txBox="1">
              <a:spLocks noChangeArrowheads="1"/>
            </p:cNvSpPr>
            <p:nvPr/>
          </p:nvSpPr>
          <p:spPr bwMode="auto">
            <a:xfrm>
              <a:off x="1123" y="663"/>
              <a:ext cx="3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solidFill>
                    <a:schemeClr val="accent2"/>
                  </a:solidFill>
                </a:rPr>
                <a:t>I</a:t>
              </a:r>
              <a:r>
                <a:rPr lang="en-US" altLang="en-US" sz="2400" b="1" baseline="-25000">
                  <a:solidFill>
                    <a:schemeClr val="accent2"/>
                  </a:solidFill>
                </a:rPr>
                <a:t>3(1)</a:t>
              </a:r>
              <a:endParaRPr lang="en-US" altLang="en-US" sz="2400" b="1">
                <a:solidFill>
                  <a:schemeClr val="accent2"/>
                </a:solidFill>
              </a:endParaRPr>
            </a:p>
          </p:txBody>
        </p:sp>
        <p:graphicFrame>
          <p:nvGraphicFramePr>
            <p:cNvPr id="38962" name="Object 29"/>
            <p:cNvGraphicFramePr>
              <a:graphicFrameLocks noChangeAspect="1"/>
            </p:cNvGraphicFramePr>
            <p:nvPr/>
          </p:nvGraphicFramePr>
          <p:xfrm>
            <a:off x="1032" y="890"/>
            <a:ext cx="172" cy="172"/>
          </p:xfrm>
          <a:graphic>
            <a:graphicData uri="http://schemas.openxmlformats.org/presentationml/2006/ole">
              <mc:AlternateContent xmlns:mc="http://schemas.openxmlformats.org/markup-compatibility/2006">
                <mc:Choice xmlns:v="urn:schemas-microsoft-com:vml" Requires="v">
                  <p:oleObj spid="_x0000_s39068" name="Equation" r:id="rId5" imgW="114102" imgH="114102" progId="Equation.3">
                    <p:embed/>
                  </p:oleObj>
                </mc:Choice>
                <mc:Fallback>
                  <p:oleObj name="Equation" r:id="rId5" imgW="114102" imgH="114102" progId="Equation.3">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 y="890"/>
                          <a:ext cx="172" cy="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63" name="Text Box 30"/>
            <p:cNvSpPr txBox="1">
              <a:spLocks noChangeArrowheads="1"/>
            </p:cNvSpPr>
            <p:nvPr/>
          </p:nvSpPr>
          <p:spPr bwMode="auto">
            <a:xfrm>
              <a:off x="1156" y="1026"/>
              <a:ext cx="3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solidFill>
                    <a:schemeClr val="accent2"/>
                  </a:solidFill>
                </a:rPr>
                <a:t>I</a:t>
              </a:r>
              <a:r>
                <a:rPr lang="en-US" altLang="en-US" sz="2400" b="1" baseline="-25000">
                  <a:solidFill>
                    <a:schemeClr val="accent2"/>
                  </a:solidFill>
                </a:rPr>
                <a:t>3(2)</a:t>
              </a:r>
              <a:endParaRPr lang="en-US" altLang="en-US" sz="2400" b="1">
                <a:solidFill>
                  <a:schemeClr val="accent2"/>
                </a:solidFill>
              </a:endParaRPr>
            </a:p>
          </p:txBody>
        </p:sp>
        <p:sp>
          <p:nvSpPr>
            <p:cNvPr id="38964" name="Text Box 31"/>
            <p:cNvSpPr txBox="1">
              <a:spLocks noChangeArrowheads="1"/>
            </p:cNvSpPr>
            <p:nvPr/>
          </p:nvSpPr>
          <p:spPr bwMode="auto">
            <a:xfrm>
              <a:off x="612" y="679"/>
              <a:ext cx="3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solidFill>
                    <a:schemeClr val="accent2"/>
                  </a:solidFill>
                </a:rPr>
                <a:t>I</a:t>
              </a:r>
              <a:r>
                <a:rPr lang="en-US" altLang="en-US" sz="2400" b="1" baseline="-25000">
                  <a:solidFill>
                    <a:schemeClr val="accent2"/>
                  </a:solidFill>
                </a:rPr>
                <a:t>3(3)</a:t>
              </a:r>
              <a:endParaRPr lang="en-US" altLang="en-US" sz="2400" b="1">
                <a:solidFill>
                  <a:schemeClr val="accent2"/>
                </a:solidFill>
              </a:endParaRPr>
            </a:p>
          </p:txBody>
        </p:sp>
        <p:sp>
          <p:nvSpPr>
            <p:cNvPr id="38965" name="Text Box 32"/>
            <p:cNvSpPr txBox="1">
              <a:spLocks noChangeArrowheads="1"/>
            </p:cNvSpPr>
            <p:nvPr/>
          </p:nvSpPr>
          <p:spPr bwMode="auto">
            <a:xfrm>
              <a:off x="612" y="1026"/>
              <a:ext cx="3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solidFill>
                    <a:schemeClr val="accent2"/>
                  </a:solidFill>
                </a:rPr>
                <a:t>I</a:t>
              </a:r>
              <a:r>
                <a:rPr lang="en-US" altLang="en-US" sz="2400" b="1" baseline="-25000">
                  <a:solidFill>
                    <a:schemeClr val="accent2"/>
                  </a:solidFill>
                </a:rPr>
                <a:t>3(4)</a:t>
              </a:r>
              <a:endParaRPr lang="en-US" altLang="en-US" sz="2400" b="1">
                <a:solidFill>
                  <a:schemeClr val="accent2"/>
                </a:solidFill>
              </a:endParaRPr>
            </a:p>
          </p:txBody>
        </p:sp>
      </p:grpSp>
      <p:sp>
        <p:nvSpPr>
          <p:cNvPr id="38921" name="Rectangle 34" descr="Wide upward diagonal"/>
          <p:cNvSpPr>
            <a:spLocks noChangeArrowheads="1"/>
          </p:cNvSpPr>
          <p:nvPr/>
        </p:nvSpPr>
        <p:spPr bwMode="auto">
          <a:xfrm>
            <a:off x="6084888" y="1441450"/>
            <a:ext cx="1871662" cy="10795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a:p>
        </p:txBody>
      </p:sp>
      <p:graphicFrame>
        <p:nvGraphicFramePr>
          <p:cNvPr id="38922" name="Object 36"/>
          <p:cNvGraphicFramePr>
            <a:graphicFrameLocks noChangeAspect="1"/>
          </p:cNvGraphicFramePr>
          <p:nvPr/>
        </p:nvGraphicFramePr>
        <p:xfrm>
          <a:off x="8620125" y="2376488"/>
          <a:ext cx="273050" cy="273050"/>
        </p:xfrm>
        <a:graphic>
          <a:graphicData uri="http://schemas.openxmlformats.org/presentationml/2006/ole">
            <mc:AlternateContent xmlns:mc="http://schemas.openxmlformats.org/markup-compatibility/2006">
              <mc:Choice xmlns:v="urn:schemas-microsoft-com:vml" Requires="v">
                <p:oleObj spid="_x0000_s39069" name="Equation" r:id="rId6" imgW="114102" imgH="114102" progId="Equation.3">
                  <p:embed/>
                </p:oleObj>
              </mc:Choice>
              <mc:Fallback>
                <p:oleObj name="Equation" r:id="rId6" imgW="114102" imgH="114102" progId="Equation.3">
                  <p:embed/>
                  <p:pic>
                    <p:nvPicPr>
                      <p:cNvPr id="0" name="Object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125" y="2376488"/>
                        <a:ext cx="273050"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23" name="Rectangle 38"/>
          <p:cNvSpPr>
            <a:spLocks noChangeArrowheads="1"/>
          </p:cNvSpPr>
          <p:nvPr/>
        </p:nvSpPr>
        <p:spPr bwMode="auto">
          <a:xfrm>
            <a:off x="7956550" y="1441450"/>
            <a:ext cx="792163" cy="1079500"/>
          </a:xfrm>
          <a:prstGeom prst="rect">
            <a:avLst/>
          </a:prstGeom>
          <a:noFill/>
          <a:ln w="38100" cap="rnd">
            <a:solidFill>
              <a:srgbClr val="FF33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8924" name="Text Box 39"/>
          <p:cNvSpPr txBox="1">
            <a:spLocks noChangeArrowheads="1"/>
          </p:cNvSpPr>
          <p:nvPr/>
        </p:nvSpPr>
        <p:spPr bwMode="auto">
          <a:xfrm>
            <a:off x="6588125" y="865188"/>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b="1" u="sng">
                <a:solidFill>
                  <a:srgbClr val="FF0000"/>
                </a:solidFill>
              </a:rPr>
              <a:t>Case III</a:t>
            </a:r>
            <a:endParaRPr lang="en-US" altLang="en-US" b="1"/>
          </a:p>
        </p:txBody>
      </p:sp>
      <p:sp>
        <p:nvSpPr>
          <p:cNvPr id="38925" name="Text Box 40"/>
          <p:cNvSpPr txBox="1">
            <a:spLocks noChangeArrowheads="1"/>
          </p:cNvSpPr>
          <p:nvPr/>
        </p:nvSpPr>
        <p:spPr bwMode="auto">
          <a:xfrm>
            <a:off x="6156325" y="2952750"/>
            <a:ext cx="2679700" cy="476250"/>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t>I</a:t>
            </a:r>
            <a:r>
              <a:rPr lang="en-US" altLang="en-US" sz="2400" b="1" baseline="-25000"/>
              <a:t>3</a:t>
            </a:r>
            <a:r>
              <a:rPr lang="en-US" altLang="en-US" sz="2400" b="1"/>
              <a:t>=I</a:t>
            </a:r>
            <a:r>
              <a:rPr lang="en-US" altLang="en-US" sz="2400" b="1" baseline="-25000"/>
              <a:t>3(AEFD)</a:t>
            </a:r>
            <a:r>
              <a:rPr lang="en-US" altLang="en-US" sz="2400" b="1"/>
              <a:t>- I</a:t>
            </a:r>
            <a:r>
              <a:rPr lang="en-US" altLang="en-US" sz="2400" b="1" baseline="-25000"/>
              <a:t>3(BEFC)</a:t>
            </a:r>
          </a:p>
        </p:txBody>
      </p:sp>
      <p:sp>
        <p:nvSpPr>
          <p:cNvPr id="38926" name="Text Box 42"/>
          <p:cNvSpPr txBox="1">
            <a:spLocks noChangeArrowheads="1"/>
          </p:cNvSpPr>
          <p:nvPr/>
        </p:nvSpPr>
        <p:spPr bwMode="auto">
          <a:xfrm>
            <a:off x="5724525" y="11271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A</a:t>
            </a:r>
          </a:p>
        </p:txBody>
      </p:sp>
      <p:sp>
        <p:nvSpPr>
          <p:cNvPr id="38927" name="Text Box 43"/>
          <p:cNvSpPr txBox="1">
            <a:spLocks noChangeArrowheads="1"/>
          </p:cNvSpPr>
          <p:nvPr/>
        </p:nvSpPr>
        <p:spPr bwMode="auto">
          <a:xfrm>
            <a:off x="5724525" y="2449513"/>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D</a:t>
            </a:r>
          </a:p>
        </p:txBody>
      </p:sp>
      <p:sp>
        <p:nvSpPr>
          <p:cNvPr id="38928" name="Text Box 44"/>
          <p:cNvSpPr txBox="1">
            <a:spLocks noChangeArrowheads="1"/>
          </p:cNvSpPr>
          <p:nvPr/>
        </p:nvSpPr>
        <p:spPr bwMode="auto">
          <a:xfrm>
            <a:off x="7740650" y="1008063"/>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B</a:t>
            </a:r>
          </a:p>
        </p:txBody>
      </p:sp>
      <p:sp>
        <p:nvSpPr>
          <p:cNvPr id="38929" name="Text Box 45"/>
          <p:cNvSpPr txBox="1">
            <a:spLocks noChangeArrowheads="1"/>
          </p:cNvSpPr>
          <p:nvPr/>
        </p:nvSpPr>
        <p:spPr bwMode="auto">
          <a:xfrm>
            <a:off x="7740650" y="252095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C</a:t>
            </a:r>
          </a:p>
        </p:txBody>
      </p:sp>
      <p:sp>
        <p:nvSpPr>
          <p:cNvPr id="38930" name="Text Box 46"/>
          <p:cNvSpPr txBox="1">
            <a:spLocks noChangeArrowheads="1"/>
          </p:cNvSpPr>
          <p:nvPr/>
        </p:nvSpPr>
        <p:spPr bwMode="auto">
          <a:xfrm>
            <a:off x="8604250" y="1081088"/>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E</a:t>
            </a:r>
          </a:p>
        </p:txBody>
      </p:sp>
      <p:sp>
        <p:nvSpPr>
          <p:cNvPr id="38931" name="Text Box 47"/>
          <p:cNvSpPr txBox="1">
            <a:spLocks noChangeArrowheads="1"/>
          </p:cNvSpPr>
          <p:nvPr/>
        </p:nvSpPr>
        <p:spPr bwMode="auto">
          <a:xfrm>
            <a:off x="8604250" y="259238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F</a:t>
            </a:r>
          </a:p>
        </p:txBody>
      </p:sp>
      <p:sp>
        <p:nvSpPr>
          <p:cNvPr id="38932" name="Text Box 49"/>
          <p:cNvSpPr txBox="1">
            <a:spLocks noChangeArrowheads="1"/>
          </p:cNvSpPr>
          <p:nvPr/>
        </p:nvSpPr>
        <p:spPr bwMode="auto">
          <a:xfrm>
            <a:off x="3851275" y="5616575"/>
            <a:ext cx="4968875" cy="476250"/>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t>I</a:t>
            </a:r>
            <a:r>
              <a:rPr lang="en-US" altLang="en-US" sz="2400" b="1" baseline="-25000"/>
              <a:t>3</a:t>
            </a:r>
            <a:r>
              <a:rPr lang="en-US" altLang="en-US" sz="2400" b="1"/>
              <a:t>=I</a:t>
            </a:r>
            <a:r>
              <a:rPr lang="en-US" altLang="en-US" sz="2400" b="1" baseline="-25000"/>
              <a:t>3(AEFH) </a:t>
            </a:r>
            <a:r>
              <a:rPr lang="en-US" altLang="en-US" sz="2400" b="1"/>
              <a:t>- </a:t>
            </a:r>
            <a:r>
              <a:rPr lang="en-US" altLang="en-US" sz="2400" b="1" baseline="-25000"/>
              <a:t> </a:t>
            </a:r>
            <a:r>
              <a:rPr lang="en-US" altLang="en-US" sz="2400" b="1"/>
              <a:t>I</a:t>
            </a:r>
            <a:r>
              <a:rPr lang="en-US" altLang="en-US" sz="2400" b="1" baseline="-25000"/>
              <a:t>3(BEFG) </a:t>
            </a:r>
            <a:r>
              <a:rPr lang="en-US" altLang="en-US" sz="2400" b="1"/>
              <a:t>–I</a:t>
            </a:r>
            <a:r>
              <a:rPr lang="en-US" altLang="en-US" sz="2400" b="1" baseline="-25000"/>
              <a:t>3(DKFH)</a:t>
            </a:r>
            <a:r>
              <a:rPr lang="en-US" altLang="en-US" sz="2400" b="1"/>
              <a:t>+I</a:t>
            </a:r>
            <a:r>
              <a:rPr lang="en-US" altLang="en-US" sz="2400" b="1" baseline="-25000"/>
              <a:t>3(CKFG)</a:t>
            </a:r>
          </a:p>
        </p:txBody>
      </p:sp>
      <p:grpSp>
        <p:nvGrpSpPr>
          <p:cNvPr id="38933" name="Group 50"/>
          <p:cNvGrpSpPr>
            <a:grpSpLocks/>
          </p:cNvGrpSpPr>
          <p:nvPr/>
        </p:nvGrpSpPr>
        <p:grpSpPr bwMode="auto">
          <a:xfrm>
            <a:off x="539750" y="3810000"/>
            <a:ext cx="3421063" cy="3074988"/>
            <a:chOff x="1138" y="560"/>
            <a:chExt cx="2155" cy="1937"/>
          </a:xfrm>
        </p:grpSpPr>
        <p:sp>
          <p:nvSpPr>
            <p:cNvPr id="38945" name="Rectangle 51" descr="Wide upward diagonal"/>
            <p:cNvSpPr>
              <a:spLocks noChangeArrowheads="1"/>
            </p:cNvSpPr>
            <p:nvPr/>
          </p:nvSpPr>
          <p:spPr bwMode="auto">
            <a:xfrm>
              <a:off x="1383" y="799"/>
              <a:ext cx="1179" cy="680"/>
            </a:xfrm>
            <a:prstGeom prst="rect">
              <a:avLst/>
            </a:prstGeom>
            <a:pattFill prst="wdUpDiag">
              <a:fgClr>
                <a:schemeClr val="tx1"/>
              </a:fgClr>
              <a:bgClr>
                <a:schemeClr val="bg1"/>
              </a:bgClr>
            </a:patt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a:p>
          </p:txBody>
        </p:sp>
        <p:sp>
          <p:nvSpPr>
            <p:cNvPr id="38946" name="Rectangle 52"/>
            <p:cNvSpPr>
              <a:spLocks noChangeArrowheads="1"/>
            </p:cNvSpPr>
            <p:nvPr/>
          </p:nvSpPr>
          <p:spPr bwMode="auto">
            <a:xfrm>
              <a:off x="2562" y="799"/>
              <a:ext cx="499" cy="1406"/>
            </a:xfrm>
            <a:prstGeom prst="rect">
              <a:avLst/>
            </a:prstGeom>
            <a:noFill/>
            <a:ln w="57150" cap="rnd">
              <a:solidFill>
                <a:srgbClr val="FF33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8947" name="Text Box 53"/>
            <p:cNvSpPr txBox="1">
              <a:spLocks noChangeArrowheads="1"/>
            </p:cNvSpPr>
            <p:nvPr/>
          </p:nvSpPr>
          <p:spPr bwMode="auto">
            <a:xfrm>
              <a:off x="1156" y="561"/>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A</a:t>
              </a:r>
            </a:p>
          </p:txBody>
        </p:sp>
        <p:sp>
          <p:nvSpPr>
            <p:cNvPr id="38948" name="Text Box 54"/>
            <p:cNvSpPr txBox="1">
              <a:spLocks noChangeArrowheads="1"/>
            </p:cNvSpPr>
            <p:nvPr/>
          </p:nvSpPr>
          <p:spPr bwMode="auto">
            <a:xfrm>
              <a:off x="1138" y="1389"/>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D</a:t>
              </a:r>
            </a:p>
          </p:txBody>
        </p:sp>
        <p:sp>
          <p:nvSpPr>
            <p:cNvPr id="38949" name="Text Box 55"/>
            <p:cNvSpPr txBox="1">
              <a:spLocks noChangeArrowheads="1"/>
            </p:cNvSpPr>
            <p:nvPr/>
          </p:nvSpPr>
          <p:spPr bwMode="auto">
            <a:xfrm>
              <a:off x="2426" y="560"/>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B</a:t>
              </a:r>
            </a:p>
          </p:txBody>
        </p:sp>
        <p:sp>
          <p:nvSpPr>
            <p:cNvPr id="38950" name="Text Box 56"/>
            <p:cNvSpPr txBox="1">
              <a:spLocks noChangeArrowheads="1"/>
            </p:cNvSpPr>
            <p:nvPr/>
          </p:nvSpPr>
          <p:spPr bwMode="auto">
            <a:xfrm>
              <a:off x="2335" y="1471"/>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C</a:t>
              </a:r>
            </a:p>
          </p:txBody>
        </p:sp>
        <p:sp>
          <p:nvSpPr>
            <p:cNvPr id="38951" name="Text Box 57"/>
            <p:cNvSpPr txBox="1">
              <a:spLocks noChangeArrowheads="1"/>
            </p:cNvSpPr>
            <p:nvPr/>
          </p:nvSpPr>
          <p:spPr bwMode="auto">
            <a:xfrm>
              <a:off x="2970" y="561"/>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E</a:t>
              </a:r>
            </a:p>
          </p:txBody>
        </p:sp>
        <p:sp>
          <p:nvSpPr>
            <p:cNvPr id="38952" name="Text Box 58"/>
            <p:cNvSpPr txBox="1">
              <a:spLocks noChangeArrowheads="1"/>
            </p:cNvSpPr>
            <p:nvPr/>
          </p:nvSpPr>
          <p:spPr bwMode="auto">
            <a:xfrm>
              <a:off x="3016" y="2247"/>
              <a:ext cx="21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F</a:t>
              </a:r>
            </a:p>
          </p:txBody>
        </p:sp>
        <p:sp>
          <p:nvSpPr>
            <p:cNvPr id="38953" name="Rectangle 59"/>
            <p:cNvSpPr>
              <a:spLocks noChangeArrowheads="1"/>
            </p:cNvSpPr>
            <p:nvPr/>
          </p:nvSpPr>
          <p:spPr bwMode="auto">
            <a:xfrm>
              <a:off x="1383" y="1480"/>
              <a:ext cx="1678" cy="725"/>
            </a:xfrm>
            <a:prstGeom prst="rect">
              <a:avLst/>
            </a:prstGeom>
            <a:noFill/>
            <a:ln w="57150">
              <a:solidFill>
                <a:schemeClr val="accent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38954" name="Text Box 60"/>
            <p:cNvSpPr txBox="1">
              <a:spLocks noChangeArrowheads="1"/>
            </p:cNvSpPr>
            <p:nvPr/>
          </p:nvSpPr>
          <p:spPr bwMode="auto">
            <a:xfrm>
              <a:off x="2426" y="2246"/>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G</a:t>
              </a:r>
            </a:p>
          </p:txBody>
        </p:sp>
        <p:sp>
          <p:nvSpPr>
            <p:cNvPr id="38955" name="Text Box 61"/>
            <p:cNvSpPr txBox="1">
              <a:spLocks noChangeArrowheads="1"/>
            </p:cNvSpPr>
            <p:nvPr/>
          </p:nvSpPr>
          <p:spPr bwMode="auto">
            <a:xfrm>
              <a:off x="1247" y="2246"/>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H</a:t>
              </a:r>
            </a:p>
          </p:txBody>
        </p:sp>
        <p:graphicFrame>
          <p:nvGraphicFramePr>
            <p:cNvPr id="38956" name="Object 62"/>
            <p:cNvGraphicFramePr>
              <a:graphicFrameLocks noChangeAspect="1"/>
            </p:cNvGraphicFramePr>
            <p:nvPr/>
          </p:nvGraphicFramePr>
          <p:xfrm>
            <a:off x="2916" y="2023"/>
            <a:ext cx="318" cy="318"/>
          </p:xfrm>
          <a:graphic>
            <a:graphicData uri="http://schemas.openxmlformats.org/presentationml/2006/ole">
              <mc:AlternateContent xmlns:mc="http://schemas.openxmlformats.org/markup-compatibility/2006">
                <mc:Choice xmlns:v="urn:schemas-microsoft-com:vml" Requires="v">
                  <p:oleObj spid="_x0000_s39070" name="Equation" r:id="rId7" imgW="114102" imgH="114102" progId="Equation.3">
                    <p:embed/>
                  </p:oleObj>
                </mc:Choice>
                <mc:Fallback>
                  <p:oleObj name="Equation" r:id="rId7" imgW="114102" imgH="114102" progId="Equation.3">
                    <p:embed/>
                    <p:pic>
                      <p:nvPicPr>
                        <p:cNvPr id="0" name="Object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 y="2023"/>
                          <a:ext cx="318" cy="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57" name="Text Box 63"/>
            <p:cNvSpPr txBox="1">
              <a:spLocks noChangeArrowheads="1"/>
            </p:cNvSpPr>
            <p:nvPr/>
          </p:nvSpPr>
          <p:spPr bwMode="auto">
            <a:xfrm>
              <a:off x="3061" y="1362"/>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K</a:t>
              </a:r>
            </a:p>
          </p:txBody>
        </p:sp>
      </p:grpSp>
      <p:sp>
        <p:nvSpPr>
          <p:cNvPr id="38934" name="Text Box 64"/>
          <p:cNvSpPr txBox="1">
            <a:spLocks noChangeArrowheads="1"/>
          </p:cNvSpPr>
          <p:nvPr/>
        </p:nvSpPr>
        <p:spPr bwMode="auto">
          <a:xfrm>
            <a:off x="1616075" y="3600450"/>
            <a:ext cx="100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b="1" u="sng">
                <a:solidFill>
                  <a:srgbClr val="FF0000"/>
                </a:solidFill>
              </a:rPr>
              <a:t>Case IV</a:t>
            </a:r>
            <a:endParaRPr lang="en-US" altLang="en-US" b="1" u="sng"/>
          </a:p>
        </p:txBody>
      </p:sp>
      <p:sp>
        <p:nvSpPr>
          <p:cNvPr id="38935" name="Text Box 65"/>
          <p:cNvSpPr txBox="1">
            <a:spLocks noChangeArrowheads="1"/>
          </p:cNvSpPr>
          <p:nvPr/>
        </p:nvSpPr>
        <p:spPr bwMode="auto">
          <a:xfrm>
            <a:off x="115888" y="44450"/>
            <a:ext cx="3863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u="sng">
                <a:solidFill>
                  <a:srgbClr val="CC0066"/>
                </a:solidFill>
              </a:rPr>
              <a:t>Some Possible Cases</a:t>
            </a:r>
            <a:endParaRPr lang="en-US" altLang="en-US" sz="2800" b="1" u="sng"/>
          </a:p>
        </p:txBody>
      </p:sp>
      <p:sp>
        <p:nvSpPr>
          <p:cNvPr id="38936" name="Text Box 66"/>
          <p:cNvSpPr txBox="1">
            <a:spLocks noChangeArrowheads="1"/>
          </p:cNvSpPr>
          <p:nvPr/>
        </p:nvSpPr>
        <p:spPr bwMode="auto">
          <a:xfrm>
            <a:off x="2916238" y="11525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A</a:t>
            </a:r>
          </a:p>
        </p:txBody>
      </p:sp>
      <p:sp>
        <p:nvSpPr>
          <p:cNvPr id="38937" name="Text Box 67"/>
          <p:cNvSpPr txBox="1">
            <a:spLocks noChangeArrowheads="1"/>
          </p:cNvSpPr>
          <p:nvPr/>
        </p:nvSpPr>
        <p:spPr bwMode="auto">
          <a:xfrm>
            <a:off x="0" y="11525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A</a:t>
            </a:r>
          </a:p>
        </p:txBody>
      </p:sp>
      <p:sp>
        <p:nvSpPr>
          <p:cNvPr id="38938" name="Text Box 68"/>
          <p:cNvSpPr txBox="1">
            <a:spLocks noChangeArrowheads="1"/>
          </p:cNvSpPr>
          <p:nvPr/>
        </p:nvSpPr>
        <p:spPr bwMode="auto">
          <a:xfrm>
            <a:off x="5105400" y="109537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B</a:t>
            </a:r>
          </a:p>
        </p:txBody>
      </p:sp>
      <p:sp>
        <p:nvSpPr>
          <p:cNvPr id="38939" name="Text Box 69"/>
          <p:cNvSpPr txBox="1">
            <a:spLocks noChangeArrowheads="1"/>
          </p:cNvSpPr>
          <p:nvPr/>
        </p:nvSpPr>
        <p:spPr bwMode="auto">
          <a:xfrm>
            <a:off x="5219700" y="22320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C</a:t>
            </a:r>
          </a:p>
        </p:txBody>
      </p:sp>
      <p:sp>
        <p:nvSpPr>
          <p:cNvPr id="38940" name="Text Box 71"/>
          <p:cNvSpPr txBox="1">
            <a:spLocks noChangeArrowheads="1"/>
          </p:cNvSpPr>
          <p:nvPr/>
        </p:nvSpPr>
        <p:spPr bwMode="auto">
          <a:xfrm>
            <a:off x="2916238" y="22320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D</a:t>
            </a:r>
          </a:p>
        </p:txBody>
      </p:sp>
      <p:sp>
        <p:nvSpPr>
          <p:cNvPr id="38941" name="Rectangle 72"/>
          <p:cNvSpPr>
            <a:spLocks noChangeArrowheads="1"/>
          </p:cNvSpPr>
          <p:nvPr/>
        </p:nvSpPr>
        <p:spPr bwMode="auto">
          <a:xfrm>
            <a:off x="4572000" y="88900"/>
            <a:ext cx="391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t>Note: Loaded area: ABCD</a:t>
            </a:r>
          </a:p>
        </p:txBody>
      </p:sp>
      <p:sp>
        <p:nvSpPr>
          <p:cNvPr id="38942" name="Text Box 71"/>
          <p:cNvSpPr txBox="1">
            <a:spLocks noChangeArrowheads="1"/>
          </p:cNvSpPr>
          <p:nvPr/>
        </p:nvSpPr>
        <p:spPr bwMode="auto">
          <a:xfrm>
            <a:off x="2336800" y="1196975"/>
            <a:ext cx="3714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B</a:t>
            </a:r>
          </a:p>
        </p:txBody>
      </p:sp>
      <p:sp>
        <p:nvSpPr>
          <p:cNvPr id="38943" name="Text Box 71"/>
          <p:cNvSpPr txBox="1">
            <a:spLocks noChangeArrowheads="1"/>
          </p:cNvSpPr>
          <p:nvPr/>
        </p:nvSpPr>
        <p:spPr bwMode="auto">
          <a:xfrm>
            <a:off x="2332038" y="22748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C</a:t>
            </a:r>
          </a:p>
        </p:txBody>
      </p:sp>
      <p:sp>
        <p:nvSpPr>
          <p:cNvPr id="38944" name="Text Box 71"/>
          <p:cNvSpPr txBox="1">
            <a:spLocks noChangeArrowheads="1"/>
          </p:cNvSpPr>
          <p:nvPr/>
        </p:nvSpPr>
        <p:spPr bwMode="auto">
          <a:xfrm>
            <a:off x="-7938" y="2293938"/>
            <a:ext cx="36830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4"/>
          <p:cNvSpPr txBox="1">
            <a:spLocks noChangeArrowheads="1"/>
          </p:cNvSpPr>
          <p:nvPr/>
        </p:nvSpPr>
        <p:spPr bwMode="auto">
          <a:xfrm>
            <a:off x="142875" y="115888"/>
            <a:ext cx="5076825" cy="457200"/>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u="sng">
                <a:solidFill>
                  <a:schemeClr val="tx2"/>
                </a:solidFill>
              </a:rPr>
              <a:t>Newmark’s (1942) Influence Chart</a:t>
            </a:r>
          </a:p>
        </p:txBody>
      </p:sp>
      <p:sp>
        <p:nvSpPr>
          <p:cNvPr id="39940" name="Text Box 10"/>
          <p:cNvSpPr txBox="1">
            <a:spLocks noChangeArrowheads="1"/>
          </p:cNvSpPr>
          <p:nvPr/>
        </p:nvSpPr>
        <p:spPr bwMode="auto">
          <a:xfrm>
            <a:off x="323850" y="620713"/>
            <a:ext cx="84248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dirty="0" err="1"/>
              <a:t>Newmark</a:t>
            </a:r>
            <a:r>
              <a:rPr lang="en-US" altLang="en-US" sz="2400" b="1" dirty="0"/>
              <a:t> (1942) constructed an influence chart based on the Boussinesq’s solution. </a:t>
            </a:r>
          </a:p>
        </p:txBody>
      </p:sp>
      <p:sp>
        <p:nvSpPr>
          <p:cNvPr id="39941" name="Text Box 11"/>
          <p:cNvSpPr txBox="1">
            <a:spLocks noChangeArrowheads="1"/>
          </p:cNvSpPr>
          <p:nvPr/>
        </p:nvSpPr>
        <p:spPr bwMode="auto">
          <a:xfrm>
            <a:off x="250825" y="1484313"/>
            <a:ext cx="84248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a:t>This chart can be used to determine the </a:t>
            </a:r>
            <a:r>
              <a:rPr lang="en-US" altLang="en-US" sz="2400" b="1" u="sng">
                <a:solidFill>
                  <a:srgbClr val="FF0000"/>
                </a:solidFill>
              </a:rPr>
              <a:t>vertical </a:t>
            </a:r>
            <a:r>
              <a:rPr lang="en-US" altLang="en-US" sz="2400" b="1"/>
              <a:t>stress at </a:t>
            </a:r>
            <a:r>
              <a:rPr lang="en-US" altLang="en-US" sz="2400" b="1" u="sng">
                <a:solidFill>
                  <a:srgbClr val="FF0000"/>
                </a:solidFill>
              </a:rPr>
              <a:t>any point</a:t>
            </a:r>
            <a:r>
              <a:rPr lang="en-US" altLang="en-US" sz="2400" b="1"/>
              <a:t> below </a:t>
            </a:r>
            <a:r>
              <a:rPr lang="en-US" altLang="en-US" sz="2400" b="1" u="sng">
                <a:solidFill>
                  <a:srgbClr val="FF0000"/>
                </a:solidFill>
              </a:rPr>
              <a:t>uniformly loaded</a:t>
            </a:r>
            <a:r>
              <a:rPr lang="en-US" altLang="en-US" sz="2400" b="1"/>
              <a:t> </a:t>
            </a:r>
            <a:r>
              <a:rPr lang="en-US" altLang="en-US" sz="2400" b="1" u="sng">
                <a:solidFill>
                  <a:srgbClr val="FF0000"/>
                </a:solidFill>
              </a:rPr>
              <a:t>flexible</a:t>
            </a:r>
            <a:r>
              <a:rPr lang="en-US" altLang="en-US" sz="2400" b="1"/>
              <a:t> area of </a:t>
            </a:r>
            <a:r>
              <a:rPr lang="en-US" altLang="en-US" sz="2400" b="1" u="sng">
                <a:solidFill>
                  <a:srgbClr val="FF0000"/>
                </a:solidFill>
              </a:rPr>
              <a:t>any shape</a:t>
            </a:r>
            <a:r>
              <a:rPr lang="en-US" altLang="en-US" sz="2400" b="1"/>
              <a:t>.</a:t>
            </a:r>
          </a:p>
        </p:txBody>
      </p:sp>
      <p:sp>
        <p:nvSpPr>
          <p:cNvPr id="39942" name="Text Box 12"/>
          <p:cNvSpPr txBox="1">
            <a:spLocks noChangeArrowheads="1"/>
          </p:cNvSpPr>
          <p:nvPr/>
        </p:nvSpPr>
        <p:spPr bwMode="auto">
          <a:xfrm>
            <a:off x="250825" y="2781300"/>
            <a:ext cx="3960813" cy="457200"/>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None/>
            </a:pPr>
            <a:r>
              <a:rPr lang="en-US" altLang="en-US" sz="2400" b="1" u="sng"/>
              <a:t>Development of the chart</a:t>
            </a:r>
          </a:p>
        </p:txBody>
      </p:sp>
      <p:graphicFrame>
        <p:nvGraphicFramePr>
          <p:cNvPr id="39943" name="Object 15"/>
          <p:cNvGraphicFramePr>
            <a:graphicFrameLocks noChangeAspect="1"/>
          </p:cNvGraphicFramePr>
          <p:nvPr/>
        </p:nvGraphicFramePr>
        <p:xfrm>
          <a:off x="5103813" y="3141663"/>
          <a:ext cx="3473450" cy="2133600"/>
        </p:xfrm>
        <a:graphic>
          <a:graphicData uri="http://schemas.openxmlformats.org/presentationml/2006/ole">
            <mc:AlternateContent xmlns:mc="http://schemas.openxmlformats.org/markup-compatibility/2006">
              <mc:Choice xmlns:v="urn:schemas-microsoft-com:vml" Requires="v">
                <p:oleObj spid="_x0000_s39998" name="Equation" r:id="rId3" imgW="1511300" imgH="927100" progId="Equation.3">
                  <p:embed/>
                </p:oleObj>
              </mc:Choice>
              <mc:Fallback>
                <p:oleObj name="Equation" r:id="rId3" imgW="1511300" imgH="927100" progId="Equation.3">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3" y="3141663"/>
                        <a:ext cx="347345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4" name="Object 16"/>
          <p:cNvGraphicFramePr>
            <a:graphicFrameLocks noChangeAspect="1"/>
          </p:cNvGraphicFramePr>
          <p:nvPr/>
        </p:nvGraphicFramePr>
        <p:xfrm>
          <a:off x="1201738" y="5084763"/>
          <a:ext cx="3521075" cy="1535112"/>
        </p:xfrm>
        <a:graphic>
          <a:graphicData uri="http://schemas.openxmlformats.org/presentationml/2006/ole">
            <mc:AlternateContent xmlns:mc="http://schemas.openxmlformats.org/markup-compatibility/2006">
              <mc:Choice xmlns:v="urn:schemas-microsoft-com:vml" Requires="v">
                <p:oleObj spid="_x0000_s39999" name="Equation" r:id="rId5" imgW="1371600" imgH="596900" progId="Equation.3">
                  <p:embed/>
                </p:oleObj>
              </mc:Choice>
              <mc:Fallback>
                <p:oleObj name="Equation" r:id="rId5" imgW="1371600" imgH="596900"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1738" y="5084763"/>
                        <a:ext cx="3521075" cy="1535112"/>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5" name="Line 17"/>
          <p:cNvSpPr>
            <a:spLocks noChangeShapeType="1"/>
          </p:cNvSpPr>
          <p:nvPr/>
        </p:nvSpPr>
        <p:spPr bwMode="auto">
          <a:xfrm>
            <a:off x="3851275" y="4222750"/>
            <a:ext cx="1081088" cy="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9946"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644900"/>
            <a:ext cx="3240088" cy="1252538"/>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7" name="Text Box 20"/>
          <p:cNvSpPr txBox="1">
            <a:spLocks noChangeArrowheads="1"/>
          </p:cNvSpPr>
          <p:nvPr/>
        </p:nvSpPr>
        <p:spPr bwMode="auto">
          <a:xfrm>
            <a:off x="4911725" y="5484813"/>
            <a:ext cx="560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4"/>
          <p:cNvSpPr txBox="1">
            <a:spLocks noChangeArrowheads="1"/>
          </p:cNvSpPr>
          <p:nvPr/>
        </p:nvSpPr>
        <p:spPr bwMode="auto">
          <a:xfrm>
            <a:off x="323850" y="260350"/>
            <a:ext cx="84248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dirty="0"/>
              <a:t>Using the value of </a:t>
            </a:r>
            <a:r>
              <a:rPr lang="en-US" altLang="en-US" sz="2400" b="1" dirty="0">
                <a:solidFill>
                  <a:srgbClr val="0000FF"/>
                </a:solidFill>
              </a:rPr>
              <a:t>(R/z)</a:t>
            </a:r>
            <a:r>
              <a:rPr lang="en-US" altLang="en-US" sz="2400" b="1" dirty="0"/>
              <a:t> obtained from Eq. (*) for various pressure ratios (</a:t>
            </a:r>
            <a:r>
              <a:rPr lang="en-US" altLang="en-US" sz="2400" b="1" dirty="0" err="1"/>
              <a:t>i.e</a:t>
            </a:r>
            <a:r>
              <a:rPr lang="en-US" altLang="en-US" sz="2400" b="1" dirty="0"/>
              <a:t>     /q), </a:t>
            </a:r>
            <a:r>
              <a:rPr lang="en-US" altLang="en-US" sz="2400" b="1" dirty="0" err="1"/>
              <a:t>Newmark</a:t>
            </a:r>
            <a:r>
              <a:rPr lang="en-US" altLang="en-US" sz="2400" b="1" dirty="0"/>
              <a:t> (1942) presented an influence chart that can be used to determine the vertical pressure at </a:t>
            </a:r>
            <a:r>
              <a:rPr lang="en-US" altLang="en-US" sz="2400" b="1" dirty="0">
                <a:solidFill>
                  <a:srgbClr val="FF0000"/>
                </a:solidFill>
              </a:rPr>
              <a:t>any point</a:t>
            </a:r>
            <a:r>
              <a:rPr lang="en-US" altLang="en-US" sz="2400" b="1" dirty="0"/>
              <a:t> below a uniformly loaded flexible area of </a:t>
            </a:r>
            <a:r>
              <a:rPr lang="en-US" altLang="en-US" sz="2400" b="1" dirty="0">
                <a:solidFill>
                  <a:srgbClr val="FF0000"/>
                </a:solidFill>
              </a:rPr>
              <a:t>any shape</a:t>
            </a:r>
            <a:r>
              <a:rPr lang="en-US" altLang="en-US" sz="2400" b="1" dirty="0"/>
              <a:t>.</a:t>
            </a:r>
          </a:p>
        </p:txBody>
      </p:sp>
      <p:pic>
        <p:nvPicPr>
          <p:cNvPr id="409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314575"/>
            <a:ext cx="6696075" cy="428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5" name="Rectangle 6"/>
          <p:cNvSpPr>
            <a:spLocks noChangeArrowheads="1"/>
          </p:cNvSpPr>
          <p:nvPr/>
        </p:nvSpPr>
        <p:spPr bwMode="auto">
          <a:xfrm>
            <a:off x="2238360" y="3401799"/>
            <a:ext cx="2089150" cy="271691"/>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40966" name="Rectangle 7"/>
          <p:cNvSpPr>
            <a:spLocks noChangeArrowheads="1"/>
          </p:cNvSpPr>
          <p:nvPr/>
        </p:nvSpPr>
        <p:spPr bwMode="auto">
          <a:xfrm>
            <a:off x="5319713" y="5805488"/>
            <a:ext cx="2089150" cy="358775"/>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graphicFrame>
        <p:nvGraphicFramePr>
          <p:cNvPr id="40967" name="Object 8"/>
          <p:cNvGraphicFramePr>
            <a:graphicFrameLocks noChangeAspect="1"/>
          </p:cNvGraphicFramePr>
          <p:nvPr/>
        </p:nvGraphicFramePr>
        <p:xfrm>
          <a:off x="5003800" y="620713"/>
          <a:ext cx="657225" cy="465137"/>
        </p:xfrm>
        <a:graphic>
          <a:graphicData uri="http://schemas.openxmlformats.org/presentationml/2006/ole">
            <mc:AlternateContent xmlns:mc="http://schemas.openxmlformats.org/markup-compatibility/2006">
              <mc:Choice xmlns:v="urn:schemas-microsoft-com:vml" Requires="v">
                <p:oleObj spid="_x0000_s40994" name="Equation" r:id="rId4" imgW="304536" imgH="215713" progId="Equation.3">
                  <p:embed/>
                </p:oleObj>
              </mc:Choice>
              <mc:Fallback>
                <p:oleObj name="Equation" r:id="rId4" imgW="304536" imgH="215713"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620713"/>
                        <a:ext cx="657225"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731951"/>
            <a:ext cx="2995480" cy="4503749"/>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Text Box 9"/>
          <p:cNvSpPr txBox="1">
            <a:spLocks noChangeArrowheads="1"/>
          </p:cNvSpPr>
          <p:nvPr/>
        </p:nvSpPr>
        <p:spPr bwMode="auto">
          <a:xfrm>
            <a:off x="34925" y="71438"/>
            <a:ext cx="9109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000" b="1" dirty="0"/>
              <a:t>The radii of the circles are equal to </a:t>
            </a:r>
            <a:r>
              <a:rPr lang="en-US" altLang="en-US" sz="2000" b="1" dirty="0">
                <a:solidFill>
                  <a:srgbClr val="0000FF"/>
                </a:solidFill>
              </a:rPr>
              <a:t>(R/z)</a:t>
            </a:r>
            <a:r>
              <a:rPr lang="en-US" altLang="en-US" sz="2000" b="1" dirty="0"/>
              <a:t> values corresponding to</a:t>
            </a:r>
          </a:p>
        </p:txBody>
      </p:sp>
      <p:sp>
        <p:nvSpPr>
          <p:cNvPr id="41989" name="Text Box 10"/>
          <p:cNvSpPr txBox="1">
            <a:spLocks noChangeArrowheads="1"/>
          </p:cNvSpPr>
          <p:nvPr/>
        </p:nvSpPr>
        <p:spPr bwMode="auto">
          <a:xfrm>
            <a:off x="-11887" y="1877582"/>
            <a:ext cx="54006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000" b="1" dirty="0" smtClean="0"/>
              <a:t>The </a:t>
            </a:r>
            <a:r>
              <a:rPr lang="en-US" altLang="en-US" sz="2000" b="1" dirty="0"/>
              <a:t>unit length for plotting the circle is</a:t>
            </a:r>
            <a:endParaRPr lang="en-US" altLang="en-US" sz="2000" b="1" u="sng" dirty="0"/>
          </a:p>
        </p:txBody>
      </p:sp>
      <p:sp>
        <p:nvSpPr>
          <p:cNvPr id="41990" name="Text Box 14"/>
          <p:cNvSpPr txBox="1">
            <a:spLocks noChangeArrowheads="1"/>
          </p:cNvSpPr>
          <p:nvPr/>
        </p:nvSpPr>
        <p:spPr bwMode="auto">
          <a:xfrm>
            <a:off x="0" y="2857551"/>
            <a:ext cx="5400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000" b="1" dirty="0"/>
              <a:t>The </a:t>
            </a:r>
            <a:r>
              <a:rPr lang="en-US" altLang="en-US" sz="2000" b="1" dirty="0">
                <a:solidFill>
                  <a:srgbClr val="0000FF"/>
                </a:solidFill>
              </a:rPr>
              <a:t>circles</a:t>
            </a:r>
            <a:r>
              <a:rPr lang="en-US" altLang="en-US" sz="2000" b="1" dirty="0"/>
              <a:t> are divided by equally spaced </a:t>
            </a:r>
            <a:r>
              <a:rPr lang="en-US" altLang="en-US" sz="2000" b="1" dirty="0">
                <a:solidFill>
                  <a:srgbClr val="0000FF"/>
                </a:solidFill>
              </a:rPr>
              <a:t>radial</a:t>
            </a:r>
            <a:r>
              <a:rPr lang="en-US" altLang="en-US" sz="2000" b="1" dirty="0"/>
              <a:t> lines</a:t>
            </a:r>
            <a:endParaRPr lang="en-US" altLang="en-US" sz="2000" b="1" u="sng" dirty="0"/>
          </a:p>
        </p:txBody>
      </p:sp>
      <p:sp>
        <p:nvSpPr>
          <p:cNvPr id="41991" name="Text Box 15"/>
          <p:cNvSpPr txBox="1">
            <a:spLocks noChangeArrowheads="1"/>
          </p:cNvSpPr>
          <p:nvPr/>
        </p:nvSpPr>
        <p:spPr bwMode="auto">
          <a:xfrm>
            <a:off x="1789" y="3733317"/>
            <a:ext cx="54006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000" b="1" dirty="0"/>
              <a:t>The influence value of the chart is given by </a:t>
            </a:r>
            <a:r>
              <a:rPr lang="en-US" altLang="en-US" sz="2000" b="1" dirty="0">
                <a:solidFill>
                  <a:srgbClr val="FF0000"/>
                </a:solidFill>
              </a:rPr>
              <a:t>1/N</a:t>
            </a:r>
            <a:r>
              <a:rPr lang="en-US" altLang="en-US" sz="2000" b="1" dirty="0"/>
              <a:t>, where </a:t>
            </a:r>
            <a:r>
              <a:rPr lang="en-US" altLang="en-US" sz="2000" b="1" dirty="0">
                <a:solidFill>
                  <a:srgbClr val="FF0000"/>
                </a:solidFill>
              </a:rPr>
              <a:t>N</a:t>
            </a:r>
            <a:r>
              <a:rPr lang="en-US" altLang="en-US" sz="2000" b="1" dirty="0"/>
              <a:t> is equal to the number of elements in the chart.</a:t>
            </a:r>
            <a:endParaRPr lang="en-US" altLang="en-US" sz="2000" b="1" u="sng" dirty="0"/>
          </a:p>
        </p:txBody>
      </p:sp>
      <p:sp>
        <p:nvSpPr>
          <p:cNvPr id="41992" name="Text Box 16"/>
          <p:cNvSpPr txBox="1">
            <a:spLocks noChangeArrowheads="1"/>
          </p:cNvSpPr>
          <p:nvPr/>
        </p:nvSpPr>
        <p:spPr bwMode="auto">
          <a:xfrm>
            <a:off x="0" y="4916860"/>
            <a:ext cx="54006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000" b="1" dirty="0"/>
              <a:t>In the shown chart, there are </a:t>
            </a:r>
            <a:r>
              <a:rPr lang="en-US" altLang="en-US" sz="2000" b="1" dirty="0">
                <a:solidFill>
                  <a:srgbClr val="FF0000"/>
                </a:solidFill>
              </a:rPr>
              <a:t>200</a:t>
            </a:r>
            <a:r>
              <a:rPr lang="en-US" altLang="en-US" sz="2000" b="1" dirty="0"/>
              <a:t> elements; hence the influence value is </a:t>
            </a:r>
            <a:r>
              <a:rPr lang="en-US" altLang="en-US" sz="2000" b="1" dirty="0">
                <a:solidFill>
                  <a:srgbClr val="FF0000"/>
                </a:solidFill>
              </a:rPr>
              <a:t>0.005</a:t>
            </a:r>
            <a:r>
              <a:rPr lang="en-US" altLang="en-US" sz="2000" b="1" dirty="0"/>
              <a:t>.</a:t>
            </a:r>
            <a:endParaRPr lang="en-US" altLang="en-US" sz="2000" b="1" u="sng" dirty="0"/>
          </a:p>
        </p:txBody>
      </p:sp>
      <p:graphicFrame>
        <p:nvGraphicFramePr>
          <p:cNvPr id="41993" name="Object 17"/>
          <p:cNvGraphicFramePr>
            <a:graphicFrameLocks noChangeAspect="1"/>
          </p:cNvGraphicFramePr>
          <p:nvPr>
            <p:extLst>
              <p:ext uri="{D42A27DB-BD31-4B8C-83A1-F6EECF244321}">
                <p14:modId xmlns:p14="http://schemas.microsoft.com/office/powerpoint/2010/main" val="1244349387"/>
              </p:ext>
            </p:extLst>
          </p:nvPr>
        </p:nvGraphicFramePr>
        <p:xfrm>
          <a:off x="1876447" y="2268544"/>
          <a:ext cx="541336" cy="432524"/>
        </p:xfrm>
        <a:graphic>
          <a:graphicData uri="http://schemas.openxmlformats.org/presentationml/2006/ole">
            <mc:AlternateContent xmlns:mc="http://schemas.openxmlformats.org/markup-compatibility/2006">
              <mc:Choice xmlns:v="urn:schemas-microsoft-com:vml" Requires="v">
                <p:oleObj spid="_x0000_s42053" name="Equation" r:id="rId4" imgW="253780" imgH="203024" progId="Equation.3">
                  <p:embed/>
                </p:oleObj>
              </mc:Choice>
              <mc:Fallback>
                <p:oleObj name="Equation" r:id="rId4" imgW="253780" imgH="203024" progId="Equation.3">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6447" y="2268544"/>
                        <a:ext cx="541336" cy="432524"/>
                      </a:xfrm>
                      <a:prstGeom prst="rect">
                        <a:avLst/>
                      </a:prstGeom>
                      <a:solidFill>
                        <a:srgbClr val="FFFF00"/>
                      </a:solidFill>
                      <a:ln>
                        <a:noFill/>
                      </a:ln>
                      <a:effectLst/>
                      <a:extLst/>
                    </p:spPr>
                  </p:pic>
                </p:oleObj>
              </mc:Fallback>
            </mc:AlternateContent>
          </a:graphicData>
        </a:graphic>
      </p:graphicFrame>
      <p:graphicFrame>
        <p:nvGraphicFramePr>
          <p:cNvPr id="41994" name="Object 18"/>
          <p:cNvGraphicFramePr>
            <a:graphicFrameLocks noChangeAspect="1"/>
          </p:cNvGraphicFramePr>
          <p:nvPr>
            <p:extLst>
              <p:ext uri="{D42A27DB-BD31-4B8C-83A1-F6EECF244321}">
                <p14:modId xmlns:p14="http://schemas.microsoft.com/office/powerpoint/2010/main" val="1268054809"/>
              </p:ext>
            </p:extLst>
          </p:nvPr>
        </p:nvGraphicFramePr>
        <p:xfrm>
          <a:off x="3347864" y="546590"/>
          <a:ext cx="3175000" cy="465137"/>
        </p:xfrm>
        <a:graphic>
          <a:graphicData uri="http://schemas.openxmlformats.org/presentationml/2006/ole">
            <mc:AlternateContent xmlns:mc="http://schemas.openxmlformats.org/markup-compatibility/2006">
              <mc:Choice xmlns:v="urn:schemas-microsoft-com:vml" Requires="v">
                <p:oleObj spid="_x0000_s42054" name="Equation" r:id="rId6" imgW="1473200" imgH="215900" progId="Equation.3">
                  <p:embed/>
                </p:oleObj>
              </mc:Choice>
              <mc:Fallback>
                <p:oleObj name="Equation" r:id="rId6" imgW="1473200" imgH="215900" progId="Equation.3">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864" y="546590"/>
                        <a:ext cx="3175000"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p:cNvSpPr/>
          <p:nvPr/>
        </p:nvSpPr>
        <p:spPr>
          <a:xfrm>
            <a:off x="323528" y="984948"/>
            <a:ext cx="8310296" cy="707886"/>
          </a:xfrm>
          <a:prstGeom prst="rect">
            <a:avLst/>
          </a:prstGeom>
        </p:spPr>
        <p:txBody>
          <a:bodyPr wrap="square">
            <a:spAutoFit/>
          </a:bodyPr>
          <a:lstStyle/>
          <a:p>
            <a:pPr algn="just" rtl="0"/>
            <a:r>
              <a:rPr lang="en-US" sz="2000" b="1" dirty="0">
                <a:solidFill>
                  <a:srgbClr val="7030A0"/>
                </a:solidFill>
                <a:latin typeface="Times-Roman"/>
              </a:rPr>
              <a:t>(</a:t>
            </a:r>
            <a:r>
              <a:rPr lang="en-US" sz="2000" b="1" i="1" dirty="0">
                <a:solidFill>
                  <a:srgbClr val="7030A0"/>
                </a:solidFill>
                <a:latin typeface="Times-Italic"/>
              </a:rPr>
              <a:t>Note: </a:t>
            </a:r>
            <a:r>
              <a:rPr lang="en-US" sz="2000" b="1" dirty="0">
                <a:solidFill>
                  <a:srgbClr val="7030A0"/>
                </a:solidFill>
                <a:latin typeface="Times-Roman"/>
              </a:rPr>
              <a:t>For </a:t>
            </a:r>
            <a:r>
              <a:rPr lang="en-US" sz="2000" b="1" i="1" dirty="0" err="1">
                <a:solidFill>
                  <a:srgbClr val="FF0000"/>
                </a:solidFill>
                <a:latin typeface="Symbol" panose="05050102010706020507" pitchFamily="18" charset="2"/>
              </a:rPr>
              <a:t>s</a:t>
            </a:r>
            <a:r>
              <a:rPr lang="en-US" sz="900" b="1" i="1" dirty="0" err="1">
                <a:solidFill>
                  <a:srgbClr val="FF0000"/>
                </a:solidFill>
                <a:latin typeface="Times-Italic"/>
              </a:rPr>
              <a:t>z</a:t>
            </a:r>
            <a:r>
              <a:rPr lang="en-US" sz="2000" b="1" dirty="0">
                <a:solidFill>
                  <a:srgbClr val="FF0000"/>
                </a:solidFill>
                <a:latin typeface="Times-Roman"/>
              </a:rPr>
              <a:t>/</a:t>
            </a:r>
            <a:r>
              <a:rPr lang="en-US" sz="2000" b="1" i="1" dirty="0">
                <a:solidFill>
                  <a:srgbClr val="FF0000"/>
                </a:solidFill>
                <a:latin typeface="Times-Italic"/>
              </a:rPr>
              <a:t>q </a:t>
            </a:r>
            <a:r>
              <a:rPr lang="en-US" sz="2000" b="1" i="1" dirty="0" smtClean="0">
                <a:solidFill>
                  <a:srgbClr val="FF0000"/>
                </a:solidFill>
                <a:latin typeface="Times-Italic"/>
              </a:rPr>
              <a:t>=</a:t>
            </a:r>
            <a:r>
              <a:rPr lang="en-US" sz="2000" b="1" dirty="0" smtClean="0">
                <a:solidFill>
                  <a:srgbClr val="FF0000"/>
                </a:solidFill>
                <a:latin typeface="MathematicalPi-One"/>
              </a:rPr>
              <a:t> </a:t>
            </a:r>
            <a:r>
              <a:rPr lang="en-US" sz="2000" b="1" dirty="0">
                <a:solidFill>
                  <a:srgbClr val="FF0000"/>
                </a:solidFill>
                <a:latin typeface="Times-Roman"/>
              </a:rPr>
              <a:t>0, </a:t>
            </a:r>
            <a:r>
              <a:rPr lang="en-US" sz="2000" b="1" i="1" dirty="0">
                <a:solidFill>
                  <a:srgbClr val="FF0000"/>
                </a:solidFill>
                <a:latin typeface="Times-Italic"/>
              </a:rPr>
              <a:t>R</a:t>
            </a:r>
            <a:r>
              <a:rPr lang="en-US" sz="2000" b="1" dirty="0">
                <a:solidFill>
                  <a:srgbClr val="FF0000"/>
                </a:solidFill>
                <a:latin typeface="Times-Roman"/>
              </a:rPr>
              <a:t>/</a:t>
            </a:r>
            <a:r>
              <a:rPr lang="en-US" sz="2000" b="1" i="1" dirty="0">
                <a:solidFill>
                  <a:srgbClr val="FF0000"/>
                </a:solidFill>
                <a:latin typeface="Times-Italic"/>
              </a:rPr>
              <a:t>z </a:t>
            </a:r>
            <a:r>
              <a:rPr lang="en-US" sz="2000" b="1" i="1" dirty="0" smtClean="0">
                <a:solidFill>
                  <a:srgbClr val="FF0000"/>
                </a:solidFill>
                <a:latin typeface="Times-Italic"/>
              </a:rPr>
              <a:t>=</a:t>
            </a:r>
            <a:r>
              <a:rPr lang="en-US" sz="2000" b="1" dirty="0" smtClean="0">
                <a:solidFill>
                  <a:srgbClr val="FF0000"/>
                </a:solidFill>
                <a:latin typeface="MathematicalPi-One"/>
              </a:rPr>
              <a:t> </a:t>
            </a:r>
            <a:r>
              <a:rPr lang="en-US" sz="2000" b="1" dirty="0">
                <a:solidFill>
                  <a:srgbClr val="FF0000"/>
                </a:solidFill>
                <a:latin typeface="Times-Roman"/>
              </a:rPr>
              <a:t>0</a:t>
            </a:r>
            <a:r>
              <a:rPr lang="en-US" sz="2000" b="1" dirty="0">
                <a:solidFill>
                  <a:srgbClr val="7030A0"/>
                </a:solidFill>
                <a:latin typeface="Times-Roman"/>
              </a:rPr>
              <a:t>, and for </a:t>
            </a:r>
            <a:r>
              <a:rPr lang="en-US" sz="2000" b="1" i="1" dirty="0" err="1">
                <a:solidFill>
                  <a:srgbClr val="FF0000"/>
                </a:solidFill>
                <a:latin typeface="Symbol" panose="05050102010706020507" pitchFamily="18" charset="2"/>
              </a:rPr>
              <a:t>s</a:t>
            </a:r>
            <a:r>
              <a:rPr lang="en-US" sz="900" b="1" i="1" dirty="0" err="1">
                <a:solidFill>
                  <a:srgbClr val="FF0000"/>
                </a:solidFill>
                <a:latin typeface="Times-Italic"/>
              </a:rPr>
              <a:t>z</a:t>
            </a:r>
            <a:r>
              <a:rPr lang="en-US" sz="2000" b="1" dirty="0">
                <a:solidFill>
                  <a:srgbClr val="FF0000"/>
                </a:solidFill>
                <a:latin typeface="Times-Roman"/>
              </a:rPr>
              <a:t>/</a:t>
            </a:r>
            <a:r>
              <a:rPr lang="en-US" sz="2000" b="1" i="1" dirty="0">
                <a:solidFill>
                  <a:srgbClr val="FF0000"/>
                </a:solidFill>
                <a:latin typeface="Times-Italic"/>
              </a:rPr>
              <a:t>q </a:t>
            </a:r>
            <a:r>
              <a:rPr lang="en-US" sz="2000" b="1" i="1" dirty="0" smtClean="0">
                <a:solidFill>
                  <a:srgbClr val="FF0000"/>
                </a:solidFill>
                <a:latin typeface="Times-Italic"/>
              </a:rPr>
              <a:t>=</a:t>
            </a:r>
            <a:r>
              <a:rPr lang="en-US" sz="2000" b="1" dirty="0" smtClean="0">
                <a:solidFill>
                  <a:srgbClr val="FF0000"/>
                </a:solidFill>
                <a:latin typeface="MathematicalPi-One"/>
              </a:rPr>
              <a:t> </a:t>
            </a:r>
            <a:r>
              <a:rPr lang="en-US" sz="2000" b="1" dirty="0">
                <a:solidFill>
                  <a:srgbClr val="FF0000"/>
                </a:solidFill>
                <a:latin typeface="Times-Roman"/>
              </a:rPr>
              <a:t>1, </a:t>
            </a:r>
            <a:r>
              <a:rPr lang="en-US" sz="2000" b="1" i="1" dirty="0" smtClean="0">
                <a:solidFill>
                  <a:srgbClr val="FF0000"/>
                </a:solidFill>
                <a:latin typeface="Times-Italic"/>
              </a:rPr>
              <a:t>R</a:t>
            </a:r>
            <a:r>
              <a:rPr lang="en-US" sz="2000" b="1" dirty="0" smtClean="0">
                <a:solidFill>
                  <a:srgbClr val="FF0000"/>
                </a:solidFill>
                <a:latin typeface="Times-Roman"/>
              </a:rPr>
              <a:t>/</a:t>
            </a:r>
            <a:r>
              <a:rPr lang="en-US" sz="2000" b="1" i="1" dirty="0" smtClean="0">
                <a:solidFill>
                  <a:srgbClr val="FF0000"/>
                </a:solidFill>
                <a:latin typeface="Times-Italic"/>
              </a:rPr>
              <a:t>z =</a:t>
            </a:r>
            <a:r>
              <a:rPr lang="en-US" sz="2000" b="1" i="1" dirty="0" smtClean="0">
                <a:solidFill>
                  <a:srgbClr val="FF0000"/>
                </a:solidFill>
                <a:latin typeface="Times-Italic"/>
                <a:sym typeface="Symbol" panose="05050102010706020507" pitchFamily="18" charset="2"/>
              </a:rPr>
              <a:t></a:t>
            </a:r>
            <a:r>
              <a:rPr lang="en-US" sz="2000" b="1" dirty="0" smtClean="0">
                <a:solidFill>
                  <a:srgbClr val="7030A0"/>
                </a:solidFill>
                <a:latin typeface="Times-Roman"/>
              </a:rPr>
              <a:t>, so </a:t>
            </a:r>
            <a:r>
              <a:rPr lang="en-US" sz="2000" b="1" dirty="0">
                <a:solidFill>
                  <a:srgbClr val="FF0000"/>
                </a:solidFill>
                <a:latin typeface="Times-Roman"/>
              </a:rPr>
              <a:t>nine</a:t>
            </a:r>
            <a:r>
              <a:rPr lang="en-US" sz="2000" b="1" dirty="0">
                <a:solidFill>
                  <a:srgbClr val="7030A0"/>
                </a:solidFill>
                <a:latin typeface="Times-Roman"/>
              </a:rPr>
              <a:t> circles are shown.)</a:t>
            </a:r>
            <a:endParaRPr lang="en-US" sz="2000" b="1" dirty="0">
              <a:solidFill>
                <a:srgbClr val="7030A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046163"/>
            <a:ext cx="8424863" cy="29797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6" name="Text Box 4"/>
          <p:cNvSpPr txBox="1">
            <a:spLocks noChangeArrowheads="1"/>
          </p:cNvSpPr>
          <p:nvPr/>
        </p:nvSpPr>
        <p:spPr bwMode="auto">
          <a:xfrm>
            <a:off x="323850" y="333375"/>
            <a:ext cx="5472113" cy="519113"/>
          </a:xfrm>
          <a:prstGeom prst="rect">
            <a:avLst/>
          </a:prstGeom>
          <a:solidFill>
            <a:srgbClr val="FF99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None/>
            </a:pPr>
            <a:r>
              <a:rPr lang="en-US" altLang="en-US" sz="2800" b="1" u="sng"/>
              <a:t>Procedures for Using the Chart</a:t>
            </a:r>
          </a:p>
        </p:txBody>
      </p:sp>
      <p:pic>
        <p:nvPicPr>
          <p:cNvPr id="440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4149725"/>
            <a:ext cx="3384550" cy="1036638"/>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5516563"/>
            <a:ext cx="5473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bwMode="auto">
          <a:xfrm>
            <a:off x="685800" y="2209800"/>
            <a:ext cx="8458200" cy="4267200"/>
          </a:xfrm>
          <a:prstGeom prst="rect">
            <a:avLst/>
          </a:prstGeom>
          <a:noFill/>
          <a:ln w="9525">
            <a:noFill/>
            <a:miter lim="800000"/>
            <a:headEnd/>
            <a:tailEnd/>
          </a:ln>
        </p:spPr>
        <p:txBody>
          <a:bodyPr/>
          <a:lstStyle/>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endParaRPr>
          </a:p>
          <a:p>
            <a:pPr algn="just" fontAlgn="auto">
              <a:spcAft>
                <a:spcPts val="0"/>
              </a:spcAft>
              <a:defRPr/>
            </a:pPr>
            <a:endParaRPr lang="en-US" altLang="ar-SA" sz="2400" b="1" dirty="0">
              <a:solidFill>
                <a:schemeClr val="accent2"/>
              </a:solidFill>
              <a:effectLst>
                <a:outerShdw blurRad="38100" dist="38100" dir="2700000" algn="tl">
                  <a:srgbClr val="000000">
                    <a:alpha val="43137"/>
                  </a:srgbClr>
                </a:outerShdw>
              </a:effectLst>
            </a:endParaRPr>
          </a:p>
        </p:txBody>
      </p:sp>
      <p:pic>
        <p:nvPicPr>
          <p:cNvPr id="66564" name="Picture 2" descr="E:\د. عبدالله\د.عبدالله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714" y="510188"/>
            <a:ext cx="3542482" cy="504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6565" name="Object 5"/>
          <p:cNvGraphicFramePr>
            <a:graphicFrameLocks noChangeAspect="1"/>
          </p:cNvGraphicFramePr>
          <p:nvPr/>
        </p:nvGraphicFramePr>
        <p:xfrm>
          <a:off x="261938" y="5698187"/>
          <a:ext cx="4876800" cy="635000"/>
        </p:xfrm>
        <a:graphic>
          <a:graphicData uri="http://schemas.openxmlformats.org/presentationml/2006/ole">
            <mc:AlternateContent xmlns:mc="http://schemas.openxmlformats.org/markup-compatibility/2006">
              <mc:Choice xmlns:v="urn:schemas-microsoft-com:vml" Requires="v">
                <p:oleObj spid="_x0000_s69641" name="Equation" r:id="rId5" imgW="4876800" imgH="635000" progId="Equation.3">
                  <p:embed/>
                </p:oleObj>
              </mc:Choice>
              <mc:Fallback>
                <p:oleObj name="Equation" r:id="rId5" imgW="4876800" imgH="635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938" y="5698187"/>
                        <a:ext cx="48768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6" name="TextBox 13"/>
          <p:cNvSpPr txBox="1">
            <a:spLocks noChangeArrowheads="1"/>
          </p:cNvSpPr>
          <p:nvPr/>
        </p:nvSpPr>
        <p:spPr bwMode="auto">
          <a:xfrm>
            <a:off x="3593184" y="3040856"/>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eaLnBrk="1" hangingPunct="1">
              <a:spcBef>
                <a:spcPct val="0"/>
              </a:spcBef>
              <a:buFontTx/>
              <a:buNone/>
            </a:pPr>
            <a:r>
              <a:rPr lang="en-US" altLang="en-US" sz="1800" b="1" dirty="0">
                <a:solidFill>
                  <a:srgbClr val="0000FF"/>
                </a:solidFill>
              </a:rPr>
              <a:t>3 m </a:t>
            </a:r>
            <a:r>
              <a:rPr lang="en-US" altLang="en-US" sz="1800" b="1" dirty="0">
                <a:solidFill>
                  <a:srgbClr val="0000FF"/>
                </a:solidFill>
                <a:sym typeface="Wingdings" pitchFamily="2" charset="2"/>
              </a:rPr>
              <a:t> 25 mm</a:t>
            </a:r>
          </a:p>
        </p:txBody>
      </p:sp>
      <p:pic>
        <p:nvPicPr>
          <p:cNvPr id="66567" name="Picture 14" descr="scan0001.gif"/>
          <p:cNvPicPr>
            <a:picLocks noChangeAspect="1"/>
          </p:cNvPicPr>
          <p:nvPr/>
        </p:nvPicPr>
        <p:blipFill>
          <a:blip r:embed="rId7">
            <a:extLst>
              <a:ext uri="{28A0092B-C50C-407E-A947-70E740481C1C}">
                <a14:useLocalDpi xmlns:a14="http://schemas.microsoft.com/office/drawing/2010/main" val="0"/>
              </a:ext>
            </a:extLst>
          </a:blip>
          <a:srcRect r="11133" b="12500"/>
          <a:stretch>
            <a:fillRect/>
          </a:stretch>
        </p:blipFill>
        <p:spPr bwMode="auto">
          <a:xfrm>
            <a:off x="5138738" y="815975"/>
            <a:ext cx="4005262"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7177088" y="3225800"/>
            <a:ext cx="744537" cy="7985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a:spLocks noChangeArrowheads="1"/>
          </p:cNvSpPr>
          <p:nvPr/>
        </p:nvSpPr>
        <p:spPr bwMode="auto">
          <a:xfrm>
            <a:off x="107504" y="44624"/>
            <a:ext cx="2198687" cy="5191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u="sng" dirty="0">
                <a:solidFill>
                  <a:schemeClr val="tx2"/>
                </a:solidFill>
              </a:rPr>
              <a:t>EXAMPLE </a:t>
            </a:r>
            <a:r>
              <a:rPr lang="en-US" altLang="en-US" sz="2800" b="1" u="sng" dirty="0" smtClean="0">
                <a:solidFill>
                  <a:schemeClr val="tx2"/>
                </a:solidFill>
              </a:rPr>
              <a:t>4</a:t>
            </a:r>
            <a:endParaRPr lang="en-US" altLang="en-US" sz="2800" b="1" u="sng" dirty="0">
              <a:solidFill>
                <a:schemeClr val="tx2"/>
              </a:solidFill>
            </a:endParaRPr>
          </a:p>
        </p:txBody>
      </p:sp>
      <p:cxnSp>
        <p:nvCxnSpPr>
          <p:cNvPr id="3" name="Straight Connector 2"/>
          <p:cNvCxnSpPr/>
          <p:nvPr/>
        </p:nvCxnSpPr>
        <p:spPr bwMode="auto">
          <a:xfrm>
            <a:off x="1806106" y="3153230"/>
            <a:ext cx="470371"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725363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2"/>
          <p:cNvSpPr txBox="1">
            <a:spLocks noChangeArrowheads="1"/>
          </p:cNvSpPr>
          <p:nvPr/>
        </p:nvSpPr>
        <p:spPr bwMode="auto">
          <a:xfrm>
            <a:off x="447675" y="581025"/>
            <a:ext cx="82280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None/>
            </a:pPr>
            <a:r>
              <a:rPr lang="en-US" altLang="en-US" sz="2400" b="1" dirty="0"/>
              <a:t>A rectangular footing is 3 m X 5 m and transmits a uniform load of 100 </a:t>
            </a:r>
            <a:r>
              <a:rPr lang="en-US" altLang="en-US" sz="2400" b="1" dirty="0" err="1"/>
              <a:t>kPa</a:t>
            </a:r>
            <a:r>
              <a:rPr lang="en-US" altLang="en-US" sz="2400" b="1" dirty="0"/>
              <a:t> into the soil mass. </a:t>
            </a:r>
            <a:r>
              <a:rPr lang="en-US" altLang="en-US" sz="2400" b="1" dirty="0" smtClean="0"/>
              <a:t>Compute </a:t>
            </a:r>
            <a:r>
              <a:rPr lang="en-US" altLang="en-US" sz="2400" b="1" dirty="0"/>
              <a:t>the incremental vertical pressures at: </a:t>
            </a:r>
          </a:p>
        </p:txBody>
      </p:sp>
      <p:sp>
        <p:nvSpPr>
          <p:cNvPr id="45060" name="Rectangle 3"/>
          <p:cNvSpPr>
            <a:spLocks noChangeArrowheads="1"/>
          </p:cNvSpPr>
          <p:nvPr/>
        </p:nvSpPr>
        <p:spPr bwMode="auto">
          <a:xfrm>
            <a:off x="395288" y="1939221"/>
            <a:ext cx="51847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7663" indent="-347663" algn="r" eaLnBrk="0" hangingPunct="0">
              <a:spcBef>
                <a:spcPct val="20000"/>
              </a:spcBef>
              <a:buChar char="•"/>
              <a:defRPr sz="3200">
                <a:solidFill>
                  <a:schemeClr val="tx1"/>
                </a:solidFill>
                <a:latin typeface="Arial" pitchFamily="34" charset="0"/>
                <a:cs typeface="Arial" pitchFamily="34" charset="0"/>
              </a:defRPr>
            </a:lvl1pPr>
            <a:lvl2pPr marL="6223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dirty="0">
                <a:solidFill>
                  <a:srgbClr val="FF0000"/>
                </a:solidFill>
              </a:rPr>
              <a:t>Point </a:t>
            </a:r>
            <a:r>
              <a:rPr lang="en-US" altLang="en-US" sz="2400" b="1" dirty="0">
                <a:solidFill>
                  <a:srgbClr val="0000FF"/>
                </a:solidFill>
              </a:rPr>
              <a:t>A</a:t>
            </a:r>
            <a:r>
              <a:rPr lang="en-US" altLang="en-US" sz="2400" b="1" dirty="0">
                <a:solidFill>
                  <a:srgbClr val="FF0000"/>
                </a:solidFill>
              </a:rPr>
              <a:t> which is directly below the </a:t>
            </a:r>
            <a:r>
              <a:rPr lang="en-US" altLang="en-US" sz="2400" b="1" dirty="0">
                <a:solidFill>
                  <a:srgbClr val="0000FF"/>
                </a:solidFill>
              </a:rPr>
              <a:t>center</a:t>
            </a:r>
            <a:r>
              <a:rPr lang="en-US" altLang="en-US" sz="2400" b="1" dirty="0">
                <a:solidFill>
                  <a:srgbClr val="FF0000"/>
                </a:solidFill>
              </a:rPr>
              <a:t> of the footing </a:t>
            </a:r>
          </a:p>
        </p:txBody>
      </p:sp>
      <p:sp>
        <p:nvSpPr>
          <p:cNvPr id="45061" name="Rectangle 4"/>
          <p:cNvSpPr>
            <a:spLocks noChangeArrowheads="1"/>
          </p:cNvSpPr>
          <p:nvPr/>
        </p:nvSpPr>
        <p:spPr bwMode="auto">
          <a:xfrm>
            <a:off x="395288" y="2802821"/>
            <a:ext cx="48974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7663" indent="-347663" algn="r" eaLnBrk="0" hangingPunct="0">
              <a:spcBef>
                <a:spcPct val="20000"/>
              </a:spcBef>
              <a:buChar char="•"/>
              <a:defRPr sz="3200">
                <a:solidFill>
                  <a:schemeClr val="tx1"/>
                </a:solidFill>
                <a:latin typeface="Arial" pitchFamily="34" charset="0"/>
                <a:cs typeface="Arial" pitchFamily="34" charset="0"/>
              </a:defRPr>
            </a:lvl1pPr>
            <a:lvl2pPr marL="6223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dirty="0">
                <a:solidFill>
                  <a:srgbClr val="FF0000"/>
                </a:solidFill>
              </a:rPr>
              <a:t>Point </a:t>
            </a:r>
            <a:r>
              <a:rPr lang="en-US" altLang="en-US" sz="2400" b="1" dirty="0">
                <a:solidFill>
                  <a:srgbClr val="0000FF"/>
                </a:solidFill>
              </a:rPr>
              <a:t>B</a:t>
            </a:r>
            <a:r>
              <a:rPr lang="en-US" altLang="en-US" sz="2400" b="1" dirty="0">
                <a:solidFill>
                  <a:srgbClr val="FF0000"/>
                </a:solidFill>
              </a:rPr>
              <a:t> Below the </a:t>
            </a:r>
            <a:r>
              <a:rPr lang="en-US" altLang="en-US" sz="2400" b="1" dirty="0">
                <a:solidFill>
                  <a:srgbClr val="0000FF"/>
                </a:solidFill>
              </a:rPr>
              <a:t>corner</a:t>
            </a:r>
            <a:r>
              <a:rPr lang="en-US" altLang="en-US" sz="2400" b="1" dirty="0">
                <a:solidFill>
                  <a:srgbClr val="FF0000"/>
                </a:solidFill>
              </a:rPr>
              <a:t> of the footing </a:t>
            </a:r>
          </a:p>
        </p:txBody>
      </p:sp>
      <p:sp>
        <p:nvSpPr>
          <p:cNvPr id="45062" name="Rectangle 5"/>
          <p:cNvSpPr>
            <a:spLocks noChangeArrowheads="1"/>
          </p:cNvSpPr>
          <p:nvPr/>
        </p:nvSpPr>
        <p:spPr bwMode="auto">
          <a:xfrm>
            <a:off x="395288" y="3668009"/>
            <a:ext cx="46815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7663" indent="-347663" algn="r" eaLnBrk="0" hangingPunct="0">
              <a:spcBef>
                <a:spcPct val="20000"/>
              </a:spcBef>
              <a:buChar char="•"/>
              <a:defRPr sz="3200">
                <a:solidFill>
                  <a:schemeClr val="tx1"/>
                </a:solidFill>
                <a:latin typeface="Arial" pitchFamily="34" charset="0"/>
                <a:cs typeface="Arial" pitchFamily="34" charset="0"/>
              </a:defRPr>
            </a:lvl1pPr>
            <a:lvl2pPr marL="6223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dirty="0">
                <a:solidFill>
                  <a:srgbClr val="FF0000"/>
                </a:solidFill>
              </a:rPr>
              <a:t>Point </a:t>
            </a:r>
            <a:r>
              <a:rPr lang="en-US" altLang="en-US" sz="2400" b="1" dirty="0">
                <a:solidFill>
                  <a:srgbClr val="0000FF"/>
                </a:solidFill>
              </a:rPr>
              <a:t>C</a:t>
            </a:r>
            <a:r>
              <a:rPr lang="en-US" altLang="en-US" sz="2400" b="1" dirty="0">
                <a:solidFill>
                  <a:srgbClr val="FF0000"/>
                </a:solidFill>
              </a:rPr>
              <a:t> which is along the longest axis of the footing </a:t>
            </a:r>
            <a:r>
              <a:rPr lang="en-US" altLang="en-US" sz="2400" b="1" dirty="0">
                <a:solidFill>
                  <a:srgbClr val="0000FF"/>
                </a:solidFill>
              </a:rPr>
              <a:t>offset</a:t>
            </a:r>
            <a:r>
              <a:rPr lang="en-US" altLang="en-US" sz="2400" b="1" dirty="0">
                <a:solidFill>
                  <a:srgbClr val="FF0000"/>
                </a:solidFill>
              </a:rPr>
              <a:t> by </a:t>
            </a:r>
            <a:r>
              <a:rPr lang="en-US" altLang="en-US" sz="2400" b="1" dirty="0">
                <a:solidFill>
                  <a:srgbClr val="0000FF"/>
                </a:solidFill>
              </a:rPr>
              <a:t>1.5</a:t>
            </a:r>
            <a:r>
              <a:rPr lang="en-US" altLang="en-US" sz="2400" b="1" dirty="0">
                <a:solidFill>
                  <a:srgbClr val="FF0000"/>
                </a:solidFill>
              </a:rPr>
              <a:t> m from the nearest edge. </a:t>
            </a:r>
          </a:p>
        </p:txBody>
      </p:sp>
      <p:pic>
        <p:nvPicPr>
          <p:cNvPr id="4506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700213"/>
            <a:ext cx="3448050"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4" name="Rectangle 7"/>
          <p:cNvSpPr>
            <a:spLocks noChangeArrowheads="1"/>
          </p:cNvSpPr>
          <p:nvPr/>
        </p:nvSpPr>
        <p:spPr bwMode="auto">
          <a:xfrm>
            <a:off x="179388" y="115888"/>
            <a:ext cx="2198687" cy="5191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u="sng" dirty="0">
                <a:solidFill>
                  <a:schemeClr val="tx2"/>
                </a:solidFill>
              </a:rPr>
              <a:t>EXAMPLE </a:t>
            </a:r>
            <a:r>
              <a:rPr lang="en-US" altLang="en-US" sz="2800" b="1" u="sng" dirty="0" smtClean="0">
                <a:solidFill>
                  <a:schemeClr val="tx2"/>
                </a:solidFill>
              </a:rPr>
              <a:t>5</a:t>
            </a:r>
            <a:endParaRPr lang="en-US" altLang="en-US" sz="2800" b="1" u="sng" dirty="0">
              <a:solidFill>
                <a:schemeClr val="tx2"/>
              </a:solidFill>
            </a:endParaRPr>
          </a:p>
        </p:txBody>
      </p:sp>
      <p:sp>
        <p:nvSpPr>
          <p:cNvPr id="45065" name="Text Box 8"/>
          <p:cNvSpPr txBox="1">
            <a:spLocks noChangeArrowheads="1"/>
          </p:cNvSpPr>
          <p:nvPr/>
        </p:nvSpPr>
        <p:spPr bwMode="auto">
          <a:xfrm>
            <a:off x="468313" y="5263446"/>
            <a:ext cx="64801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None/>
            </a:pPr>
            <a:r>
              <a:rPr lang="en-US" altLang="en-US" sz="2400" b="1" dirty="0"/>
              <a:t>All points are </a:t>
            </a:r>
            <a:r>
              <a:rPr lang="en-US" altLang="en-US" sz="2400" b="1" dirty="0">
                <a:solidFill>
                  <a:srgbClr val="0000FF"/>
                </a:solidFill>
              </a:rPr>
              <a:t>2.5 m</a:t>
            </a:r>
            <a:r>
              <a:rPr lang="en-US" altLang="en-US" sz="2400" b="1" dirty="0"/>
              <a:t> deep relative to the footing base.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2924175"/>
            <a:ext cx="25050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4" name="Picture 3" descr="New examp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781300"/>
            <a:ext cx="25146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New examp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420938"/>
            <a:ext cx="252412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0"/>
            <a:ext cx="864235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7" name="Line 7"/>
          <p:cNvSpPr>
            <a:spLocks noChangeShapeType="1"/>
          </p:cNvSpPr>
          <p:nvPr/>
        </p:nvSpPr>
        <p:spPr bwMode="auto">
          <a:xfrm>
            <a:off x="539750" y="404813"/>
            <a:ext cx="936625"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8" name="Line 8"/>
          <p:cNvSpPr>
            <a:spLocks noChangeShapeType="1"/>
          </p:cNvSpPr>
          <p:nvPr/>
        </p:nvSpPr>
        <p:spPr bwMode="auto">
          <a:xfrm>
            <a:off x="971550" y="765175"/>
            <a:ext cx="12239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9" name="Line 9"/>
          <p:cNvSpPr>
            <a:spLocks noChangeShapeType="1"/>
          </p:cNvSpPr>
          <p:nvPr/>
        </p:nvSpPr>
        <p:spPr bwMode="auto">
          <a:xfrm>
            <a:off x="7092950" y="1052513"/>
            <a:ext cx="10795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0" name="Line 10"/>
          <p:cNvSpPr>
            <a:spLocks noChangeShapeType="1"/>
          </p:cNvSpPr>
          <p:nvPr/>
        </p:nvSpPr>
        <p:spPr bwMode="auto">
          <a:xfrm>
            <a:off x="1979613" y="1989138"/>
            <a:ext cx="10795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1" name="Line 11"/>
          <p:cNvSpPr>
            <a:spLocks noChangeShapeType="1"/>
          </p:cNvSpPr>
          <p:nvPr/>
        </p:nvSpPr>
        <p:spPr bwMode="auto">
          <a:xfrm>
            <a:off x="7205209" y="1412776"/>
            <a:ext cx="10795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Rectangle 12"/>
          <p:cNvSpPr/>
          <p:nvPr/>
        </p:nvSpPr>
        <p:spPr bwMode="auto">
          <a:xfrm>
            <a:off x="3866433" y="3386020"/>
            <a:ext cx="576065" cy="936104"/>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 name="Rectangle 13"/>
          <p:cNvSpPr/>
          <p:nvPr/>
        </p:nvSpPr>
        <p:spPr bwMode="auto">
          <a:xfrm>
            <a:off x="1173828" y="3544502"/>
            <a:ext cx="576065" cy="936104"/>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Rectangle 14"/>
          <p:cNvSpPr/>
          <p:nvPr/>
        </p:nvSpPr>
        <p:spPr bwMode="auto">
          <a:xfrm>
            <a:off x="7056635" y="4811104"/>
            <a:ext cx="576065" cy="936104"/>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276475"/>
            <a:ext cx="4319587"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Text Box 3"/>
          <p:cNvSpPr txBox="1">
            <a:spLocks noChangeArrowheads="1"/>
          </p:cNvSpPr>
          <p:nvPr/>
        </p:nvSpPr>
        <p:spPr bwMode="auto">
          <a:xfrm>
            <a:off x="323850" y="549275"/>
            <a:ext cx="85693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gn="just" rtl="0" eaLnBrk="1" hangingPunct="1"/>
            <a:r>
              <a:rPr lang="en-US" altLang="en-US" sz="2400" b="1" dirty="0"/>
              <a:t>A raft foundation of the size given below carries a uniformly distributed load of </a:t>
            </a:r>
            <a:r>
              <a:rPr lang="en-US" altLang="en-US" sz="2400" b="1" dirty="0">
                <a:solidFill>
                  <a:srgbClr val="0000FF"/>
                </a:solidFill>
              </a:rPr>
              <a:t>300 </a:t>
            </a:r>
            <a:r>
              <a:rPr lang="en-US" altLang="en-US" sz="2400" b="1" dirty="0" err="1">
                <a:solidFill>
                  <a:srgbClr val="0000FF"/>
                </a:solidFill>
              </a:rPr>
              <a:t>kN</a:t>
            </a:r>
            <a:r>
              <a:rPr lang="en-US" altLang="en-US" sz="2400" b="1" dirty="0">
                <a:solidFill>
                  <a:srgbClr val="0000FF"/>
                </a:solidFill>
              </a:rPr>
              <a:t>/m</a:t>
            </a:r>
            <a:r>
              <a:rPr lang="en-US" altLang="en-US" sz="2400" b="1" baseline="30000" dirty="0">
                <a:solidFill>
                  <a:srgbClr val="0000FF"/>
                </a:solidFill>
              </a:rPr>
              <a:t>3</a:t>
            </a:r>
            <a:r>
              <a:rPr lang="en-US" altLang="en-US" sz="2400" b="1" dirty="0">
                <a:solidFill>
                  <a:srgbClr val="0000FF"/>
                </a:solidFill>
              </a:rPr>
              <a:t>.</a:t>
            </a:r>
            <a:r>
              <a:rPr lang="en-US" altLang="en-US" sz="2400" b="1" dirty="0"/>
              <a:t> Estimate the vertical pressure at a depth </a:t>
            </a:r>
            <a:r>
              <a:rPr lang="en-US" altLang="en-US" sz="2400" b="1" dirty="0">
                <a:solidFill>
                  <a:srgbClr val="0000FF"/>
                </a:solidFill>
              </a:rPr>
              <a:t>9 m</a:t>
            </a:r>
            <a:r>
              <a:rPr lang="en-US" altLang="en-US" sz="2400" b="1" dirty="0"/>
              <a:t> below the point </a:t>
            </a:r>
            <a:r>
              <a:rPr lang="en-US" altLang="en-US" sz="2400" b="1" dirty="0">
                <a:solidFill>
                  <a:srgbClr val="0000FF"/>
                </a:solidFill>
              </a:rPr>
              <a:t>O</a:t>
            </a:r>
            <a:r>
              <a:rPr lang="en-US" altLang="en-US" sz="2400" b="1" dirty="0"/>
              <a:t> marked in the figure.</a:t>
            </a:r>
          </a:p>
        </p:txBody>
      </p:sp>
      <p:sp>
        <p:nvSpPr>
          <p:cNvPr id="47109" name="Rectangle 4"/>
          <p:cNvSpPr>
            <a:spLocks noChangeArrowheads="1"/>
          </p:cNvSpPr>
          <p:nvPr/>
        </p:nvSpPr>
        <p:spPr bwMode="auto">
          <a:xfrm>
            <a:off x="107950" y="101600"/>
            <a:ext cx="2198688" cy="5191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u="sng" dirty="0">
                <a:solidFill>
                  <a:schemeClr val="tx2"/>
                </a:solidFill>
              </a:rPr>
              <a:t>EXAMPLE </a:t>
            </a:r>
            <a:r>
              <a:rPr lang="en-US" altLang="en-US" sz="2800" b="1" u="sng" dirty="0" smtClean="0">
                <a:solidFill>
                  <a:schemeClr val="tx2"/>
                </a:solidFill>
              </a:rPr>
              <a:t>6</a:t>
            </a:r>
            <a:endParaRPr lang="en-US" altLang="en-US" sz="2800" b="1" u="sng" dirty="0">
              <a:solidFill>
                <a:schemeClr val="tx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1" name="Group 2"/>
          <p:cNvGrpSpPr>
            <a:grpSpLocks/>
          </p:cNvGrpSpPr>
          <p:nvPr/>
        </p:nvGrpSpPr>
        <p:grpSpPr bwMode="auto">
          <a:xfrm>
            <a:off x="5148263" y="1268413"/>
            <a:ext cx="3778250" cy="3594100"/>
            <a:chOff x="1474" y="935"/>
            <a:chExt cx="2155" cy="2045"/>
          </a:xfrm>
        </p:grpSpPr>
        <p:pic>
          <p:nvPicPr>
            <p:cNvPr id="48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 y="1026"/>
              <a:ext cx="2132" cy="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80" name="Rectangle 4"/>
            <p:cNvSpPr>
              <a:spLocks noChangeArrowheads="1"/>
            </p:cNvSpPr>
            <p:nvPr/>
          </p:nvSpPr>
          <p:spPr bwMode="auto">
            <a:xfrm>
              <a:off x="2762" y="1298"/>
              <a:ext cx="499" cy="771"/>
            </a:xfrm>
            <a:prstGeom prst="rect">
              <a:avLst/>
            </a:prstGeom>
            <a:noFill/>
            <a:ln w="57150" cap="rnd">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48181" name="Rectangle 5"/>
            <p:cNvSpPr>
              <a:spLocks noChangeArrowheads="1"/>
            </p:cNvSpPr>
            <p:nvPr/>
          </p:nvSpPr>
          <p:spPr bwMode="auto">
            <a:xfrm>
              <a:off x="1828" y="1298"/>
              <a:ext cx="907" cy="771"/>
            </a:xfrm>
            <a:prstGeom prst="rect">
              <a:avLst/>
            </a:prstGeom>
            <a:noFill/>
            <a:ln w="57150">
              <a:solidFill>
                <a:schemeClr val="accent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48182" name="Rectangle 6"/>
            <p:cNvSpPr>
              <a:spLocks noChangeArrowheads="1"/>
            </p:cNvSpPr>
            <p:nvPr/>
          </p:nvSpPr>
          <p:spPr bwMode="auto">
            <a:xfrm>
              <a:off x="1827" y="2069"/>
              <a:ext cx="908" cy="635"/>
            </a:xfrm>
            <a:prstGeom prst="rect">
              <a:avLst/>
            </a:prstGeom>
            <a:noFill/>
            <a:ln w="57150">
              <a:solidFill>
                <a:srgbClr val="CC0066"/>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48183" name="Rectangle 7"/>
            <p:cNvSpPr>
              <a:spLocks noChangeArrowheads="1"/>
            </p:cNvSpPr>
            <p:nvPr/>
          </p:nvSpPr>
          <p:spPr bwMode="auto">
            <a:xfrm>
              <a:off x="2490" y="1797"/>
              <a:ext cx="272" cy="272"/>
            </a:xfrm>
            <a:prstGeom prst="rect">
              <a:avLst/>
            </a:prstGeom>
            <a:noFill/>
            <a:ln w="38100">
              <a:solidFill>
                <a:srgbClr val="80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48184" name="Rectangle 8"/>
            <p:cNvSpPr>
              <a:spLocks noChangeArrowheads="1"/>
            </p:cNvSpPr>
            <p:nvPr/>
          </p:nvSpPr>
          <p:spPr bwMode="auto">
            <a:xfrm>
              <a:off x="2517" y="2069"/>
              <a:ext cx="227" cy="635"/>
            </a:xfrm>
            <a:prstGeom prst="rect">
              <a:avLst/>
            </a:prstGeom>
            <a:noFill/>
            <a:ln w="571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48185" name="Text Box 9"/>
            <p:cNvSpPr txBox="1">
              <a:spLocks noChangeArrowheads="1"/>
            </p:cNvSpPr>
            <p:nvPr/>
          </p:nvSpPr>
          <p:spPr bwMode="auto">
            <a:xfrm>
              <a:off x="1565" y="1033"/>
              <a:ext cx="211"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latin typeface="Calibri" pitchFamily="34" charset="0"/>
                </a:rPr>
                <a:t>A</a:t>
              </a:r>
            </a:p>
          </p:txBody>
        </p:sp>
        <p:sp>
          <p:nvSpPr>
            <p:cNvPr id="48186" name="Text Box 10"/>
            <p:cNvSpPr txBox="1">
              <a:spLocks noChangeArrowheads="1"/>
            </p:cNvSpPr>
            <p:nvPr/>
          </p:nvSpPr>
          <p:spPr bwMode="auto">
            <a:xfrm>
              <a:off x="2653" y="935"/>
              <a:ext cx="203"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latin typeface="Calibri" pitchFamily="34" charset="0"/>
                </a:rPr>
                <a:t>B</a:t>
              </a:r>
            </a:p>
          </p:txBody>
        </p:sp>
        <p:sp>
          <p:nvSpPr>
            <p:cNvPr id="48187" name="Text Box 11"/>
            <p:cNvSpPr txBox="1">
              <a:spLocks noChangeArrowheads="1"/>
            </p:cNvSpPr>
            <p:nvPr/>
          </p:nvSpPr>
          <p:spPr bwMode="auto">
            <a:xfrm>
              <a:off x="3243" y="1026"/>
              <a:ext cx="198"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latin typeface="Calibri" pitchFamily="34" charset="0"/>
                </a:rPr>
                <a:t>C</a:t>
              </a:r>
            </a:p>
          </p:txBody>
        </p:sp>
        <p:sp>
          <p:nvSpPr>
            <p:cNvPr id="48188" name="Text Box 12"/>
            <p:cNvSpPr txBox="1">
              <a:spLocks noChangeArrowheads="1"/>
            </p:cNvSpPr>
            <p:nvPr/>
          </p:nvSpPr>
          <p:spPr bwMode="auto">
            <a:xfrm>
              <a:off x="3415" y="1642"/>
              <a:ext cx="214"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latin typeface="Calibri" pitchFamily="34" charset="0"/>
                </a:rPr>
                <a:t>D</a:t>
              </a:r>
            </a:p>
          </p:txBody>
        </p:sp>
        <p:sp>
          <p:nvSpPr>
            <p:cNvPr id="48189" name="Text Box 13"/>
            <p:cNvSpPr txBox="1">
              <a:spLocks noChangeArrowheads="1"/>
            </p:cNvSpPr>
            <p:nvPr/>
          </p:nvSpPr>
          <p:spPr bwMode="auto">
            <a:xfrm>
              <a:off x="3243" y="1979"/>
              <a:ext cx="190"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latin typeface="Calibri" pitchFamily="34" charset="0"/>
                </a:rPr>
                <a:t>E</a:t>
              </a:r>
            </a:p>
          </p:txBody>
        </p:sp>
        <p:sp>
          <p:nvSpPr>
            <p:cNvPr id="48190" name="Text Box 14"/>
            <p:cNvSpPr txBox="1">
              <a:spLocks noChangeArrowheads="1"/>
            </p:cNvSpPr>
            <p:nvPr/>
          </p:nvSpPr>
          <p:spPr bwMode="auto">
            <a:xfrm>
              <a:off x="2763" y="2646"/>
              <a:ext cx="185"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dirty="0">
                  <a:latin typeface="Calibri" pitchFamily="34" charset="0"/>
                </a:rPr>
                <a:t>F</a:t>
              </a:r>
            </a:p>
          </p:txBody>
        </p:sp>
        <p:sp>
          <p:nvSpPr>
            <p:cNvPr id="48191" name="Text Box 15"/>
            <p:cNvSpPr txBox="1">
              <a:spLocks noChangeArrowheads="1"/>
            </p:cNvSpPr>
            <p:nvPr/>
          </p:nvSpPr>
          <p:spPr bwMode="auto">
            <a:xfrm>
              <a:off x="2472" y="2671"/>
              <a:ext cx="215"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dirty="0">
                  <a:latin typeface="Calibri" pitchFamily="34" charset="0"/>
                </a:rPr>
                <a:t>G</a:t>
              </a:r>
            </a:p>
          </p:txBody>
        </p:sp>
        <p:sp>
          <p:nvSpPr>
            <p:cNvPr id="48192" name="Text Box 16"/>
            <p:cNvSpPr txBox="1">
              <a:spLocks noChangeArrowheads="1"/>
            </p:cNvSpPr>
            <p:nvPr/>
          </p:nvSpPr>
          <p:spPr bwMode="auto">
            <a:xfrm>
              <a:off x="1565" y="2696"/>
              <a:ext cx="214"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latin typeface="Calibri" pitchFamily="34" charset="0"/>
                </a:rPr>
                <a:t>H</a:t>
              </a:r>
            </a:p>
          </p:txBody>
        </p:sp>
        <p:sp>
          <p:nvSpPr>
            <p:cNvPr id="48193" name="Text Box 17"/>
            <p:cNvSpPr txBox="1">
              <a:spLocks noChangeArrowheads="1"/>
            </p:cNvSpPr>
            <p:nvPr/>
          </p:nvSpPr>
          <p:spPr bwMode="auto">
            <a:xfrm>
              <a:off x="1791" y="1797"/>
              <a:ext cx="200"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latin typeface="Calibri" pitchFamily="34" charset="0"/>
                </a:rPr>
                <a:t>K</a:t>
              </a:r>
            </a:p>
          </p:txBody>
        </p:sp>
        <p:sp>
          <p:nvSpPr>
            <p:cNvPr id="48194" name="Text Box 18"/>
            <p:cNvSpPr txBox="1">
              <a:spLocks noChangeArrowheads="1"/>
            </p:cNvSpPr>
            <p:nvPr/>
          </p:nvSpPr>
          <p:spPr bwMode="auto">
            <a:xfrm>
              <a:off x="2290" y="1616"/>
              <a:ext cx="178"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latin typeface="Calibri" pitchFamily="34" charset="0"/>
                </a:rPr>
                <a:t>L</a:t>
              </a:r>
            </a:p>
          </p:txBody>
        </p:sp>
        <p:sp>
          <p:nvSpPr>
            <p:cNvPr id="48195" name="Text Box 19"/>
            <p:cNvSpPr txBox="1">
              <a:spLocks noChangeArrowheads="1"/>
            </p:cNvSpPr>
            <p:nvPr/>
          </p:nvSpPr>
          <p:spPr bwMode="auto">
            <a:xfrm>
              <a:off x="2744" y="1570"/>
              <a:ext cx="257"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latin typeface="Calibri" pitchFamily="34" charset="0"/>
                </a:rPr>
                <a:t>M</a:t>
              </a:r>
            </a:p>
          </p:txBody>
        </p:sp>
        <p:sp>
          <p:nvSpPr>
            <p:cNvPr id="48196" name="Text Box 20"/>
            <p:cNvSpPr txBox="1">
              <a:spLocks noChangeArrowheads="1"/>
            </p:cNvSpPr>
            <p:nvPr/>
          </p:nvSpPr>
          <p:spPr bwMode="auto">
            <a:xfrm>
              <a:off x="2290" y="2024"/>
              <a:ext cx="219"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latin typeface="Calibri" pitchFamily="34" charset="0"/>
                </a:rPr>
                <a:t>N</a:t>
              </a:r>
            </a:p>
          </p:txBody>
        </p:sp>
      </p:grpSp>
      <p:sp>
        <p:nvSpPr>
          <p:cNvPr id="48132" name="Rectangle 21"/>
          <p:cNvSpPr>
            <a:spLocks noChangeArrowheads="1"/>
          </p:cNvSpPr>
          <p:nvPr/>
        </p:nvSpPr>
        <p:spPr bwMode="auto">
          <a:xfrm>
            <a:off x="179388" y="163513"/>
            <a:ext cx="7305675"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u="sng">
                <a:solidFill>
                  <a:srgbClr val="FF0000"/>
                </a:solidFill>
              </a:rPr>
              <a:t>Approach 1: Using the Principle of Superposition</a:t>
            </a:r>
          </a:p>
        </p:txBody>
      </p:sp>
      <p:graphicFrame>
        <p:nvGraphicFramePr>
          <p:cNvPr id="672790" name="Group 22"/>
          <p:cNvGraphicFramePr>
            <a:graphicFrameLocks noGrp="1"/>
          </p:cNvGraphicFramePr>
          <p:nvPr>
            <p:extLst>
              <p:ext uri="{D42A27DB-BD31-4B8C-83A1-F6EECF244321}">
                <p14:modId xmlns:p14="http://schemas.microsoft.com/office/powerpoint/2010/main" val="3985670173"/>
              </p:ext>
            </p:extLst>
          </p:nvPr>
        </p:nvGraphicFramePr>
        <p:xfrm>
          <a:off x="468313" y="1557338"/>
          <a:ext cx="4465637" cy="3322639"/>
        </p:xfrm>
        <a:graphic>
          <a:graphicData uri="http://schemas.openxmlformats.org/drawingml/2006/table">
            <a:tbl>
              <a:tblPr rtl="1"/>
              <a:tblGrid>
                <a:gridCol w="1081087"/>
                <a:gridCol w="1008063"/>
                <a:gridCol w="936625"/>
                <a:gridCol w="1439862"/>
              </a:tblGrid>
              <a:tr h="579175">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smtClean="0">
                          <a:ln>
                            <a:noFill/>
                          </a:ln>
                          <a:solidFill>
                            <a:schemeClr val="tx1"/>
                          </a:solidFill>
                          <a:effectLst/>
                          <a:latin typeface="Arial" charset="0"/>
                          <a:cs typeface="Arial" charset="0"/>
                        </a:rPr>
                        <a:t>I</a:t>
                      </a:r>
                      <a:r>
                        <a:rPr kumimoji="0" lang="en-US" altLang="en-US" sz="3200" b="1" i="0" u="none" strike="noStrike" cap="none" normalizeH="0" baseline="-25000" dirty="0" smtClean="0">
                          <a:ln>
                            <a:noFill/>
                          </a:ln>
                          <a:solidFill>
                            <a:schemeClr val="tx1"/>
                          </a:solidFill>
                          <a:effectLst/>
                          <a:latin typeface="Arial" charset="0"/>
                          <a:cs typeface="Arial" charset="0"/>
                        </a:rPr>
                        <a:t>3</a:t>
                      </a:r>
                      <a:endParaRPr kumimoji="0" lang="en-US" altLang="en-US" sz="3200" b="1" i="0" u="none" strike="noStrike" cap="none" normalizeH="0" baseline="0" dirty="0" smtClean="0">
                        <a:ln>
                          <a:noFill/>
                        </a:ln>
                        <a:solidFill>
                          <a:schemeClr val="tx1"/>
                        </a:solidFill>
                        <a:effectLst/>
                        <a:latin typeface="Arial" charset="0"/>
                        <a:cs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Arial" charset="0"/>
                          <a:cs typeface="Arial" charset="0"/>
                        </a:rPr>
                        <a:t>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smtClean="0">
                          <a:ln>
                            <a:noFill/>
                          </a:ln>
                          <a:solidFill>
                            <a:schemeClr val="tx1"/>
                          </a:solidFill>
                          <a:effectLst/>
                          <a:latin typeface="Arial" charset="0"/>
                          <a:cs typeface="Arial" charset="0"/>
                        </a:rPr>
                        <a:t>m</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charset="0"/>
                          <a:cs typeface="Arial" charset="0"/>
                        </a:rPr>
                        <a:t>Area</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44">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accent2"/>
                          </a:solidFill>
                          <a:effectLst/>
                          <a:latin typeface="Arial" charset="0"/>
                          <a:cs typeface="Arial" charset="0"/>
                        </a:rPr>
                        <a:t>0.197</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cs typeface="Arial" charset="0"/>
                        </a:rPr>
                        <a:t>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cs typeface="Arial" charset="0"/>
                        </a:rPr>
                        <a:t>1.33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charset="0"/>
                          <a:cs typeface="Arial" charset="0"/>
                        </a:rPr>
                        <a:t>KABO</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44">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accent2"/>
                          </a:solidFill>
                          <a:effectLst/>
                          <a:latin typeface="Arial" charset="0"/>
                          <a:cs typeface="Arial" charset="0"/>
                        </a:rPr>
                        <a:t>0.145</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0.66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charset="0"/>
                          <a:cs typeface="Arial" charset="0"/>
                        </a:rPr>
                        <a:t>BCEO</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44">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accent2"/>
                          </a:solidFill>
                          <a:effectLst/>
                          <a:latin typeface="Arial" charset="0"/>
                          <a:cs typeface="Arial" charset="0"/>
                        </a:rPr>
                        <a:t>0.175</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0.83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1.33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charset="0"/>
                          <a:cs typeface="Arial" charset="0"/>
                        </a:rPr>
                        <a:t>KHFO</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44">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accent2"/>
                          </a:solidFill>
                          <a:effectLst/>
                          <a:latin typeface="Arial" charset="0"/>
                          <a:cs typeface="Arial" charset="0"/>
                        </a:rPr>
                        <a:t>0.075</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cs typeface="Arial" charset="0"/>
                        </a:rPr>
                        <a:t>0.33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cs typeface="Arial" charset="0"/>
                        </a:rPr>
                        <a:t>0.67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charset="0"/>
                          <a:cs typeface="Arial" charset="0"/>
                        </a:rPr>
                        <a:t>MDEO</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44">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accent2"/>
                          </a:solidFill>
                          <a:effectLst/>
                          <a:latin typeface="Arial" charset="0"/>
                          <a:cs typeface="Arial" charset="0"/>
                        </a:rPr>
                        <a:t>0.085</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cs typeface="Arial" charset="0"/>
                        </a:rPr>
                        <a:t>0.33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cs typeface="Arial" charset="0"/>
                        </a:rPr>
                        <a:t>0.83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charset="0"/>
                          <a:cs typeface="Arial" charset="0"/>
                        </a:rPr>
                        <a:t>NGFO</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44">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accent2"/>
                          </a:solidFill>
                          <a:effectLst/>
                          <a:latin typeface="Arial" charset="0"/>
                          <a:cs typeface="Arial" charset="0"/>
                        </a:rPr>
                        <a:t>0.045</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cs typeface="Arial" charset="0"/>
                        </a:rPr>
                        <a:t>0.33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cs typeface="Arial" charset="0"/>
                        </a:rPr>
                        <a:t>0.33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defRPr sz="2800">
                          <a:solidFill>
                            <a:schemeClr val="tx1"/>
                          </a:solidFill>
                          <a:latin typeface="Arial" charset="0"/>
                          <a:cs typeface="Arial" charset="0"/>
                        </a:defRPr>
                      </a:lvl1pPr>
                      <a:lvl2pPr algn="r">
                        <a:spcBef>
                          <a:spcPct val="20000"/>
                        </a:spcBef>
                        <a:defRPr sz="2400">
                          <a:solidFill>
                            <a:schemeClr val="tx1"/>
                          </a:solidFill>
                          <a:latin typeface="Arial" charset="0"/>
                          <a:cs typeface="Arial" charset="0"/>
                        </a:defRPr>
                      </a:lvl2pPr>
                      <a:lvl3pPr algn="r">
                        <a:spcBef>
                          <a:spcPct val="20000"/>
                        </a:spcBef>
                        <a:defRPr sz="2000">
                          <a:solidFill>
                            <a:schemeClr val="tx1"/>
                          </a:solidFill>
                          <a:latin typeface="Arial" charset="0"/>
                          <a:cs typeface="Arial" charset="0"/>
                        </a:defRPr>
                      </a:lvl3pPr>
                      <a:lvl4pPr algn="r">
                        <a:spcBef>
                          <a:spcPct val="20000"/>
                        </a:spcBef>
                        <a:defRPr>
                          <a:solidFill>
                            <a:schemeClr val="tx1"/>
                          </a:solidFill>
                          <a:latin typeface="Arial" charset="0"/>
                          <a:cs typeface="Arial" charset="0"/>
                        </a:defRPr>
                      </a:lvl4pPr>
                      <a:lvl5pPr algn="r">
                        <a:spcBef>
                          <a:spcPct val="20000"/>
                        </a:spcBef>
                        <a:defRPr>
                          <a:solidFill>
                            <a:schemeClr val="tx1"/>
                          </a:solidFill>
                          <a:latin typeface="Arial" charset="0"/>
                          <a:cs typeface="Arial" charset="0"/>
                        </a:defRPr>
                      </a:lvl5pPr>
                      <a:lvl6pPr algn="r" rtl="1" fontAlgn="base">
                        <a:spcBef>
                          <a:spcPct val="20000"/>
                        </a:spcBef>
                        <a:spcAft>
                          <a:spcPct val="0"/>
                        </a:spcAft>
                        <a:defRPr>
                          <a:solidFill>
                            <a:schemeClr val="tx1"/>
                          </a:solidFill>
                          <a:latin typeface="Arial" charset="0"/>
                          <a:cs typeface="Arial" charset="0"/>
                        </a:defRPr>
                      </a:lvl6pPr>
                      <a:lvl7pPr algn="r" rtl="1" fontAlgn="base">
                        <a:spcBef>
                          <a:spcPct val="20000"/>
                        </a:spcBef>
                        <a:spcAft>
                          <a:spcPct val="0"/>
                        </a:spcAft>
                        <a:defRPr>
                          <a:solidFill>
                            <a:schemeClr val="tx1"/>
                          </a:solidFill>
                          <a:latin typeface="Arial" charset="0"/>
                          <a:cs typeface="Arial" charset="0"/>
                        </a:defRPr>
                      </a:lvl7pPr>
                      <a:lvl8pPr algn="r" rtl="1" fontAlgn="base">
                        <a:spcBef>
                          <a:spcPct val="20000"/>
                        </a:spcBef>
                        <a:spcAft>
                          <a:spcPct val="0"/>
                        </a:spcAft>
                        <a:defRPr>
                          <a:solidFill>
                            <a:schemeClr val="tx1"/>
                          </a:solidFill>
                          <a:latin typeface="Arial" charset="0"/>
                          <a:cs typeface="Arial" charset="0"/>
                        </a:defRPr>
                      </a:lvl8pPr>
                      <a:lvl9pPr algn="r" rtl="1"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charset="0"/>
                          <a:cs typeface="Arial" charset="0"/>
                        </a:rPr>
                        <a:t>NLMO</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175" name="Text Box 64"/>
          <p:cNvSpPr txBox="1">
            <a:spLocks noChangeArrowheads="1"/>
          </p:cNvSpPr>
          <p:nvPr/>
        </p:nvSpPr>
        <p:spPr bwMode="auto">
          <a:xfrm>
            <a:off x="827088" y="5300663"/>
            <a:ext cx="71112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dirty="0"/>
              <a:t>I =</a:t>
            </a:r>
            <a:r>
              <a:rPr lang="en-US" altLang="en-US" sz="2400" b="1" dirty="0" smtClean="0"/>
              <a:t>0.197 </a:t>
            </a:r>
            <a:r>
              <a:rPr lang="en-US" altLang="en-US" sz="2400" b="1" dirty="0"/>
              <a:t>+ .145 + .175 - .075 - .085 - .046 = </a:t>
            </a:r>
            <a:r>
              <a:rPr lang="en-US" altLang="en-US" sz="2400" b="1" dirty="0" smtClean="0"/>
              <a:t>0.312</a:t>
            </a:r>
            <a:endParaRPr lang="en-US" altLang="en-US" sz="2400" b="1" dirty="0"/>
          </a:p>
        </p:txBody>
      </p:sp>
      <p:graphicFrame>
        <p:nvGraphicFramePr>
          <p:cNvPr id="48176" name="Object 65"/>
          <p:cNvGraphicFramePr>
            <a:graphicFrameLocks noChangeAspect="1"/>
          </p:cNvGraphicFramePr>
          <p:nvPr>
            <p:extLst>
              <p:ext uri="{D42A27DB-BD31-4B8C-83A1-F6EECF244321}">
                <p14:modId xmlns:p14="http://schemas.microsoft.com/office/powerpoint/2010/main" val="536745055"/>
              </p:ext>
            </p:extLst>
          </p:nvPr>
        </p:nvGraphicFramePr>
        <p:xfrm>
          <a:off x="808038" y="5816600"/>
          <a:ext cx="5654675" cy="666750"/>
        </p:xfrm>
        <a:graphic>
          <a:graphicData uri="http://schemas.openxmlformats.org/presentationml/2006/ole">
            <mc:AlternateContent xmlns:mc="http://schemas.openxmlformats.org/markup-compatibility/2006">
              <mc:Choice xmlns:v="urn:schemas-microsoft-com:vml" Requires="v">
                <p:oleObj spid="_x0000_s48253" name="Equation" r:id="rId4" imgW="1942920" imgH="228600" progId="Equation.3">
                  <p:embed/>
                </p:oleObj>
              </mc:Choice>
              <mc:Fallback>
                <p:oleObj name="Equation" r:id="rId4" imgW="1942920" imgH="228600" progId="Equation.3">
                  <p:embed/>
                  <p:pic>
                    <p:nvPicPr>
                      <p:cNvPr id="0" name="Object 65"/>
                      <p:cNvPicPr>
                        <a:picLocks noChangeAspect="1" noChangeArrowheads="1"/>
                      </p:cNvPicPr>
                      <p:nvPr/>
                    </p:nvPicPr>
                    <p:blipFill>
                      <a:blip r:embed="rId5"/>
                      <a:srcRect/>
                      <a:stretch>
                        <a:fillRect/>
                      </a:stretch>
                    </p:blipFill>
                    <p:spPr bwMode="auto">
                      <a:xfrm>
                        <a:off x="808038" y="5816600"/>
                        <a:ext cx="5654675"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77" name="Text Box 66"/>
          <p:cNvSpPr txBox="1">
            <a:spLocks noChangeArrowheads="1"/>
          </p:cNvSpPr>
          <p:nvPr/>
        </p:nvSpPr>
        <p:spPr bwMode="auto">
          <a:xfrm>
            <a:off x="303213" y="668338"/>
            <a:ext cx="4791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t>Recall: Loaded area is ACDLGH</a:t>
            </a:r>
          </a:p>
        </p:txBody>
      </p:sp>
      <p:graphicFrame>
        <p:nvGraphicFramePr>
          <p:cNvPr id="48178" name="Object 67"/>
          <p:cNvGraphicFramePr>
            <a:graphicFrameLocks noChangeAspect="1"/>
          </p:cNvGraphicFramePr>
          <p:nvPr/>
        </p:nvGraphicFramePr>
        <p:xfrm>
          <a:off x="7524750" y="5876925"/>
          <a:ext cx="739775" cy="517525"/>
        </p:xfrm>
        <a:graphic>
          <a:graphicData uri="http://schemas.openxmlformats.org/presentationml/2006/ole">
            <mc:AlternateContent xmlns:mc="http://schemas.openxmlformats.org/markup-compatibility/2006">
              <mc:Choice xmlns:v="urn:schemas-microsoft-com:vml" Requires="v">
                <p:oleObj spid="_x0000_s48254" name="Equation" r:id="rId6" imgW="253670" imgH="177569" progId="Equation.3">
                  <p:embed/>
                </p:oleObj>
              </mc:Choice>
              <mc:Fallback>
                <p:oleObj name="Equation" r:id="rId6" imgW="253670" imgH="177569" progId="Equation.3">
                  <p:embed/>
                  <p:pic>
                    <p:nvPicPr>
                      <p:cNvPr id="0" name="Object 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750" y="5876925"/>
                        <a:ext cx="7397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179388" y="3184525"/>
            <a:ext cx="3687762" cy="457200"/>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u="sng">
                <a:solidFill>
                  <a:schemeClr val="tx2"/>
                </a:solidFill>
              </a:rPr>
              <a:t>b. Thirty-Degree Method</a:t>
            </a:r>
          </a:p>
        </p:txBody>
      </p:sp>
      <p:sp>
        <p:nvSpPr>
          <p:cNvPr id="7172" name="Text Box 4"/>
          <p:cNvSpPr txBox="1">
            <a:spLocks noChangeArrowheads="1"/>
          </p:cNvSpPr>
          <p:nvPr/>
        </p:nvSpPr>
        <p:spPr bwMode="auto">
          <a:xfrm>
            <a:off x="323850" y="3748088"/>
            <a:ext cx="58324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dirty="0"/>
              <a:t>Here the stressed area extends outward from the edges of a foundation at a </a:t>
            </a:r>
            <a:r>
              <a:rPr lang="en-US" altLang="en-US" sz="2400" b="1" dirty="0">
                <a:solidFill>
                  <a:srgbClr val="0000FF"/>
                </a:solidFill>
              </a:rPr>
              <a:t>30</a:t>
            </a:r>
            <a:r>
              <a:rPr lang="en-US" altLang="en-US" sz="2400" b="1" baseline="30000" dirty="0">
                <a:solidFill>
                  <a:srgbClr val="0000FF"/>
                </a:solidFill>
              </a:rPr>
              <a:t>o</a:t>
            </a:r>
            <a:r>
              <a:rPr lang="en-US" altLang="en-US" sz="2400" b="1" dirty="0"/>
              <a:t> angle from vertical as shown below.</a:t>
            </a:r>
          </a:p>
        </p:txBody>
      </p:sp>
      <p:graphicFrame>
        <p:nvGraphicFramePr>
          <p:cNvPr id="7173" name="Object 5"/>
          <p:cNvGraphicFramePr>
            <a:graphicFrameLocks noChangeAspect="1"/>
          </p:cNvGraphicFramePr>
          <p:nvPr/>
        </p:nvGraphicFramePr>
        <p:xfrm>
          <a:off x="611188" y="5445125"/>
          <a:ext cx="5183187" cy="1017588"/>
        </p:xfrm>
        <a:graphic>
          <a:graphicData uri="http://schemas.openxmlformats.org/presentationml/2006/ole">
            <mc:AlternateContent xmlns:mc="http://schemas.openxmlformats.org/markup-compatibility/2006">
              <mc:Choice xmlns:v="urn:schemas-microsoft-com:vml" Requires="v">
                <p:oleObj spid="_x0000_s7253" name="Equation" r:id="rId3" imgW="2133600" imgH="419100" progId="Equation.3">
                  <p:embed/>
                </p:oleObj>
              </mc:Choice>
              <mc:Fallback>
                <p:oleObj name="Equation" r:id="rId3" imgW="2133600" imgH="4191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5445125"/>
                        <a:ext cx="5183187" cy="1017588"/>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74" name="Group 10"/>
          <p:cNvGrpSpPr>
            <a:grpSpLocks/>
          </p:cNvGrpSpPr>
          <p:nvPr/>
        </p:nvGrpSpPr>
        <p:grpSpPr bwMode="auto">
          <a:xfrm>
            <a:off x="6227763" y="3860800"/>
            <a:ext cx="2592387" cy="2705100"/>
            <a:chOff x="3742" y="1456"/>
            <a:chExt cx="1964" cy="2142"/>
          </a:xfrm>
        </p:grpSpPr>
        <p:sp>
          <p:nvSpPr>
            <p:cNvPr id="7183" name="Rectangle 11"/>
            <p:cNvSpPr>
              <a:spLocks noChangeArrowheads="1"/>
            </p:cNvSpPr>
            <p:nvPr/>
          </p:nvSpPr>
          <p:spPr bwMode="auto">
            <a:xfrm>
              <a:off x="4207" y="1979"/>
              <a:ext cx="748" cy="226"/>
            </a:xfrm>
            <a:prstGeom prst="rect">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7184" name="Line 12"/>
            <p:cNvSpPr>
              <a:spLocks noChangeShapeType="1"/>
            </p:cNvSpPr>
            <p:nvPr/>
          </p:nvSpPr>
          <p:spPr bwMode="auto">
            <a:xfrm>
              <a:off x="3742" y="3203"/>
              <a:ext cx="1678"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5" name="Line 13"/>
            <p:cNvSpPr>
              <a:spLocks noChangeShapeType="1"/>
            </p:cNvSpPr>
            <p:nvPr/>
          </p:nvSpPr>
          <p:spPr bwMode="auto">
            <a:xfrm flipH="1">
              <a:off x="3742" y="2205"/>
              <a:ext cx="453" cy="998"/>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Line 14"/>
            <p:cNvSpPr>
              <a:spLocks noChangeShapeType="1"/>
            </p:cNvSpPr>
            <p:nvPr/>
          </p:nvSpPr>
          <p:spPr bwMode="auto">
            <a:xfrm>
              <a:off x="4967" y="2205"/>
              <a:ext cx="408" cy="998"/>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7" name="Line 15"/>
            <p:cNvSpPr>
              <a:spLocks noChangeShapeType="1"/>
            </p:cNvSpPr>
            <p:nvPr/>
          </p:nvSpPr>
          <p:spPr bwMode="auto">
            <a:xfrm>
              <a:off x="5375" y="3294"/>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Line 16"/>
            <p:cNvSpPr>
              <a:spLocks noChangeShapeType="1"/>
            </p:cNvSpPr>
            <p:nvPr/>
          </p:nvSpPr>
          <p:spPr bwMode="auto">
            <a:xfrm>
              <a:off x="3742" y="3294"/>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9" name="Line 17"/>
            <p:cNvSpPr>
              <a:spLocks noChangeShapeType="1"/>
            </p:cNvSpPr>
            <p:nvPr/>
          </p:nvSpPr>
          <p:spPr bwMode="auto">
            <a:xfrm>
              <a:off x="3742" y="3430"/>
              <a:ext cx="1633"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0" name="Line 18"/>
            <p:cNvSpPr>
              <a:spLocks noChangeShapeType="1"/>
            </p:cNvSpPr>
            <p:nvPr/>
          </p:nvSpPr>
          <p:spPr bwMode="auto">
            <a:xfrm>
              <a:off x="4967" y="2251"/>
              <a:ext cx="0" cy="6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1" name="Line 19"/>
            <p:cNvSpPr>
              <a:spLocks noChangeShapeType="1"/>
            </p:cNvSpPr>
            <p:nvPr/>
          </p:nvSpPr>
          <p:spPr bwMode="auto">
            <a:xfrm>
              <a:off x="4558" y="1616"/>
              <a:ext cx="0" cy="3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20"/>
            <p:cNvSpPr txBox="1">
              <a:spLocks noChangeArrowheads="1"/>
            </p:cNvSpPr>
            <p:nvPr/>
          </p:nvSpPr>
          <p:spPr bwMode="auto">
            <a:xfrm>
              <a:off x="4333" y="1456"/>
              <a:ext cx="268"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P</a:t>
              </a:r>
            </a:p>
          </p:txBody>
        </p:sp>
        <p:sp>
          <p:nvSpPr>
            <p:cNvPr id="7193" name="Text Box 21"/>
            <p:cNvSpPr txBox="1">
              <a:spLocks noChangeArrowheads="1"/>
            </p:cNvSpPr>
            <p:nvPr/>
          </p:nvSpPr>
          <p:spPr bwMode="auto">
            <a:xfrm>
              <a:off x="4015" y="3281"/>
              <a:ext cx="1160" cy="31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B+2ztan 30</a:t>
              </a:r>
            </a:p>
          </p:txBody>
        </p:sp>
        <p:sp>
          <p:nvSpPr>
            <p:cNvPr id="7194" name="Line 22"/>
            <p:cNvSpPr>
              <a:spLocks noChangeShapeType="1"/>
            </p:cNvSpPr>
            <p:nvPr/>
          </p:nvSpPr>
          <p:spPr bwMode="auto">
            <a:xfrm>
              <a:off x="5094" y="2205"/>
              <a:ext cx="6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Line 23"/>
            <p:cNvSpPr>
              <a:spLocks noChangeShapeType="1"/>
            </p:cNvSpPr>
            <p:nvPr/>
          </p:nvSpPr>
          <p:spPr bwMode="auto">
            <a:xfrm>
              <a:off x="5375" y="3203"/>
              <a:ext cx="2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6" name="Line 24"/>
            <p:cNvSpPr>
              <a:spLocks noChangeShapeType="1"/>
            </p:cNvSpPr>
            <p:nvPr/>
          </p:nvSpPr>
          <p:spPr bwMode="auto">
            <a:xfrm>
              <a:off x="5511" y="2205"/>
              <a:ext cx="0" cy="99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7" name="Text Box 25"/>
            <p:cNvSpPr txBox="1">
              <a:spLocks noChangeArrowheads="1"/>
            </p:cNvSpPr>
            <p:nvPr/>
          </p:nvSpPr>
          <p:spPr bwMode="auto">
            <a:xfrm>
              <a:off x="5392" y="2541"/>
              <a:ext cx="236" cy="31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z</a:t>
              </a:r>
            </a:p>
          </p:txBody>
        </p:sp>
        <p:sp>
          <p:nvSpPr>
            <p:cNvPr id="7198" name="Line 26"/>
            <p:cNvSpPr>
              <a:spLocks noChangeShapeType="1"/>
            </p:cNvSpPr>
            <p:nvPr/>
          </p:nvSpPr>
          <p:spPr bwMode="auto">
            <a:xfrm>
              <a:off x="4967" y="2260"/>
              <a:ext cx="0" cy="1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9" name="Line 27"/>
            <p:cNvSpPr>
              <a:spLocks noChangeShapeType="1"/>
            </p:cNvSpPr>
            <p:nvPr/>
          </p:nvSpPr>
          <p:spPr bwMode="auto">
            <a:xfrm>
              <a:off x="4213" y="2251"/>
              <a:ext cx="0" cy="18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0" name="Line 28"/>
            <p:cNvSpPr>
              <a:spLocks noChangeShapeType="1"/>
            </p:cNvSpPr>
            <p:nvPr/>
          </p:nvSpPr>
          <p:spPr bwMode="auto">
            <a:xfrm>
              <a:off x="4195" y="2341"/>
              <a:ext cx="772"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1" name="Text Box 29"/>
            <p:cNvSpPr txBox="1">
              <a:spLocks noChangeArrowheads="1"/>
            </p:cNvSpPr>
            <p:nvPr/>
          </p:nvSpPr>
          <p:spPr bwMode="auto">
            <a:xfrm>
              <a:off x="4465" y="2251"/>
              <a:ext cx="279" cy="3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B</a:t>
              </a:r>
            </a:p>
          </p:txBody>
        </p:sp>
        <p:sp>
          <p:nvSpPr>
            <p:cNvPr id="7202" name="Oval 30"/>
            <p:cNvSpPr>
              <a:spLocks noChangeArrowheads="1"/>
            </p:cNvSpPr>
            <p:nvPr/>
          </p:nvSpPr>
          <p:spPr bwMode="auto">
            <a:xfrm>
              <a:off x="4967" y="2568"/>
              <a:ext cx="181" cy="1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7203" name="Freeform 31"/>
            <p:cNvSpPr>
              <a:spLocks/>
            </p:cNvSpPr>
            <p:nvPr/>
          </p:nvSpPr>
          <p:spPr bwMode="auto">
            <a:xfrm>
              <a:off x="4965" y="2478"/>
              <a:ext cx="210" cy="173"/>
            </a:xfrm>
            <a:custGeom>
              <a:avLst/>
              <a:gdLst>
                <a:gd name="T0" fmla="*/ 0 w 210"/>
                <a:gd name="T1" fmla="*/ 173 h 173"/>
                <a:gd name="T2" fmla="*/ 210 w 210"/>
                <a:gd name="T3" fmla="*/ 164 h 173"/>
                <a:gd name="T4" fmla="*/ 47 w 210"/>
                <a:gd name="T5" fmla="*/ 0 h 173"/>
                <a:gd name="T6" fmla="*/ 0 w 210"/>
                <a:gd name="T7" fmla="*/ 173 h 1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 h="173">
                  <a:moveTo>
                    <a:pt x="0" y="173"/>
                  </a:moveTo>
                  <a:cubicBezTo>
                    <a:pt x="92" y="150"/>
                    <a:pt x="24" y="164"/>
                    <a:pt x="210" y="164"/>
                  </a:cubicBezTo>
                  <a:lnTo>
                    <a:pt x="47" y="0"/>
                  </a:lnTo>
                  <a:lnTo>
                    <a:pt x="0" y="17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4" name="Text Box 32"/>
            <p:cNvSpPr txBox="1">
              <a:spLocks noChangeArrowheads="1"/>
            </p:cNvSpPr>
            <p:nvPr/>
          </p:nvSpPr>
          <p:spPr bwMode="auto">
            <a:xfrm>
              <a:off x="4921" y="2772"/>
              <a:ext cx="430"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30</a:t>
              </a:r>
              <a:r>
                <a:rPr lang="en-US" altLang="en-US" sz="2000" b="1" baseline="30000"/>
                <a:t>o</a:t>
              </a:r>
              <a:endParaRPr lang="en-US" altLang="en-US" sz="2000" b="1"/>
            </a:p>
          </p:txBody>
        </p:sp>
      </p:grpSp>
      <p:pic>
        <p:nvPicPr>
          <p:cNvPr id="7175"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260350"/>
            <a:ext cx="3995738" cy="293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176" name="Object 34"/>
          <p:cNvGraphicFramePr>
            <a:graphicFrameLocks noChangeAspect="1"/>
          </p:cNvGraphicFramePr>
          <p:nvPr/>
        </p:nvGraphicFramePr>
        <p:xfrm>
          <a:off x="611188" y="1412875"/>
          <a:ext cx="2952750" cy="1025525"/>
        </p:xfrm>
        <a:graphic>
          <a:graphicData uri="http://schemas.openxmlformats.org/presentationml/2006/ole">
            <mc:AlternateContent xmlns:mc="http://schemas.openxmlformats.org/markup-compatibility/2006">
              <mc:Choice xmlns:v="urn:schemas-microsoft-com:vml" Requires="v">
                <p:oleObj spid="_x0000_s7254" name="Equation" r:id="rId6" imgW="1206500" imgH="419100" progId="Equation.3">
                  <p:embed/>
                </p:oleObj>
              </mc:Choice>
              <mc:Fallback>
                <p:oleObj name="Equation" r:id="rId6" imgW="1206500" imgH="419100" progId="Equation.3">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1412875"/>
                        <a:ext cx="2952750" cy="1025525"/>
                      </a:xfrm>
                      <a:prstGeom prst="rect">
                        <a:avLst/>
                      </a:prstGeom>
                      <a:solidFill>
                        <a:srgbClr val="FFFF00"/>
                      </a:soli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7" name="Text Box 35"/>
          <p:cNvSpPr txBox="1">
            <a:spLocks noChangeArrowheads="1"/>
          </p:cNvSpPr>
          <p:nvPr/>
        </p:nvSpPr>
        <p:spPr bwMode="auto">
          <a:xfrm>
            <a:off x="6516688" y="58738"/>
            <a:ext cx="4206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a:solidFill>
                  <a:srgbClr val="FF0000"/>
                </a:solidFill>
              </a:rPr>
              <a:t>P</a:t>
            </a:r>
          </a:p>
        </p:txBody>
      </p:sp>
      <p:sp>
        <p:nvSpPr>
          <p:cNvPr id="2" name="TextBox 1"/>
          <p:cNvSpPr txBox="1"/>
          <p:nvPr/>
        </p:nvSpPr>
        <p:spPr>
          <a:xfrm>
            <a:off x="5795963" y="2897188"/>
            <a:ext cx="601662" cy="368300"/>
          </a:xfrm>
          <a:prstGeom prst="rect">
            <a:avLst/>
          </a:prstGeom>
          <a:solidFill>
            <a:schemeClr val="accent3">
              <a:lumMod val="95000"/>
            </a:schemeClr>
          </a:solidFill>
        </p:spPr>
        <p:txBody>
          <a:bodyPr wrap="none">
            <a:spAutoFit/>
          </a:bodyPr>
          <a:lstStyle/>
          <a:p>
            <a:pPr>
              <a:defRPr/>
            </a:pPr>
            <a:r>
              <a:rPr lang="en-US" b="1" dirty="0" err="1">
                <a:latin typeface="Arial" charset="0"/>
                <a:cs typeface="Arial" charset="0"/>
              </a:rPr>
              <a:t>B+z</a:t>
            </a:r>
            <a:endParaRPr lang="en-US" b="1" dirty="0">
              <a:latin typeface="Arial" charset="0"/>
              <a:cs typeface="Arial" charset="0"/>
            </a:endParaRPr>
          </a:p>
        </p:txBody>
      </p:sp>
      <p:sp>
        <p:nvSpPr>
          <p:cNvPr id="34" name="TextBox 33"/>
          <p:cNvSpPr txBox="1"/>
          <p:nvPr/>
        </p:nvSpPr>
        <p:spPr>
          <a:xfrm>
            <a:off x="7931150" y="2349500"/>
            <a:ext cx="576263" cy="368300"/>
          </a:xfrm>
          <a:prstGeom prst="rect">
            <a:avLst/>
          </a:prstGeom>
          <a:solidFill>
            <a:schemeClr val="accent3">
              <a:lumMod val="95000"/>
            </a:schemeClr>
          </a:solidFill>
        </p:spPr>
        <p:txBody>
          <a:bodyPr wrap="none">
            <a:spAutoFit/>
          </a:bodyPr>
          <a:lstStyle/>
          <a:p>
            <a:pPr>
              <a:defRPr/>
            </a:pPr>
            <a:r>
              <a:rPr lang="en-US" b="1" dirty="0" err="1">
                <a:latin typeface="Arial" charset="0"/>
                <a:cs typeface="Arial" charset="0"/>
              </a:rPr>
              <a:t>L+z</a:t>
            </a:r>
            <a:endParaRPr lang="en-US" b="1" dirty="0">
              <a:latin typeface="Arial" charset="0"/>
              <a:cs typeface="Arial" charset="0"/>
            </a:endParaRPr>
          </a:p>
        </p:txBody>
      </p:sp>
      <p:sp>
        <p:nvSpPr>
          <p:cNvPr id="7180" name="TextBox 34"/>
          <p:cNvSpPr txBox="1">
            <a:spLocks noChangeArrowheads="1"/>
          </p:cNvSpPr>
          <p:nvPr/>
        </p:nvSpPr>
        <p:spPr bwMode="auto">
          <a:xfrm>
            <a:off x="6164263" y="1531938"/>
            <a:ext cx="352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t>B</a:t>
            </a:r>
          </a:p>
        </p:txBody>
      </p:sp>
      <p:sp>
        <p:nvSpPr>
          <p:cNvPr id="7181" name="TextBox 35"/>
          <p:cNvSpPr txBox="1">
            <a:spLocks noChangeArrowheads="1"/>
          </p:cNvSpPr>
          <p:nvPr/>
        </p:nvSpPr>
        <p:spPr bwMode="auto">
          <a:xfrm>
            <a:off x="7040563" y="1139825"/>
            <a:ext cx="325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t>L</a:t>
            </a:r>
          </a:p>
        </p:txBody>
      </p:sp>
      <p:sp>
        <p:nvSpPr>
          <p:cNvPr id="37" name="TextBox 36"/>
          <p:cNvSpPr txBox="1"/>
          <p:nvPr/>
        </p:nvSpPr>
        <p:spPr>
          <a:xfrm>
            <a:off x="8316913" y="1292225"/>
            <a:ext cx="300037" cy="368300"/>
          </a:xfrm>
          <a:prstGeom prst="rect">
            <a:avLst/>
          </a:prstGeom>
          <a:solidFill>
            <a:schemeClr val="accent3"/>
          </a:solidFill>
        </p:spPr>
        <p:txBody>
          <a:bodyPr wrap="none">
            <a:spAutoFit/>
          </a:bodyPr>
          <a:lstStyle/>
          <a:p>
            <a:pPr>
              <a:defRPr/>
            </a:pPr>
            <a:r>
              <a:rPr lang="en-US" b="1" dirty="0">
                <a:latin typeface="Arial" charset="0"/>
                <a:cs typeface="Arial" charset="0"/>
              </a:rPr>
              <a:t>z</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5" name="Group 2"/>
          <p:cNvGrpSpPr>
            <a:grpSpLocks/>
          </p:cNvGrpSpPr>
          <p:nvPr/>
        </p:nvGrpSpPr>
        <p:grpSpPr bwMode="auto">
          <a:xfrm>
            <a:off x="5580063" y="2852738"/>
            <a:ext cx="3394075" cy="3810000"/>
            <a:chOff x="3101" y="1071"/>
            <a:chExt cx="2304" cy="3035"/>
          </a:xfrm>
        </p:grpSpPr>
        <p:pic>
          <p:nvPicPr>
            <p:cNvPr id="491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 y="1071"/>
              <a:ext cx="2304" cy="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62" name="Line 4"/>
            <p:cNvSpPr>
              <a:spLocks noChangeShapeType="1"/>
            </p:cNvSpPr>
            <p:nvPr/>
          </p:nvSpPr>
          <p:spPr bwMode="auto">
            <a:xfrm>
              <a:off x="3618" y="2115"/>
              <a:ext cx="0" cy="907"/>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3" name="Line 5"/>
            <p:cNvSpPr>
              <a:spLocks noChangeShapeType="1"/>
            </p:cNvSpPr>
            <p:nvPr/>
          </p:nvSpPr>
          <p:spPr bwMode="auto">
            <a:xfrm>
              <a:off x="3606" y="2988"/>
              <a:ext cx="499" cy="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4" name="Line 6"/>
            <p:cNvSpPr>
              <a:spLocks noChangeShapeType="1"/>
            </p:cNvSpPr>
            <p:nvPr/>
          </p:nvSpPr>
          <p:spPr bwMode="auto">
            <a:xfrm>
              <a:off x="3606" y="2093"/>
              <a:ext cx="952" cy="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5" name="Line 7"/>
            <p:cNvSpPr>
              <a:spLocks noChangeShapeType="1"/>
            </p:cNvSpPr>
            <p:nvPr/>
          </p:nvSpPr>
          <p:spPr bwMode="auto">
            <a:xfrm>
              <a:off x="4105" y="2432"/>
              <a:ext cx="499" cy="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6" name="Line 8"/>
            <p:cNvSpPr>
              <a:spLocks noChangeShapeType="1"/>
            </p:cNvSpPr>
            <p:nvPr/>
          </p:nvSpPr>
          <p:spPr bwMode="auto">
            <a:xfrm flipV="1">
              <a:off x="4586" y="2103"/>
              <a:ext cx="0" cy="317"/>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7" name="Line 9"/>
            <p:cNvSpPr>
              <a:spLocks noChangeShapeType="1"/>
            </p:cNvSpPr>
            <p:nvPr/>
          </p:nvSpPr>
          <p:spPr bwMode="auto">
            <a:xfrm flipV="1">
              <a:off x="4105" y="2432"/>
              <a:ext cx="0" cy="544"/>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8" name="Text Box 10"/>
            <p:cNvSpPr txBox="1">
              <a:spLocks noChangeArrowheads="1"/>
            </p:cNvSpPr>
            <p:nvPr/>
          </p:nvSpPr>
          <p:spPr bwMode="auto">
            <a:xfrm>
              <a:off x="4111" y="2390"/>
              <a:ext cx="239" cy="36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400" b="1" dirty="0">
                  <a:solidFill>
                    <a:schemeClr val="accent2"/>
                  </a:solidFill>
                </a:rPr>
                <a:t>O</a:t>
              </a:r>
            </a:p>
          </p:txBody>
        </p:sp>
      </p:grpSp>
      <p:sp>
        <p:nvSpPr>
          <p:cNvPr id="49156" name="Rectangle 11"/>
          <p:cNvSpPr>
            <a:spLocks noChangeArrowheads="1"/>
          </p:cNvSpPr>
          <p:nvPr/>
        </p:nvSpPr>
        <p:spPr bwMode="auto">
          <a:xfrm>
            <a:off x="179388" y="95250"/>
            <a:ext cx="5418137"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u="sng">
                <a:solidFill>
                  <a:srgbClr val="FF0000"/>
                </a:solidFill>
              </a:rPr>
              <a:t>Approach 2: Using Newmark’s chart</a:t>
            </a:r>
          </a:p>
        </p:txBody>
      </p:sp>
      <p:sp>
        <p:nvSpPr>
          <p:cNvPr id="49157" name="Text Box 12"/>
          <p:cNvSpPr txBox="1">
            <a:spLocks noChangeArrowheads="1"/>
          </p:cNvSpPr>
          <p:nvPr/>
        </p:nvSpPr>
        <p:spPr bwMode="auto">
          <a:xfrm>
            <a:off x="250825" y="549275"/>
            <a:ext cx="86423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0513" indent="-290513" algn="r" eaLnBrk="0" hangingPunct="0">
              <a:spcBef>
                <a:spcPct val="20000"/>
              </a:spcBef>
              <a:buChar char="•"/>
              <a:defRPr sz="3200">
                <a:solidFill>
                  <a:schemeClr val="tx1"/>
                </a:solidFill>
                <a:latin typeface="Arial" pitchFamily="34" charset="0"/>
                <a:cs typeface="Arial" pitchFamily="34" charset="0"/>
              </a:defRPr>
            </a:lvl1pPr>
            <a:lvl2pPr marL="579438"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eaLnBrk="1" hangingPunct="1">
              <a:spcBef>
                <a:spcPct val="0"/>
              </a:spcBef>
              <a:buClr>
                <a:srgbClr val="FF0000"/>
              </a:buClr>
              <a:buSzPct val="155000"/>
            </a:pPr>
            <a:r>
              <a:rPr lang="en-US" altLang="en-US" sz="2000" b="1" dirty="0"/>
              <a:t>The Depth at which           required is </a:t>
            </a:r>
            <a:r>
              <a:rPr lang="en-US" altLang="en-US" sz="2000" b="1" dirty="0">
                <a:solidFill>
                  <a:srgbClr val="0000FF"/>
                </a:solidFill>
              </a:rPr>
              <a:t>9 m</a:t>
            </a:r>
          </a:p>
          <a:p>
            <a:pPr algn="l" rtl="0" eaLnBrk="1" hangingPunct="1">
              <a:spcBef>
                <a:spcPct val="0"/>
              </a:spcBef>
              <a:buClr>
                <a:srgbClr val="FF0000"/>
              </a:buClr>
              <a:buSzPct val="155000"/>
            </a:pPr>
            <a:r>
              <a:rPr lang="en-US" altLang="en-US" sz="2000" b="1" dirty="0"/>
              <a:t>From the Fig. across, the scale of the foundation plan is </a:t>
            </a:r>
            <a:r>
              <a:rPr lang="en-US" altLang="en-US" sz="2000" b="1" dirty="0">
                <a:solidFill>
                  <a:srgbClr val="0000FF"/>
                </a:solidFill>
              </a:rPr>
              <a:t>AB = 3 cm</a:t>
            </a:r>
            <a:r>
              <a:rPr lang="en-US" altLang="en-US" sz="2000" b="1" dirty="0"/>
              <a:t> = 9 m or 1 cm = 3 m.</a:t>
            </a:r>
          </a:p>
          <a:p>
            <a:pPr algn="l" rtl="0" eaLnBrk="1" hangingPunct="1">
              <a:spcBef>
                <a:spcPct val="0"/>
              </a:spcBef>
              <a:buClr>
                <a:srgbClr val="FF0000"/>
              </a:buClr>
              <a:buSzPct val="155000"/>
            </a:pPr>
            <a:r>
              <a:rPr lang="en-US" altLang="en-US" sz="2000" b="1" dirty="0"/>
              <a:t>Plot the loaded area at this scale.</a:t>
            </a:r>
          </a:p>
          <a:p>
            <a:pPr algn="l" rtl="0" eaLnBrk="1" hangingPunct="1">
              <a:spcBef>
                <a:spcPct val="0"/>
              </a:spcBef>
              <a:buClr>
                <a:srgbClr val="FF0000"/>
              </a:buClr>
              <a:buSzPct val="155000"/>
            </a:pPr>
            <a:r>
              <a:rPr lang="en-US" altLang="en-US" sz="2000" b="1" dirty="0"/>
              <a:t>Superimpose the plan on the chart with point O coinciding with the center of the chart.</a:t>
            </a:r>
          </a:p>
          <a:p>
            <a:pPr algn="l" rtl="0" eaLnBrk="1" hangingPunct="1">
              <a:spcBef>
                <a:spcPct val="0"/>
              </a:spcBef>
              <a:buClr>
                <a:srgbClr val="FF0000"/>
              </a:buClr>
              <a:buSzPct val="155000"/>
            </a:pPr>
            <a:r>
              <a:rPr lang="en-US" altLang="en-US" sz="2000" b="1" dirty="0"/>
              <a:t>Number of loaded blocks occupied by the plan, </a:t>
            </a:r>
            <a:r>
              <a:rPr lang="en-US" altLang="en-US" sz="2000" b="1" dirty="0">
                <a:solidFill>
                  <a:srgbClr val="0000FF"/>
                </a:solidFill>
              </a:rPr>
              <a:t>M = 62</a:t>
            </a:r>
          </a:p>
          <a:p>
            <a:pPr algn="l" rtl="0" eaLnBrk="1" hangingPunct="1">
              <a:spcBef>
                <a:spcPct val="0"/>
              </a:spcBef>
              <a:buClr>
                <a:srgbClr val="FF0000"/>
              </a:buClr>
              <a:buSzPct val="155000"/>
            </a:pPr>
            <a:r>
              <a:rPr lang="en-US" altLang="en-US" sz="2000" b="1" dirty="0"/>
              <a:t>The vertical stress is given by:</a:t>
            </a:r>
          </a:p>
        </p:txBody>
      </p:sp>
      <p:graphicFrame>
        <p:nvGraphicFramePr>
          <p:cNvPr id="49158" name="Object 13"/>
          <p:cNvGraphicFramePr>
            <a:graphicFrameLocks noChangeAspect="1"/>
          </p:cNvGraphicFramePr>
          <p:nvPr/>
        </p:nvGraphicFramePr>
        <p:xfrm>
          <a:off x="468313" y="4149725"/>
          <a:ext cx="4464050" cy="490538"/>
        </p:xfrm>
        <a:graphic>
          <a:graphicData uri="http://schemas.openxmlformats.org/presentationml/2006/ole">
            <mc:AlternateContent xmlns:mc="http://schemas.openxmlformats.org/markup-compatibility/2006">
              <mc:Choice xmlns:v="urn:schemas-microsoft-com:vml" Requires="v">
                <p:oleObj spid="_x0000_s49247" name="Equation" r:id="rId4" imgW="2082800" imgH="228600" progId="Equation.3">
                  <p:embed/>
                </p:oleObj>
              </mc:Choice>
              <mc:Fallback>
                <p:oleObj name="Equation" r:id="rId4" imgW="2082800" imgH="228600"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149725"/>
                        <a:ext cx="446405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9" name="Object 14"/>
          <p:cNvGraphicFramePr>
            <a:graphicFrameLocks noChangeAspect="1"/>
          </p:cNvGraphicFramePr>
          <p:nvPr/>
        </p:nvGraphicFramePr>
        <p:xfrm>
          <a:off x="539750" y="3500438"/>
          <a:ext cx="3455988" cy="608012"/>
        </p:xfrm>
        <a:graphic>
          <a:graphicData uri="http://schemas.openxmlformats.org/presentationml/2006/ole">
            <mc:AlternateContent xmlns:mc="http://schemas.openxmlformats.org/markup-compatibility/2006">
              <mc:Choice xmlns:v="urn:schemas-microsoft-com:vml" Requires="v">
                <p:oleObj spid="_x0000_s49248" name="Equation" r:id="rId6" imgW="1155700" imgH="203200" progId="Equation.3">
                  <p:embed/>
                </p:oleObj>
              </mc:Choice>
              <mc:Fallback>
                <p:oleObj name="Equation" r:id="rId6" imgW="1155700" imgH="203200" progId="Equation.3">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500438"/>
                        <a:ext cx="3455988"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60" name="Object 15"/>
          <p:cNvGraphicFramePr>
            <a:graphicFrameLocks noChangeAspect="1"/>
          </p:cNvGraphicFramePr>
          <p:nvPr/>
        </p:nvGraphicFramePr>
        <p:xfrm>
          <a:off x="3059113" y="506413"/>
          <a:ext cx="576262" cy="403225"/>
        </p:xfrm>
        <a:graphic>
          <a:graphicData uri="http://schemas.openxmlformats.org/presentationml/2006/ole">
            <mc:AlternateContent xmlns:mc="http://schemas.openxmlformats.org/markup-compatibility/2006">
              <mc:Choice xmlns:v="urn:schemas-microsoft-com:vml" Requires="v">
                <p:oleObj spid="_x0000_s49249" name="Equation" r:id="rId8" imgW="253670" imgH="177569" progId="Equation.3">
                  <p:embed/>
                </p:oleObj>
              </mc:Choice>
              <mc:Fallback>
                <p:oleObj name="Equation" r:id="rId8" imgW="253670" imgH="177569" progId="Equation.3">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9113" y="506413"/>
                        <a:ext cx="576262"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84461" y="887115"/>
            <a:ext cx="6463803" cy="5117430"/>
            <a:chOff x="484461" y="887115"/>
            <a:chExt cx="6463803" cy="5117430"/>
          </a:xfrm>
        </p:grpSpPr>
        <p:pic>
          <p:nvPicPr>
            <p:cNvPr id="43011" name="Picture 4" descr="stress#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052513"/>
              <a:ext cx="4648200" cy="41719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3012" name="Line 5"/>
            <p:cNvSpPr>
              <a:spLocks noChangeShapeType="1"/>
            </p:cNvSpPr>
            <p:nvPr/>
          </p:nvSpPr>
          <p:spPr bwMode="auto">
            <a:xfrm flipH="1">
              <a:off x="3478213" y="1052513"/>
              <a:ext cx="1381125" cy="42481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3" name="Line 6"/>
            <p:cNvSpPr>
              <a:spLocks noChangeShapeType="1"/>
            </p:cNvSpPr>
            <p:nvPr/>
          </p:nvSpPr>
          <p:spPr bwMode="auto">
            <a:xfrm>
              <a:off x="3492500" y="1052513"/>
              <a:ext cx="1439863" cy="41767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4" name="Line 7"/>
            <p:cNvSpPr>
              <a:spLocks noChangeShapeType="1"/>
            </p:cNvSpPr>
            <p:nvPr/>
          </p:nvSpPr>
          <p:spPr bwMode="auto">
            <a:xfrm>
              <a:off x="2124075" y="1557338"/>
              <a:ext cx="4608513" cy="33115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5" name="Line 8"/>
            <p:cNvSpPr>
              <a:spLocks noChangeShapeType="1"/>
            </p:cNvSpPr>
            <p:nvPr/>
          </p:nvSpPr>
          <p:spPr bwMode="auto">
            <a:xfrm flipH="1">
              <a:off x="2124075" y="1196975"/>
              <a:ext cx="4679950" cy="33115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6" name="Line 9"/>
            <p:cNvSpPr>
              <a:spLocks noChangeShapeType="1"/>
            </p:cNvSpPr>
            <p:nvPr/>
          </p:nvSpPr>
          <p:spPr bwMode="auto">
            <a:xfrm flipH="1">
              <a:off x="2124075" y="2997200"/>
              <a:ext cx="4679950" cy="7143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7" name="Text Box 11"/>
            <p:cNvSpPr txBox="1">
              <a:spLocks noChangeArrowheads="1"/>
            </p:cNvSpPr>
            <p:nvPr/>
          </p:nvSpPr>
          <p:spPr bwMode="auto">
            <a:xfrm>
              <a:off x="484461" y="5085184"/>
              <a:ext cx="1241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t>N = 50</a:t>
              </a:r>
            </a:p>
            <a:p>
              <a:pPr eaLnBrk="1" hangingPunct="1"/>
              <a:r>
                <a:rPr lang="en-US" altLang="en-US" sz="2400" b="1"/>
                <a:t>IV = .02</a:t>
              </a:r>
            </a:p>
          </p:txBody>
        </p:sp>
        <p:sp>
          <p:nvSpPr>
            <p:cNvPr id="3" name="Rectangle 2"/>
            <p:cNvSpPr/>
            <p:nvPr/>
          </p:nvSpPr>
          <p:spPr bwMode="auto">
            <a:xfrm>
              <a:off x="6322418" y="887115"/>
              <a:ext cx="625846" cy="446395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 name="Straight Connector 4"/>
            <p:cNvCxnSpPr/>
            <p:nvPr/>
          </p:nvCxnSpPr>
          <p:spPr bwMode="auto">
            <a:xfrm>
              <a:off x="6300192" y="995016"/>
              <a:ext cx="0" cy="424815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2"/>
            <p:cNvSpPr/>
            <p:nvPr/>
          </p:nvSpPr>
          <p:spPr bwMode="auto">
            <a:xfrm>
              <a:off x="1979712" y="5085184"/>
              <a:ext cx="4752876" cy="91936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14" name="Straight Connector 13"/>
            <p:cNvCxnSpPr/>
            <p:nvPr/>
          </p:nvCxnSpPr>
          <p:spPr bwMode="auto">
            <a:xfrm flipH="1">
              <a:off x="2081211" y="5085184"/>
              <a:ext cx="4204694" cy="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1733471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ChangeArrowheads="1"/>
          </p:cNvSpPr>
          <p:nvPr/>
        </p:nvSpPr>
        <p:spPr bwMode="auto">
          <a:xfrm>
            <a:off x="323850" y="908050"/>
            <a:ext cx="84248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gn="just" rtl="0" eaLnBrk="1" hangingPunct="1"/>
            <a:r>
              <a:rPr lang="en-US" altLang="en-US" sz="2400" b="1" dirty="0"/>
              <a:t>If the surcharge loading is </a:t>
            </a:r>
            <a:r>
              <a:rPr lang="en-US" altLang="en-US" sz="2400" b="1" u="sng" dirty="0">
                <a:solidFill>
                  <a:srgbClr val="FF0000"/>
                </a:solidFill>
              </a:rPr>
              <a:t>extensively wide</a:t>
            </a:r>
            <a:r>
              <a:rPr lang="en-US" altLang="en-US" sz="2400" b="1" dirty="0"/>
              <a:t>, the increase in vertical total stress below it may be considered </a:t>
            </a:r>
            <a:r>
              <a:rPr lang="en-US" altLang="en-US" sz="2400" b="1" u="sng" dirty="0">
                <a:solidFill>
                  <a:srgbClr val="FF0000"/>
                </a:solidFill>
              </a:rPr>
              <a:t>constant</a:t>
            </a:r>
            <a:r>
              <a:rPr lang="en-US" altLang="en-US" sz="2400" b="1" dirty="0"/>
              <a:t> with depth and equal to the magnitude of the surcharge. </a:t>
            </a:r>
          </a:p>
        </p:txBody>
      </p:sp>
      <p:pic>
        <p:nvPicPr>
          <p:cNvPr id="501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2565400"/>
            <a:ext cx="4410075" cy="348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08350"/>
            <a:ext cx="36353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2" name="Rectangle 5"/>
          <p:cNvSpPr>
            <a:spLocks noChangeArrowheads="1"/>
          </p:cNvSpPr>
          <p:nvPr/>
        </p:nvSpPr>
        <p:spPr bwMode="auto">
          <a:xfrm>
            <a:off x="323850" y="284163"/>
            <a:ext cx="87503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b="1" u="sng">
                <a:solidFill>
                  <a:srgbClr val="800000"/>
                </a:solidFill>
              </a:rPr>
              <a:t>9. Total stress with a surface surcharge load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5"/>
          <p:cNvSpPr txBox="1">
            <a:spLocks noChangeArrowheads="1"/>
          </p:cNvSpPr>
          <p:nvPr/>
        </p:nvSpPr>
        <p:spPr bwMode="auto">
          <a:xfrm>
            <a:off x="250825" y="30163"/>
            <a:ext cx="3862388" cy="5191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u="sng" dirty="0"/>
              <a:t>Pressure Bulb, isobar</a:t>
            </a:r>
          </a:p>
        </p:txBody>
      </p:sp>
      <p:sp>
        <p:nvSpPr>
          <p:cNvPr id="51204" name="Text Box 7"/>
          <p:cNvSpPr txBox="1">
            <a:spLocks noChangeArrowheads="1"/>
          </p:cNvSpPr>
          <p:nvPr/>
        </p:nvSpPr>
        <p:spPr bwMode="auto">
          <a:xfrm>
            <a:off x="334963" y="568325"/>
            <a:ext cx="8413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a:t>When a load is applied to the soil surface, it increases the vertical and lateral stresses within the soil mass.</a:t>
            </a:r>
          </a:p>
        </p:txBody>
      </p:sp>
      <p:sp>
        <p:nvSpPr>
          <p:cNvPr id="51205" name="Text Box 8"/>
          <p:cNvSpPr txBox="1">
            <a:spLocks noChangeArrowheads="1"/>
          </p:cNvSpPr>
          <p:nvPr/>
        </p:nvSpPr>
        <p:spPr bwMode="auto">
          <a:xfrm>
            <a:off x="334963" y="1484313"/>
            <a:ext cx="84137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a:t>The increased stresses are greatest directly under the loaded area and </a:t>
            </a:r>
            <a:r>
              <a:rPr lang="en-US" altLang="en-US" sz="2400" b="1">
                <a:solidFill>
                  <a:srgbClr val="FF0000"/>
                </a:solidFill>
              </a:rPr>
              <a:t>DISSIPATE</a:t>
            </a:r>
            <a:r>
              <a:rPr lang="en-US" altLang="en-US" sz="2400" b="1"/>
              <a:t> within the soil mass as a function of distance away from the loaded area.</a:t>
            </a:r>
          </a:p>
        </p:txBody>
      </p:sp>
      <p:sp>
        <p:nvSpPr>
          <p:cNvPr id="51206" name="Text Box 9"/>
          <p:cNvSpPr txBox="1">
            <a:spLocks noChangeArrowheads="1"/>
          </p:cNvSpPr>
          <p:nvPr/>
        </p:nvSpPr>
        <p:spPr bwMode="auto">
          <a:xfrm>
            <a:off x="334963" y="2751138"/>
            <a:ext cx="841375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a:t>This is commonly called </a:t>
            </a:r>
            <a:r>
              <a:rPr lang="en-US" altLang="en-US" sz="2400" b="1">
                <a:solidFill>
                  <a:srgbClr val="FF0000"/>
                </a:solidFill>
              </a:rPr>
              <a:t>spatial attenuation </a:t>
            </a:r>
            <a:r>
              <a:rPr lang="en-US" altLang="en-US" sz="2400" b="1"/>
              <a:t>of applied loads.</a:t>
            </a:r>
          </a:p>
        </p:txBody>
      </p:sp>
      <p:sp>
        <p:nvSpPr>
          <p:cNvPr id="51207" name="Text Box 11"/>
          <p:cNvSpPr txBox="1">
            <a:spLocks noChangeArrowheads="1"/>
          </p:cNvSpPr>
          <p:nvPr/>
        </p:nvSpPr>
        <p:spPr bwMode="auto">
          <a:xfrm>
            <a:off x="334963" y="3716338"/>
            <a:ext cx="84137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dirty="0"/>
              <a:t>An </a:t>
            </a:r>
            <a:r>
              <a:rPr lang="en-US" altLang="en-US" sz="2400" b="1" dirty="0">
                <a:solidFill>
                  <a:srgbClr val="FF0000"/>
                </a:solidFill>
              </a:rPr>
              <a:t>isobar</a:t>
            </a:r>
            <a:r>
              <a:rPr lang="en-US" altLang="en-US" sz="2400" b="1" dirty="0"/>
              <a:t> is a curve that </a:t>
            </a:r>
            <a:r>
              <a:rPr lang="en-US" altLang="en-US" sz="2400" b="1" dirty="0">
                <a:solidFill>
                  <a:srgbClr val="0000FF"/>
                </a:solidFill>
              </a:rPr>
              <a:t>connects</a:t>
            </a:r>
            <a:r>
              <a:rPr lang="en-US" altLang="en-US" sz="2400" b="1" dirty="0"/>
              <a:t> all points below the ground surface of </a:t>
            </a:r>
            <a:r>
              <a:rPr lang="en-US" altLang="en-US" sz="2400" b="1" dirty="0">
                <a:solidFill>
                  <a:srgbClr val="0000FF"/>
                </a:solidFill>
              </a:rPr>
              <a:t>equal stress.</a:t>
            </a:r>
          </a:p>
        </p:txBody>
      </p:sp>
      <p:sp>
        <p:nvSpPr>
          <p:cNvPr id="51208" name="Text Box 12"/>
          <p:cNvSpPr txBox="1">
            <a:spLocks noChangeArrowheads="1"/>
          </p:cNvSpPr>
          <p:nvPr/>
        </p:nvSpPr>
        <p:spPr bwMode="auto">
          <a:xfrm>
            <a:off x="215900" y="4868863"/>
            <a:ext cx="8532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dirty="0"/>
              <a:t>Isobars are also called </a:t>
            </a:r>
            <a:r>
              <a:rPr lang="en-US" altLang="en-US" sz="2400" b="1" dirty="0">
                <a:solidFill>
                  <a:srgbClr val="FF0000"/>
                </a:solidFill>
              </a:rPr>
              <a:t>stress contours</a:t>
            </a:r>
            <a:r>
              <a:rPr lang="en-US" altLang="en-US" sz="2400" b="1" dirty="0"/>
              <a:t>, or </a:t>
            </a:r>
            <a:r>
              <a:rPr lang="en-US" altLang="en-US" sz="2400" b="1" dirty="0">
                <a:solidFill>
                  <a:srgbClr val="FF0000"/>
                </a:solidFill>
              </a:rPr>
              <a:t>bulbs of pressure</a:t>
            </a:r>
            <a:r>
              <a:rPr lang="en-US" altLang="en-US" sz="2400" b="1" dirty="0"/>
              <a:t> or simply </a:t>
            </a:r>
            <a:r>
              <a:rPr lang="en-US" altLang="en-US" sz="2400" b="1" dirty="0">
                <a:solidFill>
                  <a:srgbClr val="FF0000"/>
                </a:solidFill>
              </a:rPr>
              <a:t>pressure bulbs</a:t>
            </a:r>
            <a:r>
              <a:rPr lang="en-US" altLang="en-US" sz="2400" b="1" dirty="0"/>
              <a:t>.</a:t>
            </a:r>
          </a:p>
        </p:txBody>
      </p:sp>
      <p:sp>
        <p:nvSpPr>
          <p:cNvPr id="51209" name="Text Box 13"/>
          <p:cNvSpPr txBox="1">
            <a:spLocks noChangeArrowheads="1"/>
          </p:cNvSpPr>
          <p:nvPr/>
        </p:nvSpPr>
        <p:spPr bwMode="auto">
          <a:xfrm>
            <a:off x="334963" y="5784850"/>
            <a:ext cx="8413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a:t>A system of isobars indicates the spatial variation of stress intensity.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39552" y="404664"/>
            <a:ext cx="7992888" cy="2677656"/>
          </a:xfrm>
          <a:prstGeom prst="rect">
            <a:avLst/>
          </a:prstGeom>
        </p:spPr>
        <p:txBody>
          <a:bodyPr wrap="square">
            <a:spAutoFit/>
          </a:bodyPr>
          <a:lstStyle/>
          <a:p>
            <a:r>
              <a:rPr lang="en-US" sz="2400" b="1" u="sng" dirty="0">
                <a:solidFill>
                  <a:srgbClr val="FF0000"/>
                </a:solidFill>
              </a:rPr>
              <a:t>Stress Isobar or Pressure Bulb Concept</a:t>
            </a:r>
          </a:p>
          <a:p>
            <a:pPr algn="just" rtl="0"/>
            <a:r>
              <a:rPr lang="en-US" b="1" dirty="0"/>
              <a:t>An isobar or pressure bulb is a stress </a:t>
            </a:r>
            <a:r>
              <a:rPr lang="en-US" b="1" dirty="0">
                <a:solidFill>
                  <a:srgbClr val="FF0000"/>
                </a:solidFill>
              </a:rPr>
              <a:t>contour</a:t>
            </a:r>
            <a:r>
              <a:rPr lang="en-US" b="1" dirty="0"/>
              <a:t> or a line which connects </a:t>
            </a:r>
            <a:r>
              <a:rPr lang="en-US" b="1" dirty="0">
                <a:solidFill>
                  <a:srgbClr val="0000FF"/>
                </a:solidFill>
              </a:rPr>
              <a:t>all</a:t>
            </a:r>
            <a:r>
              <a:rPr lang="en-US" b="1" dirty="0"/>
              <a:t> </a:t>
            </a:r>
            <a:r>
              <a:rPr lang="en-US" b="1" dirty="0">
                <a:solidFill>
                  <a:srgbClr val="0000FF"/>
                </a:solidFill>
              </a:rPr>
              <a:t>points</a:t>
            </a:r>
            <a:r>
              <a:rPr lang="en-US" b="1" dirty="0"/>
              <a:t> below the ground surface at which the </a:t>
            </a:r>
            <a:r>
              <a:rPr lang="en-US" b="1" dirty="0">
                <a:solidFill>
                  <a:srgbClr val="0000FF"/>
                </a:solidFill>
              </a:rPr>
              <a:t>vertical</a:t>
            </a:r>
            <a:r>
              <a:rPr lang="en-US" b="1" dirty="0"/>
              <a:t> </a:t>
            </a:r>
            <a:r>
              <a:rPr lang="en-US" b="1" dirty="0">
                <a:solidFill>
                  <a:srgbClr val="0000FF"/>
                </a:solidFill>
              </a:rPr>
              <a:t>pressure</a:t>
            </a:r>
            <a:r>
              <a:rPr lang="en-US" b="1" dirty="0"/>
              <a:t> is the </a:t>
            </a:r>
            <a:r>
              <a:rPr lang="en-US" b="1" dirty="0">
                <a:solidFill>
                  <a:srgbClr val="0000FF"/>
                </a:solidFill>
              </a:rPr>
              <a:t>same</a:t>
            </a:r>
            <a:r>
              <a:rPr lang="en-US" b="1" dirty="0"/>
              <a:t>. In fact, an isobar is a spatial curved surface and resembles a bulb in shape; this is because the vertical pressure at all points in a horizontal plane at equal radial distances from the load is the same. Thus, the stress isobar is also called the ‘bulb of pressure’ or simply the ‘pressure bulb’. The vertical pressure at each point on the pressure bulb is the same.</a:t>
            </a:r>
          </a:p>
        </p:txBody>
      </p:sp>
    </p:spTree>
    <p:extLst>
      <p:ext uri="{BB962C8B-B14F-4D97-AF65-F5344CB8AC3E}">
        <p14:creationId xmlns:p14="http://schemas.microsoft.com/office/powerpoint/2010/main" val="1594477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5" descr="Pressure bulb for point 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692150"/>
            <a:ext cx="554355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6"/>
          <p:cNvSpPr txBox="1">
            <a:spLocks noChangeArrowheads="1"/>
          </p:cNvSpPr>
          <p:nvPr/>
        </p:nvSpPr>
        <p:spPr bwMode="auto">
          <a:xfrm>
            <a:off x="2552700" y="5745736"/>
            <a:ext cx="439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u="sng" dirty="0">
                <a:solidFill>
                  <a:srgbClr val="CC0066"/>
                </a:solidFill>
              </a:rPr>
              <a:t>Pressure Bulb for </a:t>
            </a:r>
            <a:r>
              <a:rPr lang="en-US" altLang="en-US" sz="2400" b="1" u="sng" dirty="0">
                <a:solidFill>
                  <a:srgbClr val="0000FF"/>
                </a:solidFill>
              </a:rPr>
              <a:t>Point</a:t>
            </a:r>
            <a:r>
              <a:rPr lang="en-US" altLang="en-US" sz="2400" b="1" u="sng" dirty="0">
                <a:solidFill>
                  <a:srgbClr val="CC0066"/>
                </a:solidFill>
              </a:rPr>
              <a:t> Load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1" name="Group 10"/>
          <p:cNvGrpSpPr>
            <a:grpSpLocks/>
          </p:cNvGrpSpPr>
          <p:nvPr/>
        </p:nvGrpSpPr>
        <p:grpSpPr bwMode="auto">
          <a:xfrm>
            <a:off x="179388" y="188913"/>
            <a:ext cx="8424862" cy="1552575"/>
            <a:chOff x="113" y="119"/>
            <a:chExt cx="5307" cy="978"/>
          </a:xfrm>
        </p:grpSpPr>
        <p:sp>
          <p:nvSpPr>
            <p:cNvPr id="53258" name="Rectangle 5"/>
            <p:cNvSpPr>
              <a:spLocks noChangeArrowheads="1"/>
            </p:cNvSpPr>
            <p:nvPr/>
          </p:nvSpPr>
          <p:spPr bwMode="auto">
            <a:xfrm>
              <a:off x="113" y="119"/>
              <a:ext cx="5307"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a:t>The relationships for       can be used to calculate the stress increase at various grid points below the loaded area. Based on those calculated stress increases, stress isobars can be plotted.</a:t>
              </a:r>
            </a:p>
          </p:txBody>
        </p:sp>
        <p:graphicFrame>
          <p:nvGraphicFramePr>
            <p:cNvPr id="53259" name="Object 9"/>
            <p:cNvGraphicFramePr>
              <a:graphicFrameLocks noChangeAspect="1"/>
            </p:cNvGraphicFramePr>
            <p:nvPr/>
          </p:nvGraphicFramePr>
          <p:xfrm>
            <a:off x="2381" y="119"/>
            <a:ext cx="398" cy="279"/>
          </p:xfrm>
          <a:graphic>
            <a:graphicData uri="http://schemas.openxmlformats.org/presentationml/2006/ole">
              <mc:AlternateContent xmlns:mc="http://schemas.openxmlformats.org/markup-compatibility/2006">
                <mc:Choice xmlns:v="urn:schemas-microsoft-com:vml" Requires="v">
                  <p:oleObj spid="_x0000_s53284" name="Equation" r:id="rId3" imgW="253670" imgH="177569" progId="Equation.3">
                    <p:embed/>
                  </p:oleObj>
                </mc:Choice>
                <mc:Fallback>
                  <p:oleObj name="Equation" r:id="rId3" imgW="253670" imgH="177569"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 y="119"/>
                          <a:ext cx="398" cy="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5325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1575" y="2060575"/>
            <a:ext cx="2857500" cy="34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3"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2205038"/>
            <a:ext cx="2232025" cy="334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4"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1375" y="2205038"/>
            <a:ext cx="234315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5" name="Text Box 16"/>
          <p:cNvSpPr txBox="1">
            <a:spLocks noChangeArrowheads="1"/>
          </p:cNvSpPr>
          <p:nvPr/>
        </p:nvSpPr>
        <p:spPr bwMode="auto">
          <a:xfrm>
            <a:off x="611188" y="5734050"/>
            <a:ext cx="2076450" cy="457200"/>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t>Strip Footing</a:t>
            </a:r>
          </a:p>
        </p:txBody>
      </p:sp>
      <p:sp>
        <p:nvSpPr>
          <p:cNvPr id="53256" name="Text Box 17"/>
          <p:cNvSpPr txBox="1">
            <a:spLocks noChangeArrowheads="1"/>
          </p:cNvSpPr>
          <p:nvPr/>
        </p:nvSpPr>
        <p:spPr bwMode="auto">
          <a:xfrm>
            <a:off x="3308350" y="5734050"/>
            <a:ext cx="2416175" cy="457200"/>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t>Square Footing</a:t>
            </a:r>
          </a:p>
        </p:txBody>
      </p:sp>
      <p:sp>
        <p:nvSpPr>
          <p:cNvPr id="53257" name="Text Box 18"/>
          <p:cNvSpPr txBox="1">
            <a:spLocks noChangeArrowheads="1"/>
          </p:cNvSpPr>
          <p:nvPr/>
        </p:nvSpPr>
        <p:spPr bwMode="auto">
          <a:xfrm>
            <a:off x="6516688" y="5734050"/>
            <a:ext cx="2535237" cy="457200"/>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t>Circular Footing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8"/>
          <p:cNvSpPr txBox="1">
            <a:spLocks noChangeArrowheads="1"/>
          </p:cNvSpPr>
          <p:nvPr/>
        </p:nvSpPr>
        <p:spPr bwMode="auto">
          <a:xfrm>
            <a:off x="179388" y="58738"/>
            <a:ext cx="40417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u="sng">
                <a:solidFill>
                  <a:srgbClr val="CC0066"/>
                </a:solidFill>
              </a:rPr>
              <a:t>Conceptual Illustration</a:t>
            </a:r>
          </a:p>
        </p:txBody>
      </p:sp>
      <p:sp>
        <p:nvSpPr>
          <p:cNvPr id="54276" name="Rectangle 9"/>
          <p:cNvSpPr>
            <a:spLocks noChangeArrowheads="1"/>
          </p:cNvSpPr>
          <p:nvPr/>
        </p:nvSpPr>
        <p:spPr bwMode="auto">
          <a:xfrm>
            <a:off x="53664" y="646739"/>
            <a:ext cx="907370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gn="just" rtl="0" eaLnBrk="1" hangingPunct="1"/>
            <a:r>
              <a:rPr lang="en-US" altLang="en-US" sz="2400" b="1" dirty="0"/>
              <a:t>The figure below shows how the load is distributed if a single thickness of balls is loaded in a two dimensional analysis.</a:t>
            </a:r>
          </a:p>
        </p:txBody>
      </p:sp>
      <p:pic>
        <p:nvPicPr>
          <p:cNvPr id="54277" name="Picture 10" descr="image12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2349500"/>
            <a:ext cx="4048125" cy="2590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4278" name="Picture 11" descr="image12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844675"/>
            <a:ext cx="28956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12"/>
          <p:cNvSpPr>
            <a:spLocks noChangeArrowheads="1"/>
          </p:cNvSpPr>
          <p:nvPr/>
        </p:nvSpPr>
        <p:spPr bwMode="auto">
          <a:xfrm>
            <a:off x="539750" y="5445125"/>
            <a:ext cx="822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gn="just" rtl="0" eaLnBrk="1" hangingPunct="1"/>
            <a:r>
              <a:rPr lang="en-US" altLang="en-US" sz="2400" b="1">
                <a:solidFill>
                  <a:srgbClr val="FF0000"/>
                </a:solidFill>
              </a:rPr>
              <a:t>In fact, the soil is three-dimensional, not two, and the load is distributed over an even greater number of balls at each layer.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1916113"/>
            <a:ext cx="878522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0" name="Text Box 5"/>
          <p:cNvSpPr txBox="1">
            <a:spLocks noChangeArrowheads="1"/>
          </p:cNvSpPr>
          <p:nvPr/>
        </p:nvSpPr>
        <p:spPr bwMode="auto">
          <a:xfrm>
            <a:off x="250825" y="260350"/>
            <a:ext cx="849788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dirty="0"/>
              <a:t>A schematic of the vertical stress distribution with depth along the </a:t>
            </a:r>
            <a:r>
              <a:rPr lang="en-US" altLang="en-US" sz="2400" b="1" dirty="0">
                <a:solidFill>
                  <a:srgbClr val="0000FF"/>
                </a:solidFill>
              </a:rPr>
              <a:t>centerline</a:t>
            </a:r>
            <a:r>
              <a:rPr lang="en-US" altLang="en-US" sz="2400" b="1" dirty="0"/>
              <a:t> under an </a:t>
            </a:r>
            <a:r>
              <a:rPr lang="en-US" altLang="en-US" sz="2400" b="1" dirty="0">
                <a:solidFill>
                  <a:srgbClr val="0000FF"/>
                </a:solidFill>
              </a:rPr>
              <a:t>embankment</a:t>
            </a:r>
            <a:r>
              <a:rPr lang="en-US" altLang="en-US" sz="2400" b="1" dirty="0"/>
              <a:t> of height, </a:t>
            </a:r>
            <a:r>
              <a:rPr lang="en-US" altLang="en-US" sz="2400" b="1" dirty="0">
                <a:solidFill>
                  <a:srgbClr val="0000FF"/>
                </a:solidFill>
              </a:rPr>
              <a:t>h</a:t>
            </a:r>
            <a:r>
              <a:rPr lang="en-US" altLang="en-US" sz="2400" b="1" dirty="0"/>
              <a:t>, constructed with a soil having a total unit weight, </a:t>
            </a:r>
            <a:r>
              <a:rPr lang="en-US" altLang="en-US" sz="2400" b="1" dirty="0" smtClean="0">
                <a:solidFill>
                  <a:srgbClr val="0000FF"/>
                </a:solidFill>
                <a:latin typeface="Symbol" panose="05050102010706020507" pitchFamily="18" charset="2"/>
              </a:rPr>
              <a:t>g</a:t>
            </a:r>
            <a:r>
              <a:rPr lang="en-US" altLang="en-US" sz="2400" b="1" dirty="0" smtClean="0"/>
              <a:t>, </a:t>
            </a:r>
            <a:r>
              <a:rPr lang="en-US" altLang="en-US" sz="2400" b="1" dirty="0"/>
              <a:t>is shown in </a:t>
            </a:r>
            <a:r>
              <a:rPr lang="en-US" altLang="en-US" sz="2400" b="1" dirty="0" smtClean="0"/>
              <a:t>the </a:t>
            </a:r>
            <a:r>
              <a:rPr lang="en-US" altLang="en-US" sz="2400" b="1" dirty="0"/>
              <a:t>figure </a:t>
            </a:r>
            <a:r>
              <a:rPr lang="en-US" altLang="en-US" sz="2400" b="1" dirty="0" smtClean="0"/>
              <a:t>below.</a:t>
            </a:r>
            <a:endParaRPr lang="en-US" altLang="en-US" sz="24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00213"/>
            <a:ext cx="8386763" cy="455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5876925"/>
            <a:ext cx="32575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5" name="Text Box 8"/>
          <p:cNvSpPr txBox="1">
            <a:spLocks noChangeArrowheads="1"/>
          </p:cNvSpPr>
          <p:nvPr/>
        </p:nvSpPr>
        <p:spPr bwMode="auto">
          <a:xfrm>
            <a:off x="179388" y="188913"/>
            <a:ext cx="2882520" cy="52322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ar-SA"/>
            </a:defPPr>
            <a:lvl1pPr eaLnBrk="1" hangingPunct="1">
              <a:defRPr sz="2800" b="1" u="sng"/>
            </a:lvl1pPr>
            <a:lvl2pPr marL="742950" indent="-285750" eaLnBrk="0" hangingPunct="0"/>
            <a:lvl3pPr marL="1143000" indent="-228600" eaLnBrk="0" hangingPunct="0"/>
            <a:lvl4pPr marL="1600200" indent="-228600" eaLnBrk="0" hangingPunct="0"/>
            <a:lvl5pPr marL="2057400" indent="-228600" eaLnBrk="0" hangingPunct="0"/>
            <a:lvl6pPr marL="2514600" indent="-228600" rtl="1" eaLnBrk="0" fontAlgn="base" hangingPunct="0">
              <a:spcBef>
                <a:spcPct val="0"/>
              </a:spcBef>
              <a:spcAft>
                <a:spcPct val="0"/>
              </a:spcAft>
            </a:lvl6pPr>
            <a:lvl7pPr marL="2971800" indent="-228600" rtl="1" eaLnBrk="0" fontAlgn="base" hangingPunct="0">
              <a:spcBef>
                <a:spcPct val="0"/>
              </a:spcBef>
              <a:spcAft>
                <a:spcPct val="0"/>
              </a:spcAft>
            </a:lvl7pPr>
            <a:lvl8pPr marL="3429000" indent="-228600" rtl="1" eaLnBrk="0" fontAlgn="base" hangingPunct="0">
              <a:spcBef>
                <a:spcPct val="0"/>
              </a:spcBef>
              <a:spcAft>
                <a:spcPct val="0"/>
              </a:spcAft>
            </a:lvl8pPr>
            <a:lvl9pPr marL="3886200" indent="-228600" rtl="1" eaLnBrk="0" fontAlgn="base" hangingPunct="0">
              <a:spcBef>
                <a:spcPct val="0"/>
              </a:spcBef>
              <a:spcAft>
                <a:spcPct val="0"/>
              </a:spcAft>
            </a:lvl9pPr>
          </a:lstStyle>
          <a:p>
            <a:r>
              <a:rPr lang="en-US" altLang="en-US" dirty="0"/>
              <a:t>Influence Depth</a:t>
            </a:r>
          </a:p>
        </p:txBody>
      </p:sp>
      <p:sp>
        <p:nvSpPr>
          <p:cNvPr id="56326" name="Text Box 9"/>
          <p:cNvSpPr txBox="1">
            <a:spLocks noChangeArrowheads="1"/>
          </p:cNvSpPr>
          <p:nvPr/>
        </p:nvSpPr>
        <p:spPr bwMode="auto">
          <a:xfrm>
            <a:off x="376238" y="639763"/>
            <a:ext cx="85169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gn="just" rtl="0" eaLnBrk="1" hangingPunct="1"/>
            <a:r>
              <a:rPr lang="en-US" altLang="en-US" sz="2400" b="1" dirty="0"/>
              <a:t>Influence depth will depend on the </a:t>
            </a:r>
            <a:r>
              <a:rPr lang="en-US" altLang="en-US" sz="2400" b="1" u="sng" dirty="0">
                <a:solidFill>
                  <a:srgbClr val="FF0000"/>
                </a:solidFill>
              </a:rPr>
              <a:t>intensity</a:t>
            </a:r>
            <a:r>
              <a:rPr lang="en-US" altLang="en-US" sz="2400" b="1" dirty="0"/>
              <a:t> of the applied pressure and the </a:t>
            </a:r>
            <a:r>
              <a:rPr lang="en-US" altLang="en-US" sz="2400" b="1" u="sng" dirty="0">
                <a:solidFill>
                  <a:srgbClr val="FF0000"/>
                </a:solidFill>
              </a:rPr>
              <a:t>size</a:t>
            </a:r>
            <a:r>
              <a:rPr lang="en-US" altLang="en-US" sz="2400" b="1" dirty="0"/>
              <a:t> of the loaded area.</a:t>
            </a:r>
          </a:p>
        </p:txBody>
      </p:sp>
      <p:cxnSp>
        <p:nvCxnSpPr>
          <p:cNvPr id="3" name="Straight Connector 2"/>
          <p:cNvCxnSpPr/>
          <p:nvPr/>
        </p:nvCxnSpPr>
        <p:spPr bwMode="auto">
          <a:xfrm>
            <a:off x="4427984" y="6080496"/>
            <a:ext cx="1458466" cy="128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p:cNvSpPr/>
          <p:nvPr/>
        </p:nvSpPr>
        <p:spPr bwMode="auto">
          <a:xfrm>
            <a:off x="7596336" y="2636912"/>
            <a:ext cx="1041252" cy="432048"/>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 name="Rectangle 10"/>
          <p:cNvSpPr/>
          <p:nvPr/>
        </p:nvSpPr>
        <p:spPr bwMode="auto">
          <a:xfrm>
            <a:off x="3923928" y="3763044"/>
            <a:ext cx="897236" cy="530051"/>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144463" y="44450"/>
            <a:ext cx="1689100" cy="519113"/>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u="sng">
                <a:solidFill>
                  <a:schemeClr val="tx2"/>
                </a:solidFill>
              </a:rPr>
              <a:t>Remarks</a:t>
            </a:r>
          </a:p>
        </p:txBody>
      </p:sp>
      <p:sp>
        <p:nvSpPr>
          <p:cNvPr id="8196" name="Text Box 3"/>
          <p:cNvSpPr txBox="1">
            <a:spLocks noChangeArrowheads="1"/>
          </p:cNvSpPr>
          <p:nvPr/>
        </p:nvSpPr>
        <p:spPr bwMode="auto">
          <a:xfrm>
            <a:off x="323850" y="568325"/>
            <a:ext cx="84248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a:t>In both methods, the stress at a given depth is uniform over the stressed area. In reality, however, stress directly beneath the foundation will be higher than beneath edges.</a:t>
            </a:r>
          </a:p>
        </p:txBody>
      </p:sp>
      <p:sp>
        <p:nvSpPr>
          <p:cNvPr id="8197" name="Text Box 5"/>
          <p:cNvSpPr txBox="1">
            <a:spLocks noChangeArrowheads="1"/>
          </p:cNvSpPr>
          <p:nvPr/>
        </p:nvSpPr>
        <p:spPr bwMode="auto">
          <a:xfrm>
            <a:off x="323850" y="2163763"/>
            <a:ext cx="84248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dirty="0"/>
              <a:t>Hence approximate methods </a:t>
            </a:r>
            <a:r>
              <a:rPr lang="en-US" altLang="en-US" sz="2400" b="1" dirty="0">
                <a:solidFill>
                  <a:srgbClr val="0000FF"/>
                </a:solidFill>
              </a:rPr>
              <a:t>underestimate</a:t>
            </a:r>
            <a:r>
              <a:rPr lang="en-US" altLang="en-US" sz="2400" b="1" dirty="0"/>
              <a:t> stress </a:t>
            </a:r>
            <a:r>
              <a:rPr lang="en-US" altLang="en-US" sz="2400" b="1" dirty="0">
                <a:solidFill>
                  <a:srgbClr val="0000FF"/>
                </a:solidFill>
              </a:rPr>
              <a:t>directly</a:t>
            </a:r>
            <a:r>
              <a:rPr lang="en-US" altLang="en-US" sz="2400" b="1" dirty="0"/>
              <a:t> </a:t>
            </a:r>
            <a:r>
              <a:rPr lang="en-US" altLang="en-US" sz="2400" b="1" dirty="0">
                <a:solidFill>
                  <a:srgbClr val="0000FF"/>
                </a:solidFill>
              </a:rPr>
              <a:t>beneath</a:t>
            </a:r>
            <a:r>
              <a:rPr lang="en-US" altLang="en-US" sz="2400" b="1" dirty="0"/>
              <a:t> the foundation and </a:t>
            </a:r>
            <a:r>
              <a:rPr lang="en-US" altLang="en-US" sz="2400" b="1" dirty="0">
                <a:solidFill>
                  <a:srgbClr val="0000FF"/>
                </a:solidFill>
              </a:rPr>
              <a:t>overestimate</a:t>
            </a:r>
            <a:r>
              <a:rPr lang="en-US" altLang="en-US" sz="2400" b="1" dirty="0"/>
              <a:t> it as we go toward the </a:t>
            </a:r>
            <a:r>
              <a:rPr lang="en-US" altLang="en-US" sz="2400" b="1" dirty="0">
                <a:solidFill>
                  <a:srgbClr val="0000FF"/>
                </a:solidFill>
              </a:rPr>
              <a:t>edges</a:t>
            </a:r>
            <a:r>
              <a:rPr lang="en-US" altLang="en-US" sz="2400" b="1" dirty="0"/>
              <a:t>. </a:t>
            </a:r>
            <a:r>
              <a:rPr lang="en-US" altLang="en-US" sz="2400" b="1" u="sng" dirty="0">
                <a:solidFill>
                  <a:srgbClr val="FF0000"/>
                </a:solidFill>
              </a:rPr>
              <a:t>They are only good for preliminary analysis.</a:t>
            </a:r>
          </a:p>
        </p:txBody>
      </p:sp>
      <p:pic>
        <p:nvPicPr>
          <p:cNvPr id="819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3644900"/>
            <a:ext cx="4321175" cy="205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9" name="Text Box 11"/>
          <p:cNvSpPr txBox="1">
            <a:spLocks noChangeArrowheads="1"/>
          </p:cNvSpPr>
          <p:nvPr/>
        </p:nvSpPr>
        <p:spPr bwMode="auto">
          <a:xfrm>
            <a:off x="468313" y="5919788"/>
            <a:ext cx="84248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a:t>Approximate method are good only for finite loaded area </a:t>
            </a:r>
            <a:r>
              <a:rPr lang="en-US" altLang="en-US" sz="2400" b="1">
                <a:solidFill>
                  <a:srgbClr val="FF0000"/>
                </a:solidFill>
              </a:rPr>
              <a:t>(logically).</a:t>
            </a:r>
          </a:p>
        </p:txBody>
      </p:sp>
      <p:cxnSp>
        <p:nvCxnSpPr>
          <p:cNvPr id="4" name="Straight Connector 3"/>
          <p:cNvCxnSpPr/>
          <p:nvPr/>
        </p:nvCxnSpPr>
        <p:spPr bwMode="auto">
          <a:xfrm flipV="1">
            <a:off x="4932040" y="5239289"/>
            <a:ext cx="2664296" cy="19055"/>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a:off x="7596336" y="5229200"/>
            <a:ext cx="0" cy="360040"/>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a:off x="6948632" y="5258344"/>
            <a:ext cx="0" cy="360040"/>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a:off x="6300192" y="5239289"/>
            <a:ext cx="0" cy="360040"/>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a:off x="5623544" y="5239289"/>
            <a:ext cx="0" cy="360040"/>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a:off x="4946472" y="5258344"/>
            <a:ext cx="0" cy="360040"/>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692150"/>
            <a:ext cx="7310437"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8" name="Text Box 5"/>
          <p:cNvSpPr txBox="1">
            <a:spLocks noChangeArrowheads="1"/>
          </p:cNvSpPr>
          <p:nvPr/>
        </p:nvSpPr>
        <p:spPr bwMode="auto">
          <a:xfrm>
            <a:off x="303213" y="84138"/>
            <a:ext cx="6907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u="sng">
                <a:solidFill>
                  <a:srgbClr val="CC0066"/>
                </a:solidFill>
              </a:rPr>
              <a:t>Vertical Stress -  Horizontal Distribution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5" descr="ANd9GcS3yd8YJdnc4m-XV711J3MnJnfRNvs-QOTzfTCPWtnSjfeUMk-p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7869238" cy="38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bwMode="auto">
          <a:xfrm flipV="1">
            <a:off x="2915816" y="2348880"/>
            <a:ext cx="3240360" cy="93610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p:nvPr/>
        </p:nvCxnSpPr>
        <p:spPr bwMode="auto">
          <a:xfrm flipV="1">
            <a:off x="3059832" y="3501008"/>
            <a:ext cx="2880320" cy="72008"/>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a:off x="3059832" y="3861048"/>
            <a:ext cx="2880320" cy="504056"/>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068638"/>
            <a:ext cx="7200900" cy="351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7" name="Text Box 4"/>
          <p:cNvSpPr txBox="1">
            <a:spLocks noChangeArrowheads="1"/>
          </p:cNvSpPr>
          <p:nvPr/>
        </p:nvSpPr>
        <p:spPr bwMode="auto">
          <a:xfrm>
            <a:off x="447675" y="784225"/>
            <a:ext cx="84455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gn="just" rtl="0" eaLnBrk="1" hangingPunct="1"/>
            <a:r>
              <a:rPr lang="en-US" altLang="en-US" sz="2400" b="1" dirty="0"/>
              <a:t>Three parallel </a:t>
            </a:r>
            <a:r>
              <a:rPr lang="en-US" altLang="en-US" sz="2400" b="1" dirty="0">
                <a:solidFill>
                  <a:srgbClr val="0000FF"/>
                </a:solidFill>
              </a:rPr>
              <a:t>strip</a:t>
            </a:r>
            <a:r>
              <a:rPr lang="en-US" altLang="en-US" sz="2400" b="1" dirty="0"/>
              <a:t> footings </a:t>
            </a:r>
            <a:r>
              <a:rPr lang="en-US" altLang="en-US" sz="2400" b="1" dirty="0">
                <a:solidFill>
                  <a:srgbClr val="0000FF"/>
                </a:solidFill>
              </a:rPr>
              <a:t>3 m</a:t>
            </a:r>
            <a:r>
              <a:rPr lang="en-US" altLang="en-US" sz="2400" b="1" dirty="0"/>
              <a:t> wide each and </a:t>
            </a:r>
            <a:r>
              <a:rPr lang="en-US" altLang="en-US" sz="2400" b="1" dirty="0" smtClean="0">
                <a:solidFill>
                  <a:srgbClr val="0000FF"/>
                </a:solidFill>
              </a:rPr>
              <a:t>5 m</a:t>
            </a:r>
            <a:r>
              <a:rPr lang="en-US" altLang="en-US" sz="2400" b="1" dirty="0" smtClean="0"/>
              <a:t>  </a:t>
            </a:r>
            <a:r>
              <a:rPr lang="en-US" altLang="en-US" sz="2400" b="1" dirty="0"/>
              <a:t>apart center to center transmit contact pressures of </a:t>
            </a:r>
            <a:r>
              <a:rPr lang="en-US" altLang="en-US" sz="2400" b="1" dirty="0">
                <a:solidFill>
                  <a:srgbClr val="0000FF"/>
                </a:solidFill>
              </a:rPr>
              <a:t>200 , 150 </a:t>
            </a:r>
            <a:r>
              <a:rPr lang="en-US" altLang="en-US" sz="2400" b="1" dirty="0"/>
              <a:t>and </a:t>
            </a:r>
            <a:r>
              <a:rPr lang="en-US" altLang="en-US" sz="2400" b="1" dirty="0">
                <a:solidFill>
                  <a:srgbClr val="0000FF"/>
                </a:solidFill>
              </a:rPr>
              <a:t>100</a:t>
            </a:r>
            <a:r>
              <a:rPr lang="en-US" altLang="en-US" sz="2400" b="1" dirty="0"/>
              <a:t> </a:t>
            </a:r>
            <a:r>
              <a:rPr lang="en-US" altLang="en-US" sz="2400" b="1" dirty="0" err="1" smtClean="0"/>
              <a:t>kN</a:t>
            </a:r>
            <a:r>
              <a:rPr lang="en-US" altLang="en-US" sz="2400" b="1" dirty="0" smtClean="0"/>
              <a:t>/m</a:t>
            </a:r>
            <a:r>
              <a:rPr lang="en-US" altLang="en-US" sz="2400" b="1" baseline="30000" dirty="0" smtClean="0"/>
              <a:t>2</a:t>
            </a:r>
            <a:r>
              <a:rPr lang="en-US" altLang="en-US" sz="2400" b="1" dirty="0" smtClean="0"/>
              <a:t>, </a:t>
            </a:r>
            <a:r>
              <a:rPr lang="en-US" altLang="en-US" sz="2400" b="1" dirty="0"/>
              <a:t>respectively. Calculate the vertical stress due to the combined loads beneath the centers of each footing at a depth of </a:t>
            </a:r>
            <a:r>
              <a:rPr lang="en-US" altLang="en-US" sz="2400" b="1" dirty="0">
                <a:solidFill>
                  <a:srgbClr val="0000FF"/>
                </a:solidFill>
              </a:rPr>
              <a:t>3</a:t>
            </a:r>
            <a:r>
              <a:rPr lang="en-US" altLang="en-US" sz="2400" b="1" dirty="0"/>
              <a:t> m below the base.</a:t>
            </a:r>
          </a:p>
        </p:txBody>
      </p:sp>
      <p:sp>
        <p:nvSpPr>
          <p:cNvPr id="2" name="Rectangle 1"/>
          <p:cNvSpPr/>
          <p:nvPr/>
        </p:nvSpPr>
        <p:spPr>
          <a:xfrm>
            <a:off x="441970" y="242183"/>
            <a:ext cx="4661854" cy="461665"/>
          </a:xfrm>
          <a:prstGeom prst="rect">
            <a:avLst/>
          </a:prstGeom>
        </p:spPr>
        <p:txBody>
          <a:bodyPr wrap="none">
            <a:spAutoFit/>
          </a:bodyPr>
          <a:lstStyle/>
          <a:p>
            <a:r>
              <a:rPr lang="en-US" altLang="en-US" sz="2400" b="1" u="sng" dirty="0" smtClean="0">
                <a:solidFill>
                  <a:srgbClr val="C00000"/>
                </a:solidFill>
              </a:rPr>
              <a:t>OVERLAPPING OF STRESSES</a:t>
            </a:r>
            <a:endParaRPr lang="en-US" sz="2400" u="sng" dirty="0">
              <a:solidFill>
                <a:srgbClr val="C00000"/>
              </a:solidFill>
            </a:endParaRPr>
          </a:p>
        </p:txBody>
      </p:sp>
    </p:spTree>
    <p:extLst>
      <p:ext uri="{BB962C8B-B14F-4D97-AF65-F5344CB8AC3E}">
        <p14:creationId xmlns:p14="http://schemas.microsoft.com/office/powerpoint/2010/main" val="1091841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557338"/>
            <a:ext cx="4697412"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8"/>
          <p:cNvSpPr txBox="1">
            <a:spLocks noChangeArrowheads="1"/>
          </p:cNvSpPr>
          <p:nvPr/>
        </p:nvSpPr>
        <p:spPr bwMode="auto">
          <a:xfrm>
            <a:off x="0" y="188913"/>
            <a:ext cx="84248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dirty="0"/>
              <a:t>If the load at the surface is given to be </a:t>
            </a:r>
            <a:r>
              <a:rPr lang="en-US" altLang="en-US" sz="2400" b="1" dirty="0">
                <a:solidFill>
                  <a:srgbClr val="0000FF"/>
                </a:solidFill>
              </a:rPr>
              <a:t>distributed</a:t>
            </a:r>
            <a:r>
              <a:rPr lang="en-US" altLang="en-US" sz="2400" b="1" dirty="0"/>
              <a:t>, it is first </a:t>
            </a:r>
            <a:r>
              <a:rPr lang="en-US" altLang="en-US" sz="2400" b="1" dirty="0">
                <a:solidFill>
                  <a:srgbClr val="0000FF"/>
                </a:solidFill>
              </a:rPr>
              <a:t>converted</a:t>
            </a:r>
            <a:r>
              <a:rPr lang="en-US" altLang="en-US" sz="2400" b="1" dirty="0"/>
              <a:t> to </a:t>
            </a:r>
            <a:r>
              <a:rPr lang="en-US" altLang="en-US" sz="2400" b="1" dirty="0">
                <a:solidFill>
                  <a:srgbClr val="0000FF"/>
                </a:solidFill>
              </a:rPr>
              <a:t>point</a:t>
            </a:r>
            <a:r>
              <a:rPr lang="en-US" altLang="en-US" sz="2400" b="1" dirty="0"/>
              <a:t> load by multiplying by the area (B x L) as demonstrated in the figure below.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2"/>
          <p:cNvSpPr txBox="1">
            <a:spLocks noChangeArrowheads="1"/>
          </p:cNvSpPr>
          <p:nvPr/>
        </p:nvSpPr>
        <p:spPr bwMode="auto">
          <a:xfrm>
            <a:off x="107950" y="112713"/>
            <a:ext cx="6434138" cy="5191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u="sng">
                <a:solidFill>
                  <a:schemeClr val="tx2"/>
                </a:solidFill>
              </a:rPr>
              <a:t>II. Stresses From Theory of Elasticity</a:t>
            </a:r>
          </a:p>
        </p:txBody>
      </p:sp>
      <p:sp>
        <p:nvSpPr>
          <p:cNvPr id="10244" name="Text Box 3"/>
          <p:cNvSpPr txBox="1">
            <a:spLocks noChangeArrowheads="1"/>
          </p:cNvSpPr>
          <p:nvPr/>
        </p:nvSpPr>
        <p:spPr bwMode="auto">
          <a:xfrm>
            <a:off x="323850" y="606425"/>
            <a:ext cx="84248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a:t>There are a number of solutions which are based on the theory of elasticity. Most of them assume the following assumptions:</a:t>
            </a:r>
          </a:p>
        </p:txBody>
      </p:sp>
      <p:sp>
        <p:nvSpPr>
          <p:cNvPr id="10245" name="Text Box 4"/>
          <p:cNvSpPr txBox="1">
            <a:spLocks noChangeArrowheads="1"/>
          </p:cNvSpPr>
          <p:nvPr/>
        </p:nvSpPr>
        <p:spPr bwMode="auto">
          <a:xfrm>
            <a:off x="1042988" y="1757363"/>
            <a:ext cx="7705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Blip>
                <a:blip r:embed="rId2"/>
              </a:buBlip>
            </a:pPr>
            <a:r>
              <a:rPr lang="en-US" altLang="en-US" sz="2000" b="1">
                <a:solidFill>
                  <a:srgbClr val="FF0000"/>
                </a:solidFill>
              </a:rPr>
              <a:t>The soil is homogeneous</a:t>
            </a:r>
          </a:p>
          <a:p>
            <a:pPr algn="just" rtl="0" eaLnBrk="1" hangingPunct="1">
              <a:spcBef>
                <a:spcPct val="0"/>
              </a:spcBef>
              <a:buClr>
                <a:srgbClr val="FF0000"/>
              </a:buClr>
              <a:buFont typeface="Wingdings 2" pitchFamily="18" charset="2"/>
              <a:buBlip>
                <a:blip r:embed="rId2"/>
              </a:buBlip>
            </a:pPr>
            <a:r>
              <a:rPr lang="en-US" altLang="en-US" sz="2000" b="1">
                <a:solidFill>
                  <a:srgbClr val="FF0000"/>
                </a:solidFill>
              </a:rPr>
              <a:t>The soil is isotropic</a:t>
            </a:r>
          </a:p>
          <a:p>
            <a:pPr algn="just" rtl="0" eaLnBrk="1" hangingPunct="1">
              <a:spcBef>
                <a:spcPct val="0"/>
              </a:spcBef>
              <a:buClr>
                <a:srgbClr val="FF0000"/>
              </a:buClr>
              <a:buFont typeface="Wingdings 2" pitchFamily="18" charset="2"/>
              <a:buBlip>
                <a:blip r:embed="rId2"/>
              </a:buBlip>
            </a:pPr>
            <a:r>
              <a:rPr lang="en-US" altLang="en-US" sz="2000" b="1">
                <a:solidFill>
                  <a:srgbClr val="FF0000"/>
                </a:solidFill>
              </a:rPr>
              <a:t>The soil is perfectly elastic infinite or semi-finite medium</a:t>
            </a:r>
          </a:p>
        </p:txBody>
      </p:sp>
      <p:sp>
        <p:nvSpPr>
          <p:cNvPr id="10246" name="Text Box 5"/>
          <p:cNvSpPr txBox="1">
            <a:spLocks noChangeArrowheads="1"/>
          </p:cNvSpPr>
          <p:nvPr/>
        </p:nvSpPr>
        <p:spPr bwMode="auto">
          <a:xfrm>
            <a:off x="323850" y="5013325"/>
            <a:ext cx="8424863"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a:solidFill>
                  <a:srgbClr val="FF0000"/>
                </a:solidFill>
              </a:rPr>
              <a:t>Tens of solutions </a:t>
            </a:r>
            <a:r>
              <a:rPr lang="en-US" altLang="en-US" sz="2400" b="1"/>
              <a:t>for different problems are now available in the literature. It is enough to say that a whole book </a:t>
            </a:r>
            <a:r>
              <a:rPr lang="en-US" altLang="en-US" sz="2400" b="1" u="sng">
                <a:solidFill>
                  <a:srgbClr val="FF0000"/>
                </a:solidFill>
              </a:rPr>
              <a:t>(Poulos and Davis)</a:t>
            </a:r>
            <a:r>
              <a:rPr lang="en-US" altLang="en-US" sz="2400" b="1"/>
              <a:t> is now available for the elastic solutions of various problems.</a:t>
            </a:r>
          </a:p>
        </p:txBody>
      </p:sp>
      <p:sp>
        <p:nvSpPr>
          <p:cNvPr id="10247" name="Text Box 7"/>
          <p:cNvSpPr txBox="1">
            <a:spLocks noChangeArrowheads="1"/>
          </p:cNvSpPr>
          <p:nvPr/>
        </p:nvSpPr>
        <p:spPr bwMode="auto">
          <a:xfrm>
            <a:off x="323850" y="2852738"/>
            <a:ext cx="8424863"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a:t>The derivations of the equations for various common loadings are </a:t>
            </a:r>
            <a:r>
              <a:rPr lang="en-US" altLang="en-US" sz="2400" b="1">
                <a:solidFill>
                  <a:srgbClr val="0070C0"/>
                </a:solidFill>
              </a:rPr>
              <a:t>tedious</a:t>
            </a:r>
            <a:r>
              <a:rPr lang="en-US" altLang="en-US" sz="2400" b="1"/>
              <a:t>. </a:t>
            </a:r>
          </a:p>
        </p:txBody>
      </p:sp>
      <p:sp>
        <p:nvSpPr>
          <p:cNvPr id="10248" name="Text Box 8"/>
          <p:cNvSpPr txBox="1">
            <a:spLocks noChangeArrowheads="1"/>
          </p:cNvSpPr>
          <p:nvPr/>
        </p:nvSpPr>
        <p:spPr bwMode="auto">
          <a:xfrm>
            <a:off x="323850" y="3716338"/>
            <a:ext cx="84248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dirty="0"/>
              <a:t>We will concentrate only on </a:t>
            </a:r>
            <a:r>
              <a:rPr lang="en-US" altLang="en-US" sz="2400" b="1" dirty="0">
                <a:solidFill>
                  <a:srgbClr val="0000FF"/>
                </a:solidFill>
              </a:rPr>
              <a:t>formula</a:t>
            </a:r>
            <a:r>
              <a:rPr lang="en-US" altLang="en-US" sz="2400" b="1" dirty="0"/>
              <a:t>, </a:t>
            </a:r>
            <a:r>
              <a:rPr lang="en-US" altLang="en-US" sz="2400" b="1" dirty="0">
                <a:solidFill>
                  <a:srgbClr val="0000FF"/>
                </a:solidFill>
              </a:rPr>
              <a:t>tables</a:t>
            </a:r>
            <a:r>
              <a:rPr lang="en-US" altLang="en-US" sz="2400" b="1" dirty="0"/>
              <a:t> and </a:t>
            </a:r>
            <a:r>
              <a:rPr lang="en-US" altLang="en-US" sz="2400" b="1" dirty="0">
                <a:solidFill>
                  <a:srgbClr val="0000FF"/>
                </a:solidFill>
              </a:rPr>
              <a:t>charts</a:t>
            </a:r>
            <a:r>
              <a:rPr lang="en-US" altLang="en-US" sz="2400" b="1" dirty="0"/>
              <a:t> for some of the loadings most </a:t>
            </a:r>
            <a:r>
              <a:rPr lang="en-US" altLang="en-US" sz="2400" b="1" dirty="0">
                <a:solidFill>
                  <a:srgbClr val="0000FF"/>
                </a:solidFill>
              </a:rPr>
              <a:t>commonly</a:t>
            </a:r>
            <a:r>
              <a:rPr lang="en-US" altLang="en-US" sz="2400" b="1" dirty="0"/>
              <a:t> encountered in practice.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76250"/>
            <a:ext cx="7848600" cy="2165350"/>
          </a:xfrm>
          <a:prstGeom prst="rect">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2924175"/>
            <a:ext cx="1728787" cy="1741488"/>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Text Box 4"/>
          <p:cNvSpPr txBox="1">
            <a:spLocks noChangeArrowheads="1"/>
          </p:cNvSpPr>
          <p:nvPr/>
        </p:nvSpPr>
        <p:spPr bwMode="auto">
          <a:xfrm>
            <a:off x="322263" y="4868863"/>
            <a:ext cx="8642350" cy="1373187"/>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None/>
            </a:pPr>
            <a:r>
              <a:rPr lang="en-US" altLang="en-US" sz="2800" b="1">
                <a:solidFill>
                  <a:srgbClr val="800000"/>
                </a:solidFill>
              </a:rPr>
              <a:t>The book contains a comprehensive collection of graphs, tables and explicit solutions of problems in elasticity relevant to soil and rock mechanics.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24649</TotalTime>
  <Words>2387</Words>
  <Application>Microsoft Office PowerPoint</Application>
  <PresentationFormat>On-screen Show (4:3)</PresentationFormat>
  <Paragraphs>301</Paragraphs>
  <Slides>62</Slides>
  <Notes>4</Notes>
  <HiddenSlides>1</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76" baseType="lpstr">
      <vt:lpstr>Arial</vt:lpstr>
      <vt:lpstr>Arial Black</vt:lpstr>
      <vt:lpstr>Calibri</vt:lpstr>
      <vt:lpstr>MathematicalPi-One</vt:lpstr>
      <vt:lpstr>MathematicalPiOneOblique</vt:lpstr>
      <vt:lpstr>Symbol</vt:lpstr>
      <vt:lpstr>Times New Roman</vt:lpstr>
      <vt:lpstr>Times-Italic</vt:lpstr>
      <vt:lpstr>Times-Roman</vt:lpstr>
      <vt:lpstr>Wingdings</vt:lpstr>
      <vt:lpstr>Wingdings 2</vt:lpstr>
      <vt:lpstr>Default Design</vt:lpstr>
      <vt:lpstr>Equation</vt:lpstr>
      <vt:lpstr>Plot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TENEBRA</dc:creator>
  <cp:lastModifiedBy>shamrani</cp:lastModifiedBy>
  <cp:revision>281</cp:revision>
  <dcterms:created xsi:type="dcterms:W3CDTF">2012-09-10T10:05:42Z</dcterms:created>
  <dcterms:modified xsi:type="dcterms:W3CDTF">2017-09-15T12:14:59Z</dcterms:modified>
</cp:coreProperties>
</file>