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6"/>
  </p:notesMasterIdLst>
  <p:handoutMasterIdLst>
    <p:handoutMasterId r:id="rId67"/>
  </p:handoutMasterIdLst>
  <p:sldIdLst>
    <p:sldId id="359" r:id="rId5"/>
    <p:sldId id="259" r:id="rId6"/>
    <p:sldId id="260" r:id="rId7"/>
    <p:sldId id="261" r:id="rId8"/>
    <p:sldId id="262" r:id="rId9"/>
    <p:sldId id="263" r:id="rId10"/>
    <p:sldId id="264" r:id="rId11"/>
    <p:sldId id="257" r:id="rId12"/>
    <p:sldId id="360" r:id="rId13"/>
    <p:sldId id="361" r:id="rId14"/>
    <p:sldId id="258" r:id="rId15"/>
    <p:sldId id="265" r:id="rId16"/>
    <p:sldId id="291" r:id="rId17"/>
    <p:sldId id="267" r:id="rId18"/>
    <p:sldId id="306" r:id="rId19"/>
    <p:sldId id="307" r:id="rId20"/>
    <p:sldId id="268" r:id="rId21"/>
    <p:sldId id="274" r:id="rId22"/>
    <p:sldId id="275" r:id="rId23"/>
    <p:sldId id="308" r:id="rId24"/>
    <p:sldId id="293" r:id="rId25"/>
    <p:sldId id="294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295" r:id="rId36"/>
    <p:sldId id="296" r:id="rId37"/>
    <p:sldId id="322" r:id="rId38"/>
    <p:sldId id="321" r:id="rId39"/>
    <p:sldId id="323" r:id="rId40"/>
    <p:sldId id="324" r:id="rId41"/>
    <p:sldId id="326" r:id="rId42"/>
    <p:sldId id="327" r:id="rId43"/>
    <p:sldId id="325" r:id="rId44"/>
    <p:sldId id="328" r:id="rId45"/>
    <p:sldId id="329" r:id="rId46"/>
    <p:sldId id="330" r:id="rId47"/>
    <p:sldId id="331" r:id="rId48"/>
    <p:sldId id="332" r:id="rId49"/>
    <p:sldId id="333" r:id="rId50"/>
    <p:sldId id="334" r:id="rId51"/>
    <p:sldId id="297" r:id="rId52"/>
    <p:sldId id="298" r:id="rId53"/>
    <p:sldId id="299" r:id="rId54"/>
    <p:sldId id="301" r:id="rId55"/>
    <p:sldId id="302" r:id="rId56"/>
    <p:sldId id="303" r:id="rId57"/>
    <p:sldId id="304" r:id="rId58"/>
    <p:sldId id="305" r:id="rId59"/>
    <p:sldId id="300" r:id="rId60"/>
    <p:sldId id="336" r:id="rId61"/>
    <p:sldId id="337" r:id="rId62"/>
    <p:sldId id="338" r:id="rId63"/>
    <p:sldId id="339" r:id="rId64"/>
    <p:sldId id="340" r:id="rId65"/>
  </p:sldIdLst>
  <p:sldSz cx="9144000" cy="6858000" type="screen4x3"/>
  <p:notesSz cx="6980238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80" d="100"/>
          <a:sy n="80" d="100"/>
        </p:scale>
        <p:origin x="-6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92" y="-60"/>
      </p:cViewPr>
      <p:guideLst>
        <p:guide orient="horz" pos="2909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DA73DC26-3065-43C0-9B6D-EC8BAD1F9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205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87850"/>
            <a:ext cx="511968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defTabSz="927100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56" tIns="46328" rIns="92656" bIns="46328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smtClean="0"/>
            </a:lvl1pPr>
          </a:lstStyle>
          <a:p>
            <a:pPr>
              <a:defRPr/>
            </a:pPr>
            <a:fld id="{689E7459-D39E-4C62-B7D2-E019F658F0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0223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68058-509F-45AF-94A5-EBCAF83022E1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41C97B-7E16-41DA-91B5-5C74B00541BB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5768FD-B08A-4D86-A1FE-8358987EEBF2}" type="slidenum">
              <a:rPr lang="en-GB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C5FD0A-3A8E-4471-B861-034B7B26633B}" type="slidenum">
              <a:rPr lang="en-GB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30A8B2-AB9E-40A8-87DA-CBC78F9A8D79}" type="slidenum">
              <a:rPr lang="en-GB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C452EC-226A-4825-80FA-A8DC4AD7ADC7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DF4CD2-A0C2-44A3-A589-E32A8410AB0B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328243-BEBF-486C-AA77-724C3D621215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0D98D6-D7BB-40D1-A3DC-20246E8328A7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46C55-3D2D-488C-A626-A05EB7B5D239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5BCCA-6640-4D86-A583-79CA322782E4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0A965-6E0F-4A3B-A546-0966E0889992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5815D-21B2-492D-A291-13BBBE5AEB44}" type="slidenum">
              <a:rPr lang="en-GB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83631-339B-4127-9E87-31DCFE4C2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98480-44A7-49A9-A03C-B5827F642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9DD39-5082-4CA7-A1C2-ED9FE1BC4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66FD9-1775-466E-9A7E-12FF46FC8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B4162-3D8E-43A6-8411-8FF2D31D7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F4D7-F242-4AF7-B173-0D871DA78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AFC1-FE63-4B57-ADB3-82A1E1F13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A389F-7FBF-43FA-9B6F-D0EBBCBD7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CB8D-FC35-43C9-A653-AD87BF858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A24A3-FF9B-47D9-B36F-69446F833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1AE26-F511-428D-AE5D-2B30E6639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88C5882-D5EF-4DE6-8EF9-692419FEC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A:\paint.GIF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6764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Tree Representation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4729163" cy="355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803457-4DF4-48E4-9C8E-F2BF84FA1BBC}" type="slidenum">
              <a:rPr lang="en-US"/>
              <a:pPr/>
              <a:t>11</a:t>
            </a:fld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Heap</a:t>
            </a:r>
          </a:p>
        </p:txBody>
      </p:sp>
      <p:grpSp>
        <p:nvGrpSpPr>
          <p:cNvPr id="3076" name="Group 23"/>
          <p:cNvGrpSpPr>
            <a:grpSpLocks/>
          </p:cNvGrpSpPr>
          <p:nvPr/>
        </p:nvGrpSpPr>
        <p:grpSpPr bwMode="auto">
          <a:xfrm>
            <a:off x="762000" y="2362200"/>
            <a:ext cx="4724400" cy="3124200"/>
            <a:chOff x="1104" y="1632"/>
            <a:chExt cx="2976" cy="1968"/>
          </a:xfrm>
        </p:grpSpPr>
        <p:sp>
          <p:nvSpPr>
            <p:cNvPr id="3078" name="Oval 3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3079" name="Oval 4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3080" name="Oval 5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077" name="Text Box 24"/>
          <p:cNvSpPr txBox="1">
            <a:spLocks noChangeArrowheads="1"/>
          </p:cNvSpPr>
          <p:nvPr/>
        </p:nvSpPr>
        <p:spPr bwMode="auto">
          <a:xfrm>
            <a:off x="5257800" y="2743200"/>
            <a:ext cx="3233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Any node’s key value is</a:t>
            </a:r>
          </a:p>
          <a:p>
            <a:r>
              <a:rPr lang="en-US" sz="2400" b="1"/>
              <a:t>less than its children’s.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5F2A19-C740-48D6-BA8F-5D7DA2388485}" type="slidenum">
              <a:rPr lang="en-US"/>
              <a:pPr/>
              <a:t>12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Heaps are represented sequentially using the third method.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Heap is a </a:t>
            </a:r>
            <a:r>
              <a:rPr lang="en-US" sz="2800" u="sng" dirty="0" smtClean="0"/>
              <a:t>complete binary tree</a:t>
            </a:r>
            <a:r>
              <a:rPr lang="en-US" sz="2800" dirty="0" smtClean="0"/>
              <a:t>: shortest-path length tree with nodes on the lowest level in their leftmost positions.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z="2400" u="sng" dirty="0" smtClean="0">
                <a:solidFill>
                  <a:schemeClr val="tx2"/>
                </a:solidFill>
              </a:rPr>
              <a:t>Complete Binary Tree:</a:t>
            </a:r>
            <a:r>
              <a:rPr lang="en-US" sz="2400" u="sng" dirty="0" smtClean="0"/>
              <a:t> </a:t>
            </a:r>
            <a:r>
              <a:rPr lang="en-US" sz="2400" dirty="0" smtClean="0"/>
              <a:t>let </a:t>
            </a:r>
            <a:r>
              <a:rPr lang="en-US" sz="2400" b="1" i="1" dirty="0" smtClean="0"/>
              <a:t>h</a:t>
            </a:r>
            <a:r>
              <a:rPr lang="en-US" sz="2400" dirty="0" smtClean="0"/>
              <a:t> be the height of the heap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2000" dirty="0" smtClean="0"/>
              <a:t>for </a:t>
            </a:r>
            <a:r>
              <a:rPr lang="en-US" sz="2000" b="1" i="1" dirty="0" err="1" smtClean="0"/>
              <a:t>i</a:t>
            </a:r>
            <a:r>
              <a:rPr lang="en-US" sz="2000" b="1" i="1" dirty="0" smtClean="0"/>
              <a:t> </a:t>
            </a:r>
            <a:r>
              <a:rPr lang="en-US" sz="2000" dirty="0" smtClean="0">
                <a:sym typeface="Symbol" pitchFamily="18" charset="2"/>
              </a:rPr>
              <a:t>= </a:t>
            </a:r>
            <a:r>
              <a:rPr lang="en-US" sz="2000" dirty="0" smtClean="0"/>
              <a:t>0, … , </a:t>
            </a:r>
            <a:r>
              <a:rPr lang="en-US" sz="2000" b="1" i="1" dirty="0" smtClean="0"/>
              <a:t>h </a:t>
            </a:r>
            <a:r>
              <a:rPr lang="en-US" sz="2000" dirty="0" smtClean="0">
                <a:sym typeface="Symbol" pitchFamily="18" charset="2"/>
              </a:rPr>
              <a:t>- </a:t>
            </a:r>
            <a:r>
              <a:rPr lang="en-US" sz="2000" dirty="0" smtClean="0"/>
              <a:t>1, there are 2</a:t>
            </a:r>
            <a:r>
              <a:rPr lang="en-US" sz="2000" b="1" i="1" baseline="30000" dirty="0" smtClean="0"/>
              <a:t>i</a:t>
            </a:r>
            <a:r>
              <a:rPr lang="en-US" sz="2000" dirty="0" smtClean="0"/>
              <a:t> nodes of depth </a:t>
            </a:r>
            <a:r>
              <a:rPr lang="en-US" sz="2000" b="1" i="1" dirty="0" err="1" smtClean="0"/>
              <a:t>i</a:t>
            </a:r>
            <a:endParaRPr lang="en-US" sz="2000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sz="2000" dirty="0" smtClean="0"/>
              <a:t>at depth </a:t>
            </a:r>
            <a:r>
              <a:rPr lang="en-US" sz="2000" b="1" i="1" dirty="0" smtClean="0"/>
              <a:t>h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 pitchFamily="18" charset="2"/>
              </a:rPr>
              <a:t>- 1</a:t>
            </a:r>
            <a:r>
              <a:rPr lang="en-US" sz="2000" dirty="0" smtClean="0"/>
              <a:t>, the internal nodes are to the left of the external nodes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Heaps (Cont.)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Max-Heap has </a:t>
            </a:r>
            <a:r>
              <a:rPr lang="en-US" u="sng" dirty="0" smtClean="0"/>
              <a:t>max</a:t>
            </a:r>
            <a:r>
              <a:rPr lang="en-US" dirty="0" smtClean="0"/>
              <a:t> element as root. Min-Heap has </a:t>
            </a:r>
            <a:r>
              <a:rPr lang="en-US" u="sng" dirty="0" smtClean="0"/>
              <a:t>min</a:t>
            </a:r>
            <a:r>
              <a:rPr lang="en-US" dirty="0" smtClean="0"/>
              <a:t> element as root.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elements in a heap satisfy heap conditions: for Min-Heap: key[parent] &lt; key[left-child] or key[right-child].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</a:t>
            </a:r>
            <a:r>
              <a:rPr lang="en-US" dirty="0" smtClean="0">
                <a:solidFill>
                  <a:schemeClr val="tx2"/>
                </a:solidFill>
              </a:rPr>
              <a:t> last node</a:t>
            </a:r>
            <a:r>
              <a:rPr lang="en-US" dirty="0" smtClean="0"/>
              <a:t> of a heap is the rightmost node of maximum depth</a:t>
            </a:r>
            <a:endParaRPr lang="en-US" dirty="0" smtClean="0"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5257800" y="48768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6224587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121150" y="54864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822825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9" name="AutoShape 16"/>
          <p:cNvCxnSpPr>
            <a:cxnSpLocks noChangeShapeType="1"/>
            <a:stCxn id="5" idx="3"/>
            <a:endCxn id="7" idx="7"/>
          </p:cNvCxnSpPr>
          <p:nvPr/>
        </p:nvCxnSpPr>
        <p:spPr bwMode="auto">
          <a:xfrm flipH="1">
            <a:off x="4446587" y="5211762"/>
            <a:ext cx="866775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" name="AutoShape 17"/>
          <p:cNvCxnSpPr>
            <a:cxnSpLocks noChangeShapeType="1"/>
            <a:stCxn id="6" idx="1"/>
            <a:endCxn id="5" idx="5"/>
          </p:cNvCxnSpPr>
          <p:nvPr/>
        </p:nvCxnSpPr>
        <p:spPr bwMode="auto">
          <a:xfrm flipH="1" flipV="1">
            <a:off x="5583237" y="5211762"/>
            <a:ext cx="696913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AutoShape 22"/>
          <p:cNvCxnSpPr>
            <a:cxnSpLocks noChangeShapeType="1"/>
            <a:stCxn id="13" idx="7"/>
            <a:endCxn id="7" idx="3"/>
          </p:cNvCxnSpPr>
          <p:nvPr/>
        </p:nvCxnSpPr>
        <p:spPr bwMode="auto">
          <a:xfrm flipV="1">
            <a:off x="3746500" y="5821362"/>
            <a:ext cx="430212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AutoShape 23"/>
          <p:cNvCxnSpPr>
            <a:cxnSpLocks noChangeShapeType="1"/>
            <a:stCxn id="8" idx="1"/>
            <a:endCxn id="7" idx="5"/>
          </p:cNvCxnSpPr>
          <p:nvPr/>
        </p:nvCxnSpPr>
        <p:spPr bwMode="auto">
          <a:xfrm flipH="1" flipV="1">
            <a:off x="4446587" y="5821362"/>
            <a:ext cx="431800" cy="3206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421062" y="6096000"/>
            <a:ext cx="381000" cy="3810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20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 flipV="1">
            <a:off x="5275262" y="6248400"/>
            <a:ext cx="1201738" cy="106362"/>
          </a:xfrm>
          <a:custGeom>
            <a:avLst/>
            <a:gdLst>
              <a:gd name="T0" fmla="*/ 786 w 786"/>
              <a:gd name="T1" fmla="*/ 660 h 660"/>
              <a:gd name="T2" fmla="*/ 618 w 786"/>
              <a:gd name="T3" fmla="*/ 198 h 660"/>
              <a:gd name="T4" fmla="*/ 0 w 786"/>
              <a:gd name="T5" fmla="*/ 0 h 660"/>
              <a:gd name="T6" fmla="*/ 0 60000 65536"/>
              <a:gd name="T7" fmla="*/ 0 60000 65536"/>
              <a:gd name="T8" fmla="*/ 0 60000 65536"/>
              <a:gd name="T9" fmla="*/ 0 w 786"/>
              <a:gd name="T10" fmla="*/ 0 h 660"/>
              <a:gd name="T11" fmla="*/ 786 w 786"/>
              <a:gd name="T12" fmla="*/ 660 h 6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86" h="660">
                <a:moveTo>
                  <a:pt x="786" y="660"/>
                </a:moveTo>
                <a:cubicBezTo>
                  <a:pt x="757" y="583"/>
                  <a:pt x="749" y="308"/>
                  <a:pt x="618" y="198"/>
                </a:cubicBezTo>
                <a:cubicBezTo>
                  <a:pt x="487" y="88"/>
                  <a:pt x="129" y="41"/>
                  <a:pt x="0" y="0"/>
                </a:cubicBezTo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" name="Text Box 32"/>
          <p:cNvSpPr txBox="1">
            <a:spLocks noChangeArrowheads="1"/>
          </p:cNvSpPr>
          <p:nvPr/>
        </p:nvSpPr>
        <p:spPr bwMode="auto">
          <a:xfrm>
            <a:off x="6477000" y="6019800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last node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2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3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4</a:t>
              </a:r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42</a:t>
              </a:r>
              <a:endParaRPr lang="en-US" dirty="0"/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55</a:t>
              </a:r>
              <a:endParaRPr lang="en-US" dirty="0"/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0674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30</a:t>
              </a:r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40</a:t>
              </a:r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50</a:t>
              </a:r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25</a:t>
              </a:r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55</a:t>
              </a:r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42</a:t>
              </a:r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6705600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F4757-0F4A-467E-B02C-91CFADA4763F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Heap: An example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438400"/>
            <a:ext cx="4724400" cy="3124200"/>
            <a:chOff x="1104" y="1632"/>
            <a:chExt cx="2976" cy="1968"/>
          </a:xfrm>
        </p:grpSpPr>
        <p:sp>
          <p:nvSpPr>
            <p:cNvPr id="11325" name="Oval 4"/>
            <p:cNvSpPr>
              <a:spLocks noChangeArrowheads="1"/>
            </p:cNvSpPr>
            <p:nvPr/>
          </p:nvSpPr>
          <p:spPr bwMode="auto">
            <a:xfrm>
              <a:off x="2640" y="1632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10</a:t>
              </a:r>
            </a:p>
          </p:txBody>
        </p:sp>
        <p:sp>
          <p:nvSpPr>
            <p:cNvPr id="11326" name="Oval 5"/>
            <p:cNvSpPr>
              <a:spLocks noChangeArrowheads="1"/>
            </p:cNvSpPr>
            <p:nvPr/>
          </p:nvSpPr>
          <p:spPr bwMode="auto">
            <a:xfrm>
              <a:off x="3312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20</a:t>
              </a:r>
            </a:p>
          </p:txBody>
        </p:sp>
        <p:sp>
          <p:nvSpPr>
            <p:cNvPr id="11327" name="Oval 6"/>
            <p:cNvSpPr>
              <a:spLocks noChangeArrowheads="1"/>
            </p:cNvSpPr>
            <p:nvPr/>
          </p:nvSpPr>
          <p:spPr bwMode="auto">
            <a:xfrm>
              <a:off x="1920" y="2160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11328" name="Oval 7"/>
            <p:cNvSpPr>
              <a:spLocks noChangeArrowheads="1"/>
            </p:cNvSpPr>
            <p:nvPr/>
          </p:nvSpPr>
          <p:spPr bwMode="auto">
            <a:xfrm>
              <a:off x="148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1329" name="Oval 8"/>
            <p:cNvSpPr>
              <a:spLocks noChangeArrowheads="1"/>
            </p:cNvSpPr>
            <p:nvPr/>
          </p:nvSpPr>
          <p:spPr bwMode="auto">
            <a:xfrm>
              <a:off x="2352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42</a:t>
              </a:r>
              <a:endParaRPr lang="en-US" dirty="0"/>
            </a:p>
          </p:txBody>
        </p:sp>
        <p:sp>
          <p:nvSpPr>
            <p:cNvPr id="11330" name="Oval 9"/>
            <p:cNvSpPr>
              <a:spLocks noChangeArrowheads="1"/>
            </p:cNvSpPr>
            <p:nvPr/>
          </p:nvSpPr>
          <p:spPr bwMode="auto">
            <a:xfrm>
              <a:off x="2928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11331" name="Oval 10"/>
            <p:cNvSpPr>
              <a:spLocks noChangeArrowheads="1"/>
            </p:cNvSpPr>
            <p:nvPr/>
          </p:nvSpPr>
          <p:spPr bwMode="auto">
            <a:xfrm>
              <a:off x="3696" y="2688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11332" name="Oval 11"/>
            <p:cNvSpPr>
              <a:spLocks noChangeArrowheads="1"/>
            </p:cNvSpPr>
            <p:nvPr/>
          </p:nvSpPr>
          <p:spPr bwMode="auto">
            <a:xfrm>
              <a:off x="1104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52</a:t>
              </a:r>
            </a:p>
          </p:txBody>
        </p:sp>
        <p:sp>
          <p:nvSpPr>
            <p:cNvPr id="11333" name="Oval 12"/>
            <p:cNvSpPr>
              <a:spLocks noChangeArrowheads="1"/>
            </p:cNvSpPr>
            <p:nvPr/>
          </p:nvSpPr>
          <p:spPr bwMode="auto">
            <a:xfrm>
              <a:off x="1920" y="3216"/>
              <a:ext cx="384" cy="38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 smtClean="0"/>
                <a:t>55</a:t>
              </a:r>
              <a:endParaRPr lang="en-US" dirty="0"/>
            </a:p>
          </p:txBody>
        </p:sp>
        <p:sp>
          <p:nvSpPr>
            <p:cNvPr id="11334" name="Line 13"/>
            <p:cNvSpPr>
              <a:spLocks noChangeShapeType="1"/>
            </p:cNvSpPr>
            <p:nvPr/>
          </p:nvSpPr>
          <p:spPr bwMode="auto">
            <a:xfrm flipH="1">
              <a:off x="2256" y="1920"/>
              <a:ext cx="38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5" name="Line 14"/>
            <p:cNvSpPr>
              <a:spLocks noChangeShapeType="1"/>
            </p:cNvSpPr>
            <p:nvPr/>
          </p:nvSpPr>
          <p:spPr bwMode="auto">
            <a:xfrm>
              <a:off x="2976" y="192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6" name="Line 15"/>
            <p:cNvSpPr>
              <a:spLocks noChangeShapeType="1"/>
            </p:cNvSpPr>
            <p:nvPr/>
          </p:nvSpPr>
          <p:spPr bwMode="auto">
            <a:xfrm flipH="1">
              <a:off x="177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7" name="Line 16"/>
            <p:cNvSpPr>
              <a:spLocks noChangeShapeType="1"/>
            </p:cNvSpPr>
            <p:nvPr/>
          </p:nvSpPr>
          <p:spPr bwMode="auto">
            <a:xfrm>
              <a:off x="2256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8" name="Line 17"/>
            <p:cNvSpPr>
              <a:spLocks noChangeShapeType="1"/>
            </p:cNvSpPr>
            <p:nvPr/>
          </p:nvSpPr>
          <p:spPr bwMode="auto">
            <a:xfrm flipH="1">
              <a:off x="316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39" name="Line 18"/>
            <p:cNvSpPr>
              <a:spLocks noChangeShapeType="1"/>
            </p:cNvSpPr>
            <p:nvPr/>
          </p:nvSpPr>
          <p:spPr bwMode="auto">
            <a:xfrm>
              <a:off x="3648" y="249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0" name="Line 19"/>
            <p:cNvSpPr>
              <a:spLocks noChangeShapeType="1"/>
            </p:cNvSpPr>
            <p:nvPr/>
          </p:nvSpPr>
          <p:spPr bwMode="auto">
            <a:xfrm flipH="1">
              <a:off x="1392" y="302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341" name="Line 20"/>
            <p:cNvSpPr>
              <a:spLocks noChangeShapeType="1"/>
            </p:cNvSpPr>
            <p:nvPr/>
          </p:nvSpPr>
          <p:spPr bwMode="auto">
            <a:xfrm>
              <a:off x="1824" y="30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8864" name="Group 80"/>
          <p:cNvGraphicFramePr>
            <a:graphicFrameLocks noGrp="1"/>
          </p:cNvGraphicFramePr>
          <p:nvPr/>
        </p:nvGraphicFramePr>
        <p:xfrm>
          <a:off x="5410200" y="2057400"/>
          <a:ext cx="2438400" cy="41148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[4]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[5]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[6]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[7]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[8]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[9]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22" name="AutoShape 82"/>
          <p:cNvSpPr>
            <a:spLocks noChangeArrowheads="1"/>
          </p:cNvSpPr>
          <p:nvPr/>
        </p:nvSpPr>
        <p:spPr bwMode="auto">
          <a:xfrm>
            <a:off x="7286625" y="6172200"/>
            <a:ext cx="485775" cy="533400"/>
          </a:xfrm>
          <a:prstGeom prst="upArrow">
            <a:avLst>
              <a:gd name="adj1" fmla="val 50000"/>
              <a:gd name="adj2" fmla="val 274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324" name="Text Box 84"/>
          <p:cNvSpPr txBox="1">
            <a:spLocks noChangeArrowheads="1"/>
          </p:cNvSpPr>
          <p:nvPr/>
        </p:nvSpPr>
        <p:spPr bwMode="auto">
          <a:xfrm>
            <a:off x="2209800" y="5105400"/>
            <a:ext cx="3121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All the three arrangements</a:t>
            </a:r>
          </a:p>
          <a:p>
            <a:r>
              <a:rPr lang="en-US" sz="2000" b="1"/>
              <a:t>satisfy min heap conditions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FDD31-48EC-4590-AF62-A206A4D8EB85}" type="slidenum">
              <a:rPr lang="en-US"/>
              <a:pPr/>
              <a:t>17</a:t>
            </a:fld>
            <a:endParaRPr lang="en-US"/>
          </a:p>
        </p:txBody>
      </p:sp>
      <p:sp>
        <p:nvSpPr>
          <p:cNvPr id="1229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Constructing Heaps</a:t>
            </a:r>
          </a:p>
        </p:txBody>
      </p:sp>
      <p:sp>
        <p:nvSpPr>
          <p:cNvPr id="1229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There are two methods of constructing heaps: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Using </a:t>
            </a:r>
            <a:r>
              <a:rPr lang="en-US" dirty="0" err="1" smtClean="0"/>
              <a:t>SiftDown</a:t>
            </a:r>
            <a:r>
              <a:rPr lang="en-US" dirty="0" smtClean="0"/>
              <a:t> operation.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Using </a:t>
            </a:r>
            <a:r>
              <a:rPr lang="en-US" dirty="0" err="1" smtClean="0"/>
              <a:t>SiftUp</a:t>
            </a:r>
            <a:r>
              <a:rPr lang="en-US" dirty="0" smtClean="0"/>
              <a:t> operation.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solidFill>
                  <a:srgbClr val="FF0000"/>
                </a:solidFill>
              </a:rPr>
              <a:t>SiftDown</a:t>
            </a:r>
            <a:r>
              <a:rPr lang="en-US" dirty="0" smtClean="0"/>
              <a:t> operation inserts a new element into the Heap from the </a:t>
            </a:r>
            <a:r>
              <a:rPr lang="en-US" dirty="0" smtClean="0">
                <a:solidFill>
                  <a:srgbClr val="FF0000"/>
                </a:solidFill>
              </a:rPr>
              <a:t>top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>
                <a:solidFill>
                  <a:srgbClr val="FF0000"/>
                </a:solidFill>
              </a:rPr>
              <a:t>SiftUp</a:t>
            </a:r>
            <a:r>
              <a:rPr lang="en-US" dirty="0" smtClean="0"/>
              <a:t> operation inserts a new element into the Heap from the </a:t>
            </a:r>
            <a:r>
              <a:rPr lang="en-US" dirty="0" smtClean="0">
                <a:solidFill>
                  <a:srgbClr val="FF0000"/>
                </a:solidFill>
              </a:rPr>
              <a:t>bottom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586D84-E6A4-4D2F-8B79-430A97DBDD29}" type="slidenum">
              <a:rPr lang="en-US"/>
              <a:pPr/>
              <a:t>18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Elements:</a:t>
            </a:r>
            <a:r>
              <a:rPr lang="en-US" sz="2800" dirty="0" smtClean="0"/>
              <a:t> The elements are called </a:t>
            </a:r>
            <a:r>
              <a:rPr lang="en-US" sz="2800" dirty="0" err="1" smtClean="0"/>
              <a:t>HeapElements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Structure:</a:t>
            </a:r>
            <a:r>
              <a:rPr lang="en-US" sz="2800" dirty="0" smtClean="0"/>
              <a:t> The elements of the heap satisfy the heap conditions.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/>
              <a:t>Domain:</a:t>
            </a:r>
            <a:r>
              <a:rPr lang="en-US" sz="2800" dirty="0" smtClean="0"/>
              <a:t> Bounded. Type name: Heap.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936015-9BF8-43EC-8F49-24C5DEF24E05}" type="slidenum">
              <a:rPr lang="en-US"/>
              <a:pPr/>
              <a:t>19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ADT Heap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000" b="1" u="sng" dirty="0" smtClean="0"/>
              <a:t>Operations:</a:t>
            </a:r>
            <a:r>
              <a:rPr lang="en-US" sz="2000" dirty="0" smtClean="0"/>
              <a:t>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b="1" dirty="0" smtClean="0"/>
              <a:t>Method </a:t>
            </a:r>
            <a:r>
              <a:rPr lang="en-US" sz="2000" dirty="0" err="1" smtClean="0"/>
              <a:t>SiftUp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n)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requires</a:t>
            </a:r>
            <a:r>
              <a:rPr lang="en-US" sz="2000" dirty="0" smtClean="0"/>
              <a:t>: Elements H[1],H[2],…,H[n-1] satisfy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results:</a:t>
            </a:r>
            <a:r>
              <a:rPr lang="en-US" sz="2000" dirty="0" smtClean="0"/>
              <a:t> Elements H[1],H[2],…,H[n] satisfy heap conditions.</a:t>
            </a:r>
          </a:p>
          <a:p>
            <a:pPr marL="609600" indent="-609600" eaLnBrk="1" hangingPunct="1">
              <a:buFontTx/>
              <a:buAutoNum type="arabicPeriod" startAt="2"/>
            </a:pPr>
            <a:r>
              <a:rPr lang="en-US" sz="2000" b="1" dirty="0" smtClean="0"/>
              <a:t>Method </a:t>
            </a:r>
            <a:r>
              <a:rPr lang="en-US" sz="2000" dirty="0" err="1" smtClean="0"/>
              <a:t>SiftDown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m,n</a:t>
            </a:r>
            <a:r>
              <a:rPr lang="en-US" sz="2000" dirty="0" smtClean="0"/>
              <a:t>)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requires</a:t>
            </a:r>
            <a:r>
              <a:rPr lang="en-US" sz="2000" dirty="0" smtClean="0"/>
              <a:t>: Elements H[m+1],H[m+2],…,H[n] satisfy the heap conditions.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results</a:t>
            </a:r>
            <a:r>
              <a:rPr lang="en-US" sz="2000" dirty="0" smtClean="0"/>
              <a:t>: Elements H[m],H[m+1],…,H[n] satisfy the heap conditions.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sz="2000" b="1" dirty="0" smtClean="0"/>
              <a:t>Method</a:t>
            </a:r>
            <a:r>
              <a:rPr lang="en-US" sz="2000" dirty="0" smtClean="0"/>
              <a:t> Heap (</a:t>
            </a:r>
            <a:r>
              <a:rPr lang="en-US" sz="2000" dirty="0" err="1" smtClean="0"/>
              <a:t>int</a:t>
            </a:r>
            <a:r>
              <a:rPr lang="en-US" sz="2000" dirty="0" smtClean="0"/>
              <a:t> n) // Constructor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results</a:t>
            </a:r>
            <a:r>
              <a:rPr lang="en-US" sz="2000" dirty="0" smtClean="0"/>
              <a:t>: Elements H[1],H[2],….H[n] satisfy the heap conditions.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5BF8D1-41D2-4D3C-8009-3890E66E7EB6}" type="slidenum">
              <a:rPr lang="en-US"/>
              <a:pPr/>
              <a:t>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Sequential Representation of Trees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There are three methods of representing a binary tree using array representation.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1. Using index values to represent edges: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</a:t>
            </a:r>
            <a:r>
              <a:rPr lang="en-US" sz="2400" dirty="0" smtClean="0">
                <a:latin typeface="SimSun" pitchFamily="2" charset="-122"/>
              </a:rPr>
              <a:t>class Node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		</a:t>
            </a:r>
            <a:r>
              <a:rPr lang="en-US" sz="2400" dirty="0" err="1" smtClean="0">
                <a:latin typeface="SimSun" pitchFamily="2" charset="-122"/>
              </a:rPr>
              <a:t>elt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int</a:t>
            </a:r>
            <a:r>
              <a:rPr lang="en-US" sz="2400" dirty="0" smtClean="0">
                <a:latin typeface="SimSun" pitchFamily="2" charset="-122"/>
              </a:rPr>
              <a:t>		left;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int</a:t>
            </a:r>
            <a:r>
              <a:rPr lang="en-US" sz="2400" dirty="0" smtClean="0">
                <a:latin typeface="SimSun" pitchFamily="2" charset="-122"/>
              </a:rPr>
              <a:t>		right;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 Node;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Node[] </a:t>
            </a:r>
            <a:r>
              <a:rPr lang="en-US" sz="2400" dirty="0" err="1" smtClean="0">
                <a:latin typeface="SimSun" pitchFamily="2" charset="-122"/>
              </a:rPr>
              <a:t>BinaryTree</a:t>
            </a:r>
            <a:r>
              <a:rPr lang="en-US" sz="2400" dirty="0" smtClean="0">
                <a:latin typeface="SimSun" pitchFamily="2" charset="-122"/>
              </a:rPr>
              <a:t>[</a:t>
            </a:r>
            <a:r>
              <a:rPr lang="en-US" sz="2400" dirty="0" err="1" smtClean="0">
                <a:latin typeface="SimSun" pitchFamily="2" charset="-122"/>
              </a:rPr>
              <a:t>TreeSize</a:t>
            </a:r>
            <a:r>
              <a:rPr lang="en-US" sz="2400" dirty="0" smtClean="0">
                <a:latin typeface="SimSun" pitchFamily="2" charset="-122"/>
              </a:rPr>
              <a:t>]; 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ADT Heap: Element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SimSun" pitchFamily="2" charset="-122"/>
              </a:rPr>
              <a:t>public class </a:t>
            </a:r>
            <a:r>
              <a:rPr lang="en-US" sz="2400" dirty="0" err="1" smtClean="0">
                <a:latin typeface="SimSun" pitchFamily="2" charset="-122"/>
              </a:rPr>
              <a:t>HeapElement</a:t>
            </a:r>
            <a:r>
              <a:rPr lang="en-US" sz="2400" dirty="0" smtClean="0">
                <a:latin typeface="SimSun" pitchFamily="2" charset="-122"/>
              </a:rPr>
              <a:t>&lt;T&gt;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T data;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Priority p;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</a:t>
            </a:r>
            <a:r>
              <a:rPr lang="en-US" sz="2400" b="1" dirty="0" smtClean="0">
                <a:solidFill>
                  <a:srgbClr val="002060"/>
                </a:solidFill>
                <a:latin typeface="SimSun" pitchFamily="2" charset="-122"/>
              </a:rPr>
              <a:t>public </a:t>
            </a:r>
            <a:r>
              <a:rPr lang="en-US" sz="2400" dirty="0" err="1" smtClean="0">
                <a:latin typeface="SimSun" pitchFamily="2" charset="-122"/>
              </a:rPr>
              <a:t>HeapElement</a:t>
            </a:r>
            <a:r>
              <a:rPr lang="en-US" sz="2400" dirty="0" smtClean="0">
                <a:latin typeface="SimSun" pitchFamily="2" charset="-122"/>
              </a:rPr>
              <a:t>(T e, Priority </a:t>
            </a:r>
            <a:r>
              <a:rPr lang="en-US" sz="2400" dirty="0" err="1" smtClean="0">
                <a:latin typeface="SimSun" pitchFamily="2" charset="-122"/>
              </a:rPr>
              <a:t>pty</a:t>
            </a:r>
            <a:r>
              <a:rPr lang="en-US" sz="2400" dirty="0" smtClean="0">
                <a:latin typeface="SimSun" pitchFamily="2" charset="-122"/>
              </a:rPr>
              <a:t>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 = e;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p = </a:t>
            </a:r>
            <a:r>
              <a:rPr lang="en-US" sz="2400" dirty="0" err="1" smtClean="0">
                <a:latin typeface="SimSun" pitchFamily="2" charset="-122"/>
              </a:rPr>
              <a:t>pty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SimSun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</a:t>
            </a:r>
            <a:r>
              <a:rPr lang="en-US" sz="2400" dirty="0" smtClean="0">
                <a:solidFill>
                  <a:srgbClr val="00B050"/>
                </a:solidFill>
                <a:latin typeface="SimSun" pitchFamily="2" charset="-122"/>
              </a:rPr>
              <a:t>// Setters/Getters...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}</a:t>
            </a:r>
            <a:endParaRPr lang="ar-S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22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565D1A-B0C1-46E6-B081-981E2205D351}" type="slidenum">
              <a:rPr lang="en-US"/>
              <a:pPr/>
              <a:t>21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5029200" cy="1143000"/>
          </a:xfrm>
        </p:spPr>
        <p:txBody>
          <a:bodyPr/>
          <a:lstStyle/>
          <a:p>
            <a:pPr eaLnBrk="1" hangingPunct="1"/>
            <a:r>
              <a:rPr lang="en-US" smtClean="0"/>
              <a:t>Insertion into a Heap</a:t>
            </a:r>
          </a:p>
        </p:txBody>
      </p:sp>
      <p:sp>
        <p:nvSpPr>
          <p:cNvPr id="1229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543800" cy="4648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Method </a:t>
            </a:r>
            <a:r>
              <a:rPr lang="en-US" sz="2400" dirty="0" err="1" smtClean="0"/>
              <a:t>insertItem</a:t>
            </a:r>
            <a:r>
              <a:rPr lang="en-US" sz="2400" dirty="0" smtClean="0"/>
              <a:t> of the priority queue ADT corresponds to the insertion of a key </a:t>
            </a:r>
            <a:r>
              <a:rPr lang="en-US" sz="2400" b="1" i="1" dirty="0" smtClean="0">
                <a:latin typeface="Times New Roman" pitchFamily="18" charset="0"/>
              </a:rPr>
              <a:t>k</a:t>
            </a:r>
            <a:r>
              <a:rPr lang="en-US" sz="2400" dirty="0" smtClean="0"/>
              <a:t> to the heap</a:t>
            </a:r>
          </a:p>
          <a:p>
            <a:pPr eaLnBrk="1" hangingPunct="1"/>
            <a:r>
              <a:rPr lang="en-US" sz="2400" dirty="0" smtClean="0"/>
              <a:t>The insertion algorithm consists of three steps</a:t>
            </a:r>
          </a:p>
          <a:p>
            <a:pPr lvl="1" eaLnBrk="1" hangingPunct="1"/>
            <a:r>
              <a:rPr lang="en-US" sz="2000" dirty="0" smtClean="0"/>
              <a:t>Find the insertion node </a:t>
            </a:r>
            <a:r>
              <a:rPr lang="en-US" sz="2000" b="1" i="1" dirty="0" smtClean="0">
                <a:latin typeface="Times New Roman" pitchFamily="18" charset="0"/>
              </a:rPr>
              <a:t>z</a:t>
            </a:r>
            <a:r>
              <a:rPr lang="en-US" sz="2000" dirty="0" smtClean="0"/>
              <a:t> (the new last node)</a:t>
            </a:r>
          </a:p>
          <a:p>
            <a:pPr lvl="1" eaLnBrk="1" hangingPunct="1"/>
            <a:r>
              <a:rPr lang="en-US" sz="2000" dirty="0" smtClean="0"/>
              <a:t>Store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at </a:t>
            </a:r>
            <a:r>
              <a:rPr lang="en-US" sz="2000" b="1" i="1" dirty="0" smtClean="0">
                <a:latin typeface="Times New Roman" pitchFamily="18" charset="0"/>
              </a:rPr>
              <a:t>z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Restore the heap-order property (discussed next)</a:t>
            </a:r>
          </a:p>
        </p:txBody>
      </p:sp>
      <p:sp>
        <p:nvSpPr>
          <p:cNvPr id="12320" name="Date Placeholder 3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22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38" name="Rectangle 11"/>
          <p:cNvSpPr>
            <a:spLocks noChangeAspect="1" noChangeArrowheads="1"/>
          </p:cNvSpPr>
          <p:nvPr/>
        </p:nvSpPr>
        <p:spPr bwMode="auto">
          <a:xfrm>
            <a:off x="5073650" y="52736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stCxn id="38" idx="0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5" name="Freeform 26"/>
          <p:cNvSpPr>
            <a:spLocks/>
          </p:cNvSpPr>
          <p:nvPr/>
        </p:nvSpPr>
        <p:spPr bwMode="auto">
          <a:xfrm>
            <a:off x="5199062" y="55467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" name="Text Box 27"/>
          <p:cNvSpPr txBox="1">
            <a:spLocks noChangeArrowheads="1"/>
          </p:cNvSpPr>
          <p:nvPr/>
        </p:nvSpPr>
        <p:spPr bwMode="auto">
          <a:xfrm>
            <a:off x="4906962" y="59277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47" name="Text Box 57"/>
          <p:cNvSpPr txBox="1">
            <a:spLocks noChangeArrowheads="1"/>
          </p:cNvSpPr>
          <p:nvPr/>
        </p:nvSpPr>
        <p:spPr bwMode="auto">
          <a:xfrm>
            <a:off x="4857750" y="48260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23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25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26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" name="Rectangle 11"/>
          <p:cNvSpPr>
            <a:spLocks noChangeAspect="1" noChangeArrowheads="1"/>
          </p:cNvSpPr>
          <p:nvPr/>
        </p:nvSpPr>
        <p:spPr bwMode="auto">
          <a:xfrm>
            <a:off x="5873750" y="529272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5999162" y="556577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764212" y="594677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1" name="Text Box 57"/>
          <p:cNvSpPr txBox="1">
            <a:spLocks noChangeArrowheads="1"/>
          </p:cNvSpPr>
          <p:nvPr/>
        </p:nvSpPr>
        <p:spPr bwMode="auto">
          <a:xfrm>
            <a:off x="5945188" y="484505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27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28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" name="Rectangle 11"/>
          <p:cNvSpPr>
            <a:spLocks noChangeAspect="1" noChangeArrowheads="1"/>
          </p:cNvSpPr>
          <p:nvPr/>
        </p:nvSpPr>
        <p:spPr bwMode="auto">
          <a:xfrm>
            <a:off x="2732088" y="5781675"/>
            <a:ext cx="230187" cy="231775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21" name="AutoShape 16"/>
          <p:cNvCxnSpPr>
            <a:cxnSpLocks noChangeShapeType="1"/>
            <a:stCxn id="20" idx="0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4" name="Freeform 26"/>
          <p:cNvSpPr>
            <a:spLocks/>
          </p:cNvSpPr>
          <p:nvPr/>
        </p:nvSpPr>
        <p:spPr bwMode="auto">
          <a:xfrm>
            <a:off x="2857500" y="6054725"/>
            <a:ext cx="600075" cy="457200"/>
          </a:xfrm>
          <a:custGeom>
            <a:avLst/>
            <a:gdLst>
              <a:gd name="T0" fmla="*/ 378 w 378"/>
              <a:gd name="T1" fmla="*/ 288 h 288"/>
              <a:gd name="T2" fmla="*/ 306 w 378"/>
              <a:gd name="T3" fmla="*/ 192 h 288"/>
              <a:gd name="T4" fmla="*/ 96 w 378"/>
              <a:gd name="T5" fmla="*/ 186 h 288"/>
              <a:gd name="T6" fmla="*/ 0 w 378"/>
              <a:gd name="T7" fmla="*/ 0 h 288"/>
              <a:gd name="T8" fmla="*/ 0 60000 65536"/>
              <a:gd name="T9" fmla="*/ 0 60000 65536"/>
              <a:gd name="T10" fmla="*/ 0 60000 65536"/>
              <a:gd name="T11" fmla="*/ 0 60000 65536"/>
              <a:gd name="T12" fmla="*/ 0 w 378"/>
              <a:gd name="T13" fmla="*/ 0 h 288"/>
              <a:gd name="T14" fmla="*/ 378 w 378"/>
              <a:gd name="T15" fmla="*/ 288 h 2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8" h="288">
                <a:moveTo>
                  <a:pt x="378" y="288"/>
                </a:moveTo>
                <a:cubicBezTo>
                  <a:pt x="366" y="272"/>
                  <a:pt x="353" y="209"/>
                  <a:pt x="306" y="192"/>
                </a:cubicBezTo>
                <a:cubicBezTo>
                  <a:pt x="259" y="175"/>
                  <a:pt x="147" y="218"/>
                  <a:pt x="96" y="186"/>
                </a:cubicBezTo>
                <a:cubicBezTo>
                  <a:pt x="45" y="154"/>
                  <a:pt x="20" y="39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565400" y="6435725"/>
            <a:ext cx="17780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insertion node</a:t>
            </a:r>
          </a:p>
        </p:txBody>
      </p:sp>
      <p:sp>
        <p:nvSpPr>
          <p:cNvPr id="26" name="Text Box 57"/>
          <p:cNvSpPr txBox="1">
            <a:spLocks noChangeArrowheads="1"/>
          </p:cNvSpPr>
          <p:nvPr/>
        </p:nvSpPr>
        <p:spPr bwMode="auto">
          <a:xfrm>
            <a:off x="2516188" y="5334000"/>
            <a:ext cx="3032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29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26B664-66AD-4901-9888-8480B70DDB3D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1: Example</a:t>
            </a:r>
          </a:p>
        </p:txBody>
      </p:sp>
      <p:grpSp>
        <p:nvGrpSpPr>
          <p:cNvPr id="5124" name="Group 18"/>
          <p:cNvGrpSpPr>
            <a:grpSpLocks/>
          </p:cNvGrpSpPr>
          <p:nvPr/>
        </p:nvGrpSpPr>
        <p:grpSpPr bwMode="auto">
          <a:xfrm>
            <a:off x="533400" y="2209800"/>
            <a:ext cx="1981200" cy="3733800"/>
            <a:chOff x="144" y="1392"/>
            <a:chExt cx="1248" cy="2352"/>
          </a:xfrm>
        </p:grpSpPr>
        <p:sp>
          <p:nvSpPr>
            <p:cNvPr id="5173" name="Oval 3"/>
            <p:cNvSpPr>
              <a:spLocks noChangeArrowheads="1"/>
            </p:cNvSpPr>
            <p:nvPr/>
          </p:nvSpPr>
          <p:spPr bwMode="auto">
            <a:xfrm>
              <a:off x="768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5174" name="Oval 5"/>
            <p:cNvSpPr>
              <a:spLocks noChangeArrowheads="1"/>
            </p:cNvSpPr>
            <p:nvPr/>
          </p:nvSpPr>
          <p:spPr bwMode="auto">
            <a:xfrm>
              <a:off x="144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5175" name="Oval 6"/>
            <p:cNvSpPr>
              <a:spLocks noChangeArrowheads="1"/>
            </p:cNvSpPr>
            <p:nvPr/>
          </p:nvSpPr>
          <p:spPr bwMode="auto">
            <a:xfrm>
              <a:off x="432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5176" name="Oval 7"/>
            <p:cNvSpPr>
              <a:spLocks noChangeArrowheads="1"/>
            </p:cNvSpPr>
            <p:nvPr/>
          </p:nvSpPr>
          <p:spPr bwMode="auto">
            <a:xfrm>
              <a:off x="1056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5177" name="Oval 8"/>
            <p:cNvSpPr>
              <a:spLocks noChangeArrowheads="1"/>
            </p:cNvSpPr>
            <p:nvPr/>
          </p:nvSpPr>
          <p:spPr bwMode="auto">
            <a:xfrm>
              <a:off x="768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5178" name="Oval 9"/>
            <p:cNvSpPr>
              <a:spLocks noChangeArrowheads="1"/>
            </p:cNvSpPr>
            <p:nvPr/>
          </p:nvSpPr>
          <p:spPr bwMode="auto">
            <a:xfrm>
              <a:off x="528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5179" name="Oval 10"/>
            <p:cNvSpPr>
              <a:spLocks noChangeArrowheads="1"/>
            </p:cNvSpPr>
            <p:nvPr/>
          </p:nvSpPr>
          <p:spPr bwMode="auto">
            <a:xfrm>
              <a:off x="240" y="340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</a:t>
              </a:r>
            </a:p>
          </p:txBody>
        </p:sp>
        <p:sp>
          <p:nvSpPr>
            <p:cNvPr id="5180" name="Line 11"/>
            <p:cNvSpPr>
              <a:spLocks noChangeShapeType="1"/>
            </p:cNvSpPr>
            <p:nvPr/>
          </p:nvSpPr>
          <p:spPr bwMode="auto">
            <a:xfrm flipH="1">
              <a:off x="672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1" name="Line 12"/>
            <p:cNvSpPr>
              <a:spLocks noChangeShapeType="1"/>
            </p:cNvSpPr>
            <p:nvPr/>
          </p:nvSpPr>
          <p:spPr bwMode="auto">
            <a:xfrm>
              <a:off x="1056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2" name="Line 13"/>
            <p:cNvSpPr>
              <a:spLocks noChangeShapeType="1"/>
            </p:cNvSpPr>
            <p:nvPr/>
          </p:nvSpPr>
          <p:spPr bwMode="auto">
            <a:xfrm flipH="1">
              <a:off x="384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3" name="Line 15"/>
            <p:cNvSpPr>
              <a:spLocks noChangeShapeType="1"/>
            </p:cNvSpPr>
            <p:nvPr/>
          </p:nvSpPr>
          <p:spPr bwMode="auto">
            <a:xfrm>
              <a:off x="672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4" name="Line 16"/>
            <p:cNvSpPr>
              <a:spLocks noChangeShapeType="1"/>
            </p:cNvSpPr>
            <p:nvPr/>
          </p:nvSpPr>
          <p:spPr bwMode="auto">
            <a:xfrm flipH="1">
              <a:off x="768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185" name="Line 17"/>
            <p:cNvSpPr>
              <a:spLocks noChangeShapeType="1"/>
            </p:cNvSpPr>
            <p:nvPr/>
          </p:nvSpPr>
          <p:spPr bwMode="auto">
            <a:xfrm flipH="1">
              <a:off x="480" y="326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1697" name="Group 81"/>
          <p:cNvGraphicFramePr>
            <a:graphicFrameLocks noGrp="1"/>
          </p:cNvGraphicFramePr>
          <p:nvPr/>
        </p:nvGraphicFramePr>
        <p:xfrm>
          <a:off x="3048000" y="2286000"/>
          <a:ext cx="4648200" cy="3657600"/>
        </p:xfrm>
        <a:graphic>
          <a:graphicData uri="http://schemas.openxmlformats.org/drawingml/2006/table">
            <a:tbl>
              <a:tblPr/>
              <a:tblGrid>
                <a:gridCol w="1162050"/>
                <a:gridCol w="1276350"/>
                <a:gridCol w="1047750"/>
                <a:gridCol w="11620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30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/>
              <a:t>Heaps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1E8EFC-879A-4489-B1B6-365D25B862F1}" type="slidenum">
              <a:rPr lang="en-US"/>
              <a:pPr/>
              <a:t>31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Upheap</a:t>
            </a:r>
          </a:p>
        </p:txBody>
      </p:sp>
      <p:sp>
        <p:nvSpPr>
          <p:cNvPr id="1331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24384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After the insertion of a new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, the heap-order property may be violated</a:t>
            </a:r>
          </a:p>
          <a:p>
            <a:pPr eaLnBrk="1" hangingPunct="1"/>
            <a:r>
              <a:rPr lang="en-US" sz="2000" dirty="0" smtClean="0"/>
              <a:t>Algorithm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restores the heap-order property by swapping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along an upward path from the insertion node</a:t>
            </a:r>
          </a:p>
          <a:p>
            <a:pPr eaLnBrk="1" hangingPunct="1"/>
            <a:r>
              <a:rPr lang="en-US" sz="2000" dirty="0" err="1" smtClean="0"/>
              <a:t>Upheap</a:t>
            </a:r>
            <a:r>
              <a:rPr lang="en-US" sz="2000" dirty="0" smtClean="0"/>
              <a:t> terminates when the key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reaches the root or a node whose parent has a key smaller than or equal to </a:t>
            </a:r>
            <a:r>
              <a:rPr lang="en-US" sz="2000" b="1" i="1" dirty="0" smtClean="0">
                <a:latin typeface="Times New Roman" pitchFamily="18" charset="0"/>
              </a:rPr>
              <a:t>k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sz="2000" dirty="0" smtClean="0"/>
              <a:t>Since a heap has height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upheap</a:t>
            </a:r>
            <a:r>
              <a:rPr lang="en-US" sz="2000" dirty="0" smtClean="0"/>
              <a:t> runs in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</a:t>
            </a:r>
            <a:r>
              <a:rPr lang="en-US" sz="2000" dirty="0" smtClean="0"/>
              <a:t> time</a:t>
            </a:r>
          </a:p>
        </p:txBody>
      </p:sp>
      <p:sp>
        <p:nvSpPr>
          <p:cNvPr id="13345" name="Date Placeholder 3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11675" y="4251325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5" name="Oval 6"/>
          <p:cNvSpPr>
            <a:spLocks noChangeArrowheads="1"/>
          </p:cNvSpPr>
          <p:nvPr/>
        </p:nvSpPr>
        <p:spPr bwMode="auto">
          <a:xfrm>
            <a:off x="5322887" y="4762500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2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6" name="Oval 7"/>
          <p:cNvSpPr>
            <a:spLocks noChangeArrowheads="1"/>
          </p:cNvSpPr>
          <p:nvPr/>
        </p:nvSpPr>
        <p:spPr bwMode="auto">
          <a:xfrm>
            <a:off x="3559175" y="476250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7" name="Oval 8"/>
          <p:cNvSpPr>
            <a:spLocks noChangeArrowheads="1"/>
          </p:cNvSpPr>
          <p:nvPr/>
        </p:nvSpPr>
        <p:spPr bwMode="auto">
          <a:xfrm>
            <a:off x="4146550" y="5273675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9" name="AutoShape 13"/>
          <p:cNvCxnSpPr>
            <a:cxnSpLocks noChangeShapeType="1"/>
            <a:stCxn id="34" idx="3"/>
            <a:endCxn id="36" idx="7"/>
          </p:cNvCxnSpPr>
          <p:nvPr/>
        </p:nvCxnSpPr>
        <p:spPr bwMode="auto">
          <a:xfrm flipH="1">
            <a:off x="3832225" y="4532313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AutoShape 14"/>
          <p:cNvCxnSpPr>
            <a:cxnSpLocks noChangeShapeType="1"/>
            <a:stCxn id="35" idx="1"/>
            <a:endCxn id="34" idx="5"/>
          </p:cNvCxnSpPr>
          <p:nvPr/>
        </p:nvCxnSpPr>
        <p:spPr bwMode="auto">
          <a:xfrm flipH="1" flipV="1">
            <a:off x="4784725" y="4532313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" name="AutoShape 16"/>
          <p:cNvCxnSpPr>
            <a:cxnSpLocks noChangeShapeType="1"/>
            <a:endCxn id="35" idx="3"/>
          </p:cNvCxnSpPr>
          <p:nvPr/>
        </p:nvCxnSpPr>
        <p:spPr bwMode="auto">
          <a:xfrm flipV="1">
            <a:off x="5189537" y="5043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2" name="AutoShape 19"/>
          <p:cNvCxnSpPr>
            <a:cxnSpLocks noChangeShapeType="1"/>
            <a:stCxn id="44" idx="7"/>
            <a:endCxn id="36" idx="3"/>
          </p:cNvCxnSpPr>
          <p:nvPr/>
        </p:nvCxnSpPr>
        <p:spPr bwMode="auto">
          <a:xfrm flipV="1">
            <a:off x="3244850" y="5043488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" name="AutoShape 20"/>
          <p:cNvCxnSpPr>
            <a:cxnSpLocks noChangeShapeType="1"/>
            <a:stCxn id="37" idx="1"/>
            <a:endCxn id="36" idx="5"/>
          </p:cNvCxnSpPr>
          <p:nvPr/>
        </p:nvCxnSpPr>
        <p:spPr bwMode="auto">
          <a:xfrm flipH="1" flipV="1">
            <a:off x="3832225" y="5043488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4" name="Oval 21"/>
          <p:cNvSpPr>
            <a:spLocks noChangeArrowheads="1"/>
          </p:cNvSpPr>
          <p:nvPr/>
        </p:nvSpPr>
        <p:spPr bwMode="auto">
          <a:xfrm>
            <a:off x="2971800" y="52736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>
            <a:off x="4953000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5610225" y="5029200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851525" y="525780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10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" name="AutoShape 16"/>
          <p:cNvCxnSpPr>
            <a:cxnSpLocks noChangeShapeType="1"/>
          </p:cNvCxnSpPr>
          <p:nvPr/>
        </p:nvCxnSpPr>
        <p:spPr bwMode="auto">
          <a:xfrm flipV="1">
            <a:off x="2847975" y="5551488"/>
            <a:ext cx="179388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Oval 51"/>
          <p:cNvSpPr>
            <a:spLocks noChangeArrowheads="1"/>
          </p:cNvSpPr>
          <p:nvPr/>
        </p:nvSpPr>
        <p:spPr bwMode="auto">
          <a:xfrm>
            <a:off x="2571750" y="57340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DDD3E-73D5-4E56-9435-254C7A7D376B}" type="slidenum">
              <a:rPr lang="en-US"/>
              <a:pPr/>
              <a:t>32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Removal from a Heap (§ 7.3.3)</a:t>
            </a:r>
          </a:p>
        </p:txBody>
      </p:sp>
      <p:sp>
        <p:nvSpPr>
          <p:cNvPr id="1434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3886200" cy="4572000"/>
          </a:xfrm>
        </p:spPr>
        <p:txBody>
          <a:bodyPr/>
          <a:lstStyle/>
          <a:p>
            <a:pPr eaLnBrk="1" hangingPunct="1"/>
            <a:r>
              <a:rPr lang="en-US" sz="2400" smtClean="0"/>
              <a:t>Method removeMin of the priority queue ADT corresponds to the removal of the root key from the heap</a:t>
            </a:r>
          </a:p>
          <a:p>
            <a:pPr eaLnBrk="1" hangingPunct="1"/>
            <a:r>
              <a:rPr lang="en-US" sz="2400" smtClean="0"/>
              <a:t>The removal algorithm consists of three steps</a:t>
            </a:r>
          </a:p>
          <a:p>
            <a:pPr lvl="1" eaLnBrk="1" hangingPunct="1"/>
            <a:r>
              <a:rPr lang="en-US" sz="2000" smtClean="0"/>
              <a:t>Replace the root key with the key of the last node </a:t>
            </a:r>
            <a:r>
              <a:rPr lang="en-US" sz="2000" b="1" i="1" smtClean="0">
                <a:latin typeface="Times New Roman" pitchFamily="18" charset="0"/>
              </a:rPr>
              <a:t>w</a:t>
            </a:r>
            <a:endParaRPr lang="en-US" sz="2000" smtClean="0"/>
          </a:p>
          <a:p>
            <a:pPr lvl="1" eaLnBrk="1" hangingPunct="1"/>
            <a:r>
              <a:rPr lang="en-US" sz="2000" smtClean="0"/>
              <a:t>Remove </a:t>
            </a:r>
            <a:r>
              <a:rPr lang="en-US" sz="2000" b="1" i="1" smtClean="0">
                <a:latin typeface="Times New Roman" pitchFamily="18" charset="0"/>
              </a:rPr>
              <a:t>w</a:t>
            </a:r>
            <a:r>
              <a:rPr lang="en-US" sz="2000" smtClean="0"/>
              <a:t> </a:t>
            </a:r>
          </a:p>
          <a:p>
            <a:pPr lvl="1" eaLnBrk="1" hangingPunct="1"/>
            <a:r>
              <a:rPr lang="en-US" sz="2000" smtClean="0"/>
              <a:t>Restore the heap-order property (discussed next)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6589713" y="17526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7400925" y="22637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44" name="Oval 7"/>
          <p:cNvSpPr>
            <a:spLocks noChangeArrowheads="1"/>
          </p:cNvSpPr>
          <p:nvPr/>
        </p:nvSpPr>
        <p:spPr bwMode="auto">
          <a:xfrm>
            <a:off x="5637213" y="22637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4345" name="Oval 8"/>
          <p:cNvSpPr>
            <a:spLocks noChangeArrowheads="1"/>
          </p:cNvSpPr>
          <p:nvPr/>
        </p:nvSpPr>
        <p:spPr bwMode="auto">
          <a:xfrm>
            <a:off x="6224588" y="27749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4346" name="AutoShape 13"/>
          <p:cNvCxnSpPr>
            <a:cxnSpLocks noChangeShapeType="1"/>
            <a:stCxn id="14342" idx="3"/>
            <a:endCxn id="14344" idx="7"/>
          </p:cNvCxnSpPr>
          <p:nvPr/>
        </p:nvCxnSpPr>
        <p:spPr bwMode="auto">
          <a:xfrm flipH="1">
            <a:off x="5910263" y="20335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7" name="AutoShape 14"/>
          <p:cNvCxnSpPr>
            <a:cxnSpLocks noChangeShapeType="1"/>
            <a:stCxn id="14343" idx="1"/>
            <a:endCxn id="14342" idx="5"/>
          </p:cNvCxnSpPr>
          <p:nvPr/>
        </p:nvCxnSpPr>
        <p:spPr bwMode="auto">
          <a:xfrm flipH="1" flipV="1">
            <a:off x="6862763" y="20335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8" name="AutoShape 19"/>
          <p:cNvCxnSpPr>
            <a:cxnSpLocks noChangeShapeType="1"/>
            <a:stCxn id="14350" idx="7"/>
            <a:endCxn id="14344" idx="3"/>
          </p:cNvCxnSpPr>
          <p:nvPr/>
        </p:nvCxnSpPr>
        <p:spPr bwMode="auto">
          <a:xfrm flipV="1">
            <a:off x="5322888" y="25447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49" name="AutoShape 20"/>
          <p:cNvCxnSpPr>
            <a:cxnSpLocks noChangeShapeType="1"/>
            <a:stCxn id="14345" idx="1"/>
            <a:endCxn id="14344" idx="5"/>
          </p:cNvCxnSpPr>
          <p:nvPr/>
        </p:nvCxnSpPr>
        <p:spPr bwMode="auto">
          <a:xfrm flipH="1" flipV="1">
            <a:off x="5910263" y="25447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4350" name="Oval 21"/>
          <p:cNvSpPr>
            <a:spLocks noChangeArrowheads="1"/>
          </p:cNvSpPr>
          <p:nvPr/>
        </p:nvSpPr>
        <p:spPr bwMode="auto">
          <a:xfrm>
            <a:off x="5049838" y="27749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51" name="Freeform 26"/>
          <p:cNvSpPr>
            <a:spLocks/>
          </p:cNvSpPr>
          <p:nvPr/>
        </p:nvSpPr>
        <p:spPr bwMode="auto">
          <a:xfrm>
            <a:off x="6553200" y="29797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52" name="Text Box 27"/>
          <p:cNvSpPr txBox="1">
            <a:spLocks noChangeArrowheads="1"/>
          </p:cNvSpPr>
          <p:nvPr/>
        </p:nvSpPr>
        <p:spPr bwMode="auto">
          <a:xfrm>
            <a:off x="6781800" y="3413125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14353" name="Text Box 53"/>
          <p:cNvSpPr txBox="1">
            <a:spLocks noChangeArrowheads="1"/>
          </p:cNvSpPr>
          <p:nvPr/>
        </p:nvSpPr>
        <p:spPr bwMode="auto">
          <a:xfrm>
            <a:off x="6435725" y="24669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54" name="Oval 56"/>
          <p:cNvSpPr>
            <a:spLocks noChangeArrowheads="1"/>
          </p:cNvSpPr>
          <p:nvPr/>
        </p:nvSpPr>
        <p:spPr bwMode="auto">
          <a:xfrm>
            <a:off x="6513513" y="4038600"/>
            <a:ext cx="320675" cy="31908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4355" name="Oval 57"/>
          <p:cNvSpPr>
            <a:spLocks noChangeArrowheads="1"/>
          </p:cNvSpPr>
          <p:nvPr/>
        </p:nvSpPr>
        <p:spPr bwMode="auto">
          <a:xfrm>
            <a:off x="7324725" y="45497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4356" name="Oval 58"/>
          <p:cNvSpPr>
            <a:spLocks noChangeArrowheads="1"/>
          </p:cNvSpPr>
          <p:nvPr/>
        </p:nvSpPr>
        <p:spPr bwMode="auto">
          <a:xfrm>
            <a:off x="5561013" y="45497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4357" name="AutoShape 64"/>
          <p:cNvCxnSpPr>
            <a:cxnSpLocks noChangeShapeType="1"/>
            <a:stCxn id="14354" idx="3"/>
            <a:endCxn id="14356" idx="7"/>
          </p:cNvCxnSpPr>
          <p:nvPr/>
        </p:nvCxnSpPr>
        <p:spPr bwMode="auto">
          <a:xfrm flipH="1">
            <a:off x="5834063" y="4330700"/>
            <a:ext cx="727075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8" name="AutoShape 65"/>
          <p:cNvCxnSpPr>
            <a:cxnSpLocks noChangeShapeType="1"/>
            <a:stCxn id="14355" idx="1"/>
            <a:endCxn id="14354" idx="5"/>
          </p:cNvCxnSpPr>
          <p:nvPr/>
        </p:nvCxnSpPr>
        <p:spPr bwMode="auto">
          <a:xfrm flipH="1" flipV="1">
            <a:off x="6786563" y="4330700"/>
            <a:ext cx="584200" cy="257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59" name="AutoShape 70"/>
          <p:cNvCxnSpPr>
            <a:cxnSpLocks noChangeShapeType="1"/>
            <a:stCxn id="14361" idx="7"/>
            <a:endCxn id="14356" idx="3"/>
          </p:cNvCxnSpPr>
          <p:nvPr/>
        </p:nvCxnSpPr>
        <p:spPr bwMode="auto">
          <a:xfrm flipV="1">
            <a:off x="5246688" y="48307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60" name="AutoShape 71"/>
          <p:cNvCxnSpPr>
            <a:cxnSpLocks noChangeShapeType="1"/>
            <a:stCxn id="14363" idx="0"/>
            <a:endCxn id="14356" idx="5"/>
          </p:cNvCxnSpPr>
          <p:nvPr/>
        </p:nvCxnSpPr>
        <p:spPr bwMode="auto">
          <a:xfrm flipH="1" flipV="1">
            <a:off x="5834063" y="4832350"/>
            <a:ext cx="376237" cy="22225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14361" name="Oval 72"/>
          <p:cNvSpPr>
            <a:spLocks noChangeArrowheads="1"/>
          </p:cNvSpPr>
          <p:nvPr/>
        </p:nvSpPr>
        <p:spPr bwMode="auto">
          <a:xfrm>
            <a:off x="4973638" y="50609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4362" name="Text Box 79"/>
          <p:cNvSpPr txBox="1">
            <a:spLocks noChangeArrowheads="1"/>
          </p:cNvSpPr>
          <p:nvPr/>
        </p:nvSpPr>
        <p:spPr bwMode="auto">
          <a:xfrm>
            <a:off x="6172200" y="466725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14363" name="Rectangle 80"/>
          <p:cNvSpPr>
            <a:spLocks noChangeAspect="1" noChangeArrowheads="1"/>
          </p:cNvSpPr>
          <p:nvPr/>
        </p:nvSpPr>
        <p:spPr bwMode="auto">
          <a:xfrm>
            <a:off x="6094413" y="5064125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sp>
        <p:nvSpPr>
          <p:cNvPr id="14364" name="Freeform 81"/>
          <p:cNvSpPr>
            <a:spLocks/>
          </p:cNvSpPr>
          <p:nvPr/>
        </p:nvSpPr>
        <p:spPr bwMode="auto">
          <a:xfrm>
            <a:off x="5334000" y="528161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365" name="Text Box 82"/>
          <p:cNvSpPr txBox="1">
            <a:spLocks noChangeArrowheads="1"/>
          </p:cNvSpPr>
          <p:nvPr/>
        </p:nvSpPr>
        <p:spPr bwMode="auto">
          <a:xfrm>
            <a:off x="5292725" y="5715000"/>
            <a:ext cx="1749425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new last node</a:t>
            </a:r>
          </a:p>
        </p:txBody>
      </p:sp>
      <p:sp>
        <p:nvSpPr>
          <p:cNvPr id="14366" name="Date Placeholder 2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2895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20650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last 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070350" y="5289550"/>
            <a:ext cx="320675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" name="AutoShape 20"/>
          <p:cNvCxnSpPr>
            <a:cxnSpLocks noChangeShapeType="1"/>
            <a:stCxn id="31" idx="1"/>
            <a:endCxn id="30" idx="5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35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4398962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cxnSp>
        <p:nvCxnSpPr>
          <p:cNvPr id="22" name="AutoShape 20"/>
          <p:cNvCxnSpPr>
            <a:cxnSpLocks noChangeShapeType="1"/>
          </p:cNvCxnSpPr>
          <p:nvPr/>
        </p:nvCxnSpPr>
        <p:spPr bwMode="auto">
          <a:xfrm flipH="1" flipV="1">
            <a:off x="3756025" y="5059363"/>
            <a:ext cx="36195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23" name="Text Box 53"/>
          <p:cNvSpPr txBox="1">
            <a:spLocks noChangeArrowheads="1"/>
          </p:cNvSpPr>
          <p:nvPr/>
        </p:nvSpPr>
        <p:spPr bwMode="auto">
          <a:xfrm>
            <a:off x="4281487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latin typeface="Times New Roman" pitchFamily="18" charset="0"/>
              </a:rPr>
              <a:t>w</a:t>
            </a:r>
          </a:p>
        </p:txBody>
      </p:sp>
      <p:sp>
        <p:nvSpPr>
          <p:cNvPr id="24" name="Rectangle 39"/>
          <p:cNvSpPr>
            <a:spLocks noChangeAspect="1" noChangeArrowheads="1"/>
          </p:cNvSpPr>
          <p:nvPr/>
        </p:nvSpPr>
        <p:spPr bwMode="auto">
          <a:xfrm>
            <a:off x="4037013" y="5316538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4627562" y="5927725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37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38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5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39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stCxn id="36" idx="7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36" name="Oval 21"/>
          <p:cNvSpPr>
            <a:spLocks noChangeArrowheads="1"/>
          </p:cNvSpPr>
          <p:nvPr/>
        </p:nvSpPr>
        <p:spPr bwMode="auto">
          <a:xfrm>
            <a:off x="2895600" y="5289550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2DD241-53FB-44C9-A444-0F8C58AF4B12}" type="slidenum">
              <a:rPr lang="en-US"/>
              <a:pPr/>
              <a:t>4</a:t>
            </a:fld>
            <a:endParaRPr lang="en-US"/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2</a:t>
            </a:r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2. Store the nodes in one of the natural traversals: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</a:t>
            </a:r>
            <a:r>
              <a:rPr lang="en-US" sz="2400" dirty="0" smtClean="0">
                <a:latin typeface="SimSun" pitchFamily="2" charset="-122"/>
              </a:rPr>
              <a:t>class Node {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Data		</a:t>
            </a:r>
            <a:r>
              <a:rPr lang="en-US" sz="2400" dirty="0" err="1" smtClean="0">
                <a:latin typeface="SimSun" pitchFamily="2" charset="-122"/>
              </a:rPr>
              <a:t>elt</a:t>
            </a:r>
            <a:r>
              <a:rPr lang="en-US" sz="2400" dirty="0" smtClean="0">
                <a:latin typeface="SimSun" pitchFamily="2" charset="-122"/>
              </a:rPr>
              <a:t>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boolean</a:t>
            </a:r>
            <a:r>
              <a:rPr lang="en-US" sz="2400" dirty="0" smtClean="0">
                <a:latin typeface="SimSun" pitchFamily="2" charset="-122"/>
              </a:rPr>
              <a:t>	left;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	</a:t>
            </a:r>
            <a:r>
              <a:rPr lang="en-US" sz="2400" dirty="0" err="1" smtClean="0">
                <a:latin typeface="SimSun" pitchFamily="2" charset="-122"/>
              </a:rPr>
              <a:t>boolean</a:t>
            </a:r>
            <a:r>
              <a:rPr lang="en-US" sz="2400" dirty="0" smtClean="0">
                <a:latin typeface="SimSun" pitchFamily="2" charset="-122"/>
              </a:rPr>
              <a:t>	right;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};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SimSun" pitchFamily="2" charset="-122"/>
              </a:rPr>
              <a:t>		Node[] </a:t>
            </a:r>
            <a:r>
              <a:rPr lang="en-US" sz="2400" dirty="0" err="1" smtClean="0">
                <a:latin typeface="SimSun" pitchFamily="2" charset="-122"/>
              </a:rPr>
              <a:t>BinaryTree</a:t>
            </a:r>
            <a:r>
              <a:rPr lang="en-US" sz="2400" dirty="0" smtClean="0">
                <a:latin typeface="SimSun" pitchFamily="2" charset="-122"/>
              </a:rPr>
              <a:t>[</a:t>
            </a:r>
            <a:r>
              <a:rPr lang="en-US" sz="2400" dirty="0" err="1" smtClean="0">
                <a:latin typeface="SimSun" pitchFamily="2" charset="-122"/>
              </a:rPr>
              <a:t>TreeSize</a:t>
            </a:r>
            <a:r>
              <a:rPr lang="en-US" sz="2400" dirty="0" smtClean="0">
                <a:latin typeface="SimSun" pitchFamily="2" charset="-122"/>
              </a:rPr>
              <a:t>]; </a:t>
            </a:r>
            <a:endParaRPr lang="en-US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40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AutoShape 19"/>
          <p:cNvCxnSpPr>
            <a:cxnSpLocks noChangeShapeType="1"/>
            <a:endCxn id="30" idx="3"/>
          </p:cNvCxnSpPr>
          <p:nvPr/>
        </p:nvCxnSpPr>
        <p:spPr bwMode="auto">
          <a:xfrm flipV="1">
            <a:off x="3168650" y="5059363"/>
            <a:ext cx="360362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5" name="Freeform 26"/>
          <p:cNvSpPr>
            <a:spLocks/>
          </p:cNvSpPr>
          <p:nvPr/>
        </p:nvSpPr>
        <p:spPr bwMode="auto">
          <a:xfrm>
            <a:off x="3241816" y="5494338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2667000" y="4981575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8" name="Rectangle 39"/>
          <p:cNvSpPr>
            <a:spLocks noChangeAspect="1" noChangeArrowheads="1"/>
          </p:cNvSpPr>
          <p:nvPr/>
        </p:nvSpPr>
        <p:spPr bwMode="auto">
          <a:xfrm>
            <a:off x="2971800" y="5316538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41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470416" y="5927725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42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43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6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44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5246687" y="4778375"/>
            <a:ext cx="319088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stCxn id="29" idx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101584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45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3" name="AutoShape 14"/>
          <p:cNvCxnSpPr>
            <a:cxnSpLocks noChangeShapeType="1"/>
            <a:endCxn id="28" idx="5"/>
          </p:cNvCxnSpPr>
          <p:nvPr/>
        </p:nvCxnSpPr>
        <p:spPr bwMode="auto">
          <a:xfrm flipH="1" flipV="1">
            <a:off x="4708525" y="4548188"/>
            <a:ext cx="584200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Freeform 26"/>
          <p:cNvSpPr>
            <a:spLocks/>
          </p:cNvSpPr>
          <p:nvPr/>
        </p:nvSpPr>
        <p:spPr bwMode="auto">
          <a:xfrm>
            <a:off x="5603875" y="5008563"/>
            <a:ext cx="895350" cy="411162"/>
          </a:xfrm>
          <a:custGeom>
            <a:avLst/>
            <a:gdLst>
              <a:gd name="T0" fmla="*/ 564 w 564"/>
              <a:gd name="T1" fmla="*/ 259 h 259"/>
              <a:gd name="T2" fmla="*/ 324 w 564"/>
              <a:gd name="T3" fmla="*/ 43 h 259"/>
              <a:gd name="T4" fmla="*/ 0 w 564"/>
              <a:gd name="T5" fmla="*/ 1 h 259"/>
              <a:gd name="T6" fmla="*/ 0 60000 65536"/>
              <a:gd name="T7" fmla="*/ 0 60000 65536"/>
              <a:gd name="T8" fmla="*/ 0 60000 65536"/>
              <a:gd name="T9" fmla="*/ 0 w 564"/>
              <a:gd name="T10" fmla="*/ 0 h 259"/>
              <a:gd name="T11" fmla="*/ 564 w 564"/>
              <a:gd name="T12" fmla="*/ 259 h 25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4" h="259">
                <a:moveTo>
                  <a:pt x="564" y="259"/>
                </a:moveTo>
                <a:cubicBezTo>
                  <a:pt x="525" y="223"/>
                  <a:pt x="418" y="86"/>
                  <a:pt x="324" y="43"/>
                </a:cubicBezTo>
                <a:cubicBezTo>
                  <a:pt x="230" y="0"/>
                  <a:pt x="67" y="10"/>
                  <a:pt x="0" y="1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1834156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delete last </a:t>
            </a:r>
            <a:r>
              <a:rPr lang="en-US" sz="2000" dirty="0"/>
              <a:t>node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486400" y="4495800"/>
            <a:ext cx="38735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itchFamily="18" charset="0"/>
              </a:rPr>
              <a:t>w</a:t>
            </a:r>
          </a:p>
        </p:txBody>
      </p:sp>
      <p:sp>
        <p:nvSpPr>
          <p:cNvPr id="15" name="Rectangle 39"/>
          <p:cNvSpPr>
            <a:spLocks noChangeAspect="1" noChangeArrowheads="1"/>
          </p:cNvSpPr>
          <p:nvPr/>
        </p:nvSpPr>
        <p:spPr bwMode="auto">
          <a:xfrm>
            <a:off x="5246688" y="4826000"/>
            <a:ext cx="230187" cy="231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5832475" y="5441950"/>
            <a:ext cx="242245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01F4A0-DF08-48BB-9610-589A365331DF}" type="slidenum">
              <a:rPr lang="en-US"/>
              <a:pPr/>
              <a:t>47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Downheap</a:t>
            </a:r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001000" cy="2438400"/>
          </a:xfrm>
        </p:spPr>
        <p:txBody>
          <a:bodyPr/>
          <a:lstStyle/>
          <a:p>
            <a:pPr eaLnBrk="1" hangingPunct="1"/>
            <a:r>
              <a:rPr lang="en-US" sz="2000" smtClean="0"/>
              <a:t>After replacing the root key with the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of the last node, the heap-order property may be violated</a:t>
            </a:r>
          </a:p>
          <a:p>
            <a:pPr eaLnBrk="1" hangingPunct="1"/>
            <a:r>
              <a:rPr lang="en-US" sz="2000" smtClean="0"/>
              <a:t>Algorithm downheap restores the heap-order property by swapping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along a downward path from the root</a:t>
            </a:r>
          </a:p>
          <a:p>
            <a:pPr eaLnBrk="1" hangingPunct="1"/>
            <a:r>
              <a:rPr lang="en-US" sz="2000" smtClean="0"/>
              <a:t>Upheap terminates when key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reaches a leaf or a node whose children have keys greater than or equal to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en-US" sz="2000" smtClean="0"/>
              <a:t> </a:t>
            </a:r>
          </a:p>
          <a:p>
            <a:pPr eaLnBrk="1" hangingPunct="1"/>
            <a:r>
              <a:rPr lang="en-US" sz="2000" smtClean="0"/>
              <a:t>Since a heap has height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, downheap runs in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r>
              <a:rPr lang="en-US" sz="2000" smtClean="0"/>
              <a:t> time</a:t>
            </a:r>
          </a:p>
        </p:txBody>
      </p:sp>
      <p:sp>
        <p:nvSpPr>
          <p:cNvPr id="15387" name="Date Placeholder 2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auto">
          <a:xfrm>
            <a:off x="4435475" y="4267200"/>
            <a:ext cx="320675" cy="31908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3482975" y="4778375"/>
            <a:ext cx="319087" cy="32067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9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32" name="AutoShape 13"/>
          <p:cNvCxnSpPr>
            <a:cxnSpLocks noChangeShapeType="1"/>
            <a:stCxn id="28" idx="3"/>
            <a:endCxn id="30" idx="7"/>
          </p:cNvCxnSpPr>
          <p:nvPr/>
        </p:nvCxnSpPr>
        <p:spPr bwMode="auto">
          <a:xfrm flipH="1">
            <a:off x="3756025" y="4548188"/>
            <a:ext cx="727075" cy="2698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F197BE-F236-4413-B574-FB057E0A7AB1}" type="slidenum">
              <a:rPr lang="en-US"/>
              <a:pPr/>
              <a:t>48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Updating the Last Node</a:t>
            </a:r>
          </a:p>
        </p:txBody>
      </p:sp>
      <p:sp>
        <p:nvSpPr>
          <p:cNvPr id="1638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848600" cy="2286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insertion node can be found by traversing a path of </a:t>
            </a:r>
            <a:r>
              <a:rPr lang="en-US" sz="2000" b="1" i="1" dirty="0" smtClean="0">
                <a:latin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</a:rPr>
              <a:t>(log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</a:rPr>
              <a:t>) </a:t>
            </a:r>
            <a:r>
              <a:rPr lang="en-US" sz="2000" dirty="0" smtClean="0"/>
              <a:t>nodes</a:t>
            </a:r>
          </a:p>
          <a:p>
            <a:pPr lvl="1" eaLnBrk="1" hangingPunct="1"/>
            <a:r>
              <a:rPr lang="en-US" sz="1800" dirty="0" smtClean="0"/>
              <a:t>Go up until a left child or the root is reached</a:t>
            </a:r>
          </a:p>
          <a:p>
            <a:pPr lvl="1" eaLnBrk="1" hangingPunct="1"/>
            <a:r>
              <a:rPr lang="en-US" sz="1800" dirty="0" smtClean="0"/>
              <a:t>If a left child is reached, go to the right child</a:t>
            </a:r>
          </a:p>
          <a:p>
            <a:pPr lvl="1" eaLnBrk="1" hangingPunct="1"/>
            <a:r>
              <a:rPr lang="en-US" sz="1800" dirty="0" smtClean="0"/>
              <a:t>Go down left until a leaf is reached</a:t>
            </a:r>
          </a:p>
          <a:p>
            <a:pPr eaLnBrk="1" hangingPunct="1"/>
            <a:r>
              <a:rPr lang="en-US" sz="2000" dirty="0" smtClean="0"/>
              <a:t>Similar algorithm for updating the last node after a removal</a:t>
            </a:r>
          </a:p>
        </p:txBody>
      </p:sp>
      <p:sp>
        <p:nvSpPr>
          <p:cNvPr id="16390" name="Oval 5"/>
          <p:cNvSpPr>
            <a:spLocks noChangeArrowheads="1"/>
          </p:cNvSpPr>
          <p:nvPr/>
        </p:nvSpPr>
        <p:spPr bwMode="auto">
          <a:xfrm>
            <a:off x="3127375" y="4618038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391" name="AutoShape 13"/>
          <p:cNvCxnSpPr>
            <a:cxnSpLocks noChangeShapeType="1"/>
            <a:stCxn id="16390" idx="3"/>
            <a:endCxn id="16393" idx="7"/>
          </p:cNvCxnSpPr>
          <p:nvPr/>
        </p:nvCxnSpPr>
        <p:spPr bwMode="auto">
          <a:xfrm flipH="1">
            <a:off x="2282825" y="4870450"/>
            <a:ext cx="885825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2" name="AutoShape 14"/>
          <p:cNvCxnSpPr>
            <a:cxnSpLocks noChangeShapeType="1"/>
            <a:stCxn id="16398" idx="1"/>
            <a:endCxn id="16390" idx="5"/>
          </p:cNvCxnSpPr>
          <p:nvPr/>
        </p:nvCxnSpPr>
        <p:spPr bwMode="auto">
          <a:xfrm flipH="1" flipV="1">
            <a:off x="3371850" y="4870450"/>
            <a:ext cx="801688" cy="2365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393" name="Oval 7"/>
          <p:cNvSpPr>
            <a:spLocks noChangeArrowheads="1"/>
          </p:cNvSpPr>
          <p:nvPr/>
        </p:nvSpPr>
        <p:spPr bwMode="auto">
          <a:xfrm>
            <a:off x="2039938" y="50736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4" name="Oval 8"/>
          <p:cNvSpPr>
            <a:spLocks noChangeArrowheads="1"/>
          </p:cNvSpPr>
          <p:nvPr/>
        </p:nvSpPr>
        <p:spPr bwMode="auto">
          <a:xfrm>
            <a:off x="2562225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395" name="AutoShape 19"/>
          <p:cNvCxnSpPr>
            <a:cxnSpLocks noChangeShapeType="1"/>
            <a:stCxn id="16397" idx="7"/>
            <a:endCxn id="16393" idx="3"/>
          </p:cNvCxnSpPr>
          <p:nvPr/>
        </p:nvCxnSpPr>
        <p:spPr bwMode="auto">
          <a:xfrm flipV="1">
            <a:off x="1760538" y="5324475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96" name="AutoShape 20"/>
          <p:cNvCxnSpPr>
            <a:cxnSpLocks noChangeShapeType="1"/>
            <a:stCxn id="16394" idx="1"/>
            <a:endCxn id="16393" idx="5"/>
          </p:cNvCxnSpPr>
          <p:nvPr/>
        </p:nvCxnSpPr>
        <p:spPr bwMode="auto">
          <a:xfrm flipH="1" flipV="1">
            <a:off x="2282825" y="5324475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397" name="Oval 21"/>
          <p:cNvSpPr>
            <a:spLocks noChangeArrowheads="1"/>
          </p:cNvSpPr>
          <p:nvPr/>
        </p:nvSpPr>
        <p:spPr bwMode="auto">
          <a:xfrm>
            <a:off x="1517650" y="5529263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8" name="Oval 56"/>
          <p:cNvSpPr>
            <a:spLocks noChangeArrowheads="1"/>
          </p:cNvSpPr>
          <p:nvPr/>
        </p:nvSpPr>
        <p:spPr bwMode="auto">
          <a:xfrm>
            <a:off x="4132263" y="50752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399" name="Oval 57"/>
          <p:cNvSpPr>
            <a:spLocks noChangeArrowheads="1"/>
          </p:cNvSpPr>
          <p:nvPr/>
        </p:nvSpPr>
        <p:spPr bwMode="auto">
          <a:xfrm>
            <a:off x="4654550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00" name="AutoShape 62"/>
          <p:cNvCxnSpPr>
            <a:cxnSpLocks noChangeShapeType="1"/>
            <a:stCxn id="16402" idx="7"/>
            <a:endCxn id="16398" idx="3"/>
          </p:cNvCxnSpPr>
          <p:nvPr/>
        </p:nvCxnSpPr>
        <p:spPr bwMode="auto">
          <a:xfrm flipV="1">
            <a:off x="3852863" y="5326063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01" name="AutoShape 63"/>
          <p:cNvCxnSpPr>
            <a:cxnSpLocks noChangeShapeType="1"/>
            <a:stCxn id="16399" idx="1"/>
            <a:endCxn id="16398" idx="5"/>
          </p:cNvCxnSpPr>
          <p:nvPr/>
        </p:nvCxnSpPr>
        <p:spPr bwMode="auto">
          <a:xfrm flipH="1" flipV="1">
            <a:off x="4375150" y="5326063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02" name="Oval 64"/>
          <p:cNvSpPr>
            <a:spLocks noChangeArrowheads="1"/>
          </p:cNvSpPr>
          <p:nvPr/>
        </p:nvSpPr>
        <p:spPr bwMode="auto">
          <a:xfrm>
            <a:off x="3609975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3" name="Oval 75"/>
          <p:cNvSpPr>
            <a:spLocks noChangeArrowheads="1"/>
          </p:cNvSpPr>
          <p:nvPr/>
        </p:nvSpPr>
        <p:spPr bwMode="auto">
          <a:xfrm>
            <a:off x="6286500" y="461327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4" name="Oval 76"/>
          <p:cNvSpPr>
            <a:spLocks noChangeArrowheads="1"/>
          </p:cNvSpPr>
          <p:nvPr/>
        </p:nvSpPr>
        <p:spPr bwMode="auto">
          <a:xfrm>
            <a:off x="6810375" y="506888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05" name="AutoShape 81"/>
          <p:cNvCxnSpPr>
            <a:cxnSpLocks noChangeShapeType="1"/>
            <a:stCxn id="16407" idx="7"/>
            <a:endCxn id="16403" idx="3"/>
          </p:cNvCxnSpPr>
          <p:nvPr/>
        </p:nvCxnSpPr>
        <p:spPr bwMode="auto">
          <a:xfrm flipV="1">
            <a:off x="6008688" y="4862513"/>
            <a:ext cx="319087" cy="242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06" name="AutoShape 82"/>
          <p:cNvCxnSpPr>
            <a:cxnSpLocks noChangeShapeType="1"/>
            <a:stCxn id="16404" idx="1"/>
            <a:endCxn id="16403" idx="5"/>
          </p:cNvCxnSpPr>
          <p:nvPr/>
        </p:nvCxnSpPr>
        <p:spPr bwMode="auto">
          <a:xfrm flipH="1" flipV="1">
            <a:off x="6530975" y="4862513"/>
            <a:ext cx="320675" cy="242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07" name="Oval 83"/>
          <p:cNvSpPr>
            <a:spLocks noChangeArrowheads="1"/>
          </p:cNvSpPr>
          <p:nvPr/>
        </p:nvSpPr>
        <p:spPr bwMode="auto">
          <a:xfrm>
            <a:off x="5764213" y="5068888"/>
            <a:ext cx="282575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6408" name="Rectangle 84"/>
          <p:cNvSpPr>
            <a:spLocks noChangeAspect="1" noChangeArrowheads="1"/>
          </p:cNvSpPr>
          <p:nvPr/>
        </p:nvSpPr>
        <p:spPr bwMode="auto">
          <a:xfrm>
            <a:off x="5541963" y="5581650"/>
            <a:ext cx="204787" cy="204788"/>
          </a:xfrm>
          <a:prstGeom prst="rect">
            <a:avLst/>
          </a:prstGeom>
          <a:solidFill>
            <a:schemeClr val="folHlink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1800"/>
          </a:p>
        </p:txBody>
      </p:sp>
      <p:cxnSp>
        <p:nvCxnSpPr>
          <p:cNvPr id="16409" name="AutoShape 87"/>
          <p:cNvCxnSpPr>
            <a:cxnSpLocks noChangeShapeType="1"/>
            <a:stCxn id="16408" idx="0"/>
            <a:endCxn id="16407" idx="3"/>
          </p:cNvCxnSpPr>
          <p:nvPr/>
        </p:nvCxnSpPr>
        <p:spPr bwMode="auto">
          <a:xfrm flipV="1">
            <a:off x="5645150" y="5322888"/>
            <a:ext cx="160338" cy="2492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10" name="Oval 102"/>
          <p:cNvSpPr>
            <a:spLocks noChangeArrowheads="1"/>
          </p:cNvSpPr>
          <p:nvPr/>
        </p:nvSpPr>
        <p:spPr bwMode="auto">
          <a:xfrm>
            <a:off x="4881563" y="4051300"/>
            <a:ext cx="287337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8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6411" name="AutoShape 103"/>
          <p:cNvCxnSpPr>
            <a:cxnSpLocks noChangeShapeType="1"/>
            <a:stCxn id="16410" idx="5"/>
            <a:endCxn id="16403" idx="1"/>
          </p:cNvCxnSpPr>
          <p:nvPr/>
        </p:nvCxnSpPr>
        <p:spPr bwMode="auto">
          <a:xfrm>
            <a:off x="5127625" y="4306888"/>
            <a:ext cx="1200150" cy="3365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412" name="AutoShape 104"/>
          <p:cNvCxnSpPr>
            <a:cxnSpLocks noChangeShapeType="1"/>
            <a:stCxn id="16410" idx="3"/>
            <a:endCxn id="16390" idx="7"/>
          </p:cNvCxnSpPr>
          <p:nvPr/>
        </p:nvCxnSpPr>
        <p:spPr bwMode="auto">
          <a:xfrm flipH="1">
            <a:off x="3371850" y="4306888"/>
            <a:ext cx="1550988" cy="3397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6413" name="Freeform 106"/>
          <p:cNvSpPr>
            <a:spLocks/>
          </p:cNvSpPr>
          <p:nvPr/>
        </p:nvSpPr>
        <p:spPr bwMode="auto">
          <a:xfrm>
            <a:off x="3406775" y="4430713"/>
            <a:ext cx="2905125" cy="1198562"/>
          </a:xfrm>
          <a:custGeom>
            <a:avLst/>
            <a:gdLst>
              <a:gd name="T0" fmla="*/ 1034 w 1830"/>
              <a:gd name="T1" fmla="*/ 737 h 755"/>
              <a:gd name="T2" fmla="*/ 686 w 1830"/>
              <a:gd name="T3" fmla="*/ 385 h 755"/>
              <a:gd name="T4" fmla="*/ 56 w 1830"/>
              <a:gd name="T5" fmla="*/ 209 h 755"/>
              <a:gd name="T6" fmla="*/ 1022 w 1830"/>
              <a:gd name="T7" fmla="*/ 1 h 755"/>
              <a:gd name="T8" fmla="*/ 1766 w 1830"/>
              <a:gd name="T9" fmla="*/ 203 h 755"/>
              <a:gd name="T10" fmla="*/ 1406 w 1830"/>
              <a:gd name="T11" fmla="*/ 443 h 755"/>
              <a:gd name="T12" fmla="*/ 1280 w 1830"/>
              <a:gd name="T13" fmla="*/ 755 h 7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30"/>
              <a:gd name="T22" fmla="*/ 0 h 755"/>
              <a:gd name="T23" fmla="*/ 1830 w 1830"/>
              <a:gd name="T24" fmla="*/ 755 h 7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30" h="755">
                <a:moveTo>
                  <a:pt x="1034" y="737"/>
                </a:moveTo>
                <a:cubicBezTo>
                  <a:pt x="977" y="678"/>
                  <a:pt x="849" y="473"/>
                  <a:pt x="686" y="385"/>
                </a:cubicBezTo>
                <a:cubicBezTo>
                  <a:pt x="523" y="297"/>
                  <a:pt x="0" y="273"/>
                  <a:pt x="56" y="209"/>
                </a:cubicBezTo>
                <a:cubicBezTo>
                  <a:pt x="112" y="145"/>
                  <a:pt x="737" y="2"/>
                  <a:pt x="1022" y="1"/>
                </a:cubicBezTo>
                <a:cubicBezTo>
                  <a:pt x="1307" y="0"/>
                  <a:pt x="1702" y="129"/>
                  <a:pt x="1766" y="203"/>
                </a:cubicBezTo>
                <a:cubicBezTo>
                  <a:pt x="1830" y="277"/>
                  <a:pt x="1487" y="351"/>
                  <a:pt x="1406" y="443"/>
                </a:cubicBezTo>
                <a:cubicBezTo>
                  <a:pt x="1325" y="535"/>
                  <a:pt x="1306" y="690"/>
                  <a:pt x="1280" y="755"/>
                </a:cubicBezTo>
              </a:path>
            </a:pathLst>
          </a:custGeom>
          <a:noFill/>
          <a:ln w="12700" cap="flat" cmpd="sng">
            <a:solidFill>
              <a:schemeClr val="tx2"/>
            </a:solidFill>
            <a:prstDash val="lgDash"/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414" name="Date Placeholder 2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30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89EDD6-2BB5-4E1D-A4C0-3BF721AFE55B}" type="slidenum">
              <a:rPr lang="en-US"/>
              <a:pPr/>
              <a:t>49</a:t>
            </a:fld>
            <a:endParaRPr lang="en-US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Heap-Sort</a:t>
            </a:r>
          </a:p>
        </p:txBody>
      </p:sp>
      <p:sp>
        <p:nvSpPr>
          <p:cNvPr id="307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3810000" cy="4648200"/>
          </a:xfrm>
        </p:spPr>
        <p:txBody>
          <a:bodyPr/>
          <a:lstStyle/>
          <a:p>
            <a:pPr eaLnBrk="1" hangingPunct="1"/>
            <a:r>
              <a:rPr lang="en-US" sz="2400" smtClean="0"/>
              <a:t>Consider a priority queue with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items implemented by means of a heap</a:t>
            </a:r>
          </a:p>
          <a:p>
            <a:pPr lvl="1" eaLnBrk="1" hangingPunct="1"/>
            <a:r>
              <a:rPr lang="en-US" sz="2000" smtClean="0"/>
              <a:t>the space used is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</a:t>
            </a:r>
            <a:endParaRPr lang="en-US" sz="2000" smtClean="0"/>
          </a:p>
          <a:p>
            <a:pPr lvl="1" eaLnBrk="1" hangingPunct="1"/>
            <a:r>
              <a:rPr lang="en-US" sz="2000" smtClean="0"/>
              <a:t>methods </a:t>
            </a:r>
            <a:r>
              <a:rPr lang="en-US" sz="2000" smtClean="0">
                <a:solidFill>
                  <a:schemeClr val="tx2"/>
                </a:solidFill>
              </a:rPr>
              <a:t>insert</a:t>
            </a:r>
            <a:r>
              <a:rPr lang="en-US" sz="2000" smtClean="0"/>
              <a:t> and </a:t>
            </a:r>
            <a:r>
              <a:rPr lang="en-US" sz="2000" smtClean="0">
                <a:solidFill>
                  <a:schemeClr val="tx2"/>
                </a:solidFill>
              </a:rPr>
              <a:t>removeMin</a:t>
            </a:r>
            <a:r>
              <a:rPr lang="en-US" sz="2000" smtClean="0"/>
              <a:t> take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(log </a:t>
            </a:r>
            <a:r>
              <a:rPr lang="en-US" sz="2000" b="1" i="1" smtClean="0">
                <a:latin typeface="Times New Roman" pitchFamily="18" charset="0"/>
              </a:rPr>
              <a:t>n</a:t>
            </a:r>
            <a:r>
              <a:rPr lang="en-US" sz="2000" smtClean="0">
                <a:latin typeface="Times New Roman" pitchFamily="18" charset="0"/>
              </a:rPr>
              <a:t>) </a:t>
            </a:r>
            <a:r>
              <a:rPr lang="en-US" sz="2000" smtClean="0"/>
              <a:t>time</a:t>
            </a:r>
          </a:p>
          <a:p>
            <a:pPr lvl="1" eaLnBrk="1" hangingPunct="1"/>
            <a:r>
              <a:rPr lang="en-US" sz="2000" smtClean="0"/>
              <a:t>methods </a:t>
            </a:r>
            <a:r>
              <a:rPr lang="en-US" sz="2000" smtClean="0">
                <a:solidFill>
                  <a:schemeClr val="tx2"/>
                </a:solidFill>
              </a:rPr>
              <a:t>size</a:t>
            </a:r>
            <a:r>
              <a:rPr lang="en-US" sz="2000" smtClean="0"/>
              <a:t>, </a:t>
            </a:r>
            <a:r>
              <a:rPr lang="en-US" sz="2000" smtClean="0">
                <a:solidFill>
                  <a:schemeClr val="tx2"/>
                </a:solidFill>
              </a:rPr>
              <a:t>isEmpty</a:t>
            </a:r>
            <a:r>
              <a:rPr lang="en-US" sz="2000" smtClean="0"/>
              <a:t>, and </a:t>
            </a:r>
            <a:r>
              <a:rPr lang="en-US" sz="2000" smtClean="0">
                <a:solidFill>
                  <a:schemeClr val="tx2"/>
                </a:solidFill>
              </a:rPr>
              <a:t>min</a:t>
            </a:r>
            <a:r>
              <a:rPr lang="en-US" sz="2000" smtClean="0"/>
              <a:t> take time </a:t>
            </a:r>
            <a:r>
              <a:rPr lang="en-US" sz="2000" b="1" i="1" smtClean="0">
                <a:latin typeface="Times New Roman" pitchFamily="18" charset="0"/>
              </a:rPr>
              <a:t>O</a:t>
            </a:r>
            <a:r>
              <a:rPr lang="en-US" sz="2000" smtClean="0">
                <a:latin typeface="Times New Roman" pitchFamily="18" charset="0"/>
              </a:rPr>
              <a:t>(1) </a:t>
            </a:r>
            <a:r>
              <a:rPr lang="en-US" sz="2000" smtClean="0"/>
              <a:t>time</a:t>
            </a:r>
          </a:p>
        </p:txBody>
      </p:sp>
      <p:sp>
        <p:nvSpPr>
          <p:cNvPr id="1177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38100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Using a heap-based priority queue, we can sort a sequence of 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/>
              <a:t> elements in </a:t>
            </a:r>
            <a:r>
              <a:rPr lang="en-US" sz="2400" b="1" i="1" dirty="0" smtClean="0">
                <a:latin typeface="Times New Roman" pitchFamily="18" charset="0"/>
              </a:rPr>
              <a:t>O</a:t>
            </a:r>
            <a:r>
              <a:rPr lang="en-US" sz="2400" dirty="0" smtClean="0">
                <a:latin typeface="Times New Roman" pitchFamily="18" charset="0"/>
              </a:rPr>
              <a:t>(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</a:rPr>
              <a:t> log </a:t>
            </a:r>
            <a:r>
              <a:rPr lang="en-US" sz="2400" b="1" i="1" dirty="0" smtClean="0">
                <a:latin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</a:rPr>
              <a:t>) </a:t>
            </a:r>
            <a:r>
              <a:rPr lang="en-US" sz="2400" dirty="0" smtClean="0"/>
              <a:t>time</a:t>
            </a:r>
            <a:endParaRPr lang="en-U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The resulting algorithm is called heap-sort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/>
              <a:t>Heap-sort is much faster than quadratic sorting algorithms, such as insertion-sort and selection-sort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567613" y="252413"/>
          <a:ext cx="1271587" cy="1652587"/>
        </p:xfrm>
        <a:graphic>
          <a:graphicData uri="http://schemas.openxmlformats.org/presentationml/2006/ole">
            <p:oleObj spid="_x0000_s84995" name="Clip" r:id="rId3" imgW="1849831" imgH="2404872" progId="">
              <p:embed/>
            </p:oleObj>
          </a:graphicData>
        </a:graphic>
      </p:graphicFrame>
      <p:sp>
        <p:nvSpPr>
          <p:cNvPr id="3080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E0E003-9BF3-43F1-90DA-738CAAEDA1EC}" type="slidenum">
              <a:rPr lang="en-US"/>
              <a:pPr/>
              <a:t>5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2: Example</a:t>
            </a:r>
          </a:p>
        </p:txBody>
      </p: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533400" y="2209800"/>
            <a:ext cx="1981200" cy="3733800"/>
            <a:chOff x="144" y="1392"/>
            <a:chExt cx="1248" cy="2352"/>
          </a:xfrm>
        </p:grpSpPr>
        <p:sp>
          <p:nvSpPr>
            <p:cNvPr id="7222" name="Oval 4"/>
            <p:cNvSpPr>
              <a:spLocks noChangeArrowheads="1"/>
            </p:cNvSpPr>
            <p:nvPr/>
          </p:nvSpPr>
          <p:spPr bwMode="auto">
            <a:xfrm>
              <a:off x="768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7223" name="Oval 5"/>
            <p:cNvSpPr>
              <a:spLocks noChangeArrowheads="1"/>
            </p:cNvSpPr>
            <p:nvPr/>
          </p:nvSpPr>
          <p:spPr bwMode="auto">
            <a:xfrm>
              <a:off x="144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7224" name="Oval 6"/>
            <p:cNvSpPr>
              <a:spLocks noChangeArrowheads="1"/>
            </p:cNvSpPr>
            <p:nvPr/>
          </p:nvSpPr>
          <p:spPr bwMode="auto">
            <a:xfrm>
              <a:off x="432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7225" name="Oval 7"/>
            <p:cNvSpPr>
              <a:spLocks noChangeArrowheads="1"/>
            </p:cNvSpPr>
            <p:nvPr/>
          </p:nvSpPr>
          <p:spPr bwMode="auto">
            <a:xfrm>
              <a:off x="1056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7226" name="Oval 8"/>
            <p:cNvSpPr>
              <a:spLocks noChangeArrowheads="1"/>
            </p:cNvSpPr>
            <p:nvPr/>
          </p:nvSpPr>
          <p:spPr bwMode="auto">
            <a:xfrm>
              <a:off x="768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7227" name="Oval 9"/>
            <p:cNvSpPr>
              <a:spLocks noChangeArrowheads="1"/>
            </p:cNvSpPr>
            <p:nvPr/>
          </p:nvSpPr>
          <p:spPr bwMode="auto">
            <a:xfrm>
              <a:off x="528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7228" name="Oval 10"/>
            <p:cNvSpPr>
              <a:spLocks noChangeArrowheads="1"/>
            </p:cNvSpPr>
            <p:nvPr/>
          </p:nvSpPr>
          <p:spPr bwMode="auto">
            <a:xfrm>
              <a:off x="240" y="340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</a:t>
              </a:r>
            </a:p>
          </p:txBody>
        </p:sp>
        <p:sp>
          <p:nvSpPr>
            <p:cNvPr id="7229" name="Line 11"/>
            <p:cNvSpPr>
              <a:spLocks noChangeShapeType="1"/>
            </p:cNvSpPr>
            <p:nvPr/>
          </p:nvSpPr>
          <p:spPr bwMode="auto">
            <a:xfrm flipH="1">
              <a:off x="672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0" name="Line 12"/>
            <p:cNvSpPr>
              <a:spLocks noChangeShapeType="1"/>
            </p:cNvSpPr>
            <p:nvPr/>
          </p:nvSpPr>
          <p:spPr bwMode="auto">
            <a:xfrm>
              <a:off x="1056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1" name="Line 13"/>
            <p:cNvSpPr>
              <a:spLocks noChangeShapeType="1"/>
            </p:cNvSpPr>
            <p:nvPr/>
          </p:nvSpPr>
          <p:spPr bwMode="auto">
            <a:xfrm flipH="1">
              <a:off x="384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2" name="Line 14"/>
            <p:cNvSpPr>
              <a:spLocks noChangeShapeType="1"/>
            </p:cNvSpPr>
            <p:nvPr/>
          </p:nvSpPr>
          <p:spPr bwMode="auto">
            <a:xfrm>
              <a:off x="672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3" name="Line 15"/>
            <p:cNvSpPr>
              <a:spLocks noChangeShapeType="1"/>
            </p:cNvSpPr>
            <p:nvPr/>
          </p:nvSpPr>
          <p:spPr bwMode="auto">
            <a:xfrm flipH="1">
              <a:off x="768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234" name="Line 16"/>
            <p:cNvSpPr>
              <a:spLocks noChangeShapeType="1"/>
            </p:cNvSpPr>
            <p:nvPr/>
          </p:nvSpPr>
          <p:spPr bwMode="auto">
            <a:xfrm flipH="1">
              <a:off x="480" y="3264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3681" name="Group 17"/>
          <p:cNvGraphicFramePr>
            <a:graphicFrameLocks noGrp="1"/>
          </p:cNvGraphicFramePr>
          <p:nvPr/>
        </p:nvGraphicFramePr>
        <p:xfrm>
          <a:off x="3048000" y="2286000"/>
          <a:ext cx="4648200" cy="3657600"/>
        </p:xfrm>
        <a:graphic>
          <a:graphicData uri="http://schemas.openxmlformats.org/drawingml/2006/table">
            <a:tbl>
              <a:tblPr/>
              <a:tblGrid>
                <a:gridCol w="1162050"/>
                <a:gridCol w="1276350"/>
                <a:gridCol w="1047750"/>
                <a:gridCol w="11620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21" name="Text Box 65"/>
          <p:cNvSpPr txBox="1">
            <a:spLocks noChangeArrowheads="1"/>
          </p:cNvSpPr>
          <p:nvPr/>
        </p:nvSpPr>
        <p:spPr bwMode="auto">
          <a:xfrm>
            <a:off x="2743200" y="6096000"/>
            <a:ext cx="5292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Elements stored in </a:t>
            </a:r>
            <a:r>
              <a:rPr lang="en-US" sz="2400" b="1" dirty="0">
                <a:solidFill>
                  <a:srgbClr val="FF0000"/>
                </a:solidFill>
              </a:rPr>
              <a:t>Pre-Order</a:t>
            </a:r>
            <a:r>
              <a:rPr lang="en-US" sz="2400" b="1" dirty="0"/>
              <a:t> traversal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350524-1075-4F63-BFC5-31EE835F3641}" type="slidenum">
              <a:rPr lang="en-US"/>
              <a:pPr/>
              <a:t>50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Vector-based Heap Implementation</a:t>
            </a:r>
          </a:p>
        </p:txBody>
      </p:sp>
      <p:sp>
        <p:nvSpPr>
          <p:cNvPr id="1741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4419600" cy="48768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We can represent a heap with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  <a:r>
              <a:rPr lang="en-US" sz="2000" dirty="0" smtClean="0"/>
              <a:t> keys by means of a vector of length </a:t>
            </a:r>
            <a:r>
              <a:rPr lang="en-US" sz="2000" b="1" i="1" dirty="0" smtClean="0">
                <a:latin typeface="Times New Roman" pitchFamily="18" charset="0"/>
              </a:rPr>
              <a:t>n </a:t>
            </a:r>
            <a:r>
              <a:rPr lang="en-US" sz="2000" dirty="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1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For the node at rank </a:t>
            </a:r>
            <a:r>
              <a:rPr lang="en-US" sz="2000" b="1" i="1" dirty="0" err="1" smtClean="0">
                <a:latin typeface="Times New Roman" pitchFamily="18" charset="0"/>
              </a:rPr>
              <a:t>i</a:t>
            </a:r>
            <a:endParaRPr lang="en-US" sz="2000" dirty="0" smtClean="0"/>
          </a:p>
          <a:p>
            <a:pPr lvl="1" eaLnBrk="1" hangingPunct="1"/>
            <a:r>
              <a:rPr lang="en-US" sz="1800" dirty="0" smtClean="0"/>
              <a:t>the left child is at rank </a:t>
            </a:r>
            <a:r>
              <a:rPr lang="en-US" sz="1800" dirty="0" smtClean="0">
                <a:latin typeface="Times New Roman" pitchFamily="18" charset="0"/>
              </a:rPr>
              <a:t>2</a:t>
            </a:r>
            <a:r>
              <a:rPr lang="en-US" sz="1800" b="1" i="1" dirty="0" smtClean="0">
                <a:latin typeface="Times New Roman" pitchFamily="18" charset="0"/>
              </a:rPr>
              <a:t>i</a:t>
            </a:r>
            <a:endParaRPr lang="en-US" sz="1800" dirty="0" smtClean="0">
              <a:latin typeface="Times New Roman" pitchFamily="18" charset="0"/>
            </a:endParaRPr>
          </a:p>
          <a:p>
            <a:pPr lvl="1" eaLnBrk="1" hangingPunct="1"/>
            <a:r>
              <a:rPr lang="en-US" sz="1800" dirty="0" smtClean="0"/>
              <a:t>the right child is at rank </a:t>
            </a:r>
            <a:r>
              <a:rPr lang="en-US" sz="1800" dirty="0" smtClean="0">
                <a:latin typeface="Times New Roman" pitchFamily="18" charset="0"/>
              </a:rPr>
              <a:t>2</a:t>
            </a:r>
            <a:r>
              <a:rPr lang="en-US" sz="1800" b="1" i="1" dirty="0" smtClean="0">
                <a:latin typeface="Times New Roman" pitchFamily="18" charset="0"/>
              </a:rPr>
              <a:t>i </a:t>
            </a:r>
            <a:r>
              <a:rPr lang="en-US" sz="1800" dirty="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800" dirty="0" smtClean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dirty="0" smtClean="0"/>
              <a:t>Links between nodes are not explicitly stored</a:t>
            </a:r>
          </a:p>
          <a:p>
            <a:pPr eaLnBrk="1" hangingPunct="1"/>
            <a:r>
              <a:rPr lang="en-US" sz="2000" dirty="0" smtClean="0"/>
              <a:t>The cell of at rank </a:t>
            </a:r>
            <a:r>
              <a:rPr lang="en-US" sz="2000" dirty="0" smtClean="0">
                <a:latin typeface="Times New Roman" pitchFamily="18" charset="0"/>
              </a:rPr>
              <a:t>0</a:t>
            </a:r>
            <a:r>
              <a:rPr lang="en-US" sz="2000" dirty="0" smtClean="0"/>
              <a:t> is not used</a:t>
            </a:r>
          </a:p>
          <a:p>
            <a:pPr eaLnBrk="1" hangingPunct="1"/>
            <a:r>
              <a:rPr lang="en-US" sz="2000" dirty="0" smtClean="0"/>
              <a:t>Operation insert corresponds to inserting at rank </a:t>
            </a:r>
            <a:r>
              <a:rPr lang="en-US" sz="2000" b="1" i="1" dirty="0" smtClean="0">
                <a:latin typeface="Times New Roman" pitchFamily="18" charset="0"/>
              </a:rPr>
              <a:t>n </a:t>
            </a:r>
            <a:r>
              <a:rPr lang="en-US" sz="2000" dirty="0" smtClean="0">
                <a:latin typeface="Symbol" pitchFamily="18" charset="2"/>
                <a:sym typeface="Symbol" pitchFamily="18" charset="2"/>
              </a:rPr>
              <a:t>+</a:t>
            </a:r>
            <a:r>
              <a:rPr lang="en-US" sz="20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1</a:t>
            </a:r>
          </a:p>
          <a:p>
            <a:pPr eaLnBrk="1" hangingPunct="1"/>
            <a:r>
              <a:rPr lang="en-US" sz="2000" dirty="0" smtClean="0"/>
              <a:t>Operation </a:t>
            </a:r>
            <a:r>
              <a:rPr lang="en-US" sz="2000" dirty="0" err="1" smtClean="0"/>
              <a:t>removeMin</a:t>
            </a:r>
            <a:r>
              <a:rPr lang="en-US" sz="2000" dirty="0" smtClean="0"/>
              <a:t> corresponds to removing at rank </a:t>
            </a:r>
            <a:r>
              <a:rPr lang="en-US" sz="2000" b="1" i="1" dirty="0" smtClean="0">
                <a:latin typeface="Times New Roman" pitchFamily="18" charset="0"/>
              </a:rPr>
              <a:t>n</a:t>
            </a:r>
          </a:p>
          <a:p>
            <a:pPr eaLnBrk="1" hangingPunct="1"/>
            <a:r>
              <a:rPr lang="en-US" sz="2000" dirty="0" smtClean="0"/>
              <a:t>Yields in-place heap-sort</a:t>
            </a:r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7061200" y="1882775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8015288" y="2486025"/>
            <a:ext cx="376237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5937250" y="2486025"/>
            <a:ext cx="376238" cy="37623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7417" name="Oval 8"/>
          <p:cNvSpPr>
            <a:spLocks noChangeArrowheads="1"/>
          </p:cNvSpPr>
          <p:nvPr/>
        </p:nvSpPr>
        <p:spPr bwMode="auto">
          <a:xfrm>
            <a:off x="6630988" y="3087688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7418" name="AutoShape 13"/>
          <p:cNvCxnSpPr>
            <a:cxnSpLocks noChangeShapeType="1"/>
            <a:stCxn id="17414" idx="3"/>
            <a:endCxn id="17416" idx="7"/>
          </p:cNvCxnSpPr>
          <p:nvPr/>
        </p:nvCxnSpPr>
        <p:spPr bwMode="auto">
          <a:xfrm flipH="1">
            <a:off x="6259513" y="2214563"/>
            <a:ext cx="855662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19" name="AutoShape 14"/>
          <p:cNvCxnSpPr>
            <a:cxnSpLocks noChangeShapeType="1"/>
            <a:stCxn id="17415" idx="1"/>
            <a:endCxn id="17414" idx="5"/>
          </p:cNvCxnSpPr>
          <p:nvPr/>
        </p:nvCxnSpPr>
        <p:spPr bwMode="auto">
          <a:xfrm flipH="1" flipV="1">
            <a:off x="7381875" y="2214563"/>
            <a:ext cx="688975" cy="3159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0" name="AutoShape 19"/>
          <p:cNvCxnSpPr>
            <a:cxnSpLocks noChangeShapeType="1"/>
            <a:stCxn id="17422" idx="7"/>
            <a:endCxn id="17416" idx="3"/>
          </p:cNvCxnSpPr>
          <p:nvPr/>
        </p:nvCxnSpPr>
        <p:spPr bwMode="auto">
          <a:xfrm flipV="1">
            <a:off x="5567363" y="2816225"/>
            <a:ext cx="425450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421" name="AutoShape 20"/>
          <p:cNvCxnSpPr>
            <a:cxnSpLocks noChangeShapeType="1"/>
            <a:stCxn id="17417" idx="1"/>
            <a:endCxn id="17416" idx="5"/>
          </p:cNvCxnSpPr>
          <p:nvPr/>
        </p:nvCxnSpPr>
        <p:spPr bwMode="auto">
          <a:xfrm flipH="1" flipV="1">
            <a:off x="6259513" y="2816225"/>
            <a:ext cx="427037" cy="317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7422" name="Oval 21"/>
          <p:cNvSpPr>
            <a:spLocks noChangeArrowheads="1"/>
          </p:cNvSpPr>
          <p:nvPr/>
        </p:nvSpPr>
        <p:spPr bwMode="auto">
          <a:xfrm>
            <a:off x="5246688" y="3087688"/>
            <a:ext cx="376237" cy="376237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5257800" y="4473575"/>
            <a:ext cx="3429000" cy="936625"/>
            <a:chOff x="3216" y="2736"/>
            <a:chExt cx="2304" cy="629"/>
          </a:xfrm>
        </p:grpSpPr>
        <p:sp>
          <p:nvSpPr>
            <p:cNvPr id="17425" name="Rectangle 29"/>
            <p:cNvSpPr>
              <a:spLocks noChangeArrowheads="1"/>
            </p:cNvSpPr>
            <p:nvPr/>
          </p:nvSpPr>
          <p:spPr bwMode="auto">
            <a:xfrm>
              <a:off x="3216" y="2736"/>
              <a:ext cx="384" cy="384"/>
            </a:xfrm>
            <a:prstGeom prst="rect">
              <a:avLst/>
            </a:prstGeom>
            <a:solidFill>
              <a:srgbClr val="F8F0D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426" name="Rectangle 30"/>
            <p:cNvSpPr>
              <a:spLocks noChangeArrowheads="1"/>
            </p:cNvSpPr>
            <p:nvPr/>
          </p:nvSpPr>
          <p:spPr bwMode="auto">
            <a:xfrm>
              <a:off x="3600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7427" name="Rectangle 31"/>
            <p:cNvSpPr>
              <a:spLocks noChangeArrowheads="1"/>
            </p:cNvSpPr>
            <p:nvPr/>
          </p:nvSpPr>
          <p:spPr bwMode="auto">
            <a:xfrm>
              <a:off x="3984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7428" name="Rectangle 32"/>
            <p:cNvSpPr>
              <a:spLocks noChangeArrowheads="1"/>
            </p:cNvSpPr>
            <p:nvPr/>
          </p:nvSpPr>
          <p:spPr bwMode="auto">
            <a:xfrm>
              <a:off x="4368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17429" name="Rectangle 33"/>
            <p:cNvSpPr>
              <a:spLocks noChangeArrowheads="1"/>
            </p:cNvSpPr>
            <p:nvPr/>
          </p:nvSpPr>
          <p:spPr bwMode="auto">
            <a:xfrm>
              <a:off x="4752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17430" name="Rectangle 34"/>
            <p:cNvSpPr>
              <a:spLocks noChangeArrowheads="1"/>
            </p:cNvSpPr>
            <p:nvPr/>
          </p:nvSpPr>
          <p:spPr bwMode="auto">
            <a:xfrm>
              <a:off x="5136" y="2736"/>
              <a:ext cx="384" cy="384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17431" name="Rectangle 37"/>
            <p:cNvSpPr>
              <a:spLocks noChangeArrowheads="1"/>
            </p:cNvSpPr>
            <p:nvPr/>
          </p:nvSpPr>
          <p:spPr bwMode="auto">
            <a:xfrm>
              <a:off x="3696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17432" name="Rectangle 38"/>
            <p:cNvSpPr>
              <a:spLocks noChangeArrowheads="1"/>
            </p:cNvSpPr>
            <p:nvPr/>
          </p:nvSpPr>
          <p:spPr bwMode="auto">
            <a:xfrm>
              <a:off x="4080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17433" name="Rectangle 39"/>
            <p:cNvSpPr>
              <a:spLocks noChangeArrowheads="1"/>
            </p:cNvSpPr>
            <p:nvPr/>
          </p:nvSpPr>
          <p:spPr bwMode="auto">
            <a:xfrm>
              <a:off x="4464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3</a:t>
              </a:r>
              <a:endParaRPr lang="en-US"/>
            </a:p>
          </p:txBody>
        </p:sp>
        <p:sp>
          <p:nvSpPr>
            <p:cNvPr id="17434" name="Rectangle 40"/>
            <p:cNvSpPr>
              <a:spLocks noChangeArrowheads="1"/>
            </p:cNvSpPr>
            <p:nvPr/>
          </p:nvSpPr>
          <p:spPr bwMode="auto">
            <a:xfrm>
              <a:off x="4848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17435" name="Rectangle 41"/>
            <p:cNvSpPr>
              <a:spLocks noChangeArrowheads="1"/>
            </p:cNvSpPr>
            <p:nvPr/>
          </p:nvSpPr>
          <p:spPr bwMode="auto">
            <a:xfrm>
              <a:off x="523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5</a:t>
              </a:r>
              <a:endParaRPr lang="en-US"/>
            </a:p>
          </p:txBody>
        </p:sp>
        <p:sp>
          <p:nvSpPr>
            <p:cNvPr id="17436" name="Rectangle 42"/>
            <p:cNvSpPr>
              <a:spLocks noChangeArrowheads="1"/>
            </p:cNvSpPr>
            <p:nvPr/>
          </p:nvSpPr>
          <p:spPr bwMode="auto">
            <a:xfrm>
              <a:off x="3312" y="3120"/>
              <a:ext cx="185" cy="2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0</a:t>
              </a:r>
              <a:endParaRPr lang="en-US"/>
            </a:p>
          </p:txBody>
        </p:sp>
      </p:grpSp>
      <p:sp>
        <p:nvSpPr>
          <p:cNvPr id="17424" name="Date Placeholder 2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0A3833-C6CC-4330-A7BA-C7980D993B79}" type="slidenum">
              <a:rPr lang="en-US"/>
              <a:pPr/>
              <a:t>51</a:t>
            </a:fld>
            <a:endParaRPr lang="en-US"/>
          </a:p>
        </p:txBody>
      </p:sp>
      <p:sp>
        <p:nvSpPr>
          <p:cNvPr id="41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886200" cy="4267200"/>
          </a:xfrm>
        </p:spPr>
        <p:txBody>
          <a:bodyPr/>
          <a:lstStyle/>
          <a:p>
            <a:pPr eaLnBrk="1" hangingPunct="1"/>
            <a:r>
              <a:rPr lang="en-US" sz="2400" smtClean="0"/>
              <a:t>We can construct a heap storing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given keys in using a bottom-up construction with </a:t>
            </a:r>
            <a:r>
              <a:rPr lang="en-US" sz="2400" smtClean="0">
                <a:latin typeface="Times New Roman" pitchFamily="18" charset="0"/>
              </a:rPr>
              <a:t>log </a:t>
            </a:r>
            <a:r>
              <a:rPr lang="en-US" sz="2400" b="1" i="1" smtClean="0">
                <a:latin typeface="Times New Roman" pitchFamily="18" charset="0"/>
              </a:rPr>
              <a:t>n</a:t>
            </a:r>
            <a:r>
              <a:rPr lang="en-US" sz="2400" smtClean="0"/>
              <a:t> phases</a:t>
            </a:r>
          </a:p>
          <a:p>
            <a:pPr eaLnBrk="1" hangingPunct="1"/>
            <a:r>
              <a:rPr lang="en-US" sz="2400" smtClean="0"/>
              <a:t>In phase </a:t>
            </a:r>
            <a:r>
              <a:rPr lang="en-US" sz="2400" b="1" i="1" smtClean="0">
                <a:latin typeface="Times New Roman" pitchFamily="18" charset="0"/>
              </a:rPr>
              <a:t>i</a:t>
            </a:r>
            <a:r>
              <a:rPr lang="en-US" sz="2400" smtClean="0"/>
              <a:t>, pairs of heaps with </a:t>
            </a:r>
            <a:r>
              <a:rPr lang="en-US" sz="2400" smtClean="0">
                <a:latin typeface="Times New Roman" pitchFamily="18" charset="0"/>
              </a:rPr>
              <a:t>2</a:t>
            </a:r>
            <a:r>
              <a:rPr lang="en-US" sz="2400" b="1" i="1" baseline="30000" smtClean="0">
                <a:latin typeface="Times New Roman" pitchFamily="18" charset="0"/>
              </a:rPr>
              <a:t>i </a:t>
            </a:r>
            <a:r>
              <a:rPr lang="en-US" sz="2400" smtClean="0">
                <a:latin typeface="Symbol" pitchFamily="18" charset="2"/>
              </a:rPr>
              <a:t>-</a:t>
            </a:r>
            <a:r>
              <a:rPr lang="en-US" sz="2400" smtClean="0">
                <a:latin typeface="Times New Roman" pitchFamily="18" charset="0"/>
              </a:rPr>
              <a:t>1</a:t>
            </a:r>
            <a:r>
              <a:rPr lang="en-US" sz="2400" smtClean="0"/>
              <a:t> keys are merged into heaps with </a:t>
            </a:r>
            <a:r>
              <a:rPr lang="en-US" sz="2400" smtClean="0">
                <a:latin typeface="Times New Roman" pitchFamily="18" charset="0"/>
              </a:rPr>
              <a:t>2</a:t>
            </a:r>
            <a:r>
              <a:rPr lang="en-US" sz="2400" b="1" i="1" baseline="30000" smtClean="0">
                <a:latin typeface="Times New Roman" pitchFamily="18" charset="0"/>
              </a:rPr>
              <a:t>i</a:t>
            </a:r>
            <a:r>
              <a:rPr lang="en-US" sz="2400" baseline="30000" smtClean="0">
                <a:latin typeface="Symbol" pitchFamily="18" charset="2"/>
              </a:rPr>
              <a:t>+</a:t>
            </a:r>
            <a:r>
              <a:rPr lang="en-US" sz="2400" baseline="30000" smtClean="0">
                <a:latin typeface="Times New Roman" pitchFamily="18" charset="0"/>
              </a:rPr>
              <a:t>1</a:t>
            </a:r>
            <a:r>
              <a:rPr lang="en-US" sz="2400" smtClean="0">
                <a:latin typeface="Symbol" pitchFamily="18" charset="2"/>
              </a:rPr>
              <a:t>-</a:t>
            </a:r>
            <a:r>
              <a:rPr lang="en-US" sz="2400" smtClean="0">
                <a:latin typeface="Times New Roman" pitchFamily="18" charset="0"/>
              </a:rPr>
              <a:t>1</a:t>
            </a:r>
            <a:r>
              <a:rPr lang="en-US" sz="2400" smtClean="0"/>
              <a:t> keys</a:t>
            </a:r>
          </a:p>
        </p:txBody>
      </p:sp>
      <p:sp>
        <p:nvSpPr>
          <p:cNvPr id="410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800600" y="1676400"/>
            <a:ext cx="396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endParaRPr lang="ar-SA"/>
          </a:p>
        </p:txBody>
      </p:sp>
      <p:sp>
        <p:nvSpPr>
          <p:cNvPr id="11981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6934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Bottom-up Heap Construction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57813" y="2209800"/>
            <a:ext cx="2514600" cy="838200"/>
            <a:chOff x="3360" y="1392"/>
            <a:chExt cx="1584" cy="528"/>
          </a:xfrm>
        </p:grpSpPr>
        <p:sp>
          <p:nvSpPr>
            <p:cNvPr id="4114" name="AutoShape 9"/>
            <p:cNvSpPr>
              <a:spLocks noChangeArrowheads="1"/>
            </p:cNvSpPr>
            <p:nvPr/>
          </p:nvSpPr>
          <p:spPr bwMode="auto">
            <a:xfrm>
              <a:off x="336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4115" name="AutoShape 10"/>
            <p:cNvSpPr>
              <a:spLocks noChangeArrowheads="1"/>
            </p:cNvSpPr>
            <p:nvPr/>
          </p:nvSpPr>
          <p:spPr bwMode="auto">
            <a:xfrm>
              <a:off x="4320" y="1392"/>
              <a:ext cx="624" cy="52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="1" i="1" baseline="30000">
                  <a:latin typeface="Times New Roman" pitchFamily="18" charset="0"/>
                </a:rPr>
                <a:t>i 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4105" name="AutoShape 18"/>
          <p:cNvSpPr>
            <a:spLocks noChangeArrowheads="1"/>
          </p:cNvSpPr>
          <p:nvPr/>
        </p:nvSpPr>
        <p:spPr bwMode="auto">
          <a:xfrm>
            <a:off x="6424613" y="3429000"/>
            <a:ext cx="381000" cy="381000"/>
          </a:xfrm>
          <a:prstGeom prst="downArrow">
            <a:avLst>
              <a:gd name="adj1" fmla="val 50000"/>
              <a:gd name="adj2" fmla="val 2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9829" name="Freeform 21"/>
          <p:cNvSpPr>
            <a:spLocks/>
          </p:cNvSpPr>
          <p:nvPr/>
        </p:nvSpPr>
        <p:spPr bwMode="auto">
          <a:xfrm>
            <a:off x="4773613" y="4191000"/>
            <a:ext cx="3684587" cy="1771650"/>
          </a:xfrm>
          <a:custGeom>
            <a:avLst/>
            <a:gdLst/>
            <a:ahLst/>
            <a:cxnLst>
              <a:cxn ang="0">
                <a:pos x="857" y="147"/>
              </a:cxn>
              <a:cxn ang="0">
                <a:pos x="210" y="981"/>
              </a:cxn>
              <a:cxn ang="0">
                <a:pos x="2119" y="975"/>
              </a:cxn>
              <a:cxn ang="0">
                <a:pos x="1424" y="138"/>
              </a:cxn>
              <a:cxn ang="0">
                <a:pos x="857" y="147"/>
              </a:cxn>
            </a:cxnLst>
            <a:rect l="0" t="0" r="r" b="b"/>
            <a:pathLst>
              <a:path w="2321" h="1116">
                <a:moveTo>
                  <a:pt x="857" y="147"/>
                </a:moveTo>
                <a:cubicBezTo>
                  <a:pt x="722" y="227"/>
                  <a:pt x="0" y="843"/>
                  <a:pt x="210" y="981"/>
                </a:cubicBezTo>
                <a:cubicBezTo>
                  <a:pt x="414" y="1113"/>
                  <a:pt x="1916" y="1116"/>
                  <a:pt x="2119" y="975"/>
                </a:cubicBezTo>
                <a:cubicBezTo>
                  <a:pt x="2321" y="835"/>
                  <a:pt x="1634" y="276"/>
                  <a:pt x="1424" y="138"/>
                </a:cubicBezTo>
                <a:cubicBezTo>
                  <a:pt x="1214" y="0"/>
                  <a:pt x="992" y="67"/>
                  <a:pt x="857" y="1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5334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6858000" y="4868863"/>
            <a:ext cx="990600" cy="8413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6438900" y="4411663"/>
            <a:ext cx="304800" cy="3048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cxnSp>
        <p:nvCxnSpPr>
          <p:cNvPr id="4110" name="AutoShape 15"/>
          <p:cNvCxnSpPr>
            <a:cxnSpLocks noChangeShapeType="1"/>
            <a:stCxn id="4109" idx="3"/>
            <a:endCxn id="4107" idx="0"/>
          </p:cNvCxnSpPr>
          <p:nvPr/>
        </p:nvCxnSpPr>
        <p:spPr bwMode="auto">
          <a:xfrm flipH="1">
            <a:off x="582930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11" name="AutoShape 16"/>
          <p:cNvCxnSpPr>
            <a:cxnSpLocks noChangeShapeType="1"/>
            <a:stCxn id="4109" idx="5"/>
            <a:endCxn id="4108" idx="0"/>
          </p:cNvCxnSpPr>
          <p:nvPr/>
        </p:nvCxnSpPr>
        <p:spPr bwMode="auto">
          <a:xfrm>
            <a:off x="6699250" y="4681538"/>
            <a:ext cx="654050" cy="1873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4112" name="Rectangle 22"/>
          <p:cNvSpPr>
            <a:spLocks noChangeArrowheads="1"/>
          </p:cNvSpPr>
          <p:nvPr/>
        </p:nvSpPr>
        <p:spPr bwMode="auto">
          <a:xfrm>
            <a:off x="6161088" y="4872038"/>
            <a:ext cx="925512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2</a:t>
            </a:r>
            <a:r>
              <a:rPr lang="en-US" b="1" i="1" baseline="30000">
                <a:latin typeface="Times New Roman" pitchFamily="18" charset="0"/>
              </a:rPr>
              <a:t>i</a:t>
            </a:r>
            <a:r>
              <a:rPr lang="en-US" baseline="30000">
                <a:latin typeface="Symbol" pitchFamily="18" charset="2"/>
              </a:rPr>
              <a:t>+</a:t>
            </a:r>
            <a:r>
              <a:rPr lang="en-US" baseline="30000">
                <a:latin typeface="Times New Roman" pitchFamily="18" charset="0"/>
              </a:rPr>
              <a:t>1</a:t>
            </a:r>
            <a:r>
              <a:rPr lang="en-US">
                <a:latin typeface="Symbol" pitchFamily="18" charset="2"/>
              </a:rPr>
              <a:t>-</a:t>
            </a:r>
            <a:r>
              <a:rPr lang="en-US">
                <a:latin typeface="Times New Roman" pitchFamily="18" charset="0"/>
              </a:rPr>
              <a:t>1</a:t>
            </a:r>
          </a:p>
        </p:txBody>
      </p:sp>
      <p:graphicFrame>
        <p:nvGraphicFramePr>
          <p:cNvPr id="4098" name="Object 25"/>
          <p:cNvGraphicFramePr>
            <a:graphicFrameLocks noChangeAspect="1"/>
          </p:cNvGraphicFramePr>
          <p:nvPr/>
        </p:nvGraphicFramePr>
        <p:xfrm>
          <a:off x="7391400" y="490538"/>
          <a:ext cx="1371600" cy="1246187"/>
        </p:xfrm>
        <a:graphic>
          <a:graphicData uri="http://schemas.openxmlformats.org/presentationml/2006/ole">
            <p:oleObj spid="_x0000_s86019" name="Clip" r:id="rId4" imgW="1744675" imgH="1584655" progId="">
              <p:embed/>
            </p:oleObj>
          </a:graphicData>
        </a:graphic>
      </p:graphicFrame>
      <p:sp>
        <p:nvSpPr>
          <p:cNvPr id="4113" name="Date Placeholder 1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824CED-66CC-42C1-96B0-E569CCD70C9F}" type="slidenum">
              <a:rPr lang="en-US"/>
              <a:pPr/>
              <a:t>52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19461" name="Oval 85"/>
          <p:cNvSpPr>
            <a:spLocks noChangeArrowheads="1"/>
          </p:cNvSpPr>
          <p:nvPr/>
        </p:nvSpPr>
        <p:spPr bwMode="auto">
          <a:xfrm>
            <a:off x="2479675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62" name="AutoShape 86"/>
          <p:cNvCxnSpPr>
            <a:cxnSpLocks noChangeShapeType="1"/>
            <a:stCxn id="19461" idx="3"/>
            <a:endCxn id="19464" idx="7"/>
          </p:cNvCxnSpPr>
          <p:nvPr/>
        </p:nvCxnSpPr>
        <p:spPr bwMode="auto">
          <a:xfrm flipH="1">
            <a:off x="1663700" y="2346325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3" name="AutoShape 87"/>
          <p:cNvCxnSpPr>
            <a:cxnSpLocks noChangeShapeType="1"/>
            <a:stCxn id="19469" idx="1"/>
            <a:endCxn id="19461" idx="5"/>
          </p:cNvCxnSpPr>
          <p:nvPr/>
        </p:nvCxnSpPr>
        <p:spPr bwMode="auto">
          <a:xfrm flipH="1" flipV="1">
            <a:off x="2724150" y="2346325"/>
            <a:ext cx="857250" cy="2555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4" name="Oval 89"/>
          <p:cNvSpPr>
            <a:spLocks noChangeArrowheads="1"/>
          </p:cNvSpPr>
          <p:nvPr/>
        </p:nvSpPr>
        <p:spPr bwMode="auto">
          <a:xfrm>
            <a:off x="1420813" y="2559050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65" name="Oval 90"/>
          <p:cNvSpPr>
            <a:spLocks noChangeArrowheads="1"/>
          </p:cNvSpPr>
          <p:nvPr/>
        </p:nvSpPr>
        <p:spPr bwMode="auto">
          <a:xfrm>
            <a:off x="1943100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66" name="AutoShape 95"/>
          <p:cNvCxnSpPr>
            <a:cxnSpLocks noChangeShapeType="1"/>
            <a:stCxn id="19468" idx="7"/>
            <a:endCxn id="19464" idx="3"/>
          </p:cNvCxnSpPr>
          <p:nvPr/>
        </p:nvCxnSpPr>
        <p:spPr bwMode="auto">
          <a:xfrm flipV="1">
            <a:off x="1141413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67" name="AutoShape 96"/>
          <p:cNvCxnSpPr>
            <a:cxnSpLocks noChangeShapeType="1"/>
            <a:stCxn id="19465" idx="1"/>
            <a:endCxn id="19464" idx="5"/>
          </p:cNvCxnSpPr>
          <p:nvPr/>
        </p:nvCxnSpPr>
        <p:spPr bwMode="auto">
          <a:xfrm flipH="1" flipV="1">
            <a:off x="1663700" y="2803525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68" name="Oval 97"/>
          <p:cNvSpPr>
            <a:spLocks noChangeArrowheads="1"/>
          </p:cNvSpPr>
          <p:nvPr/>
        </p:nvSpPr>
        <p:spPr bwMode="auto">
          <a:xfrm>
            <a:off x="898525" y="3014663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69" name="Oval 103"/>
          <p:cNvSpPr>
            <a:spLocks noChangeArrowheads="1"/>
          </p:cNvSpPr>
          <p:nvPr/>
        </p:nvSpPr>
        <p:spPr bwMode="auto">
          <a:xfrm>
            <a:off x="35401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70" name="Oval 104"/>
          <p:cNvSpPr>
            <a:spLocks noChangeArrowheads="1"/>
          </p:cNvSpPr>
          <p:nvPr/>
        </p:nvSpPr>
        <p:spPr bwMode="auto">
          <a:xfrm>
            <a:off x="40624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471" name="AutoShape 109"/>
          <p:cNvCxnSpPr>
            <a:cxnSpLocks noChangeShapeType="1"/>
            <a:stCxn id="19473" idx="7"/>
            <a:endCxn id="19469" idx="3"/>
          </p:cNvCxnSpPr>
          <p:nvPr/>
        </p:nvCxnSpPr>
        <p:spPr bwMode="auto">
          <a:xfrm flipV="1">
            <a:off x="32607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2" name="AutoShape 110"/>
          <p:cNvCxnSpPr>
            <a:cxnSpLocks noChangeShapeType="1"/>
            <a:stCxn id="19470" idx="1"/>
            <a:endCxn id="19469" idx="5"/>
          </p:cNvCxnSpPr>
          <p:nvPr/>
        </p:nvCxnSpPr>
        <p:spPr bwMode="auto">
          <a:xfrm flipH="1" flipV="1">
            <a:off x="37830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3" name="Oval 111"/>
          <p:cNvSpPr>
            <a:spLocks noChangeArrowheads="1"/>
          </p:cNvSpPr>
          <p:nvPr/>
        </p:nvSpPr>
        <p:spPr bwMode="auto">
          <a:xfrm>
            <a:off x="30178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474" name="Oval 116"/>
          <p:cNvSpPr>
            <a:spLocks noChangeArrowheads="1"/>
          </p:cNvSpPr>
          <p:nvPr/>
        </p:nvSpPr>
        <p:spPr bwMode="auto">
          <a:xfrm>
            <a:off x="4598988" y="1676400"/>
            <a:ext cx="287337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5" name="AutoShape 117"/>
          <p:cNvCxnSpPr>
            <a:cxnSpLocks noChangeShapeType="1"/>
            <a:stCxn id="19474" idx="5"/>
            <a:endCxn id="19477" idx="1"/>
          </p:cNvCxnSpPr>
          <p:nvPr/>
        </p:nvCxnSpPr>
        <p:spPr bwMode="auto">
          <a:xfrm>
            <a:off x="4843463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6" name="AutoShape 118"/>
          <p:cNvCxnSpPr>
            <a:cxnSpLocks noChangeShapeType="1"/>
            <a:stCxn id="19474" idx="3"/>
            <a:endCxn id="19461" idx="7"/>
          </p:cNvCxnSpPr>
          <p:nvPr/>
        </p:nvCxnSpPr>
        <p:spPr bwMode="auto">
          <a:xfrm flipH="1">
            <a:off x="2724150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77" name="Oval 119"/>
          <p:cNvSpPr>
            <a:spLocks noChangeArrowheads="1"/>
          </p:cNvSpPr>
          <p:nvPr/>
        </p:nvSpPr>
        <p:spPr bwMode="auto">
          <a:xfrm>
            <a:off x="6719888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78" name="AutoShape 120"/>
          <p:cNvCxnSpPr>
            <a:cxnSpLocks noChangeShapeType="1"/>
            <a:stCxn id="19477" idx="3"/>
            <a:endCxn id="19480" idx="7"/>
          </p:cNvCxnSpPr>
          <p:nvPr/>
        </p:nvCxnSpPr>
        <p:spPr bwMode="auto">
          <a:xfrm flipH="1">
            <a:off x="5903913" y="2347913"/>
            <a:ext cx="857250" cy="2540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79" name="AutoShape 121"/>
          <p:cNvCxnSpPr>
            <a:cxnSpLocks noChangeShapeType="1"/>
            <a:stCxn id="19485" idx="1"/>
            <a:endCxn id="19477" idx="5"/>
          </p:cNvCxnSpPr>
          <p:nvPr/>
        </p:nvCxnSpPr>
        <p:spPr bwMode="auto">
          <a:xfrm flipH="1" flipV="1">
            <a:off x="6964363" y="2347913"/>
            <a:ext cx="857250" cy="2555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0" name="Oval 123"/>
          <p:cNvSpPr>
            <a:spLocks noChangeArrowheads="1"/>
          </p:cNvSpPr>
          <p:nvPr/>
        </p:nvSpPr>
        <p:spPr bwMode="auto">
          <a:xfrm>
            <a:off x="5661025" y="2560638"/>
            <a:ext cx="284163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1" name="Oval 124"/>
          <p:cNvSpPr>
            <a:spLocks noChangeArrowheads="1"/>
          </p:cNvSpPr>
          <p:nvPr/>
        </p:nvSpPr>
        <p:spPr bwMode="auto">
          <a:xfrm>
            <a:off x="6183313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482" name="AutoShape 129"/>
          <p:cNvCxnSpPr>
            <a:cxnSpLocks noChangeShapeType="1"/>
            <a:stCxn id="19484" idx="7"/>
            <a:endCxn id="19480" idx="3"/>
          </p:cNvCxnSpPr>
          <p:nvPr/>
        </p:nvCxnSpPr>
        <p:spPr bwMode="auto">
          <a:xfrm flipV="1">
            <a:off x="5381625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3" name="AutoShape 130"/>
          <p:cNvCxnSpPr>
            <a:cxnSpLocks noChangeShapeType="1"/>
            <a:stCxn id="19481" idx="1"/>
            <a:endCxn id="19480" idx="5"/>
          </p:cNvCxnSpPr>
          <p:nvPr/>
        </p:nvCxnSpPr>
        <p:spPr bwMode="auto">
          <a:xfrm flipH="1" flipV="1">
            <a:off x="5903913" y="2805113"/>
            <a:ext cx="320675" cy="24288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4" name="Oval 131"/>
          <p:cNvSpPr>
            <a:spLocks noChangeArrowheads="1"/>
          </p:cNvSpPr>
          <p:nvPr/>
        </p:nvSpPr>
        <p:spPr bwMode="auto">
          <a:xfrm>
            <a:off x="5138738" y="3016250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485" name="Oval 137"/>
          <p:cNvSpPr>
            <a:spLocks noChangeArrowheads="1"/>
          </p:cNvSpPr>
          <p:nvPr/>
        </p:nvSpPr>
        <p:spPr bwMode="auto">
          <a:xfrm>
            <a:off x="7780338" y="2562225"/>
            <a:ext cx="284162" cy="2857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9486" name="Oval 138"/>
          <p:cNvSpPr>
            <a:spLocks noChangeArrowheads="1"/>
          </p:cNvSpPr>
          <p:nvPr/>
        </p:nvSpPr>
        <p:spPr bwMode="auto">
          <a:xfrm>
            <a:off x="8302625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487" name="AutoShape 143"/>
          <p:cNvCxnSpPr>
            <a:cxnSpLocks noChangeShapeType="1"/>
            <a:stCxn id="19489" idx="7"/>
            <a:endCxn id="19485" idx="3"/>
          </p:cNvCxnSpPr>
          <p:nvPr/>
        </p:nvCxnSpPr>
        <p:spPr bwMode="auto">
          <a:xfrm flipV="1">
            <a:off x="7500938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88" name="AutoShape 144"/>
          <p:cNvCxnSpPr>
            <a:cxnSpLocks noChangeShapeType="1"/>
            <a:stCxn id="19486" idx="1"/>
            <a:endCxn id="19485" idx="5"/>
          </p:cNvCxnSpPr>
          <p:nvPr/>
        </p:nvCxnSpPr>
        <p:spPr bwMode="auto">
          <a:xfrm flipH="1" flipV="1">
            <a:off x="8023225" y="2806700"/>
            <a:ext cx="320675" cy="242888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89" name="Oval 145"/>
          <p:cNvSpPr>
            <a:spLocks noChangeArrowheads="1"/>
          </p:cNvSpPr>
          <p:nvPr/>
        </p:nvSpPr>
        <p:spPr bwMode="auto">
          <a:xfrm>
            <a:off x="7258050" y="30178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490" name="Oval 150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491" name="AutoShape 151"/>
          <p:cNvCxnSpPr>
            <a:cxnSpLocks noChangeShapeType="1"/>
            <a:stCxn id="19490" idx="3"/>
            <a:endCxn id="19493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492" name="AutoShape 152"/>
          <p:cNvCxnSpPr>
            <a:cxnSpLocks noChangeShapeType="1"/>
            <a:stCxn id="19498" idx="1"/>
            <a:endCxn id="19490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493" name="Oval 153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19494" name="Oval 154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19495" name="AutoShape 159"/>
          <p:cNvCxnSpPr>
            <a:cxnSpLocks noChangeShapeType="1"/>
            <a:stCxn id="19497" idx="7"/>
            <a:endCxn id="19493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496" name="AutoShape 160"/>
          <p:cNvCxnSpPr>
            <a:cxnSpLocks noChangeShapeType="1"/>
            <a:stCxn id="19494" idx="1"/>
            <a:endCxn id="19493" idx="5"/>
          </p:cNvCxnSpPr>
          <p:nvPr/>
        </p:nvCxnSpPr>
        <p:spPr bwMode="auto">
          <a:xfrm flipH="1" flipV="1">
            <a:off x="1636713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497" name="Oval 161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19498" name="Oval 166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19499" name="Oval 167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19500" name="AutoShape 172"/>
          <p:cNvCxnSpPr>
            <a:cxnSpLocks noChangeShapeType="1"/>
            <a:stCxn id="19502" idx="7"/>
            <a:endCxn id="19498" idx="3"/>
          </p:cNvCxnSpPr>
          <p:nvPr/>
        </p:nvCxnSpPr>
        <p:spPr bwMode="auto">
          <a:xfrm flipV="1">
            <a:off x="32337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01" name="AutoShape 173"/>
          <p:cNvCxnSpPr>
            <a:cxnSpLocks noChangeShapeType="1"/>
            <a:stCxn id="19499" idx="1"/>
            <a:endCxn id="19498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02" name="Oval 174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9503" name="Oval 179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4" name="AutoShape 180"/>
          <p:cNvCxnSpPr>
            <a:cxnSpLocks noChangeShapeType="1"/>
            <a:stCxn id="19503" idx="5"/>
            <a:endCxn id="19506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5" name="AutoShape 181"/>
          <p:cNvCxnSpPr>
            <a:cxnSpLocks noChangeShapeType="1"/>
            <a:stCxn id="19503" idx="3"/>
            <a:endCxn id="19490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6" name="Oval 182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19507" name="AutoShape 183"/>
          <p:cNvCxnSpPr>
            <a:cxnSpLocks noChangeShapeType="1"/>
            <a:stCxn id="19506" idx="3"/>
            <a:endCxn id="19509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19508" name="AutoShape 184"/>
          <p:cNvCxnSpPr>
            <a:cxnSpLocks noChangeShapeType="1"/>
            <a:stCxn id="19514" idx="1"/>
            <a:endCxn id="19506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19509" name="Oval 185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19510" name="Oval 186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19511" name="AutoShape 191"/>
          <p:cNvCxnSpPr>
            <a:cxnSpLocks noChangeShapeType="1"/>
            <a:stCxn id="19513" idx="7"/>
            <a:endCxn id="19509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2" name="AutoShape 192"/>
          <p:cNvCxnSpPr>
            <a:cxnSpLocks noChangeShapeType="1"/>
            <a:stCxn id="19510" idx="1"/>
            <a:endCxn id="19509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3" name="Oval 193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19514" name="Oval 198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19515" name="Oval 199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19516" name="AutoShape 204"/>
          <p:cNvCxnSpPr>
            <a:cxnSpLocks noChangeShapeType="1"/>
            <a:stCxn id="19518" idx="7"/>
            <a:endCxn id="19514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517" name="AutoShape 205"/>
          <p:cNvCxnSpPr>
            <a:cxnSpLocks noChangeShapeType="1"/>
            <a:stCxn id="19515" idx="1"/>
            <a:endCxn id="19514" idx="5"/>
          </p:cNvCxnSpPr>
          <p:nvPr/>
        </p:nvCxnSpPr>
        <p:spPr bwMode="auto">
          <a:xfrm flipH="1" flipV="1">
            <a:off x="7996238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9518" name="Oval 206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19519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A6D42C-D050-424C-B55F-88E1735AC742}" type="slidenum">
              <a:rPr lang="en-US"/>
              <a:pPr/>
              <a:t>53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(contd.)</a:t>
            </a:r>
          </a:p>
        </p:txBody>
      </p:sp>
      <p:sp>
        <p:nvSpPr>
          <p:cNvPr id="20485" name="Oval 4"/>
          <p:cNvSpPr>
            <a:spLocks noChangeArrowheads="1"/>
          </p:cNvSpPr>
          <p:nvPr/>
        </p:nvSpPr>
        <p:spPr bwMode="auto">
          <a:xfrm>
            <a:off x="2528888" y="21034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86" name="AutoShape 5"/>
          <p:cNvCxnSpPr>
            <a:cxnSpLocks noChangeShapeType="1"/>
            <a:stCxn id="20485" idx="3"/>
            <a:endCxn id="20488" idx="7"/>
          </p:cNvCxnSpPr>
          <p:nvPr/>
        </p:nvCxnSpPr>
        <p:spPr bwMode="auto">
          <a:xfrm flipH="1">
            <a:off x="1712913" y="23463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487" name="AutoShape 6"/>
          <p:cNvCxnSpPr>
            <a:cxnSpLocks noChangeShapeType="1"/>
            <a:stCxn id="20493" idx="1"/>
            <a:endCxn id="20485" idx="5"/>
          </p:cNvCxnSpPr>
          <p:nvPr/>
        </p:nvCxnSpPr>
        <p:spPr bwMode="auto">
          <a:xfrm flipH="1" flipV="1">
            <a:off x="2773363" y="23463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488" name="Oval 7"/>
          <p:cNvSpPr>
            <a:spLocks noChangeArrowheads="1"/>
          </p:cNvSpPr>
          <p:nvPr/>
        </p:nvSpPr>
        <p:spPr bwMode="auto">
          <a:xfrm>
            <a:off x="1470025" y="25590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sp>
        <p:nvSpPr>
          <p:cNvPr id="20489" name="Oval 8"/>
          <p:cNvSpPr>
            <a:spLocks noChangeArrowheads="1"/>
          </p:cNvSpPr>
          <p:nvPr/>
        </p:nvSpPr>
        <p:spPr bwMode="auto">
          <a:xfrm>
            <a:off x="19923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cxnSp>
        <p:nvCxnSpPr>
          <p:cNvPr id="20490" name="AutoShape 13"/>
          <p:cNvCxnSpPr>
            <a:cxnSpLocks noChangeShapeType="1"/>
            <a:stCxn id="20492" idx="7"/>
            <a:endCxn id="20488" idx="3"/>
          </p:cNvCxnSpPr>
          <p:nvPr/>
        </p:nvCxnSpPr>
        <p:spPr bwMode="auto">
          <a:xfrm flipV="1">
            <a:off x="1190625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1" name="AutoShape 14"/>
          <p:cNvCxnSpPr>
            <a:cxnSpLocks noChangeShapeType="1"/>
            <a:stCxn id="20489" idx="1"/>
            <a:endCxn id="20488" idx="5"/>
          </p:cNvCxnSpPr>
          <p:nvPr/>
        </p:nvCxnSpPr>
        <p:spPr bwMode="auto">
          <a:xfrm flipH="1" flipV="1">
            <a:off x="1712913" y="28178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2" name="Oval 15"/>
          <p:cNvSpPr>
            <a:spLocks noChangeArrowheads="1"/>
          </p:cNvSpPr>
          <p:nvPr/>
        </p:nvSpPr>
        <p:spPr bwMode="auto">
          <a:xfrm>
            <a:off x="9477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493" name="Oval 20"/>
          <p:cNvSpPr>
            <a:spLocks noChangeArrowheads="1"/>
          </p:cNvSpPr>
          <p:nvPr/>
        </p:nvSpPr>
        <p:spPr bwMode="auto">
          <a:xfrm>
            <a:off x="35893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494" name="Oval 21"/>
          <p:cNvSpPr>
            <a:spLocks noChangeArrowheads="1"/>
          </p:cNvSpPr>
          <p:nvPr/>
        </p:nvSpPr>
        <p:spPr bwMode="auto">
          <a:xfrm>
            <a:off x="41116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495" name="AutoShape 26"/>
          <p:cNvCxnSpPr>
            <a:cxnSpLocks noChangeShapeType="1"/>
            <a:stCxn id="20497" idx="7"/>
            <a:endCxn id="20493" idx="3"/>
          </p:cNvCxnSpPr>
          <p:nvPr/>
        </p:nvCxnSpPr>
        <p:spPr bwMode="auto">
          <a:xfrm flipV="1">
            <a:off x="33099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496" name="AutoShape 27"/>
          <p:cNvCxnSpPr>
            <a:cxnSpLocks noChangeShapeType="1"/>
            <a:stCxn id="20494" idx="1"/>
            <a:endCxn id="20493" idx="5"/>
          </p:cNvCxnSpPr>
          <p:nvPr/>
        </p:nvCxnSpPr>
        <p:spPr bwMode="auto">
          <a:xfrm flipH="1" flipV="1">
            <a:off x="38322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497" name="Oval 28"/>
          <p:cNvSpPr>
            <a:spLocks noChangeArrowheads="1"/>
          </p:cNvSpPr>
          <p:nvPr/>
        </p:nvSpPr>
        <p:spPr bwMode="auto">
          <a:xfrm>
            <a:off x="30670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498" name="Oval 33"/>
          <p:cNvSpPr>
            <a:spLocks noChangeArrowheads="1"/>
          </p:cNvSpPr>
          <p:nvPr/>
        </p:nvSpPr>
        <p:spPr bwMode="auto">
          <a:xfrm>
            <a:off x="46482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499" name="AutoShape 34"/>
          <p:cNvCxnSpPr>
            <a:cxnSpLocks noChangeShapeType="1"/>
            <a:stCxn id="20498" idx="5"/>
            <a:endCxn id="20501" idx="1"/>
          </p:cNvCxnSpPr>
          <p:nvPr/>
        </p:nvCxnSpPr>
        <p:spPr bwMode="auto">
          <a:xfrm>
            <a:off x="4892675" y="19192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0" name="AutoShape 35"/>
          <p:cNvCxnSpPr>
            <a:cxnSpLocks noChangeShapeType="1"/>
            <a:stCxn id="20498" idx="3"/>
            <a:endCxn id="20485" idx="7"/>
          </p:cNvCxnSpPr>
          <p:nvPr/>
        </p:nvCxnSpPr>
        <p:spPr bwMode="auto">
          <a:xfrm flipH="1">
            <a:off x="2773363" y="19192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1" name="Oval 36"/>
          <p:cNvSpPr>
            <a:spLocks noChangeArrowheads="1"/>
          </p:cNvSpPr>
          <p:nvPr/>
        </p:nvSpPr>
        <p:spPr bwMode="auto">
          <a:xfrm>
            <a:off x="6769100" y="21050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02" name="AutoShape 37"/>
          <p:cNvCxnSpPr>
            <a:cxnSpLocks noChangeShapeType="1"/>
            <a:stCxn id="20501" idx="3"/>
            <a:endCxn id="20504" idx="7"/>
          </p:cNvCxnSpPr>
          <p:nvPr/>
        </p:nvCxnSpPr>
        <p:spPr bwMode="auto">
          <a:xfrm flipH="1">
            <a:off x="5953125" y="23479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03" name="AutoShape 38"/>
          <p:cNvCxnSpPr>
            <a:cxnSpLocks noChangeShapeType="1"/>
            <a:stCxn id="20509" idx="1"/>
            <a:endCxn id="20501" idx="5"/>
          </p:cNvCxnSpPr>
          <p:nvPr/>
        </p:nvCxnSpPr>
        <p:spPr bwMode="auto">
          <a:xfrm flipH="1" flipV="1">
            <a:off x="7013575" y="23479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04" name="Oval 39"/>
          <p:cNvSpPr>
            <a:spLocks noChangeArrowheads="1"/>
          </p:cNvSpPr>
          <p:nvPr/>
        </p:nvSpPr>
        <p:spPr bwMode="auto">
          <a:xfrm>
            <a:off x="5710238" y="25606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05" name="Oval 40"/>
          <p:cNvSpPr>
            <a:spLocks noChangeArrowheads="1"/>
          </p:cNvSpPr>
          <p:nvPr/>
        </p:nvSpPr>
        <p:spPr bwMode="auto">
          <a:xfrm>
            <a:off x="62325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06" name="AutoShape 45"/>
          <p:cNvCxnSpPr>
            <a:cxnSpLocks noChangeShapeType="1"/>
            <a:stCxn id="20508" idx="7"/>
            <a:endCxn id="20504" idx="3"/>
          </p:cNvCxnSpPr>
          <p:nvPr/>
        </p:nvCxnSpPr>
        <p:spPr bwMode="auto">
          <a:xfrm flipV="1">
            <a:off x="5430838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07" name="AutoShape 46"/>
          <p:cNvCxnSpPr>
            <a:cxnSpLocks noChangeShapeType="1"/>
            <a:stCxn id="20505" idx="1"/>
            <a:endCxn id="20504" idx="5"/>
          </p:cNvCxnSpPr>
          <p:nvPr/>
        </p:nvCxnSpPr>
        <p:spPr bwMode="auto">
          <a:xfrm flipH="1" flipV="1">
            <a:off x="5953125" y="28194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08" name="Oval 47"/>
          <p:cNvSpPr>
            <a:spLocks noChangeArrowheads="1"/>
          </p:cNvSpPr>
          <p:nvPr/>
        </p:nvSpPr>
        <p:spPr bwMode="auto">
          <a:xfrm>
            <a:off x="51879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09" name="Oval 52"/>
          <p:cNvSpPr>
            <a:spLocks noChangeArrowheads="1"/>
          </p:cNvSpPr>
          <p:nvPr/>
        </p:nvSpPr>
        <p:spPr bwMode="auto">
          <a:xfrm>
            <a:off x="7829550" y="25622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0510" name="Oval 53"/>
          <p:cNvSpPr>
            <a:spLocks noChangeArrowheads="1"/>
          </p:cNvSpPr>
          <p:nvPr/>
        </p:nvSpPr>
        <p:spPr bwMode="auto">
          <a:xfrm>
            <a:off x="83518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0511" name="AutoShape 58"/>
          <p:cNvCxnSpPr>
            <a:cxnSpLocks noChangeShapeType="1"/>
            <a:stCxn id="20513" idx="7"/>
            <a:endCxn id="20509" idx="3"/>
          </p:cNvCxnSpPr>
          <p:nvPr/>
        </p:nvCxnSpPr>
        <p:spPr bwMode="auto">
          <a:xfrm flipV="1">
            <a:off x="7550150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12" name="AutoShape 59"/>
          <p:cNvCxnSpPr>
            <a:cxnSpLocks noChangeShapeType="1"/>
            <a:stCxn id="20510" idx="1"/>
            <a:endCxn id="20509" idx="5"/>
          </p:cNvCxnSpPr>
          <p:nvPr/>
        </p:nvCxnSpPr>
        <p:spPr bwMode="auto">
          <a:xfrm flipH="1" flipV="1">
            <a:off x="8072438" y="28209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13" name="Oval 60"/>
          <p:cNvSpPr>
            <a:spLocks noChangeArrowheads="1"/>
          </p:cNvSpPr>
          <p:nvPr/>
        </p:nvSpPr>
        <p:spPr bwMode="auto">
          <a:xfrm>
            <a:off x="73072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14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15" name="AutoShape 66"/>
          <p:cNvCxnSpPr>
            <a:cxnSpLocks noChangeShapeType="1"/>
            <a:stCxn id="20514" idx="3"/>
            <a:endCxn id="20517" idx="7"/>
          </p:cNvCxnSpPr>
          <p:nvPr/>
        </p:nvCxnSpPr>
        <p:spPr bwMode="auto">
          <a:xfrm flipH="1">
            <a:off x="1636713" y="4860925"/>
            <a:ext cx="857250" cy="239713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16" name="AutoShape 67"/>
          <p:cNvCxnSpPr>
            <a:cxnSpLocks noChangeShapeType="1"/>
            <a:stCxn id="20522" idx="1"/>
            <a:endCxn id="20514" idx="5"/>
          </p:cNvCxnSpPr>
          <p:nvPr/>
        </p:nvCxnSpPr>
        <p:spPr bwMode="auto">
          <a:xfrm flipH="1" flipV="1">
            <a:off x="2697163" y="4860925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17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0518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0519" name="AutoShape 74"/>
          <p:cNvCxnSpPr>
            <a:cxnSpLocks noChangeShapeType="1"/>
            <a:stCxn id="20521" idx="7"/>
            <a:endCxn id="20517" idx="3"/>
          </p:cNvCxnSpPr>
          <p:nvPr/>
        </p:nvCxnSpPr>
        <p:spPr bwMode="auto">
          <a:xfrm flipV="1">
            <a:off x="1114425" y="5332413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20" name="AutoShape 75"/>
          <p:cNvCxnSpPr>
            <a:cxnSpLocks noChangeShapeType="1"/>
            <a:stCxn id="20518" idx="1"/>
            <a:endCxn id="20517" idx="5"/>
          </p:cNvCxnSpPr>
          <p:nvPr/>
        </p:nvCxnSpPr>
        <p:spPr bwMode="auto">
          <a:xfrm flipH="1" flipV="1">
            <a:off x="1636713" y="5332413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21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0522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0523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0524" name="AutoShape 87"/>
          <p:cNvCxnSpPr>
            <a:cxnSpLocks noChangeShapeType="1"/>
            <a:stCxn id="20526" idx="7"/>
            <a:endCxn id="20522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25" name="AutoShape 88"/>
          <p:cNvCxnSpPr>
            <a:cxnSpLocks noChangeShapeType="1"/>
            <a:stCxn id="20523" idx="1"/>
            <a:endCxn id="20522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26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0527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28" name="AutoShape 95"/>
          <p:cNvCxnSpPr>
            <a:cxnSpLocks noChangeShapeType="1"/>
            <a:stCxn id="20527" idx="5"/>
            <a:endCxn id="20530" idx="1"/>
          </p:cNvCxnSpPr>
          <p:nvPr/>
        </p:nvCxnSpPr>
        <p:spPr bwMode="auto">
          <a:xfrm>
            <a:off x="4816475" y="4433888"/>
            <a:ext cx="1917700" cy="2270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29" name="AutoShape 96"/>
          <p:cNvCxnSpPr>
            <a:cxnSpLocks noChangeShapeType="1"/>
            <a:stCxn id="20527" idx="3"/>
            <a:endCxn id="20514" idx="7"/>
          </p:cNvCxnSpPr>
          <p:nvPr/>
        </p:nvCxnSpPr>
        <p:spPr bwMode="auto">
          <a:xfrm flipH="1">
            <a:off x="2697163" y="4433888"/>
            <a:ext cx="1917700" cy="2254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0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0531" name="AutoShape 98"/>
          <p:cNvCxnSpPr>
            <a:cxnSpLocks noChangeShapeType="1"/>
            <a:stCxn id="20530" idx="3"/>
            <a:endCxn id="20533" idx="7"/>
          </p:cNvCxnSpPr>
          <p:nvPr/>
        </p:nvCxnSpPr>
        <p:spPr bwMode="auto">
          <a:xfrm flipH="1">
            <a:off x="5876925" y="4862513"/>
            <a:ext cx="857250" cy="239712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0532" name="AutoShape 99"/>
          <p:cNvCxnSpPr>
            <a:cxnSpLocks noChangeShapeType="1"/>
            <a:stCxn id="20538" idx="1"/>
            <a:endCxn id="20530" idx="5"/>
          </p:cNvCxnSpPr>
          <p:nvPr/>
        </p:nvCxnSpPr>
        <p:spPr bwMode="auto">
          <a:xfrm flipH="1" flipV="1">
            <a:off x="6937375" y="4862513"/>
            <a:ext cx="857250" cy="241300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0533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0534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0535" name="AutoShape 106"/>
          <p:cNvCxnSpPr>
            <a:cxnSpLocks noChangeShapeType="1"/>
            <a:stCxn id="20537" idx="7"/>
            <a:endCxn id="20533" idx="3"/>
          </p:cNvCxnSpPr>
          <p:nvPr/>
        </p:nvCxnSpPr>
        <p:spPr bwMode="auto">
          <a:xfrm flipV="1">
            <a:off x="53546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0536" name="AutoShape 107"/>
          <p:cNvCxnSpPr>
            <a:cxnSpLocks noChangeShapeType="1"/>
            <a:stCxn id="20534" idx="1"/>
            <a:endCxn id="20533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0537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0538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0539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0540" name="AutoShape 119"/>
          <p:cNvCxnSpPr>
            <a:cxnSpLocks noChangeShapeType="1"/>
            <a:stCxn id="20542" idx="7"/>
            <a:endCxn id="20538" idx="3"/>
          </p:cNvCxnSpPr>
          <p:nvPr/>
        </p:nvCxnSpPr>
        <p:spPr bwMode="auto">
          <a:xfrm flipV="1">
            <a:off x="7473950" y="5335588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41" name="AutoShape 120"/>
          <p:cNvCxnSpPr>
            <a:cxnSpLocks noChangeShapeType="1"/>
            <a:stCxn id="20539" idx="1"/>
            <a:endCxn id="20538" idx="5"/>
          </p:cNvCxnSpPr>
          <p:nvPr/>
        </p:nvCxnSpPr>
        <p:spPr bwMode="auto">
          <a:xfrm flipH="1" flipV="1">
            <a:off x="7996238" y="5335588"/>
            <a:ext cx="320675" cy="223837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0542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0543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509CBB-69F0-4095-BAFF-3B5A05665ADC}" type="slidenum">
              <a:rPr lang="en-US"/>
              <a:pPr/>
              <a:t>54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(contd.)</a:t>
            </a:r>
          </a:p>
        </p:txBody>
      </p:sp>
      <p:sp>
        <p:nvSpPr>
          <p:cNvPr id="21509" name="Oval 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cxnSp>
        <p:nvCxnSpPr>
          <p:cNvPr id="21510" name="AutoShape 5"/>
          <p:cNvCxnSpPr>
            <a:cxnSpLocks noChangeShapeType="1"/>
            <a:stCxn id="21509" idx="3"/>
            <a:endCxn id="21512" idx="7"/>
          </p:cNvCxnSpPr>
          <p:nvPr/>
        </p:nvCxnSpPr>
        <p:spPr bwMode="auto">
          <a:xfrm flipH="1">
            <a:off x="1636713" y="23606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1" name="AutoShape 6"/>
          <p:cNvCxnSpPr>
            <a:cxnSpLocks noChangeShapeType="1"/>
            <a:stCxn id="21517" idx="1"/>
            <a:endCxn id="21509" idx="5"/>
          </p:cNvCxnSpPr>
          <p:nvPr/>
        </p:nvCxnSpPr>
        <p:spPr bwMode="auto">
          <a:xfrm flipH="1" flipV="1">
            <a:off x="2697163" y="2360613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2" name="Oval 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13" name="Oval 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14" name="AutoShape 13"/>
          <p:cNvCxnSpPr>
            <a:cxnSpLocks noChangeShapeType="1"/>
            <a:stCxn id="21516" idx="7"/>
            <a:endCxn id="21512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15" name="AutoShape 14"/>
          <p:cNvCxnSpPr>
            <a:cxnSpLocks noChangeShapeType="1"/>
            <a:stCxn id="21513" idx="1"/>
            <a:endCxn id="21512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16" name="Oval 1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17" name="Oval 2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21518" name="Oval 2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19" name="AutoShape 26"/>
          <p:cNvCxnSpPr>
            <a:cxnSpLocks noChangeShapeType="1"/>
            <a:stCxn id="21521" idx="7"/>
            <a:endCxn id="21517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0" name="AutoShape 27"/>
          <p:cNvCxnSpPr>
            <a:cxnSpLocks noChangeShapeType="1"/>
            <a:stCxn id="21518" idx="1"/>
            <a:endCxn id="21517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1" name="Oval 2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22" name="Oval 3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23" name="AutoShape 34"/>
          <p:cNvCxnSpPr>
            <a:cxnSpLocks noChangeShapeType="1"/>
            <a:stCxn id="21522" idx="5"/>
            <a:endCxn id="21525" idx="1"/>
          </p:cNvCxnSpPr>
          <p:nvPr/>
        </p:nvCxnSpPr>
        <p:spPr bwMode="auto">
          <a:xfrm>
            <a:off x="4816475" y="19192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24" name="AutoShape 35"/>
          <p:cNvCxnSpPr>
            <a:cxnSpLocks noChangeShapeType="1"/>
            <a:stCxn id="21522" idx="3"/>
            <a:endCxn id="21509" idx="7"/>
          </p:cNvCxnSpPr>
          <p:nvPr/>
        </p:nvCxnSpPr>
        <p:spPr bwMode="auto">
          <a:xfrm flipH="1">
            <a:off x="2697163" y="19192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25" name="Oval 3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cxnSp>
        <p:nvCxnSpPr>
          <p:cNvPr id="21526" name="AutoShape 37"/>
          <p:cNvCxnSpPr>
            <a:cxnSpLocks noChangeShapeType="1"/>
            <a:stCxn id="21525" idx="3"/>
            <a:endCxn id="21528" idx="7"/>
          </p:cNvCxnSpPr>
          <p:nvPr/>
        </p:nvCxnSpPr>
        <p:spPr bwMode="auto">
          <a:xfrm flipH="1">
            <a:off x="5876925" y="2362200"/>
            <a:ext cx="857250" cy="2301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7" name="AutoShape 38"/>
          <p:cNvCxnSpPr>
            <a:cxnSpLocks noChangeShapeType="1"/>
            <a:stCxn id="21533" idx="1"/>
            <a:endCxn id="21525" idx="5"/>
          </p:cNvCxnSpPr>
          <p:nvPr/>
        </p:nvCxnSpPr>
        <p:spPr bwMode="auto">
          <a:xfrm flipH="1" flipV="1">
            <a:off x="6937375" y="23622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28" name="Oval 3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sp>
        <p:nvSpPr>
          <p:cNvPr id="21529" name="Oval 4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30" name="AutoShape 45"/>
          <p:cNvCxnSpPr>
            <a:cxnSpLocks noChangeShapeType="1"/>
            <a:stCxn id="21532" idx="7"/>
            <a:endCxn id="21528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1" name="AutoShape 46"/>
          <p:cNvCxnSpPr>
            <a:cxnSpLocks noChangeShapeType="1"/>
            <a:stCxn id="21529" idx="1"/>
            <a:endCxn id="21528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2" name="Oval 4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33" name="Oval 5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34" name="Oval 5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1535" name="AutoShape 58"/>
          <p:cNvCxnSpPr>
            <a:cxnSpLocks noChangeShapeType="1"/>
            <a:stCxn id="21537" idx="7"/>
            <a:endCxn id="21533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36" name="AutoShape 59"/>
          <p:cNvCxnSpPr>
            <a:cxnSpLocks noChangeShapeType="1"/>
            <a:stCxn id="21534" idx="1"/>
            <a:endCxn id="21533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37" name="Oval 6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1538" name="Oval 65"/>
          <p:cNvSpPr>
            <a:spLocks noChangeArrowheads="1"/>
          </p:cNvSpPr>
          <p:nvPr/>
        </p:nvSpPr>
        <p:spPr bwMode="auto">
          <a:xfrm>
            <a:off x="2452688" y="46180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1539" name="AutoShape 66"/>
          <p:cNvCxnSpPr>
            <a:cxnSpLocks noChangeShapeType="1"/>
            <a:stCxn id="21538" idx="3"/>
            <a:endCxn id="21541" idx="7"/>
          </p:cNvCxnSpPr>
          <p:nvPr/>
        </p:nvCxnSpPr>
        <p:spPr bwMode="auto">
          <a:xfrm flipH="1">
            <a:off x="1636713" y="48752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0" name="AutoShape 67"/>
          <p:cNvCxnSpPr>
            <a:cxnSpLocks noChangeShapeType="1"/>
            <a:stCxn id="21546" idx="1"/>
            <a:endCxn id="21538" idx="5"/>
          </p:cNvCxnSpPr>
          <p:nvPr/>
        </p:nvCxnSpPr>
        <p:spPr bwMode="auto">
          <a:xfrm flipH="1" flipV="1">
            <a:off x="2697163" y="48752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1541" name="Oval 68"/>
          <p:cNvSpPr>
            <a:spLocks noChangeArrowheads="1"/>
          </p:cNvSpPr>
          <p:nvPr/>
        </p:nvSpPr>
        <p:spPr bwMode="auto">
          <a:xfrm>
            <a:off x="1393825" y="5073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1542" name="Oval 69"/>
          <p:cNvSpPr>
            <a:spLocks noChangeArrowheads="1"/>
          </p:cNvSpPr>
          <p:nvPr/>
        </p:nvSpPr>
        <p:spPr bwMode="auto">
          <a:xfrm>
            <a:off x="1916113" y="55292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1543" name="AutoShape 74"/>
          <p:cNvCxnSpPr>
            <a:cxnSpLocks noChangeShapeType="1"/>
            <a:stCxn id="21545" idx="7"/>
            <a:endCxn id="21541" idx="3"/>
          </p:cNvCxnSpPr>
          <p:nvPr/>
        </p:nvCxnSpPr>
        <p:spPr bwMode="auto">
          <a:xfrm flipV="1">
            <a:off x="1114425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44" name="AutoShape 75"/>
          <p:cNvCxnSpPr>
            <a:cxnSpLocks noChangeShapeType="1"/>
            <a:stCxn id="21542" idx="1"/>
            <a:endCxn id="21541" idx="5"/>
          </p:cNvCxnSpPr>
          <p:nvPr/>
        </p:nvCxnSpPr>
        <p:spPr bwMode="auto">
          <a:xfrm flipH="1" flipV="1">
            <a:off x="1636713" y="53276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45" name="Oval 76"/>
          <p:cNvSpPr>
            <a:spLocks noChangeArrowheads="1"/>
          </p:cNvSpPr>
          <p:nvPr/>
        </p:nvSpPr>
        <p:spPr bwMode="auto">
          <a:xfrm>
            <a:off x="871538" y="55292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1546" name="Oval 81"/>
          <p:cNvSpPr>
            <a:spLocks noChangeArrowheads="1"/>
          </p:cNvSpPr>
          <p:nvPr/>
        </p:nvSpPr>
        <p:spPr bwMode="auto">
          <a:xfrm>
            <a:off x="35131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1547" name="Oval 82"/>
          <p:cNvSpPr>
            <a:spLocks noChangeArrowheads="1"/>
          </p:cNvSpPr>
          <p:nvPr/>
        </p:nvSpPr>
        <p:spPr bwMode="auto">
          <a:xfrm>
            <a:off x="40354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1548" name="AutoShape 87"/>
          <p:cNvCxnSpPr>
            <a:cxnSpLocks noChangeShapeType="1"/>
            <a:stCxn id="21550" idx="7"/>
            <a:endCxn id="21546" idx="3"/>
          </p:cNvCxnSpPr>
          <p:nvPr/>
        </p:nvCxnSpPr>
        <p:spPr bwMode="auto">
          <a:xfrm flipV="1">
            <a:off x="3233738" y="53340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49" name="AutoShape 88"/>
          <p:cNvCxnSpPr>
            <a:cxnSpLocks noChangeShapeType="1"/>
            <a:stCxn id="21547" idx="1"/>
            <a:endCxn id="21546" idx="5"/>
          </p:cNvCxnSpPr>
          <p:nvPr/>
        </p:nvCxnSpPr>
        <p:spPr bwMode="auto">
          <a:xfrm flipH="1" flipV="1">
            <a:off x="37560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0" name="Oval 89"/>
          <p:cNvSpPr>
            <a:spLocks noChangeArrowheads="1"/>
          </p:cNvSpPr>
          <p:nvPr/>
        </p:nvSpPr>
        <p:spPr bwMode="auto">
          <a:xfrm>
            <a:off x="2990850" y="55308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1551" name="Oval 94"/>
          <p:cNvSpPr>
            <a:spLocks noChangeArrowheads="1"/>
          </p:cNvSpPr>
          <p:nvPr/>
        </p:nvSpPr>
        <p:spPr bwMode="auto">
          <a:xfrm>
            <a:off x="4572000" y="4191000"/>
            <a:ext cx="287338" cy="2841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lIns="0" tIns="0" rIns="0" anchor="ctr" anchorCtr="1"/>
          <a:lstStyle/>
          <a:p>
            <a:endParaRPr lang="ar-SA" sz="1600">
              <a:latin typeface="Times New Roman" pitchFamily="18" charset="0"/>
              <a:sym typeface="Symbol" pitchFamily="18" charset="2"/>
            </a:endParaRPr>
          </a:p>
        </p:txBody>
      </p:sp>
      <p:cxnSp>
        <p:nvCxnSpPr>
          <p:cNvPr id="21552" name="AutoShape 95"/>
          <p:cNvCxnSpPr>
            <a:cxnSpLocks noChangeShapeType="1"/>
            <a:stCxn id="21551" idx="5"/>
            <a:endCxn id="21554" idx="1"/>
          </p:cNvCxnSpPr>
          <p:nvPr/>
        </p:nvCxnSpPr>
        <p:spPr bwMode="auto">
          <a:xfrm>
            <a:off x="4816475" y="4433888"/>
            <a:ext cx="1917700" cy="2127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21553" name="AutoShape 96"/>
          <p:cNvCxnSpPr>
            <a:cxnSpLocks noChangeShapeType="1"/>
            <a:stCxn id="21551" idx="3"/>
            <a:endCxn id="21538" idx="7"/>
          </p:cNvCxnSpPr>
          <p:nvPr/>
        </p:nvCxnSpPr>
        <p:spPr bwMode="auto">
          <a:xfrm flipH="1">
            <a:off x="2697163" y="4433888"/>
            <a:ext cx="1917700" cy="21113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21554" name="Oval 97"/>
          <p:cNvSpPr>
            <a:spLocks noChangeArrowheads="1"/>
          </p:cNvSpPr>
          <p:nvPr/>
        </p:nvSpPr>
        <p:spPr bwMode="auto">
          <a:xfrm>
            <a:off x="6692900" y="4619625"/>
            <a:ext cx="285750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1555" name="AutoShape 98"/>
          <p:cNvCxnSpPr>
            <a:cxnSpLocks noChangeShapeType="1"/>
            <a:stCxn id="21554" idx="3"/>
            <a:endCxn id="21557" idx="7"/>
          </p:cNvCxnSpPr>
          <p:nvPr/>
        </p:nvCxnSpPr>
        <p:spPr bwMode="auto">
          <a:xfrm flipH="1">
            <a:off x="5876925" y="4876800"/>
            <a:ext cx="857250" cy="225425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1556" name="AutoShape 99"/>
          <p:cNvCxnSpPr>
            <a:cxnSpLocks noChangeShapeType="1"/>
            <a:stCxn id="21562" idx="1"/>
            <a:endCxn id="21554" idx="5"/>
          </p:cNvCxnSpPr>
          <p:nvPr/>
        </p:nvCxnSpPr>
        <p:spPr bwMode="auto">
          <a:xfrm flipH="1" flipV="1">
            <a:off x="6937375" y="4876800"/>
            <a:ext cx="857250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57" name="Oval 100"/>
          <p:cNvSpPr>
            <a:spLocks noChangeArrowheads="1"/>
          </p:cNvSpPr>
          <p:nvPr/>
        </p:nvSpPr>
        <p:spPr bwMode="auto">
          <a:xfrm>
            <a:off x="5634038" y="50752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1558" name="Oval 101"/>
          <p:cNvSpPr>
            <a:spLocks noChangeArrowheads="1"/>
          </p:cNvSpPr>
          <p:nvPr/>
        </p:nvSpPr>
        <p:spPr bwMode="auto">
          <a:xfrm>
            <a:off x="6156325" y="55308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1559" name="AutoShape 106"/>
          <p:cNvCxnSpPr>
            <a:cxnSpLocks noChangeShapeType="1"/>
            <a:stCxn id="21561" idx="7"/>
            <a:endCxn id="21557" idx="3"/>
          </p:cNvCxnSpPr>
          <p:nvPr/>
        </p:nvCxnSpPr>
        <p:spPr bwMode="auto">
          <a:xfrm flipV="1">
            <a:off x="5354638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0" name="AutoShape 107"/>
          <p:cNvCxnSpPr>
            <a:cxnSpLocks noChangeShapeType="1"/>
            <a:stCxn id="21558" idx="1"/>
            <a:endCxn id="21557" idx="5"/>
          </p:cNvCxnSpPr>
          <p:nvPr/>
        </p:nvCxnSpPr>
        <p:spPr bwMode="auto">
          <a:xfrm flipH="1" flipV="1">
            <a:off x="5876925" y="53340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1" name="Oval 108"/>
          <p:cNvSpPr>
            <a:spLocks noChangeArrowheads="1"/>
          </p:cNvSpPr>
          <p:nvPr/>
        </p:nvSpPr>
        <p:spPr bwMode="auto">
          <a:xfrm>
            <a:off x="5111750" y="55308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1562" name="Oval 113"/>
          <p:cNvSpPr>
            <a:spLocks noChangeArrowheads="1"/>
          </p:cNvSpPr>
          <p:nvPr/>
        </p:nvSpPr>
        <p:spPr bwMode="auto">
          <a:xfrm>
            <a:off x="7753350" y="50768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1563" name="Oval 114"/>
          <p:cNvSpPr>
            <a:spLocks noChangeArrowheads="1"/>
          </p:cNvSpPr>
          <p:nvPr/>
        </p:nvSpPr>
        <p:spPr bwMode="auto">
          <a:xfrm>
            <a:off x="8275638" y="55324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1564" name="AutoShape 119"/>
          <p:cNvCxnSpPr>
            <a:cxnSpLocks noChangeShapeType="1"/>
            <a:stCxn id="21566" idx="7"/>
            <a:endCxn id="21562" idx="3"/>
          </p:cNvCxnSpPr>
          <p:nvPr/>
        </p:nvCxnSpPr>
        <p:spPr bwMode="auto">
          <a:xfrm flipV="1">
            <a:off x="7473950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65" name="AutoShape 120"/>
          <p:cNvCxnSpPr>
            <a:cxnSpLocks noChangeShapeType="1"/>
            <a:stCxn id="21563" idx="1"/>
            <a:endCxn id="21562" idx="5"/>
          </p:cNvCxnSpPr>
          <p:nvPr/>
        </p:nvCxnSpPr>
        <p:spPr bwMode="auto">
          <a:xfrm flipH="1" flipV="1">
            <a:off x="7996238" y="53308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1566" name="Oval 121"/>
          <p:cNvSpPr>
            <a:spLocks noChangeArrowheads="1"/>
          </p:cNvSpPr>
          <p:nvPr/>
        </p:nvSpPr>
        <p:spPr bwMode="auto">
          <a:xfrm>
            <a:off x="7231063" y="55324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1567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D69799-1484-4540-9712-C9ABF3C01DFA}" type="slidenum">
              <a:rPr lang="en-US"/>
              <a:pPr/>
              <a:t>55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(end)</a:t>
            </a:r>
          </a:p>
        </p:txBody>
      </p:sp>
      <p:sp>
        <p:nvSpPr>
          <p:cNvPr id="22533" name="Oval 64"/>
          <p:cNvSpPr>
            <a:spLocks noChangeArrowheads="1"/>
          </p:cNvSpPr>
          <p:nvPr/>
        </p:nvSpPr>
        <p:spPr bwMode="auto">
          <a:xfrm>
            <a:off x="2452688" y="2103438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34" name="AutoShape 65"/>
          <p:cNvCxnSpPr>
            <a:cxnSpLocks noChangeShapeType="1"/>
            <a:stCxn id="22533" idx="3"/>
            <a:endCxn id="22536" idx="7"/>
          </p:cNvCxnSpPr>
          <p:nvPr/>
        </p:nvCxnSpPr>
        <p:spPr bwMode="auto">
          <a:xfrm flipH="1">
            <a:off x="1636713" y="2355850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5" name="AutoShape 66"/>
          <p:cNvCxnSpPr>
            <a:cxnSpLocks noChangeShapeType="1"/>
            <a:stCxn id="22541" idx="1"/>
            <a:endCxn id="22533" idx="5"/>
          </p:cNvCxnSpPr>
          <p:nvPr/>
        </p:nvCxnSpPr>
        <p:spPr bwMode="auto">
          <a:xfrm flipH="1" flipV="1">
            <a:off x="2697163" y="2355850"/>
            <a:ext cx="857250" cy="2365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36" name="Oval 67"/>
          <p:cNvSpPr>
            <a:spLocks noChangeArrowheads="1"/>
          </p:cNvSpPr>
          <p:nvPr/>
        </p:nvSpPr>
        <p:spPr bwMode="auto">
          <a:xfrm>
            <a:off x="1393825" y="25590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37" name="Oval 68"/>
          <p:cNvSpPr>
            <a:spLocks noChangeArrowheads="1"/>
          </p:cNvSpPr>
          <p:nvPr/>
        </p:nvSpPr>
        <p:spPr bwMode="auto">
          <a:xfrm>
            <a:off x="1916113" y="30146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38" name="AutoShape 73"/>
          <p:cNvCxnSpPr>
            <a:cxnSpLocks noChangeShapeType="1"/>
            <a:stCxn id="22540" idx="7"/>
            <a:endCxn id="22536" idx="3"/>
          </p:cNvCxnSpPr>
          <p:nvPr/>
        </p:nvCxnSpPr>
        <p:spPr bwMode="auto">
          <a:xfrm flipV="1">
            <a:off x="1114425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39" name="AutoShape 74"/>
          <p:cNvCxnSpPr>
            <a:cxnSpLocks noChangeShapeType="1"/>
            <a:stCxn id="22537" idx="1"/>
            <a:endCxn id="22536" idx="5"/>
          </p:cNvCxnSpPr>
          <p:nvPr/>
        </p:nvCxnSpPr>
        <p:spPr bwMode="auto">
          <a:xfrm flipH="1" flipV="1">
            <a:off x="1636713" y="28130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0" name="Oval 75"/>
          <p:cNvSpPr>
            <a:spLocks noChangeArrowheads="1"/>
          </p:cNvSpPr>
          <p:nvPr/>
        </p:nvSpPr>
        <p:spPr bwMode="auto">
          <a:xfrm>
            <a:off x="871538" y="30146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41" name="Oval 80"/>
          <p:cNvSpPr>
            <a:spLocks noChangeArrowheads="1"/>
          </p:cNvSpPr>
          <p:nvPr/>
        </p:nvSpPr>
        <p:spPr bwMode="auto">
          <a:xfrm>
            <a:off x="35131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sp>
        <p:nvSpPr>
          <p:cNvPr id="22542" name="Oval 81"/>
          <p:cNvSpPr>
            <a:spLocks noChangeArrowheads="1"/>
          </p:cNvSpPr>
          <p:nvPr/>
        </p:nvSpPr>
        <p:spPr bwMode="auto">
          <a:xfrm>
            <a:off x="40354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43" name="AutoShape 86"/>
          <p:cNvCxnSpPr>
            <a:cxnSpLocks noChangeShapeType="1"/>
            <a:stCxn id="22545" idx="7"/>
            <a:endCxn id="22541" idx="3"/>
          </p:cNvCxnSpPr>
          <p:nvPr/>
        </p:nvCxnSpPr>
        <p:spPr bwMode="auto">
          <a:xfrm flipV="1">
            <a:off x="32337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4" name="AutoShape 87"/>
          <p:cNvCxnSpPr>
            <a:cxnSpLocks noChangeShapeType="1"/>
            <a:stCxn id="22542" idx="1"/>
            <a:endCxn id="22541" idx="5"/>
          </p:cNvCxnSpPr>
          <p:nvPr/>
        </p:nvCxnSpPr>
        <p:spPr bwMode="auto">
          <a:xfrm flipH="1" flipV="1">
            <a:off x="37560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5" name="Oval 88"/>
          <p:cNvSpPr>
            <a:spLocks noChangeArrowheads="1"/>
          </p:cNvSpPr>
          <p:nvPr/>
        </p:nvSpPr>
        <p:spPr bwMode="auto">
          <a:xfrm>
            <a:off x="29908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46" name="Oval 93"/>
          <p:cNvSpPr>
            <a:spLocks noChangeArrowheads="1"/>
          </p:cNvSpPr>
          <p:nvPr/>
        </p:nvSpPr>
        <p:spPr bwMode="auto">
          <a:xfrm>
            <a:off x="4572000" y="16764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cxnSp>
        <p:nvCxnSpPr>
          <p:cNvPr id="22547" name="AutoShape 94"/>
          <p:cNvCxnSpPr>
            <a:cxnSpLocks noChangeShapeType="1"/>
            <a:stCxn id="22546" idx="5"/>
            <a:endCxn id="22549" idx="1"/>
          </p:cNvCxnSpPr>
          <p:nvPr/>
        </p:nvCxnSpPr>
        <p:spPr bwMode="auto">
          <a:xfrm>
            <a:off x="4816475" y="19335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48" name="AutoShape 95"/>
          <p:cNvCxnSpPr>
            <a:cxnSpLocks noChangeShapeType="1"/>
            <a:stCxn id="22546" idx="3"/>
            <a:endCxn id="22533" idx="7"/>
          </p:cNvCxnSpPr>
          <p:nvPr/>
        </p:nvCxnSpPr>
        <p:spPr bwMode="auto">
          <a:xfrm flipH="1">
            <a:off x="2697163" y="1933575"/>
            <a:ext cx="1917700" cy="2016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49" name="Oval 96"/>
          <p:cNvSpPr>
            <a:spLocks noChangeArrowheads="1"/>
          </p:cNvSpPr>
          <p:nvPr/>
        </p:nvSpPr>
        <p:spPr bwMode="auto">
          <a:xfrm>
            <a:off x="6692900" y="21050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50" name="AutoShape 97"/>
          <p:cNvCxnSpPr>
            <a:cxnSpLocks noChangeShapeType="1"/>
            <a:stCxn id="22549" idx="3"/>
            <a:endCxn id="22552" idx="7"/>
          </p:cNvCxnSpPr>
          <p:nvPr/>
        </p:nvCxnSpPr>
        <p:spPr bwMode="auto">
          <a:xfrm flipH="1">
            <a:off x="5876925" y="23574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1" name="AutoShape 98"/>
          <p:cNvCxnSpPr>
            <a:cxnSpLocks noChangeShapeType="1"/>
            <a:stCxn id="22557" idx="1"/>
            <a:endCxn id="22549" idx="5"/>
          </p:cNvCxnSpPr>
          <p:nvPr/>
        </p:nvCxnSpPr>
        <p:spPr bwMode="auto">
          <a:xfrm flipH="1" flipV="1">
            <a:off x="6937375" y="23574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2" name="Oval 99"/>
          <p:cNvSpPr>
            <a:spLocks noChangeArrowheads="1"/>
          </p:cNvSpPr>
          <p:nvPr/>
        </p:nvSpPr>
        <p:spPr bwMode="auto">
          <a:xfrm>
            <a:off x="5634038" y="25606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53" name="Oval 100"/>
          <p:cNvSpPr>
            <a:spLocks noChangeArrowheads="1"/>
          </p:cNvSpPr>
          <p:nvPr/>
        </p:nvSpPr>
        <p:spPr bwMode="auto">
          <a:xfrm>
            <a:off x="6156325" y="30162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54" name="AutoShape 105"/>
          <p:cNvCxnSpPr>
            <a:cxnSpLocks noChangeShapeType="1"/>
            <a:stCxn id="22556" idx="7"/>
            <a:endCxn id="22552" idx="3"/>
          </p:cNvCxnSpPr>
          <p:nvPr/>
        </p:nvCxnSpPr>
        <p:spPr bwMode="auto">
          <a:xfrm flipV="1">
            <a:off x="5354638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55" name="AutoShape 106"/>
          <p:cNvCxnSpPr>
            <a:cxnSpLocks noChangeShapeType="1"/>
            <a:stCxn id="22553" idx="1"/>
            <a:endCxn id="22552" idx="5"/>
          </p:cNvCxnSpPr>
          <p:nvPr/>
        </p:nvCxnSpPr>
        <p:spPr bwMode="auto">
          <a:xfrm flipH="1" flipV="1">
            <a:off x="5876925" y="28146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56" name="Oval 107"/>
          <p:cNvSpPr>
            <a:spLocks noChangeArrowheads="1"/>
          </p:cNvSpPr>
          <p:nvPr/>
        </p:nvSpPr>
        <p:spPr bwMode="auto">
          <a:xfrm>
            <a:off x="5111750" y="30162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57" name="Oval 112"/>
          <p:cNvSpPr>
            <a:spLocks noChangeArrowheads="1"/>
          </p:cNvSpPr>
          <p:nvPr/>
        </p:nvSpPr>
        <p:spPr bwMode="auto">
          <a:xfrm>
            <a:off x="7753350" y="25622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58" name="Oval 113"/>
          <p:cNvSpPr>
            <a:spLocks noChangeArrowheads="1"/>
          </p:cNvSpPr>
          <p:nvPr/>
        </p:nvSpPr>
        <p:spPr bwMode="auto">
          <a:xfrm>
            <a:off x="8275638" y="30178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2559" name="AutoShape 118"/>
          <p:cNvCxnSpPr>
            <a:cxnSpLocks noChangeShapeType="1"/>
            <a:stCxn id="22561" idx="7"/>
            <a:endCxn id="22557" idx="3"/>
          </p:cNvCxnSpPr>
          <p:nvPr/>
        </p:nvCxnSpPr>
        <p:spPr bwMode="auto">
          <a:xfrm flipV="1">
            <a:off x="7473950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0" name="AutoShape 119"/>
          <p:cNvCxnSpPr>
            <a:cxnSpLocks noChangeShapeType="1"/>
            <a:stCxn id="22558" idx="1"/>
            <a:endCxn id="22557" idx="5"/>
          </p:cNvCxnSpPr>
          <p:nvPr/>
        </p:nvCxnSpPr>
        <p:spPr bwMode="auto">
          <a:xfrm flipH="1" flipV="1">
            <a:off x="7996238" y="28162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1" name="Oval 120"/>
          <p:cNvSpPr>
            <a:spLocks noChangeArrowheads="1"/>
          </p:cNvSpPr>
          <p:nvPr/>
        </p:nvSpPr>
        <p:spPr bwMode="auto">
          <a:xfrm>
            <a:off x="7231063" y="30178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2562" name="Oval 125"/>
          <p:cNvSpPr>
            <a:spLocks noChangeArrowheads="1"/>
          </p:cNvSpPr>
          <p:nvPr/>
        </p:nvSpPr>
        <p:spPr bwMode="auto">
          <a:xfrm>
            <a:off x="2452688" y="4541838"/>
            <a:ext cx="285750" cy="28416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22563" name="AutoShape 126"/>
          <p:cNvCxnSpPr>
            <a:cxnSpLocks noChangeShapeType="1"/>
            <a:stCxn id="22562" idx="3"/>
            <a:endCxn id="22565" idx="7"/>
          </p:cNvCxnSpPr>
          <p:nvPr/>
        </p:nvCxnSpPr>
        <p:spPr bwMode="auto">
          <a:xfrm flipH="1">
            <a:off x="1636713" y="4799013"/>
            <a:ext cx="857250" cy="2301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4" name="AutoShape 127"/>
          <p:cNvCxnSpPr>
            <a:cxnSpLocks noChangeShapeType="1"/>
            <a:stCxn id="22570" idx="1"/>
            <a:endCxn id="22562" idx="5"/>
          </p:cNvCxnSpPr>
          <p:nvPr/>
        </p:nvCxnSpPr>
        <p:spPr bwMode="auto">
          <a:xfrm flipH="1" flipV="1">
            <a:off x="2697163" y="4799013"/>
            <a:ext cx="857250" cy="22701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65" name="Oval 128"/>
          <p:cNvSpPr>
            <a:spLocks noChangeArrowheads="1"/>
          </p:cNvSpPr>
          <p:nvPr/>
        </p:nvSpPr>
        <p:spPr bwMode="auto">
          <a:xfrm>
            <a:off x="1393825" y="49974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15</a:t>
            </a:r>
          </a:p>
        </p:txBody>
      </p:sp>
      <p:sp>
        <p:nvSpPr>
          <p:cNvPr id="22566" name="Oval 129"/>
          <p:cNvSpPr>
            <a:spLocks noChangeArrowheads="1"/>
          </p:cNvSpPr>
          <p:nvPr/>
        </p:nvSpPr>
        <p:spPr bwMode="auto">
          <a:xfrm>
            <a:off x="1916113" y="5453063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25</a:t>
            </a:r>
          </a:p>
        </p:txBody>
      </p:sp>
      <p:cxnSp>
        <p:nvCxnSpPr>
          <p:cNvPr id="22567" name="AutoShape 134"/>
          <p:cNvCxnSpPr>
            <a:cxnSpLocks noChangeShapeType="1"/>
            <a:stCxn id="22569" idx="7"/>
            <a:endCxn id="22565" idx="3"/>
          </p:cNvCxnSpPr>
          <p:nvPr/>
        </p:nvCxnSpPr>
        <p:spPr bwMode="auto">
          <a:xfrm flipV="1">
            <a:off x="1114425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68" name="AutoShape 135"/>
          <p:cNvCxnSpPr>
            <a:cxnSpLocks noChangeShapeType="1"/>
            <a:stCxn id="22566" idx="1"/>
            <a:endCxn id="22565" idx="5"/>
          </p:cNvCxnSpPr>
          <p:nvPr/>
        </p:nvCxnSpPr>
        <p:spPr bwMode="auto">
          <a:xfrm flipH="1" flipV="1">
            <a:off x="1636713" y="5251450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69" name="Oval 136"/>
          <p:cNvSpPr>
            <a:spLocks noChangeArrowheads="1"/>
          </p:cNvSpPr>
          <p:nvPr/>
        </p:nvSpPr>
        <p:spPr bwMode="auto">
          <a:xfrm>
            <a:off x="871538" y="545306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16</a:t>
            </a:r>
          </a:p>
        </p:txBody>
      </p:sp>
      <p:sp>
        <p:nvSpPr>
          <p:cNvPr id="22570" name="Oval 141"/>
          <p:cNvSpPr>
            <a:spLocks noChangeArrowheads="1"/>
          </p:cNvSpPr>
          <p:nvPr/>
        </p:nvSpPr>
        <p:spPr bwMode="auto">
          <a:xfrm>
            <a:off x="3513138" y="4999038"/>
            <a:ext cx="284162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22571" name="Oval 142"/>
          <p:cNvSpPr>
            <a:spLocks noChangeArrowheads="1"/>
          </p:cNvSpPr>
          <p:nvPr/>
        </p:nvSpPr>
        <p:spPr bwMode="auto">
          <a:xfrm>
            <a:off x="40354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12</a:t>
            </a:r>
          </a:p>
        </p:txBody>
      </p:sp>
      <p:cxnSp>
        <p:nvCxnSpPr>
          <p:cNvPr id="22572" name="AutoShape 147"/>
          <p:cNvCxnSpPr>
            <a:cxnSpLocks noChangeShapeType="1"/>
            <a:stCxn id="22574" idx="7"/>
            <a:endCxn id="22570" idx="3"/>
          </p:cNvCxnSpPr>
          <p:nvPr/>
        </p:nvCxnSpPr>
        <p:spPr bwMode="auto">
          <a:xfrm flipV="1">
            <a:off x="3233738" y="5257800"/>
            <a:ext cx="320675" cy="223838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2573" name="AutoShape 148"/>
          <p:cNvCxnSpPr>
            <a:cxnSpLocks noChangeShapeType="1"/>
            <a:stCxn id="22571" idx="1"/>
            <a:endCxn id="22570" idx="5"/>
          </p:cNvCxnSpPr>
          <p:nvPr/>
        </p:nvCxnSpPr>
        <p:spPr bwMode="auto">
          <a:xfrm flipH="1" flipV="1">
            <a:off x="3756025" y="5257800"/>
            <a:ext cx="320675" cy="228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74" name="Oval 149"/>
          <p:cNvSpPr>
            <a:spLocks noChangeArrowheads="1"/>
          </p:cNvSpPr>
          <p:nvPr/>
        </p:nvSpPr>
        <p:spPr bwMode="auto">
          <a:xfrm>
            <a:off x="2990850" y="5454650"/>
            <a:ext cx="284163" cy="28575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10</a:t>
            </a:r>
          </a:p>
        </p:txBody>
      </p:sp>
      <p:sp>
        <p:nvSpPr>
          <p:cNvPr id="22575" name="Oval 154"/>
          <p:cNvSpPr>
            <a:spLocks noChangeArrowheads="1"/>
          </p:cNvSpPr>
          <p:nvPr/>
        </p:nvSpPr>
        <p:spPr bwMode="auto">
          <a:xfrm>
            <a:off x="4572000" y="4114800"/>
            <a:ext cx="287338" cy="28416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cxnSp>
        <p:nvCxnSpPr>
          <p:cNvPr id="22576" name="AutoShape 155"/>
          <p:cNvCxnSpPr>
            <a:cxnSpLocks noChangeShapeType="1"/>
            <a:stCxn id="22575" idx="5"/>
            <a:endCxn id="22578" idx="1"/>
          </p:cNvCxnSpPr>
          <p:nvPr/>
        </p:nvCxnSpPr>
        <p:spPr bwMode="auto">
          <a:xfrm>
            <a:off x="4816475" y="4371975"/>
            <a:ext cx="1917700" cy="2032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77" name="AutoShape 156"/>
          <p:cNvCxnSpPr>
            <a:cxnSpLocks noChangeShapeType="1"/>
            <a:stCxn id="22575" idx="3"/>
            <a:endCxn id="22562" idx="7"/>
          </p:cNvCxnSpPr>
          <p:nvPr/>
        </p:nvCxnSpPr>
        <p:spPr bwMode="auto">
          <a:xfrm flipH="1">
            <a:off x="2697163" y="4371975"/>
            <a:ext cx="1917700" cy="196850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sp>
        <p:nvSpPr>
          <p:cNvPr id="22578" name="Oval 157"/>
          <p:cNvSpPr>
            <a:spLocks noChangeArrowheads="1"/>
          </p:cNvSpPr>
          <p:nvPr/>
        </p:nvSpPr>
        <p:spPr bwMode="auto">
          <a:xfrm>
            <a:off x="6692900" y="4543425"/>
            <a:ext cx="285750" cy="284163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22579" name="AutoShape 158"/>
          <p:cNvCxnSpPr>
            <a:cxnSpLocks noChangeShapeType="1"/>
            <a:stCxn id="22578" idx="3"/>
            <a:endCxn id="22581" idx="7"/>
          </p:cNvCxnSpPr>
          <p:nvPr/>
        </p:nvCxnSpPr>
        <p:spPr bwMode="auto">
          <a:xfrm flipH="1">
            <a:off x="5876925" y="4795838"/>
            <a:ext cx="857250" cy="234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0" name="AutoShape 159"/>
          <p:cNvCxnSpPr>
            <a:cxnSpLocks noChangeShapeType="1"/>
            <a:stCxn id="22586" idx="1"/>
            <a:endCxn id="22578" idx="5"/>
          </p:cNvCxnSpPr>
          <p:nvPr/>
        </p:nvCxnSpPr>
        <p:spPr bwMode="auto">
          <a:xfrm flipH="1" flipV="1">
            <a:off x="6937375" y="4795838"/>
            <a:ext cx="857250" cy="2365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1" name="Oval 160"/>
          <p:cNvSpPr>
            <a:spLocks noChangeArrowheads="1"/>
          </p:cNvSpPr>
          <p:nvPr/>
        </p:nvSpPr>
        <p:spPr bwMode="auto">
          <a:xfrm>
            <a:off x="5634038" y="49990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22582" name="Oval 161"/>
          <p:cNvSpPr>
            <a:spLocks noChangeArrowheads="1"/>
          </p:cNvSpPr>
          <p:nvPr/>
        </p:nvSpPr>
        <p:spPr bwMode="auto">
          <a:xfrm>
            <a:off x="6156325" y="5454650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9</a:t>
            </a:r>
          </a:p>
        </p:txBody>
      </p:sp>
      <p:cxnSp>
        <p:nvCxnSpPr>
          <p:cNvPr id="22583" name="AutoShape 166"/>
          <p:cNvCxnSpPr>
            <a:cxnSpLocks noChangeShapeType="1"/>
            <a:stCxn id="22585" idx="7"/>
            <a:endCxn id="22581" idx="3"/>
          </p:cNvCxnSpPr>
          <p:nvPr/>
        </p:nvCxnSpPr>
        <p:spPr bwMode="auto">
          <a:xfrm flipV="1">
            <a:off x="5354638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4" name="AutoShape 167"/>
          <p:cNvCxnSpPr>
            <a:cxnSpLocks noChangeShapeType="1"/>
            <a:stCxn id="22582" idx="1"/>
            <a:endCxn id="22581" idx="5"/>
          </p:cNvCxnSpPr>
          <p:nvPr/>
        </p:nvCxnSpPr>
        <p:spPr bwMode="auto">
          <a:xfrm flipH="1" flipV="1">
            <a:off x="5876925" y="5253038"/>
            <a:ext cx="320675" cy="2333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85" name="Oval 168"/>
          <p:cNvSpPr>
            <a:spLocks noChangeArrowheads="1"/>
          </p:cNvSpPr>
          <p:nvPr/>
        </p:nvSpPr>
        <p:spPr bwMode="auto">
          <a:xfrm>
            <a:off x="5111750" y="5454650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11</a:t>
            </a:r>
          </a:p>
        </p:txBody>
      </p:sp>
      <p:sp>
        <p:nvSpPr>
          <p:cNvPr id="22586" name="Oval 173"/>
          <p:cNvSpPr>
            <a:spLocks noChangeArrowheads="1"/>
          </p:cNvSpPr>
          <p:nvPr/>
        </p:nvSpPr>
        <p:spPr bwMode="auto">
          <a:xfrm>
            <a:off x="7753350" y="50006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23</a:t>
            </a:r>
          </a:p>
        </p:txBody>
      </p:sp>
      <p:sp>
        <p:nvSpPr>
          <p:cNvPr id="22587" name="Oval 174"/>
          <p:cNvSpPr>
            <a:spLocks noChangeArrowheads="1"/>
          </p:cNvSpPr>
          <p:nvPr/>
        </p:nvSpPr>
        <p:spPr bwMode="auto">
          <a:xfrm>
            <a:off x="8275638" y="54562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20</a:t>
            </a:r>
          </a:p>
        </p:txBody>
      </p:sp>
      <p:cxnSp>
        <p:nvCxnSpPr>
          <p:cNvPr id="22588" name="AutoShape 179"/>
          <p:cNvCxnSpPr>
            <a:cxnSpLocks noChangeShapeType="1"/>
            <a:stCxn id="22590" idx="7"/>
            <a:endCxn id="22586" idx="3"/>
          </p:cNvCxnSpPr>
          <p:nvPr/>
        </p:nvCxnSpPr>
        <p:spPr bwMode="auto">
          <a:xfrm flipV="1">
            <a:off x="7473950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589" name="AutoShape 180"/>
          <p:cNvCxnSpPr>
            <a:cxnSpLocks noChangeShapeType="1"/>
            <a:stCxn id="22587" idx="1"/>
            <a:endCxn id="22586" idx="5"/>
          </p:cNvCxnSpPr>
          <p:nvPr/>
        </p:nvCxnSpPr>
        <p:spPr bwMode="auto">
          <a:xfrm flipH="1" flipV="1">
            <a:off x="7996238" y="5254625"/>
            <a:ext cx="3206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22590" name="Oval 181"/>
          <p:cNvSpPr>
            <a:spLocks noChangeArrowheads="1"/>
          </p:cNvSpPr>
          <p:nvPr/>
        </p:nvSpPr>
        <p:spPr bwMode="auto">
          <a:xfrm>
            <a:off x="7231063" y="5456238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600">
                <a:latin typeface="Times New Roman" pitchFamily="18" charset="0"/>
                <a:sym typeface="Symbol" pitchFamily="18" charset="2"/>
              </a:rPr>
              <a:t>27</a:t>
            </a:r>
          </a:p>
        </p:txBody>
      </p:sp>
      <p:sp>
        <p:nvSpPr>
          <p:cNvPr id="22591" name="Date Placeholder 6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6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48" name="AutoShape 14"/>
          <p:cNvCxnSpPr>
            <a:cxnSpLocks noChangeShapeType="1"/>
            <a:stCxn id="50" idx="7"/>
            <a:endCxn id="46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9" name="AutoShape 15"/>
          <p:cNvCxnSpPr>
            <a:cxnSpLocks noChangeShapeType="1"/>
            <a:stCxn id="47" idx="1"/>
            <a:endCxn id="46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0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51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52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53" name="AutoShape 28"/>
          <p:cNvCxnSpPr>
            <a:cxnSpLocks noChangeShapeType="1"/>
            <a:stCxn id="55" idx="7"/>
            <a:endCxn id="51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4" name="AutoShape 29"/>
          <p:cNvCxnSpPr>
            <a:cxnSpLocks noChangeShapeType="1"/>
            <a:stCxn id="52" idx="1"/>
            <a:endCxn id="51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55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7</a:t>
            </a:r>
          </a:p>
        </p:txBody>
      </p: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</a:rPr>
              <a:t>k</a:t>
            </a:r>
            <a:endParaRPr lang="en-US" b="1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58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43" name="Text Box 53"/>
          <p:cNvSpPr txBox="1">
            <a:spLocks noChangeArrowheads="1"/>
          </p:cNvSpPr>
          <p:nvPr/>
        </p:nvSpPr>
        <p:spPr bwMode="auto">
          <a:xfrm>
            <a:off x="6781800" y="2514600"/>
            <a:ext cx="298480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Times New Roman" pitchFamily="18" charset="0"/>
              </a:rPr>
              <a:t>k</a:t>
            </a:r>
            <a:endParaRPr lang="en-US" b="1" i="1" dirty="0">
              <a:latin typeface="Times New Roman" pitchFamily="18" charset="0"/>
            </a:endParaRPr>
          </a:p>
        </p:txBody>
      </p: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6238098" y="4648200"/>
            <a:ext cx="848502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Merge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59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solidFill>
                  <a:schemeClr val="tx2"/>
                </a:solidFill>
                <a:sym typeface="Symbol" pitchFamily="18" charset="2"/>
              </a:rPr>
              <a:t>7</a:t>
            </a: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2</a:t>
            </a: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B04F45-4578-40A4-9E96-F57C4DDE2660}" type="slidenum">
              <a:rPr lang="en-US"/>
              <a:pPr/>
              <a:t>6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3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3. Store the nodes in fixed positions: (</a:t>
            </a:r>
            <a:r>
              <a:rPr lang="en-US" dirty="0" err="1" smtClean="0"/>
              <a:t>i</a:t>
            </a:r>
            <a:r>
              <a:rPr lang="en-US" dirty="0" smtClean="0"/>
              <a:t>) root goes into first index, (ii) in general left child of tree[</a:t>
            </a:r>
            <a:r>
              <a:rPr lang="en-US" dirty="0" err="1" smtClean="0"/>
              <a:t>i</a:t>
            </a:r>
            <a:r>
              <a:rPr lang="en-US" dirty="0" smtClean="0"/>
              <a:t>] is stored in tree[2i] and right child in tree[2i+1].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60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sym typeface="Symbol" pitchFamily="18" charset="2"/>
              </a:rPr>
              <a:t>2</a:t>
            </a:r>
            <a:endParaRPr lang="en-US" sz="1800" dirty="0">
              <a:solidFill>
                <a:schemeClr val="tx2"/>
              </a:solidFill>
              <a:sym typeface="Symbol" pitchFamily="18" charset="2"/>
            </a:endParaRP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4</a:t>
            </a: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Heaps</a:t>
            </a: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6E9264-AB72-4F99-98C3-9A9844DBB42F}" type="slidenum">
              <a:rPr lang="en-US"/>
              <a:pPr/>
              <a:t>61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Merging Two Heaps</a:t>
            </a:r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36576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We are given two two heaps and a key </a:t>
            </a:r>
            <a:r>
              <a:rPr lang="en-US" sz="2400" b="1" i="1" smtClean="0">
                <a:latin typeface="Times New Roman" pitchFamily="18" charset="0"/>
              </a:rPr>
              <a:t>k</a:t>
            </a:r>
          </a:p>
          <a:p>
            <a:pPr eaLnBrk="1" hangingPunct="1"/>
            <a:r>
              <a:rPr lang="en-US" sz="2400" smtClean="0"/>
              <a:t>We create a new heap with the root node storing </a:t>
            </a:r>
            <a:r>
              <a:rPr lang="en-US" sz="2400" b="1" i="1" smtClean="0">
                <a:latin typeface="Times New Roman" pitchFamily="18" charset="0"/>
              </a:rPr>
              <a:t>k</a:t>
            </a:r>
            <a:r>
              <a:rPr lang="en-US" sz="2400" smtClean="0"/>
              <a:t> and with the two heaps as subtrees</a:t>
            </a:r>
          </a:p>
          <a:p>
            <a:pPr eaLnBrk="1" hangingPunct="1"/>
            <a:r>
              <a:rPr lang="en-US" sz="2400" smtClean="0"/>
              <a:t>We perform downheap to restore the heap-order property </a:t>
            </a:r>
          </a:p>
        </p:txBody>
      </p:sp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6635750" y="2906713"/>
            <a:ext cx="285750" cy="2841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solidFill>
                  <a:schemeClr val="tx2"/>
                </a:solidFill>
                <a:sym typeface="Symbol" pitchFamily="18" charset="2"/>
              </a:rPr>
              <a:t>2</a:t>
            </a:r>
            <a:endParaRPr lang="en-US" sz="1800" dirty="0">
              <a:solidFill>
                <a:schemeClr val="tx2"/>
              </a:solidFill>
              <a:sym typeface="Symbol" pitchFamily="18" charset="2"/>
            </a:endParaRPr>
          </a:p>
        </p:txBody>
      </p:sp>
      <p:cxnSp>
        <p:nvCxnSpPr>
          <p:cNvPr id="18439" name="AutoShape 5"/>
          <p:cNvCxnSpPr>
            <a:cxnSpLocks noChangeShapeType="1"/>
            <a:stCxn id="18438" idx="3"/>
            <a:endCxn id="18441" idx="7"/>
          </p:cNvCxnSpPr>
          <p:nvPr/>
        </p:nvCxnSpPr>
        <p:spPr bwMode="auto">
          <a:xfrm flipH="1">
            <a:off x="5791200" y="3168650"/>
            <a:ext cx="885825" cy="2254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0" name="AutoShape 6"/>
          <p:cNvCxnSpPr>
            <a:cxnSpLocks noChangeShapeType="1"/>
            <a:stCxn id="18446" idx="1"/>
            <a:endCxn id="18438" idx="5"/>
          </p:cNvCxnSpPr>
          <p:nvPr/>
        </p:nvCxnSpPr>
        <p:spPr bwMode="auto">
          <a:xfrm flipH="1" flipV="1">
            <a:off x="6880225" y="3168650"/>
            <a:ext cx="801688" cy="2270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1" name="Oval 8"/>
          <p:cNvSpPr>
            <a:spLocks noChangeArrowheads="1"/>
          </p:cNvSpPr>
          <p:nvPr/>
        </p:nvSpPr>
        <p:spPr bwMode="auto">
          <a:xfrm>
            <a:off x="5548313" y="3362325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3</a:t>
            </a:r>
          </a:p>
        </p:txBody>
      </p:sp>
      <p:sp>
        <p:nvSpPr>
          <p:cNvPr id="18442" name="Oval 9"/>
          <p:cNvSpPr>
            <a:spLocks noChangeArrowheads="1"/>
          </p:cNvSpPr>
          <p:nvPr/>
        </p:nvSpPr>
        <p:spPr bwMode="auto">
          <a:xfrm>
            <a:off x="6070600" y="3817938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5</a:t>
            </a:r>
          </a:p>
        </p:txBody>
      </p:sp>
      <p:cxnSp>
        <p:nvCxnSpPr>
          <p:cNvPr id="18443" name="AutoShape 14"/>
          <p:cNvCxnSpPr>
            <a:cxnSpLocks noChangeShapeType="1"/>
            <a:stCxn id="18445" idx="7"/>
            <a:endCxn id="18441" idx="3"/>
          </p:cNvCxnSpPr>
          <p:nvPr/>
        </p:nvCxnSpPr>
        <p:spPr bwMode="auto">
          <a:xfrm flipV="1">
            <a:off x="5268913" y="3613150"/>
            <a:ext cx="320675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4" name="AutoShape 15"/>
          <p:cNvCxnSpPr>
            <a:cxnSpLocks noChangeShapeType="1"/>
            <a:stCxn id="18442" idx="1"/>
            <a:endCxn id="18441" idx="5"/>
          </p:cNvCxnSpPr>
          <p:nvPr/>
        </p:nvCxnSpPr>
        <p:spPr bwMode="auto">
          <a:xfrm flipH="1" flipV="1">
            <a:off x="5791200" y="3613150"/>
            <a:ext cx="322263" cy="2397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026025" y="3817938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8</a:t>
            </a:r>
          </a:p>
        </p:txBody>
      </p:sp>
      <p:sp>
        <p:nvSpPr>
          <p:cNvPr id="18446" name="Oval 22"/>
          <p:cNvSpPr>
            <a:spLocks noChangeArrowheads="1"/>
          </p:cNvSpPr>
          <p:nvPr/>
        </p:nvSpPr>
        <p:spPr bwMode="auto">
          <a:xfrm>
            <a:off x="7640638" y="3363913"/>
            <a:ext cx="284162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4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47" name="Oval 23"/>
          <p:cNvSpPr>
            <a:spLocks noChangeArrowheads="1"/>
          </p:cNvSpPr>
          <p:nvPr/>
        </p:nvSpPr>
        <p:spPr bwMode="auto">
          <a:xfrm>
            <a:off x="8162925" y="3819525"/>
            <a:ext cx="285750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>
                <a:latin typeface="Times New Roman" pitchFamily="18" charset="0"/>
                <a:sym typeface="Symbol" pitchFamily="18" charset="2"/>
              </a:rPr>
              <a:t>6</a:t>
            </a:r>
          </a:p>
        </p:txBody>
      </p:sp>
      <p:cxnSp>
        <p:nvCxnSpPr>
          <p:cNvPr id="18448" name="AutoShape 28"/>
          <p:cNvCxnSpPr>
            <a:cxnSpLocks noChangeShapeType="1"/>
            <a:stCxn id="18450" idx="7"/>
            <a:endCxn id="18446" idx="3"/>
          </p:cNvCxnSpPr>
          <p:nvPr/>
        </p:nvCxnSpPr>
        <p:spPr bwMode="auto">
          <a:xfrm flipV="1">
            <a:off x="7361238" y="3614738"/>
            <a:ext cx="320675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449" name="AutoShape 29"/>
          <p:cNvCxnSpPr>
            <a:cxnSpLocks noChangeShapeType="1"/>
            <a:stCxn id="18447" idx="1"/>
            <a:endCxn id="18446" idx="5"/>
          </p:cNvCxnSpPr>
          <p:nvPr/>
        </p:nvCxnSpPr>
        <p:spPr bwMode="auto">
          <a:xfrm flipH="1" flipV="1">
            <a:off x="7883525" y="3614738"/>
            <a:ext cx="322263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</p:cxnSp>
      <p:sp>
        <p:nvSpPr>
          <p:cNvPr id="18450" name="Oval 30"/>
          <p:cNvSpPr>
            <a:spLocks noChangeArrowheads="1"/>
          </p:cNvSpPr>
          <p:nvPr/>
        </p:nvSpPr>
        <p:spPr bwMode="auto">
          <a:xfrm>
            <a:off x="7118350" y="3819525"/>
            <a:ext cx="284163" cy="2857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anchor="ctr" anchorCtr="1"/>
          <a:lstStyle/>
          <a:p>
            <a:r>
              <a:rPr lang="en-US" sz="1800" dirty="0" smtClean="0">
                <a:latin typeface="Times New Roman" pitchFamily="18" charset="0"/>
                <a:sym typeface="Symbol" pitchFamily="18" charset="2"/>
              </a:rPr>
              <a:t>7</a:t>
            </a:r>
            <a:endParaRPr lang="en-US" sz="18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74" name="Date Placeholder 4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© 2010 Goodrich, Tamassia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562600" y="4648200"/>
            <a:ext cx="2364750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 smtClean="0"/>
              <a:t>Downheap</a:t>
            </a:r>
            <a:r>
              <a:rPr lang="en-US" sz="2000" dirty="0" smtClean="0"/>
              <a:t>/</a:t>
            </a:r>
            <a:r>
              <a:rPr lang="en-US" sz="2000" dirty="0" err="1" smtClean="0"/>
              <a:t>SiftDown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B37730-2E47-47F8-B96A-FE4DE041D817}" type="slidenum">
              <a:rPr lang="en-US"/>
              <a:pPr/>
              <a:t>7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Method 3: Example</a:t>
            </a:r>
          </a:p>
        </p:txBody>
      </p:sp>
      <p:grpSp>
        <p:nvGrpSpPr>
          <p:cNvPr id="9220" name="Group 136"/>
          <p:cNvGrpSpPr>
            <a:grpSpLocks/>
          </p:cNvGrpSpPr>
          <p:nvPr/>
        </p:nvGrpSpPr>
        <p:grpSpPr bwMode="auto">
          <a:xfrm>
            <a:off x="381000" y="2667000"/>
            <a:ext cx="1981200" cy="2971800"/>
            <a:chOff x="336" y="1392"/>
            <a:chExt cx="1248" cy="1872"/>
          </a:xfrm>
        </p:grpSpPr>
        <p:sp>
          <p:nvSpPr>
            <p:cNvPr id="9262" name="Oval 4"/>
            <p:cNvSpPr>
              <a:spLocks noChangeArrowheads="1"/>
            </p:cNvSpPr>
            <p:nvPr/>
          </p:nvSpPr>
          <p:spPr bwMode="auto">
            <a:xfrm>
              <a:off x="960" y="139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</a:t>
              </a:r>
            </a:p>
          </p:txBody>
        </p:sp>
        <p:sp>
          <p:nvSpPr>
            <p:cNvPr id="9263" name="Oval 5"/>
            <p:cNvSpPr>
              <a:spLocks noChangeArrowheads="1"/>
            </p:cNvSpPr>
            <p:nvPr/>
          </p:nvSpPr>
          <p:spPr bwMode="auto">
            <a:xfrm>
              <a:off x="336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9264" name="Oval 6"/>
            <p:cNvSpPr>
              <a:spLocks noChangeArrowheads="1"/>
            </p:cNvSpPr>
            <p:nvPr/>
          </p:nvSpPr>
          <p:spPr bwMode="auto">
            <a:xfrm>
              <a:off x="624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9265" name="Oval 7"/>
            <p:cNvSpPr>
              <a:spLocks noChangeArrowheads="1"/>
            </p:cNvSpPr>
            <p:nvPr/>
          </p:nvSpPr>
          <p:spPr bwMode="auto">
            <a:xfrm>
              <a:off x="1248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C</a:t>
              </a:r>
            </a:p>
          </p:txBody>
        </p:sp>
        <p:sp>
          <p:nvSpPr>
            <p:cNvPr id="9266" name="Oval 8"/>
            <p:cNvSpPr>
              <a:spLocks noChangeArrowheads="1"/>
            </p:cNvSpPr>
            <p:nvPr/>
          </p:nvSpPr>
          <p:spPr bwMode="auto">
            <a:xfrm>
              <a:off x="960" y="2400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E</a:t>
              </a:r>
            </a:p>
          </p:txBody>
        </p:sp>
        <p:sp>
          <p:nvSpPr>
            <p:cNvPr id="9267" name="Oval 9"/>
            <p:cNvSpPr>
              <a:spLocks noChangeArrowheads="1"/>
            </p:cNvSpPr>
            <p:nvPr/>
          </p:nvSpPr>
          <p:spPr bwMode="auto">
            <a:xfrm>
              <a:off x="720" y="2928"/>
              <a:ext cx="336" cy="3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G</a:t>
              </a:r>
            </a:p>
          </p:txBody>
        </p:sp>
        <p:sp>
          <p:nvSpPr>
            <p:cNvPr id="9268" name="Line 11"/>
            <p:cNvSpPr>
              <a:spLocks noChangeShapeType="1"/>
            </p:cNvSpPr>
            <p:nvPr/>
          </p:nvSpPr>
          <p:spPr bwMode="auto">
            <a:xfrm flipH="1">
              <a:off x="864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69" name="Line 12"/>
            <p:cNvSpPr>
              <a:spLocks noChangeShapeType="1"/>
            </p:cNvSpPr>
            <p:nvPr/>
          </p:nvSpPr>
          <p:spPr bwMode="auto">
            <a:xfrm>
              <a:off x="1248" y="1680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0" name="Line 13"/>
            <p:cNvSpPr>
              <a:spLocks noChangeShapeType="1"/>
            </p:cNvSpPr>
            <p:nvPr/>
          </p:nvSpPr>
          <p:spPr bwMode="auto">
            <a:xfrm flipH="1">
              <a:off x="576" y="220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1" name="Line 14"/>
            <p:cNvSpPr>
              <a:spLocks noChangeShapeType="1"/>
            </p:cNvSpPr>
            <p:nvPr/>
          </p:nvSpPr>
          <p:spPr bwMode="auto">
            <a:xfrm>
              <a:off x="864" y="220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272" name="Line 15"/>
            <p:cNvSpPr>
              <a:spLocks noChangeShapeType="1"/>
            </p:cNvSpPr>
            <p:nvPr/>
          </p:nvSpPr>
          <p:spPr bwMode="auto">
            <a:xfrm flipH="1">
              <a:off x="960" y="2736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115847" name="Group 135"/>
          <p:cNvGraphicFramePr>
            <a:graphicFrameLocks noGrp="1"/>
          </p:cNvGraphicFramePr>
          <p:nvPr/>
        </p:nvGraphicFramePr>
        <p:xfrm>
          <a:off x="2667000" y="3962400"/>
          <a:ext cx="6096000" cy="805815"/>
        </p:xfrm>
        <a:graphic>
          <a:graphicData uri="http://schemas.openxmlformats.org/drawingml/2006/table">
            <a:tbl>
              <a:tblPr/>
              <a:tblGrid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  <a:gridCol w="508000"/>
              </a:tblGrid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2667000" y="19812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 root goes into first index</a:t>
            </a:r>
          </a:p>
          <a:p>
            <a:r>
              <a:rPr lang="en-US" sz="2800" dirty="0" smtClean="0"/>
              <a:t>Left  = [2i]</a:t>
            </a:r>
          </a:p>
          <a:p>
            <a:r>
              <a:rPr lang="en-US" sz="2800" dirty="0" smtClean="0"/>
              <a:t>right = [2i+1].</a:t>
            </a:r>
            <a:endParaRPr lang="en-GB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F029EA-3F0B-4FB0-94B5-BBDB680FE2F1}" type="slidenum">
              <a:rPr lang="en-US"/>
              <a:pPr/>
              <a:t>8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Heaps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heap is a binary tree.</a:t>
            </a:r>
          </a:p>
          <a:p>
            <a:pPr eaLnBrk="1" hangingPunct="1"/>
            <a:r>
              <a:rPr lang="en-US" smtClean="0"/>
              <a:t>A heap is best implemented in sequential representation (using an array).</a:t>
            </a:r>
          </a:p>
          <a:p>
            <a:pPr eaLnBrk="1" hangingPunct="1"/>
            <a:r>
              <a:rPr lang="en-US" smtClean="0"/>
              <a:t>Two important uses of heaps are: </a:t>
            </a:r>
          </a:p>
          <a:p>
            <a:pPr lvl="1" eaLnBrk="1" hangingPunct="1"/>
            <a:r>
              <a:rPr lang="en-US" smtClean="0"/>
              <a:t>(i) efficient implementation of priority queues</a:t>
            </a:r>
          </a:p>
          <a:p>
            <a:pPr lvl="1" eaLnBrk="1" hangingPunct="1"/>
            <a:r>
              <a:rPr lang="en-US" smtClean="0"/>
              <a:t>(ii) sorting -- Heapsort.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"complete tree" -- a complete tree is one in which there are no gaps between leaves. For instance, a tree with a root node that has only one child must have its child as the left node. More precisely, a complete tree is one that has every level filled in before adding a node to the next level, and one that has the nodes in a given level filled in from left to right, with no breaks.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66FD9-1775-466E-9A7E-12FF46FC8C0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E408522C37A541BB3A63276E6042ED" ma:contentTypeVersion="0" ma:contentTypeDescription="Create a new document." ma:contentTypeScope="" ma:versionID="7689a4d532d665ac1a1b301c0110aa4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C7FCFA-DAA0-48C2-A11A-428FFB1016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D091EF-5035-4540-9278-EC5F06BA494F}">
  <ds:schemaRefs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848B44A-FCC8-4A7D-B98C-AB88225DFD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13279</TotalTime>
  <Words>3912</Words>
  <Application>Microsoft Office PowerPoint</Application>
  <PresentationFormat>On-screen Show (4:3)</PresentationFormat>
  <Paragraphs>1023</Paragraphs>
  <Slides>61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Default Design</vt:lpstr>
      <vt:lpstr>Clip</vt:lpstr>
      <vt:lpstr>Heap</vt:lpstr>
      <vt:lpstr>Sequential Representation of Trees</vt:lpstr>
      <vt:lpstr>Method 1: Example</vt:lpstr>
      <vt:lpstr>Method 2</vt:lpstr>
      <vt:lpstr>Method 2: Example</vt:lpstr>
      <vt:lpstr>Method 3</vt:lpstr>
      <vt:lpstr>Method 3: Example</vt:lpstr>
      <vt:lpstr>Heaps</vt:lpstr>
      <vt:lpstr>Slide 9</vt:lpstr>
      <vt:lpstr>Slide 10</vt:lpstr>
      <vt:lpstr>A Heap</vt:lpstr>
      <vt:lpstr>Heaps</vt:lpstr>
      <vt:lpstr>Heaps (Cont.)</vt:lpstr>
      <vt:lpstr>Heap: An example</vt:lpstr>
      <vt:lpstr>Heap: An example</vt:lpstr>
      <vt:lpstr>Heap: An example</vt:lpstr>
      <vt:lpstr>Constructing Heaps</vt:lpstr>
      <vt:lpstr>ADT Heap</vt:lpstr>
      <vt:lpstr>ADT Heap</vt:lpstr>
      <vt:lpstr>ADT Heap: Element</vt:lpstr>
      <vt:lpstr>Insertion into a 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Upheap</vt:lpstr>
      <vt:lpstr>Removal from a Heap (§ 7.3.3)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Downheap</vt:lpstr>
      <vt:lpstr>Updating the Last Node</vt:lpstr>
      <vt:lpstr>Heap-Sort</vt:lpstr>
      <vt:lpstr>Vector-based Heap Implementation</vt:lpstr>
      <vt:lpstr>Bottom-up Heap Construction</vt:lpstr>
      <vt:lpstr>Example</vt:lpstr>
      <vt:lpstr>Example (contd.)</vt:lpstr>
      <vt:lpstr>Example (contd.)</vt:lpstr>
      <vt:lpstr>Example (end)</vt:lpstr>
      <vt:lpstr>Merging Two Heaps</vt:lpstr>
      <vt:lpstr>Merging Two Heaps</vt:lpstr>
      <vt:lpstr>Merging Two Heaps</vt:lpstr>
      <vt:lpstr>Merging Two Heaps</vt:lpstr>
      <vt:lpstr>Merging Two Heaps</vt:lpstr>
      <vt:lpstr>Merging Two Heaps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Heaps</dc:title>
  <dc:creator>Inayat</dc:creator>
  <cp:lastModifiedBy>Nouf</cp:lastModifiedBy>
  <cp:revision>106</cp:revision>
  <dcterms:created xsi:type="dcterms:W3CDTF">2002-09-08T09:46:40Z</dcterms:created>
  <dcterms:modified xsi:type="dcterms:W3CDTF">2015-11-29T20:53:08Z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0x0101004DE408522C37A541BB3A63276E6042ED</vt:lpwstr>
  </property>
</Properties>
</file>