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5" d="100"/>
          <a:sy n="75" d="100"/>
        </p:scale>
        <p:origin x="1022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D5885-B491-4A11-BDCB-0DB1B6AD647D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C47F9-400E-4680-92A3-05905C21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031B0F-3D19-4650-9602-DFBF594D976C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- الجزء الثاني -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99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58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Access sheet 2 </a:t>
            </a:r>
            <a:r>
              <a:rPr lang="ar-SA" dirty="0"/>
              <a:t>تطبيق عملي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93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212" y="188640"/>
            <a:ext cx="8229600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الأساسي 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67662"/>
            <a:ext cx="8568952" cy="5485674"/>
          </a:xfrm>
          <a:prstGeom prst="rect">
            <a:avLst/>
          </a:prstGeom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564902"/>
            <a:ext cx="1144649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/>
              <a:t>يمكن فرض الشروط التي تريدها على اي حقل من حقول الجدول .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8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32439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2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البيانات هل</a:t>
                      </a:r>
                      <a:r>
                        <a:rPr lang="ar-SA" sz="1800" b="1" baseline="0" dirty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يقوم</a:t>
                      </a:r>
                      <a:r>
                        <a:rPr lang="ar-SA" sz="1800" b="1" baseline="0" dirty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>
                          <a:effectLst/>
                        </a:rPr>
                        <a:t> تسريع عملية البحث 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41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868958"/>
          </a:xfrm>
        </p:spPr>
        <p:txBody>
          <a:bodyPr>
            <a:normAutofit/>
          </a:bodyPr>
          <a:lstStyle/>
          <a:p>
            <a:pPr marL="742950" indent="-742950" algn="r" rtl="1">
              <a:buFont typeface="Wingdings" pitchFamily="2" charset="2"/>
              <a:buChar char="v"/>
            </a:pP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الجداول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36904" cy="482453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المقصود بربط الجداول هو إنشاء علاقة ارتباط دائمة بين جدولين أو أكثر , يكون من نتيجتهما استخراج بيانات من كلا الجدولين و إظهارهما في النماذج أو التقارير أو الاستعلامات 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قبل الربط لابد من تأسيس علاقة ارتباط –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Relationship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SA" b="1" u="sng" dirty="0"/>
              <a:t>شروط إنشاء العلاقة بين جدولين :</a:t>
            </a:r>
          </a:p>
          <a:p>
            <a:pPr algn="r" rtl="1"/>
            <a:r>
              <a:rPr lang="ar-SA" dirty="0"/>
              <a:t>أن يكون كلا الجدولين مخزن في نفس قاعدة البيانات .</a:t>
            </a:r>
          </a:p>
          <a:p>
            <a:pPr algn="r" rtl="1"/>
            <a:r>
              <a:rPr lang="ar-SA" dirty="0"/>
              <a:t>يجب أن يشتمل كلا الجدولين على حقل متماثل في البيانات  .</a:t>
            </a:r>
          </a:p>
          <a:p>
            <a:pPr algn="r" rtl="1"/>
            <a:r>
              <a:rPr lang="ar-SA" dirty="0"/>
              <a:t>أن يشتمل أحد الجدولين على مفتاح رئيسي  .</a:t>
            </a:r>
          </a:p>
          <a:p>
            <a:pPr marL="0" indent="0" algn="ctr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r" rtl="1">
              <a:buFont typeface="Wingdings" pitchFamily="2" charset="2"/>
              <a:buChar char="v"/>
            </a:pP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علاقات الارتباط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1722512" y="1794683"/>
            <a:ext cx="6131024" cy="428545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يوجد ثلاثة أنواع للعلاقات في أكسيس :</a:t>
            </a:r>
          </a:p>
          <a:p>
            <a:pPr algn="r" rtl="1"/>
            <a:r>
              <a:rPr lang="ar-SA" dirty="0"/>
              <a:t>علاقة رأس برأس «</a:t>
            </a:r>
            <a:r>
              <a:rPr lang="en-US" dirty="0"/>
              <a:t> One – To – One </a:t>
            </a:r>
            <a:r>
              <a:rPr lang="ar-SA" dirty="0"/>
              <a:t>». </a:t>
            </a:r>
          </a:p>
          <a:p>
            <a:pPr marL="0" indent="0" algn="r" rtl="1">
              <a:buNone/>
            </a:pPr>
            <a:endParaRPr lang="ar-SA" sz="1050" dirty="0"/>
          </a:p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dirty="0"/>
              <a:t>علاقة رأس بأطراف «</a:t>
            </a:r>
            <a:r>
              <a:rPr lang="en-US" dirty="0"/>
              <a:t>One –To – Many </a:t>
            </a:r>
            <a:r>
              <a:rPr lang="ar-SA" dirty="0"/>
              <a:t>  ».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dirty="0"/>
              <a:t>علاقة اطراف بأطراف «</a:t>
            </a:r>
            <a:r>
              <a:rPr lang="en-US" dirty="0"/>
              <a:t> Many – To – Many </a:t>
            </a:r>
            <a:r>
              <a:rPr lang="ar-SA" dirty="0"/>
              <a:t>» 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623917" y="3937411"/>
            <a:ext cx="2328214" cy="584775"/>
            <a:chOff x="3635896" y="4860454"/>
            <a:chExt cx="2328214" cy="58477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635896" y="5445229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659854" y="486045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08104" y="4860454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∞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23917" y="5285032"/>
            <a:ext cx="2405440" cy="600951"/>
            <a:chOff x="3623917" y="5285032"/>
            <a:chExt cx="2405440" cy="60095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623917" y="5885983"/>
              <a:ext cx="2405440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96125" y="5301208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23917" y="5285032"/>
              <a:ext cx="55407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35896" y="2780404"/>
            <a:ext cx="2316235" cy="589471"/>
            <a:chOff x="3635896" y="2780404"/>
            <a:chExt cx="2316235" cy="58947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647875" y="3369875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635896" y="2785100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7300" y="278040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15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702010"/>
              </p:ext>
            </p:extLst>
          </p:nvPr>
        </p:nvGraphicFramePr>
        <p:xfrm>
          <a:off x="395536" y="620688"/>
          <a:ext cx="8352929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8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9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16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8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30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81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رقم الهاتف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العنوان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تاريخ الميلاد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انتظام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المكأفأة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التخصص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الاسم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الرقم</a:t>
                      </a:r>
                      <a:r>
                        <a:rPr lang="en-US"/>
                        <a:t> </a:t>
                      </a:r>
                      <a:r>
                        <a:rPr lang="ar-SA" baseline="0"/>
                        <a:t> الجامعي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r>
                        <a:rPr lang="en-US"/>
                        <a:t>12321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1980/1/1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علي الناصر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433001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r>
                        <a:rPr lang="en-US"/>
                        <a:t>12414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1980/4/5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حاسب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محمد العلي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433002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r>
                        <a:rPr lang="en-US"/>
                        <a:t>12414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1981/8/1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عبدالرحمن حسن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45751"/>
              </p:ext>
            </p:extLst>
          </p:nvPr>
        </p:nvGraphicFramePr>
        <p:xfrm>
          <a:off x="899592" y="3789040"/>
          <a:ext cx="6552728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الدرجة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رقم المقرر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الرقم الجامعي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99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95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9" name="رابط كسهم مستقيم 18"/>
          <p:cNvCxnSpPr/>
          <p:nvPr/>
        </p:nvCxnSpPr>
        <p:spPr>
          <a:xfrm flipH="1">
            <a:off x="7380312" y="3212976"/>
            <a:ext cx="101908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7319278" y="3212976"/>
            <a:ext cx="1080120" cy="179899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7319278" y="3212976"/>
            <a:ext cx="1080120" cy="2286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3383868" y="233913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/>
              <a:t>جدول الطالب</a:t>
            </a:r>
            <a:endParaRPr lang="en-US" sz="2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868145" y="6165304"/>
            <a:ext cx="2531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/>
              <a:t>جدول الطالب الفصلي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85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2636912"/>
            <a:ext cx="5976664" cy="3216809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</a:p>
          <a:p>
            <a:pPr algn="ctr"/>
            <a:endParaRPr lang="ar-SA" sz="28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من أدوات قاعدة بيانات اختار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علاقات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الحقل المطلوب للربط و وضعه على الحقل المطابق . 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6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 descr="تحرير علاقات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6398426" cy="4680520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علاقة رأس بأطراف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8440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</TotalTime>
  <Words>424</Words>
  <Application>Microsoft Office PowerPoint</Application>
  <PresentationFormat>On-screen Show (4:3)</PresentationFormat>
  <Paragraphs>122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PowerPoint Presentation</vt:lpstr>
      <vt:lpstr>تعيين المفتاح الأساسي لجدول في عرض التصميم :</vt:lpstr>
      <vt:lpstr>PowerPoint Presentation</vt:lpstr>
      <vt:lpstr>خصائص الحقل</vt:lpstr>
      <vt:lpstr>ربط الجداول :</vt:lpstr>
      <vt:lpstr>أنواع علاقات الارتباط :</vt:lpstr>
      <vt:lpstr>PowerPoint Presentation</vt:lpstr>
      <vt:lpstr>PowerPoint Presentation</vt:lpstr>
      <vt:lpstr>انشاء علاقة رأس بأطراف :</vt:lpstr>
      <vt:lpstr>PowerPoint Presentation</vt:lpstr>
      <vt:lpstr>Access sheet 2 تطبيق عملي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Abdulrahman Abdullah O Alomair</cp:lastModifiedBy>
  <cp:revision>4</cp:revision>
  <dcterms:created xsi:type="dcterms:W3CDTF">2015-10-20T15:11:45Z</dcterms:created>
  <dcterms:modified xsi:type="dcterms:W3CDTF">2017-11-15T15:43:06Z</dcterms:modified>
</cp:coreProperties>
</file>