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17"/>
  </p:notesMasterIdLst>
  <p:sldIdLst>
    <p:sldId id="278" r:id="rId2"/>
    <p:sldId id="275" r:id="rId3"/>
    <p:sldId id="280" r:id="rId4"/>
    <p:sldId id="281" r:id="rId5"/>
    <p:sldId id="305" r:id="rId6"/>
    <p:sldId id="308" r:id="rId7"/>
    <p:sldId id="306" r:id="rId8"/>
    <p:sldId id="307" r:id="rId9"/>
    <p:sldId id="309" r:id="rId10"/>
    <p:sldId id="310" r:id="rId11"/>
    <p:sldId id="311" r:id="rId12"/>
    <p:sldId id="304" r:id="rId13"/>
    <p:sldId id="312" r:id="rId14"/>
    <p:sldId id="293" r:id="rId15"/>
    <p:sldId id="324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7158" autoAdjust="0"/>
  </p:normalViewPr>
  <p:slideViewPr>
    <p:cSldViewPr>
      <p:cViewPr>
        <p:scale>
          <a:sx n="68" d="100"/>
          <a:sy n="68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07/01/37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07/01/37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18084" y="1484784"/>
            <a:ext cx="604203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  <a:endParaRPr lang="en-US" sz="4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– الجزء الأول -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429000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6"/>
          <a:stretch/>
        </p:blipFill>
        <p:spPr>
          <a:xfrm>
            <a:off x="486064" y="1716085"/>
            <a:ext cx="8136904" cy="2841847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148" y="3583031"/>
            <a:ext cx="3168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 smtClean="0"/>
              <a:t>1- طريقة عرض التصميم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8176940" y="1988840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>
                <a:alpha val="98000"/>
              </a:srgbClr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9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التصميم </a:t>
            </a:r>
            <a:r>
              <a:rPr lang="ar-SA" dirty="0" smtClean="0"/>
              <a:t>لتصميم حقول الجدول واختيار نوع البيانات المناسب لكل حقل وكتابه وصف مختصر وتغيير خصائص الحقل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صورة 1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95"/>
          <a:stretch/>
        </p:blipFill>
        <p:spPr>
          <a:xfrm>
            <a:off x="698841" y="1644893"/>
            <a:ext cx="7992888" cy="271609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23628" y="3502821"/>
            <a:ext cx="3471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 smtClean="0"/>
              <a:t>2- طريقة عرض ورقة البيانات</a:t>
            </a:r>
          </a:p>
        </p:txBody>
      </p:sp>
      <p:sp>
        <p:nvSpPr>
          <p:cNvPr id="7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ورقة البيانات </a:t>
            </a:r>
            <a:r>
              <a:rPr lang="ar-SA" dirty="0" smtClean="0"/>
              <a:t>لتصميم حقول الجدول واختيار نوع البيانات المناسب وكذلك البدء بتخزين البيانات في صفوف الجدول كسجلات كل سجل في صف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548783"/>
              </p:ext>
            </p:extLst>
          </p:nvPr>
        </p:nvGraphicFramePr>
        <p:xfrm>
          <a:off x="467544" y="1556792"/>
          <a:ext cx="8229600" cy="4885632"/>
        </p:xfrm>
        <a:graphic>
          <a:graphicData uri="http://schemas.openxmlformats.org/drawingml/2006/table">
            <a:tbl>
              <a:tblPr rtl="1"/>
              <a:tblGrid>
                <a:gridCol w="3304654"/>
                <a:gridCol w="4924946"/>
              </a:tblGrid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لادراج رقم تلقائي لكل سجل يضاف الى الجدول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854968"/>
          </a:xfrm>
        </p:spPr>
        <p:txBody>
          <a:bodyPr>
            <a:normAutofit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" y="49484"/>
            <a:ext cx="9144000" cy="6858000"/>
          </a:xfrm>
          <a:prstGeom prst="rect">
            <a:avLst/>
          </a:prstGeom>
        </p:spPr>
      </p:pic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90906" r="1162" b="1269"/>
          <a:stretch/>
        </p:blipFill>
        <p:spPr>
          <a:xfrm>
            <a:off x="971600" y="3455535"/>
            <a:ext cx="7200800" cy="991348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31794" y="4729998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4902" y="4729998"/>
            <a:ext cx="71993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السابق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65506" y="4729998"/>
            <a:ext cx="719932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الحالي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067944" y="4729998"/>
            <a:ext cx="719931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التالي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42473" y="4707217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السجل الاخير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78209" y="4569898"/>
            <a:ext cx="1439863" cy="666750"/>
          </a:xfrm>
          <a:prstGeom prst="rect">
            <a:avLst/>
          </a:prstGeom>
          <a:solidFill>
            <a:schemeClr val="accent3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اضافة سجل جديد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2264898" y="3999447"/>
            <a:ext cx="1286041" cy="4459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3524404" y="4118035"/>
            <a:ext cx="357932" cy="39608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203679" y="4058723"/>
            <a:ext cx="175557" cy="45539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787874" y="4046597"/>
            <a:ext cx="412889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5036227" y="4010066"/>
            <a:ext cx="975933" cy="68423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00764" y="4010085"/>
            <a:ext cx="1622792" cy="50403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23728" y="2854427"/>
            <a:ext cx="5244316" cy="89063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في ورقة البيانات : 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سهم لأعلى 19"/>
          <p:cNvSpPr/>
          <p:nvPr/>
        </p:nvSpPr>
        <p:spPr>
          <a:xfrm rot="8665447">
            <a:off x="6260187" y="5386472"/>
            <a:ext cx="820606" cy="9523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</a:t>
            </a:r>
            <a:r>
              <a:rPr lang="ar-SA" sz="3200" dirty="0" smtClean="0"/>
              <a:t>.</a:t>
            </a:r>
          </a:p>
          <a:p>
            <a:pPr algn="just"/>
            <a:r>
              <a:rPr lang="ar-SA" sz="3200" dirty="0" smtClean="0"/>
              <a:t>تنسيق البيانات .</a:t>
            </a: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87624" y="258801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وتنسيقها وترتيبها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162344" y="146225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8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80920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sz="2800" dirty="0" smtClean="0"/>
              <a:t>هو من أشهر و أسهل برامج قواعد البيانات التي تعمل على 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2010</a:t>
            </a:r>
            <a:endParaRPr lang="en-US" sz="2800" b="1" dirty="0"/>
          </a:p>
          <a:p>
            <a:pPr marL="0" indent="0">
              <a:buNone/>
            </a:pP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الكائنات أو 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         و </a:t>
            </a:r>
            <a:r>
              <a:rPr lang="ar-SA" sz="2800" dirty="0"/>
              <a:t>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514350" indent="-514350" algn="just">
              <a:buFont typeface="+mj-lt"/>
              <a:buAutoNum type="arabicPeriod"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ar-SA" sz="2800" dirty="0" smtClean="0"/>
              <a:t>باستخدام القوالب المعدة مسبقا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- Database3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Microsoft 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صورة 3" descr="Microsoft Access - طلاب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صورة 6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7"/>
          <a:stretch/>
        </p:blipFill>
        <p:spPr>
          <a:xfrm>
            <a:off x="81710" y="1316878"/>
            <a:ext cx="8813082" cy="30808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7410305" y="1628800"/>
            <a:ext cx="468052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9" name="TextBox 4"/>
          <p:cNvSpPr txBox="1"/>
          <p:nvPr/>
        </p:nvSpPr>
        <p:spPr>
          <a:xfrm>
            <a:off x="8093402" y="1828855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4"/>
          <p:cNvSpPr txBox="1">
            <a:spLocks/>
          </p:cNvSpPr>
          <p:nvPr/>
        </p:nvSpPr>
        <p:spPr>
          <a:xfrm>
            <a:off x="306615" y="4422321"/>
            <a:ext cx="8363272" cy="19812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mtClean="0"/>
          </a:p>
          <a:p>
            <a:r>
              <a:rPr lang="ar-SA" sz="2800" smtClean="0"/>
              <a:t>يعتبر الجدول </a:t>
            </a:r>
            <a:r>
              <a:rPr lang="en-US" sz="2800" smtClean="0"/>
              <a:t>Table</a:t>
            </a:r>
            <a:r>
              <a:rPr lang="ar-SA" sz="2800" smtClean="0"/>
              <a:t> العمود الفقري لأي قاعدة بيانات , حيث يشتمل على جميع البيانات المكونة للقاعدة , و يتكون الجدول من اعمدة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smtClean="0"/>
              <a:t> و صفوف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  سجلات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smtClean="0"/>
              <a:t>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00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1409</TotalTime>
  <Words>427</Words>
  <Application>Microsoft Office PowerPoint</Application>
  <PresentationFormat>عرض على الشاشة (3:4)‏</PresentationFormat>
  <Paragraphs>95</Paragraphs>
  <Slides>15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موازنة</vt:lpstr>
      <vt:lpstr>عرض تقديمي في PowerPoint</vt:lpstr>
      <vt:lpstr>برنامج قواعد البياناتAccess 2010 :</vt:lpstr>
      <vt:lpstr>قاعدة البيانات فيAccess 2010 :</vt:lpstr>
      <vt:lpstr>انشاء قاعدة بيانات جديدة Create New Database: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أنواع البيانات Data Type </vt:lpstr>
      <vt:lpstr>عرض تقديمي في PowerPoint</vt:lpstr>
      <vt:lpstr>البحث عن البيانات وتنسيقها وترتيبها وتصفيتها:</vt:lpstr>
      <vt:lpstr>تطبيق عملي Access sheet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132</cp:revision>
  <dcterms:created xsi:type="dcterms:W3CDTF">2012-03-02T14:49:28Z</dcterms:created>
  <dcterms:modified xsi:type="dcterms:W3CDTF">2015-10-20T15:20:28Z</dcterms:modified>
</cp:coreProperties>
</file>