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4" r:id="rId5"/>
    <p:sldId id="258" r:id="rId6"/>
    <p:sldId id="269" r:id="rId7"/>
    <p:sldId id="270" r:id="rId8"/>
    <p:sldId id="272" r:id="rId9"/>
    <p:sldId id="263" r:id="rId10"/>
    <p:sldId id="265" r:id="rId11"/>
    <p:sldId id="268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Infectious Diseases of the Skin</a:t>
            </a:r>
            <a:endParaRPr lang="x-none" sz="54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382000" cy="6553200"/>
          </a:xfrm>
        </p:spPr>
        <p:txBody>
          <a:bodyPr>
            <a:normAutofit fontScale="62500" lnSpcReduction="20000"/>
          </a:bodyPr>
          <a:lstStyle/>
          <a:p>
            <a:r>
              <a:rPr lang="en-US" sz="3800" b="1" dirty="0" smtClean="0">
                <a:solidFill>
                  <a:srgbClr val="00B050"/>
                </a:solidFill>
              </a:rPr>
              <a:t>Measles:</a:t>
            </a:r>
            <a:r>
              <a:rPr lang="en-US" sz="3800" i="1" dirty="0" smtClean="0"/>
              <a:t> </a:t>
            </a:r>
            <a:r>
              <a:rPr lang="en-US" sz="3400" dirty="0" smtClean="0"/>
              <a:t>caused by</a:t>
            </a:r>
            <a:r>
              <a:rPr lang="en-US" sz="3400" i="1" dirty="0" smtClean="0"/>
              <a:t> </a:t>
            </a:r>
            <a:r>
              <a:rPr lang="en-US" sz="3400" b="1" i="1" dirty="0" err="1" smtClean="0">
                <a:solidFill>
                  <a:srgbClr val="0000FF"/>
                </a:solidFill>
              </a:rPr>
              <a:t>Rubeola</a:t>
            </a:r>
            <a:r>
              <a:rPr lang="en-US" sz="3400" b="1" i="1" dirty="0" smtClean="0">
                <a:solidFill>
                  <a:srgbClr val="0000FF"/>
                </a:solidFill>
              </a:rPr>
              <a:t> virus</a:t>
            </a:r>
            <a:r>
              <a:rPr lang="en-US" sz="3400" dirty="0" smtClean="0"/>
              <a:t>, is a systemic infection characterized by a skin rash.</a:t>
            </a:r>
          </a:p>
          <a:p>
            <a:pPr>
              <a:buNone/>
            </a:pPr>
            <a:r>
              <a:rPr lang="en-US" sz="3400" dirty="0" smtClean="0"/>
              <a:t>    - It is an endemic childhood disease, complications </a:t>
            </a:r>
          </a:p>
          <a:p>
            <a:pPr>
              <a:buNone/>
            </a:pPr>
            <a:r>
              <a:rPr lang="en-US" sz="3400" dirty="0" smtClean="0"/>
              <a:t>of measles infection can be quite serious (ear infection, </a:t>
            </a:r>
          </a:p>
          <a:p>
            <a:pPr>
              <a:buNone/>
            </a:pPr>
            <a:r>
              <a:rPr lang="en-US" sz="3400" dirty="0" smtClean="0"/>
              <a:t>respiratory tract infection).</a:t>
            </a:r>
          </a:p>
          <a:p>
            <a:pPr>
              <a:buNone/>
            </a:pPr>
            <a:r>
              <a:rPr lang="en-US" sz="3400" dirty="0" smtClean="0"/>
              <a:t>    - There is no treatment for measles.</a:t>
            </a:r>
          </a:p>
          <a:p>
            <a:pPr>
              <a:buNone/>
            </a:pPr>
            <a:r>
              <a:rPr lang="en-US" sz="3400" dirty="0" smtClean="0"/>
              <a:t> A vaccine has been available since 1963, and has had </a:t>
            </a:r>
          </a:p>
          <a:p>
            <a:pPr>
              <a:buNone/>
            </a:pPr>
            <a:r>
              <a:rPr lang="en-US" sz="3400" dirty="0" smtClean="0"/>
              <a:t>a dramatic effect on the incidence of measles in the developed world; unfortunately, the vaccine does not produce strong immunity in all individuals, and compliance remains a problem</a:t>
            </a:r>
          </a:p>
          <a:p>
            <a:pPr>
              <a:buNone/>
            </a:pPr>
            <a:endParaRPr lang="en-US" sz="3400" dirty="0" smtClean="0"/>
          </a:p>
          <a:p>
            <a:r>
              <a:rPr lang="en-US" sz="3800" b="1" dirty="0" smtClean="0">
                <a:solidFill>
                  <a:srgbClr val="00B050"/>
                </a:solidFill>
              </a:rPr>
              <a:t>Rubella: </a:t>
            </a:r>
            <a:r>
              <a:rPr lang="en-US" sz="3800" i="1" dirty="0" smtClean="0"/>
              <a:t> </a:t>
            </a:r>
            <a:r>
              <a:rPr lang="en-US" sz="3800" b="1" dirty="0" smtClean="0">
                <a:solidFill>
                  <a:srgbClr val="00B050"/>
                </a:solidFill>
              </a:rPr>
              <a:t>(or German measles)</a:t>
            </a:r>
            <a:r>
              <a:rPr lang="en-US" sz="3800" i="1" dirty="0" smtClean="0"/>
              <a:t> </a:t>
            </a:r>
            <a:r>
              <a:rPr lang="en-US" sz="3400" dirty="0" smtClean="0"/>
              <a:t>caused by </a:t>
            </a:r>
            <a:r>
              <a:rPr lang="en-US" sz="3400" b="1" i="1" dirty="0" smtClean="0">
                <a:solidFill>
                  <a:srgbClr val="0000FF"/>
                </a:solidFill>
              </a:rPr>
              <a:t>Rubella virus.</a:t>
            </a:r>
          </a:p>
          <a:p>
            <a:pPr>
              <a:buNone/>
            </a:pPr>
            <a:r>
              <a:rPr lang="en-US" sz="3400" dirty="0" smtClean="0"/>
              <a:t>   - Rubella infection in both children and adults is usually mild, infection starts with facial red rash then goes to the whole body. Infection will take about 3 days.</a:t>
            </a:r>
          </a:p>
          <a:p>
            <a:pPr>
              <a:buNone/>
            </a:pPr>
            <a:r>
              <a:rPr lang="en-US" sz="3400" dirty="0" smtClean="0"/>
              <a:t>   - Infection of a woman during the first trimester of pregnancy can lead to </a:t>
            </a:r>
            <a:r>
              <a:rPr lang="en-US" sz="3400" b="1" dirty="0" smtClean="0"/>
              <a:t>congenital rubella syndrome (CRS)</a:t>
            </a:r>
            <a:r>
              <a:rPr lang="en-US" sz="3400" i="1" dirty="0" smtClean="0"/>
              <a:t>, </a:t>
            </a:r>
            <a:r>
              <a:rPr lang="en-US" sz="3400" dirty="0" smtClean="0"/>
              <a:t>with a high incidence of fetal damage.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Immunity to both diseases: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through MMR-Measles Mumps Rubella Vaccine. Given to 18 month babies.</a:t>
            </a:r>
          </a:p>
        </p:txBody>
      </p:sp>
      <p:pic>
        <p:nvPicPr>
          <p:cNvPr id="4" name="Picture 3" descr="Measles_enanthe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879" y="762001"/>
            <a:ext cx="2348302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Parasitic Infection of the Skin: Lice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Head Lice:   </a:t>
            </a:r>
            <a:r>
              <a:rPr lang="en-US" sz="2400" b="1" i="1" dirty="0" smtClean="0">
                <a:solidFill>
                  <a:srgbClr val="0000FF"/>
                </a:solidFill>
              </a:rPr>
              <a:t>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Pediculus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humanus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capitis</a:t>
            </a:r>
            <a:r>
              <a:rPr lang="en-US" sz="2400" b="1" i="1" dirty="0" smtClean="0">
                <a:solidFill>
                  <a:srgbClr val="0000FF"/>
                </a:solidFill>
              </a:rPr>
              <a:t>)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include itching of the scalp, neck, and behind ears.</a:t>
            </a:r>
          </a:p>
          <a:p>
            <a:pPr marL="457200" indent="-457200"/>
            <a:r>
              <a:rPr lang="en-US" sz="2400" dirty="0" smtClean="0"/>
              <a:t>Most common in children.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direct head-to-head contact or sharing hair stuff.       </a:t>
            </a:r>
          </a:p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0000FF"/>
                </a:solidFill>
              </a:rPr>
              <a:t>Body Lice:    </a:t>
            </a:r>
            <a:r>
              <a:rPr lang="en-US" sz="2400" b="1" i="1" dirty="0" smtClean="0">
                <a:solidFill>
                  <a:srgbClr val="0000FF"/>
                </a:solidFill>
              </a:rPr>
              <a:t>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Pediculus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humanus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corporis</a:t>
            </a:r>
            <a:r>
              <a:rPr lang="en-US" sz="2400" b="1" i="1" dirty="0" smtClean="0">
                <a:solidFill>
                  <a:srgbClr val="0000FF"/>
                </a:solidFill>
              </a:rPr>
              <a:t>)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itching, bite marks on the body.</a:t>
            </a:r>
          </a:p>
          <a:p>
            <a:pPr marL="457200" indent="-457200"/>
            <a:r>
              <a:rPr lang="en-US" sz="2400" dirty="0" smtClean="0"/>
              <a:t>Most common in communities dealing with poverty, overcrowding, and poor personal hygiene.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body lice live in clothing and affect the body.</a:t>
            </a:r>
          </a:p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rgbClr val="0000FF"/>
                </a:solidFill>
              </a:rPr>
              <a:t>Pubic Lice:   </a:t>
            </a:r>
            <a:r>
              <a:rPr lang="en-US" sz="2400" b="1" i="1" dirty="0" smtClean="0">
                <a:solidFill>
                  <a:srgbClr val="0000FF"/>
                </a:solidFill>
              </a:rPr>
              <a:t> 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Pthirus</a:t>
            </a:r>
            <a:r>
              <a:rPr lang="en-US" sz="2400" b="1" i="1" dirty="0" smtClean="0">
                <a:solidFill>
                  <a:srgbClr val="0000FF"/>
                </a:solidFill>
              </a:rPr>
              <a:t> pubis)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itching of the pubic area, Bluish colored sore.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direct sexual contact. Not spread by toilet seats.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dy-lice-l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533400"/>
            <a:ext cx="2857500" cy="2857500"/>
          </a:xfrm>
          <a:prstGeom prst="rect">
            <a:avLst/>
          </a:prstGeom>
        </p:spPr>
      </p:pic>
      <p:pic>
        <p:nvPicPr>
          <p:cNvPr id="3" name="Picture 2" descr="hair lice.jpg"/>
          <p:cNvPicPr>
            <a:picLocks noChangeAspect="1"/>
          </p:cNvPicPr>
          <p:nvPr/>
        </p:nvPicPr>
        <p:blipFill>
          <a:blip r:embed="rId3" cstate="print"/>
          <a:srcRect r="3930" b="7500"/>
          <a:stretch>
            <a:fillRect/>
          </a:stretch>
        </p:blipFill>
        <p:spPr>
          <a:xfrm>
            <a:off x="152400" y="1219200"/>
            <a:ext cx="5638800" cy="4343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58000" y="1524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Body Louse</a:t>
            </a:r>
            <a:endParaRPr lang="en-US" dirty="0"/>
          </a:p>
        </p:txBody>
      </p:sp>
      <p:pic>
        <p:nvPicPr>
          <p:cNvPr id="5" name="Picture 4" descr="head-louse-and-pubic-louse.jpg"/>
          <p:cNvPicPr>
            <a:picLocks noChangeAspect="1"/>
          </p:cNvPicPr>
          <p:nvPr/>
        </p:nvPicPr>
        <p:blipFill>
          <a:blip r:embed="rId4" cstate="print"/>
          <a:srcRect l="48785" t="12907" r="3268" b="7522"/>
          <a:stretch>
            <a:fillRect/>
          </a:stretch>
        </p:blipFill>
        <p:spPr>
          <a:xfrm>
            <a:off x="5943600" y="3495674"/>
            <a:ext cx="2743200" cy="3362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Anatomy of the Normal Skin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455"/>
          <a:stretch>
            <a:fillRect/>
          </a:stretch>
        </p:blipFill>
        <p:spPr bwMode="auto">
          <a:xfrm>
            <a:off x="1752600" y="1122845"/>
            <a:ext cx="5900621" cy="57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Anatomy of Normal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skin is the largest organ covering the entire body.</a:t>
            </a:r>
          </a:p>
          <a:p>
            <a:r>
              <a:rPr lang="en-US" sz="2400" dirty="0" smtClean="0"/>
              <a:t>Functions of the skin is to protect the body against heat, light, and infection.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The skin consist of 3 layers: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Epidermis:</a:t>
            </a:r>
            <a:r>
              <a:rPr lang="en-US" sz="2400" dirty="0" smtClean="0"/>
              <a:t> one part is the </a:t>
            </a:r>
            <a:r>
              <a:rPr lang="en-US" sz="2400" b="1" dirty="0" smtClean="0">
                <a:solidFill>
                  <a:srgbClr val="00B050"/>
                </a:solidFill>
              </a:rPr>
              <a:t>stratum </a:t>
            </a:r>
            <a:r>
              <a:rPr lang="en-US" sz="2400" b="1" dirty="0" err="1" smtClean="0">
                <a:solidFill>
                  <a:srgbClr val="00B050"/>
                </a:solidFill>
              </a:rPr>
              <a:t>corneum</a:t>
            </a:r>
            <a:r>
              <a:rPr lang="en-US" sz="2400" b="1" dirty="0" smtClean="0">
                <a:solidFill>
                  <a:srgbClr val="00B050"/>
                </a:solidFill>
              </a:rPr>
              <a:t>,</a:t>
            </a:r>
            <a:r>
              <a:rPr lang="en-US" sz="2400" dirty="0" smtClean="0"/>
              <a:t> contains the protein Keratin and skin pigment (melanin).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Dermis:</a:t>
            </a:r>
            <a:r>
              <a:rPr lang="en-US" sz="2400" dirty="0" smtClean="0"/>
              <a:t> contains blood vessels, nerves, lymph vessels, hair follicles, and sweat and oil glands.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Subcutaneous: </a:t>
            </a:r>
            <a:r>
              <a:rPr lang="en-US" sz="2400" dirty="0" smtClean="0"/>
              <a:t>contain lipid tissue that keeps the heat of the body.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Infectious Diseases of the Skin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4958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Bacteria</a:t>
            </a:r>
          </a:p>
          <a:p>
            <a:pPr>
              <a:buNone/>
            </a:pPr>
            <a:r>
              <a:rPr lang="en-US" sz="2400" b="1" i="1" dirty="0" smtClean="0"/>
              <a:t>Staphylococcus </a:t>
            </a:r>
            <a:r>
              <a:rPr lang="en-US" sz="2400" b="1" i="1" dirty="0" err="1" smtClean="0"/>
              <a:t>aureus</a:t>
            </a:r>
            <a:r>
              <a:rPr lang="en-US" sz="2400" b="1" i="1" dirty="0" smtClean="0"/>
              <a:t>.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Streptococci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pyogenes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(Group A)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400" b="1" i="1" dirty="0" err="1" smtClean="0"/>
              <a:t>Propionibacterium</a:t>
            </a:r>
            <a:r>
              <a:rPr lang="en-US" sz="2400" b="1" i="1" dirty="0" smtClean="0"/>
              <a:t> acnes.</a:t>
            </a:r>
          </a:p>
          <a:p>
            <a:pPr>
              <a:buNone/>
            </a:pPr>
            <a:r>
              <a:rPr lang="en-US" sz="2400" b="1" i="1" dirty="0" smtClean="0"/>
              <a:t>Clostridium spp.</a:t>
            </a:r>
            <a:r>
              <a:rPr lang="en-US" b="1" i="1" dirty="0" smtClean="0"/>
              <a:t>  </a:t>
            </a:r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Viruses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Herpes viruses </a:t>
            </a:r>
            <a:r>
              <a:rPr lang="en-US" sz="2400" b="1" dirty="0" smtClean="0">
                <a:solidFill>
                  <a:srgbClr val="00B050"/>
                </a:solidFill>
              </a:rPr>
              <a:t>(HSV-1 &amp; HSV-2)</a:t>
            </a:r>
          </a:p>
          <a:p>
            <a:pPr>
              <a:buNone/>
            </a:pPr>
            <a:r>
              <a:rPr lang="en-US" sz="2400" b="1" i="1" dirty="0" err="1" smtClean="0"/>
              <a:t>Varicella</a:t>
            </a:r>
            <a:r>
              <a:rPr lang="en-US" sz="2400" b="1" i="1" dirty="0" smtClean="0"/>
              <a:t>-zoster virus</a:t>
            </a:r>
          </a:p>
          <a:p>
            <a:pPr>
              <a:buNone/>
            </a:pPr>
            <a:r>
              <a:rPr lang="en-US" sz="2400" b="1" i="1" dirty="0" smtClean="0"/>
              <a:t>Measles virus</a:t>
            </a:r>
          </a:p>
          <a:p>
            <a:pPr>
              <a:buNone/>
            </a:pPr>
            <a:r>
              <a:rPr lang="en-US" sz="2400" b="1" i="1" dirty="0" smtClean="0"/>
              <a:t>Rubella virus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57800" y="1371600"/>
            <a:ext cx="38862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Fungi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Candida spp.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Tinea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spp. 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Dermatophytes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i="1" dirty="0" err="1" smtClean="0">
                <a:solidFill>
                  <a:srgbClr val="00B050"/>
                </a:solidFill>
              </a:rPr>
              <a:t>Piedra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hortae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(Black </a:t>
            </a:r>
            <a:r>
              <a:rPr lang="en-US" sz="2400" b="1" dirty="0" err="1" smtClean="0">
                <a:solidFill>
                  <a:srgbClr val="00B050"/>
                </a:solidFill>
              </a:rPr>
              <a:t>Piedra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Parasites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Scabies (mite)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Hook worm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Staphylococcus </a:t>
            </a:r>
            <a:r>
              <a:rPr lang="en-US" b="1" i="1" dirty="0" err="1" smtClean="0">
                <a:solidFill>
                  <a:srgbClr val="FF0000"/>
                </a:solidFill>
              </a:rPr>
              <a:t>aureus</a:t>
            </a:r>
            <a:endParaRPr lang="x-non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Folliculitis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/>
              <a:t> Infection of hair follicles.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Pimples:</a:t>
            </a:r>
            <a:r>
              <a:rPr lang="en-US" sz="2400" dirty="0" smtClean="0"/>
              <a:t> superficial infection (red area).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Furuncles: </a:t>
            </a:r>
            <a:r>
              <a:rPr lang="en-US" sz="2400" dirty="0" smtClean="0"/>
              <a:t>localized region of pus (white) surrounded by  </a:t>
            </a:r>
          </a:p>
          <a:p>
            <a:pPr>
              <a:buNone/>
            </a:pPr>
            <a:r>
              <a:rPr lang="en-US" sz="2400" dirty="0" smtClean="0"/>
              <a:t>                                inflamed tissue- red area).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Carbuncles:</a:t>
            </a:r>
            <a:r>
              <a:rPr lang="en-US" sz="2400" dirty="0" smtClean="0"/>
              <a:t> deep tissue damage.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Impetigo (school sores):</a:t>
            </a:r>
            <a:r>
              <a:rPr lang="en-US" sz="2400" dirty="0" smtClean="0"/>
              <a:t> a superficial skin infection It appears as small blisters or yellow honey-colored crusts.</a:t>
            </a:r>
          </a:p>
          <a:p>
            <a:r>
              <a:rPr lang="en-US" sz="2400" b="1" dirty="0" err="1" smtClean="0">
                <a:solidFill>
                  <a:srgbClr val="0000FF"/>
                </a:solidFill>
              </a:rPr>
              <a:t>Cellulitis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/>
              <a:t> redness of the skin, swelling, blistering, and abscess.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Ecthyma:</a:t>
            </a:r>
            <a:r>
              <a:rPr lang="en-US" sz="2400" dirty="0" smtClean="0"/>
              <a:t> hard crusted sores over ulcer.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Staphylococcal Scalded Skin </a:t>
            </a:r>
            <a:r>
              <a:rPr lang="en-US" sz="2400" b="1" dirty="0" err="1" smtClean="0">
                <a:solidFill>
                  <a:srgbClr val="0000FF"/>
                </a:solidFill>
              </a:rPr>
              <a:t>Syndrom</a:t>
            </a:r>
            <a:r>
              <a:rPr lang="en-US" sz="2400" b="1" dirty="0" smtClean="0">
                <a:solidFill>
                  <a:srgbClr val="0000FF"/>
                </a:solidFill>
              </a:rPr>
              <a:t> (SSSS).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Toxic Shock Syndrome (TSS).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rbunc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0"/>
            <a:ext cx="2921000" cy="3505200"/>
          </a:xfrm>
          <a:prstGeom prst="rect">
            <a:avLst/>
          </a:prstGeom>
        </p:spPr>
      </p:pic>
      <p:pic>
        <p:nvPicPr>
          <p:cNvPr id="8" name="Picture 7" descr="folliculit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70861"/>
            <a:ext cx="4343400" cy="28914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" y="3048000"/>
            <a:ext cx="113883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Folliculitis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91200" y="0"/>
            <a:ext cx="12314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Carbuncles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furanc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124200"/>
            <a:ext cx="2725401" cy="3733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086600" y="6488668"/>
            <a:ext cx="11015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Furuncles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5" name="Picture 14" descr="pimpl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429000"/>
            <a:ext cx="3429000" cy="3429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48000" y="6488668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Pimples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ulit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016651"/>
            <a:ext cx="2839435" cy="38413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67600" y="2971800"/>
            <a:ext cx="107358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Cellulitis</a:t>
            </a:r>
            <a:endParaRPr lang="en-US" dirty="0"/>
          </a:p>
        </p:txBody>
      </p:sp>
      <p:pic>
        <p:nvPicPr>
          <p:cNvPr id="4" name="Picture 3" descr="impeti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264" y="152400"/>
            <a:ext cx="3673136" cy="37833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52400"/>
            <a:ext cx="11280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Impetigo</a:t>
            </a:r>
            <a:endParaRPr lang="en-US" dirty="0"/>
          </a:p>
        </p:txBody>
      </p:sp>
      <p:pic>
        <p:nvPicPr>
          <p:cNvPr id="6" name="Picture 5" descr="SSS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4696265"/>
            <a:ext cx="3157591" cy="21617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648200"/>
            <a:ext cx="233006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Scalded Skin </a:t>
            </a:r>
            <a:r>
              <a:rPr lang="en-US" b="1" dirty="0" err="1" smtClean="0">
                <a:solidFill>
                  <a:srgbClr val="0000FF"/>
                </a:solidFill>
              </a:rPr>
              <a:t>Syndrom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dirty="0"/>
          </a:p>
        </p:txBody>
      </p:sp>
      <p:pic>
        <p:nvPicPr>
          <p:cNvPr id="8" name="Picture 7" descr="ecthyma.jpg"/>
          <p:cNvPicPr>
            <a:picLocks noChangeAspect="1"/>
          </p:cNvPicPr>
          <p:nvPr/>
        </p:nvPicPr>
        <p:blipFill>
          <a:blip r:embed="rId5" cstate="print"/>
          <a:srcRect b="7965"/>
          <a:stretch>
            <a:fillRect/>
          </a:stretch>
        </p:blipFill>
        <p:spPr>
          <a:xfrm>
            <a:off x="5334000" y="304800"/>
            <a:ext cx="3475160" cy="2362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81600" y="228600"/>
            <a:ext cx="100001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Ecthyma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Bacterial Skin Disease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447800"/>
          <a:ext cx="82296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5105400"/>
              </a:tblGrid>
              <a:tr h="90446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Other</a:t>
                      </a:r>
                      <a:r>
                        <a:rPr lang="en-US" sz="2400" baseline="0" dirty="0" smtClean="0"/>
                        <a:t> Bacterial Disease of the Skin 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Etiologic</a:t>
                      </a:r>
                      <a:r>
                        <a:rPr lang="en-US" sz="2400" baseline="0" dirty="0" smtClean="0"/>
                        <a:t> Agent</a:t>
                      </a:r>
                      <a:endParaRPr lang="en-US" sz="2400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/>
                        <a:t>Propionibacterium</a:t>
                      </a:r>
                      <a:endParaRPr lang="en-US" i="1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Cutaneous</a:t>
                      </a:r>
                      <a:r>
                        <a:rPr lang="en-US" dirty="0" smtClean="0"/>
                        <a:t> Anthrax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Bacillus </a:t>
                      </a:r>
                      <a:r>
                        <a:rPr lang="en-US" i="1" dirty="0" err="1" smtClean="0"/>
                        <a:t>anthracis</a:t>
                      </a:r>
                      <a:endParaRPr lang="en-US" i="1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 Gangrene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Clostridium </a:t>
                      </a:r>
                      <a:r>
                        <a:rPr lang="en-US" i="1" dirty="0" err="1" smtClean="0"/>
                        <a:t>perfringens</a:t>
                      </a:r>
                      <a:endParaRPr lang="en-US" i="1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leprosy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Mycobacterium </a:t>
                      </a:r>
                      <a:r>
                        <a:rPr lang="en-US" i="1" dirty="0" err="1" smtClean="0"/>
                        <a:t>leprae</a:t>
                      </a:r>
                      <a:endParaRPr lang="en-US" i="1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Scarlet Fever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Streptococcus</a:t>
                      </a:r>
                      <a:r>
                        <a:rPr lang="en-US" i="1" dirty="0" err="1" smtClean="0"/>
                        <a:t>pyogenes</a:t>
                      </a:r>
                      <a:endParaRPr lang="en-US" i="1" dirty="0"/>
                    </a:p>
                  </a:txBody>
                  <a:tcPr anchor="ctr"/>
                </a:tc>
              </a:tr>
              <a:tr h="52401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Necrotizing Fasciitis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Streptococcus </a:t>
                      </a:r>
                      <a:r>
                        <a:rPr lang="en-US" i="1" dirty="0" err="1" smtClean="0"/>
                        <a:t>pyogenes</a:t>
                      </a:r>
                      <a:endParaRPr lang="en-US" i="1" dirty="0"/>
                    </a:p>
                  </a:txBody>
                  <a:tcPr anchor="ctr"/>
                </a:tc>
              </a:tr>
              <a:tr h="90446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Impetigo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Staphylococcus </a:t>
                      </a:r>
                      <a:r>
                        <a:rPr lang="en-US" i="1" dirty="0" err="1" smtClean="0"/>
                        <a:t>aureus</a:t>
                      </a:r>
                      <a:r>
                        <a:rPr lang="en-US" i="0" dirty="0" smtClean="0"/>
                        <a:t>or</a:t>
                      </a:r>
                      <a:r>
                        <a:rPr lang="en-US" i="1" dirty="0" smtClean="0"/>
                        <a:t> Streptococcus </a:t>
                      </a:r>
                      <a:r>
                        <a:rPr lang="en-US" i="1" dirty="0" err="1" smtClean="0"/>
                        <a:t>pyogenes</a:t>
                      </a:r>
                      <a:endParaRPr lang="en-US" i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965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Viral Infections of the Skin  </a:t>
            </a:r>
            <a:endParaRPr lang="x-non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67818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sz="3100" b="1" dirty="0" smtClean="0">
                <a:solidFill>
                  <a:srgbClr val="00B050"/>
                </a:solidFill>
              </a:rPr>
              <a:t>Warts:</a:t>
            </a:r>
            <a:r>
              <a:rPr lang="en-US" sz="3100" i="1" dirty="0" smtClean="0"/>
              <a:t> </a:t>
            </a:r>
            <a:r>
              <a:rPr lang="en-US" sz="3100" dirty="0" smtClean="0"/>
              <a:t>caused by</a:t>
            </a:r>
            <a:r>
              <a:rPr lang="en-US" sz="3100" i="1" dirty="0" smtClean="0"/>
              <a:t> </a:t>
            </a:r>
            <a:r>
              <a:rPr lang="en-US" sz="3100" b="1" i="1" dirty="0" smtClean="0">
                <a:solidFill>
                  <a:srgbClr val="0000FF"/>
                </a:solidFill>
              </a:rPr>
              <a:t>Human </a:t>
            </a:r>
            <a:r>
              <a:rPr lang="en-US" sz="3100" b="1" i="1" dirty="0" err="1" smtClean="0">
                <a:solidFill>
                  <a:srgbClr val="0000FF"/>
                </a:solidFill>
              </a:rPr>
              <a:t>Papilloma</a:t>
            </a:r>
            <a:r>
              <a:rPr lang="en-US" sz="3100" b="1" i="1" dirty="0" smtClean="0">
                <a:solidFill>
                  <a:srgbClr val="0000FF"/>
                </a:solidFill>
              </a:rPr>
              <a:t> Virus (HPV).</a:t>
            </a:r>
          </a:p>
          <a:p>
            <a:pPr>
              <a:buNone/>
            </a:pPr>
            <a:r>
              <a:rPr lang="en-US" sz="2800" i="1" dirty="0" smtClean="0"/>
              <a:t>     - Although warts themselves </a:t>
            </a:r>
            <a:r>
              <a:rPr lang="en-US" sz="2800" dirty="0" smtClean="0"/>
              <a:t>are invariably benign, </a:t>
            </a:r>
            <a:r>
              <a:rPr lang="en-US" sz="2800" dirty="0" err="1" smtClean="0"/>
              <a:t>papilloviruses</a:t>
            </a:r>
            <a:r>
              <a:rPr lang="en-US" sz="2800" dirty="0" smtClean="0"/>
              <a:t> have been associated with increased frequency of cervical and skin cancers, so removal of warts is usually recommended.</a:t>
            </a:r>
          </a:p>
          <a:p>
            <a:endParaRPr lang="en-US" sz="2800" i="1" dirty="0" smtClean="0"/>
          </a:p>
          <a:p>
            <a:endParaRPr lang="en-US" sz="2800" i="1" dirty="0" smtClean="0"/>
          </a:p>
          <a:p>
            <a:r>
              <a:rPr lang="en-US" sz="3100" b="1" dirty="0" smtClean="0">
                <a:solidFill>
                  <a:srgbClr val="00B050"/>
                </a:solidFill>
              </a:rPr>
              <a:t>Chickenpox and shingles: </a:t>
            </a:r>
            <a:r>
              <a:rPr lang="en-US" sz="3100" dirty="0" smtClean="0"/>
              <a:t>caused by </a:t>
            </a:r>
            <a:r>
              <a:rPr lang="en-US" sz="3100" b="1" i="1" dirty="0" err="1" smtClean="0">
                <a:solidFill>
                  <a:srgbClr val="0000FF"/>
                </a:solidFill>
              </a:rPr>
              <a:t>Varicella</a:t>
            </a:r>
            <a:r>
              <a:rPr lang="en-US" sz="3100" b="1" i="1" dirty="0" smtClean="0">
                <a:solidFill>
                  <a:srgbClr val="0000FF"/>
                </a:solidFill>
              </a:rPr>
              <a:t>-Zoster Virus</a:t>
            </a:r>
            <a:r>
              <a:rPr lang="en-US" sz="3100" b="1" dirty="0" smtClean="0">
                <a:solidFill>
                  <a:srgbClr val="0000FF"/>
                </a:solidFill>
              </a:rPr>
              <a:t> (VZV).</a:t>
            </a:r>
          </a:p>
          <a:p>
            <a:pPr>
              <a:buNone/>
            </a:pPr>
            <a:r>
              <a:rPr lang="en-US" sz="2800" dirty="0" smtClean="0"/>
              <a:t>      - Chickenpox is transmitted by air-route, and the infection is localized in the skin. Most common in children. </a:t>
            </a:r>
          </a:p>
          <a:p>
            <a:pPr>
              <a:buNone/>
            </a:pPr>
            <a:r>
              <a:rPr lang="en-US" sz="2800" dirty="0" smtClean="0"/>
              <a:t>      - After recovery, the virus remains dormant in the nervous system.</a:t>
            </a:r>
          </a:p>
          <a:p>
            <a:pPr>
              <a:buNone/>
            </a:pPr>
            <a:r>
              <a:rPr lang="en-US" sz="2800" dirty="0" smtClean="0"/>
              <a:t>      - However, in old people it may become reactivated, causing shingles. Shingles is an infection of a nerve and the area of skin around it. </a:t>
            </a:r>
            <a:endParaRPr lang="x-none" sz="2400" dirty="0"/>
          </a:p>
        </p:txBody>
      </p:sp>
      <p:pic>
        <p:nvPicPr>
          <p:cNvPr id="4" name="Picture 3" descr="ViralWarts01.jpg"/>
          <p:cNvPicPr>
            <a:picLocks noChangeAspect="1"/>
          </p:cNvPicPr>
          <p:nvPr/>
        </p:nvPicPr>
        <p:blipFill>
          <a:blip r:embed="rId2" cstate="print"/>
          <a:srcRect l="9922" r="8217"/>
          <a:stretch>
            <a:fillRect/>
          </a:stretch>
        </p:blipFill>
        <p:spPr>
          <a:xfrm>
            <a:off x="6629400" y="914400"/>
            <a:ext cx="2514600" cy="2384801"/>
          </a:xfrm>
          <a:prstGeom prst="rect">
            <a:avLst/>
          </a:prstGeom>
        </p:spPr>
      </p:pic>
      <p:pic>
        <p:nvPicPr>
          <p:cNvPr id="5" name="Picture 4" descr="shingles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0400" y="4526850"/>
            <a:ext cx="2286000" cy="2303790"/>
          </a:xfrm>
          <a:prstGeom prst="rect">
            <a:avLst/>
          </a:prstGeom>
        </p:spPr>
      </p:pic>
      <p:pic>
        <p:nvPicPr>
          <p:cNvPr id="6" name="Picture 5" descr="chicken  po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3200400"/>
            <a:ext cx="1728338" cy="176688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769</Words>
  <Application>Microsoft Macintosh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Infectious Diseases of the Skin</vt:lpstr>
      <vt:lpstr>Anatomy of the Normal Skin</vt:lpstr>
      <vt:lpstr>Anatomy of Normal Skin</vt:lpstr>
      <vt:lpstr>Infectious Diseases of the Skin</vt:lpstr>
      <vt:lpstr>Staphylococcus aureus</vt:lpstr>
      <vt:lpstr>PowerPoint Presentation</vt:lpstr>
      <vt:lpstr>PowerPoint Presentation</vt:lpstr>
      <vt:lpstr>Bacterial Skin Disease</vt:lpstr>
      <vt:lpstr>Viral Infections of the Skin  </vt:lpstr>
      <vt:lpstr>PowerPoint Presentation</vt:lpstr>
      <vt:lpstr>Parasitic Infection of the Skin: Lice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skin infections</dc:title>
  <dc:creator>basmah</dc:creator>
  <cp:lastModifiedBy>hala aldahshan</cp:lastModifiedBy>
  <cp:revision>108</cp:revision>
  <dcterms:created xsi:type="dcterms:W3CDTF">2006-08-16T00:00:00Z</dcterms:created>
  <dcterms:modified xsi:type="dcterms:W3CDTF">2014-12-14T21:05:05Z</dcterms:modified>
</cp:coreProperties>
</file>