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3.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diagrams/layout2.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1"/>
  </p:sldMasterIdLst>
  <p:notesMasterIdLst>
    <p:notesMasterId r:id="rId42"/>
  </p:notesMasterIdLst>
  <p:sldIdLst>
    <p:sldId id="256" r:id="rId2"/>
    <p:sldId id="257" r:id="rId3"/>
    <p:sldId id="258" r:id="rId4"/>
    <p:sldId id="259" r:id="rId5"/>
    <p:sldId id="260" r:id="rId6"/>
    <p:sldId id="261" r:id="rId7"/>
    <p:sldId id="262"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50" d="100"/>
          <a:sy n="50" d="100"/>
        </p:scale>
        <p:origin x="-1090" y="-125"/>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6A2CC8-38A3-4EDF-B0B2-66D233C0AA7E}" type="doc">
      <dgm:prSet loTypeId="urn:microsoft.com/office/officeart/2005/8/layout/chevron2" loCatId="process" qsTypeId="urn:microsoft.com/office/officeart/2005/8/quickstyle/simple3" qsCatId="simple" csTypeId="urn:microsoft.com/office/officeart/2005/8/colors/accent1_2" csCatId="accent1" phldr="1"/>
      <dgm:spPr/>
      <dgm:t>
        <a:bodyPr/>
        <a:lstStyle/>
        <a:p>
          <a:pPr rtl="1"/>
          <a:endParaRPr lang="ar-SA"/>
        </a:p>
      </dgm:t>
    </dgm:pt>
    <dgm:pt modelId="{2F278387-2897-492A-A41D-9D784FD15948}">
      <dgm:prSet phldrT="[Text]"/>
      <dgm:spPr/>
      <dgm:t>
        <a:bodyPr/>
        <a:lstStyle/>
        <a:p>
          <a:pPr rtl="1"/>
          <a:r>
            <a:rPr lang="ar-SA" dirty="0" smtClean="0"/>
            <a:t>1</a:t>
          </a:r>
          <a:endParaRPr lang="ar-SA" dirty="0"/>
        </a:p>
      </dgm:t>
    </dgm:pt>
    <dgm:pt modelId="{EF037C66-54A8-4D2B-90DF-0C5E62A5BD78}" type="parTrans" cxnId="{B7ABB9C2-73F8-4242-B401-57A63492C022}">
      <dgm:prSet/>
      <dgm:spPr/>
      <dgm:t>
        <a:bodyPr/>
        <a:lstStyle/>
        <a:p>
          <a:pPr rtl="1"/>
          <a:endParaRPr lang="ar-SA"/>
        </a:p>
      </dgm:t>
    </dgm:pt>
    <dgm:pt modelId="{8BAF375D-F1B7-4ECB-860A-31D261889CE0}" type="sibTrans" cxnId="{B7ABB9C2-73F8-4242-B401-57A63492C022}">
      <dgm:prSet/>
      <dgm:spPr/>
      <dgm:t>
        <a:bodyPr/>
        <a:lstStyle/>
        <a:p>
          <a:pPr rtl="1"/>
          <a:endParaRPr lang="ar-SA"/>
        </a:p>
      </dgm:t>
    </dgm:pt>
    <dgm:pt modelId="{2186C52F-B12D-48F4-BEDD-3A2C145EE1FF}">
      <dgm:prSet phldrT="[Text]"/>
      <dgm:spPr/>
      <dgm:t>
        <a:bodyPr/>
        <a:lstStyle/>
        <a:p>
          <a:pPr rtl="1"/>
          <a:r>
            <a:rPr lang="ar-SA" dirty="0" smtClean="0"/>
            <a:t>2</a:t>
          </a:r>
          <a:endParaRPr lang="ar-SA" dirty="0"/>
        </a:p>
      </dgm:t>
    </dgm:pt>
    <dgm:pt modelId="{97F5BA44-74F3-469E-972D-1BA549A276AE}" type="parTrans" cxnId="{7F4AB318-4C75-4D79-A477-8C42EAD89B30}">
      <dgm:prSet/>
      <dgm:spPr/>
      <dgm:t>
        <a:bodyPr/>
        <a:lstStyle/>
        <a:p>
          <a:pPr rtl="1"/>
          <a:endParaRPr lang="ar-SA"/>
        </a:p>
      </dgm:t>
    </dgm:pt>
    <dgm:pt modelId="{D78F0523-C912-4116-96D8-92CF6D8C0B92}" type="sibTrans" cxnId="{7F4AB318-4C75-4D79-A477-8C42EAD89B30}">
      <dgm:prSet/>
      <dgm:spPr/>
      <dgm:t>
        <a:bodyPr/>
        <a:lstStyle/>
        <a:p>
          <a:pPr rtl="1"/>
          <a:endParaRPr lang="ar-SA"/>
        </a:p>
      </dgm:t>
    </dgm:pt>
    <dgm:pt modelId="{CA9DA84B-FC23-4DB0-8560-99C3E1C3C171}">
      <dgm:prSet phldrT="[Text]"/>
      <dgm:spPr/>
      <dgm:t>
        <a:bodyPr/>
        <a:lstStyle/>
        <a:p>
          <a:pPr rtl="1"/>
          <a:endParaRPr lang="ar-SA" dirty="0"/>
        </a:p>
      </dgm:t>
    </dgm:pt>
    <dgm:pt modelId="{49EF40EF-0210-4FE7-9592-515246A551E2}" type="parTrans" cxnId="{2BE985B4-FBC7-433B-92A0-8171C2E40A75}">
      <dgm:prSet/>
      <dgm:spPr/>
      <dgm:t>
        <a:bodyPr/>
        <a:lstStyle/>
        <a:p>
          <a:pPr rtl="1"/>
          <a:endParaRPr lang="ar-SA"/>
        </a:p>
      </dgm:t>
    </dgm:pt>
    <dgm:pt modelId="{DB3E56DF-7C1B-4436-BBA0-E14783CF66FD}" type="sibTrans" cxnId="{2BE985B4-FBC7-433B-92A0-8171C2E40A75}">
      <dgm:prSet/>
      <dgm:spPr/>
      <dgm:t>
        <a:bodyPr/>
        <a:lstStyle/>
        <a:p>
          <a:pPr rtl="1"/>
          <a:endParaRPr lang="ar-SA"/>
        </a:p>
      </dgm:t>
    </dgm:pt>
    <dgm:pt modelId="{278DD89F-168E-4869-A566-93FBA92A64A1}">
      <dgm:prSet phldrT="[Text]"/>
      <dgm:spPr/>
      <dgm:t>
        <a:bodyPr/>
        <a:lstStyle/>
        <a:p>
          <a:pPr rtl="1"/>
          <a:r>
            <a:rPr lang="ar-SA" dirty="0" smtClean="0"/>
            <a:t>3</a:t>
          </a:r>
          <a:endParaRPr lang="ar-SA" dirty="0"/>
        </a:p>
      </dgm:t>
    </dgm:pt>
    <dgm:pt modelId="{503D0A15-D772-4CEB-8A35-A3D39FE1F48A}" type="parTrans" cxnId="{5A9FFB85-D696-401A-971D-87ADA750345D}">
      <dgm:prSet/>
      <dgm:spPr/>
      <dgm:t>
        <a:bodyPr/>
        <a:lstStyle/>
        <a:p>
          <a:pPr rtl="1"/>
          <a:endParaRPr lang="ar-SA"/>
        </a:p>
      </dgm:t>
    </dgm:pt>
    <dgm:pt modelId="{FA97E46A-EA7B-464E-A1C9-693792C3895C}" type="sibTrans" cxnId="{5A9FFB85-D696-401A-971D-87ADA750345D}">
      <dgm:prSet/>
      <dgm:spPr/>
      <dgm:t>
        <a:bodyPr/>
        <a:lstStyle/>
        <a:p>
          <a:pPr rtl="1"/>
          <a:endParaRPr lang="ar-SA"/>
        </a:p>
      </dgm:t>
    </dgm:pt>
    <dgm:pt modelId="{90FA2E2E-0C77-4496-BB62-9C3371ECEB7F}">
      <dgm:prSet phldrT="[Text]"/>
      <dgm:spPr/>
      <dgm:t>
        <a:bodyPr/>
        <a:lstStyle/>
        <a:p>
          <a:pPr rtl="1"/>
          <a:r>
            <a:rPr lang="ar-SA" dirty="0" smtClean="0"/>
            <a:t>4</a:t>
          </a:r>
          <a:endParaRPr lang="ar-SA" dirty="0"/>
        </a:p>
      </dgm:t>
    </dgm:pt>
    <dgm:pt modelId="{AD150C1A-B01D-4440-BE4F-2424A4434A7C}" type="parTrans" cxnId="{1C0C5065-BF71-4DC2-B534-963DC7CBAB71}">
      <dgm:prSet/>
      <dgm:spPr/>
      <dgm:t>
        <a:bodyPr/>
        <a:lstStyle/>
        <a:p>
          <a:pPr rtl="1"/>
          <a:endParaRPr lang="ar-SA"/>
        </a:p>
      </dgm:t>
    </dgm:pt>
    <dgm:pt modelId="{E10A63CA-5939-447E-BC2D-B70AD40B4F3B}" type="sibTrans" cxnId="{1C0C5065-BF71-4DC2-B534-963DC7CBAB71}">
      <dgm:prSet/>
      <dgm:spPr/>
      <dgm:t>
        <a:bodyPr/>
        <a:lstStyle/>
        <a:p>
          <a:pPr rtl="1"/>
          <a:endParaRPr lang="ar-SA"/>
        </a:p>
      </dgm:t>
    </dgm:pt>
    <dgm:pt modelId="{39F6BF84-4AA4-45B0-8395-EBDB8ECB0836}">
      <dgm:prSet phldrT="[Text]"/>
      <dgm:spPr/>
      <dgm:t>
        <a:bodyPr/>
        <a:lstStyle/>
        <a:p>
          <a:pPr rtl="1"/>
          <a:r>
            <a:rPr lang="ar-SA" dirty="0" smtClean="0"/>
            <a:t>5</a:t>
          </a:r>
          <a:endParaRPr lang="ar-SA" dirty="0"/>
        </a:p>
      </dgm:t>
    </dgm:pt>
    <dgm:pt modelId="{8F49AC63-AB8C-46F2-B948-88E25147DE4F}" type="parTrans" cxnId="{FA0FB666-A99E-412A-9046-4364EAAC244E}">
      <dgm:prSet/>
      <dgm:spPr/>
      <dgm:t>
        <a:bodyPr/>
        <a:lstStyle/>
        <a:p>
          <a:pPr rtl="1"/>
          <a:endParaRPr lang="ar-SA"/>
        </a:p>
      </dgm:t>
    </dgm:pt>
    <dgm:pt modelId="{E3980C38-5B8D-46AA-A88F-50965CCCEB1B}" type="sibTrans" cxnId="{FA0FB666-A99E-412A-9046-4364EAAC244E}">
      <dgm:prSet/>
      <dgm:spPr/>
      <dgm:t>
        <a:bodyPr/>
        <a:lstStyle/>
        <a:p>
          <a:pPr rtl="1"/>
          <a:endParaRPr lang="ar-SA"/>
        </a:p>
      </dgm:t>
    </dgm:pt>
    <dgm:pt modelId="{760C7BA3-C757-41C4-A6A2-815E3793BB86}">
      <dgm:prSet phldrT="[Text]"/>
      <dgm:spPr/>
      <dgm:t>
        <a:bodyPr/>
        <a:lstStyle/>
        <a:p>
          <a:pPr rtl="1"/>
          <a:r>
            <a:rPr lang="ar-SA" dirty="0" smtClean="0"/>
            <a:t>6</a:t>
          </a:r>
          <a:endParaRPr lang="ar-SA" dirty="0"/>
        </a:p>
      </dgm:t>
    </dgm:pt>
    <dgm:pt modelId="{7380A8AD-AA06-4281-9143-957AF719393D}" type="parTrans" cxnId="{1E4F12E4-80C7-4969-8E04-BEB9BB1C96BF}">
      <dgm:prSet/>
      <dgm:spPr/>
      <dgm:t>
        <a:bodyPr/>
        <a:lstStyle/>
        <a:p>
          <a:pPr rtl="1"/>
          <a:endParaRPr lang="ar-SA"/>
        </a:p>
      </dgm:t>
    </dgm:pt>
    <dgm:pt modelId="{8AFD357C-A536-4BCD-A291-9EFF9B4BFEAA}" type="sibTrans" cxnId="{1E4F12E4-80C7-4969-8E04-BEB9BB1C96BF}">
      <dgm:prSet/>
      <dgm:spPr/>
      <dgm:t>
        <a:bodyPr/>
        <a:lstStyle/>
        <a:p>
          <a:pPr rtl="1"/>
          <a:endParaRPr lang="ar-SA"/>
        </a:p>
      </dgm:t>
    </dgm:pt>
    <dgm:pt modelId="{26DC436C-3678-469F-A4FC-6B6FD972DF03}" type="pres">
      <dgm:prSet presAssocID="{896A2CC8-38A3-4EDF-B0B2-66D233C0AA7E}" presName="linearFlow" presStyleCnt="0">
        <dgm:presLayoutVars>
          <dgm:dir/>
          <dgm:animLvl val="lvl"/>
          <dgm:resizeHandles val="exact"/>
        </dgm:presLayoutVars>
      </dgm:prSet>
      <dgm:spPr/>
      <dgm:t>
        <a:bodyPr/>
        <a:lstStyle/>
        <a:p>
          <a:pPr rtl="1"/>
          <a:endParaRPr lang="ar-SA"/>
        </a:p>
      </dgm:t>
    </dgm:pt>
    <dgm:pt modelId="{32BAECC8-9328-4BD7-B05C-C6A802F68049}" type="pres">
      <dgm:prSet presAssocID="{2F278387-2897-492A-A41D-9D784FD15948}" presName="composite" presStyleCnt="0"/>
      <dgm:spPr/>
    </dgm:pt>
    <dgm:pt modelId="{4A1F7658-8EC2-4E28-AAA7-27B547538957}" type="pres">
      <dgm:prSet presAssocID="{2F278387-2897-492A-A41D-9D784FD15948}" presName="parentText" presStyleLbl="alignNode1" presStyleIdx="0" presStyleCnt="6">
        <dgm:presLayoutVars>
          <dgm:chMax val="1"/>
          <dgm:bulletEnabled val="1"/>
        </dgm:presLayoutVars>
      </dgm:prSet>
      <dgm:spPr/>
      <dgm:t>
        <a:bodyPr/>
        <a:lstStyle/>
        <a:p>
          <a:pPr rtl="1"/>
          <a:endParaRPr lang="ar-SA"/>
        </a:p>
      </dgm:t>
    </dgm:pt>
    <dgm:pt modelId="{BE7B6BD7-315A-449D-8F76-557FD1FEB385}" type="pres">
      <dgm:prSet presAssocID="{2F278387-2897-492A-A41D-9D784FD15948}" presName="descendantText" presStyleLbl="alignAcc1" presStyleIdx="0" presStyleCnt="6" custLinFactNeighborX="2146" custLinFactNeighborY="-346">
        <dgm:presLayoutVars>
          <dgm:bulletEnabled val="1"/>
        </dgm:presLayoutVars>
      </dgm:prSet>
      <dgm:spPr/>
      <dgm:t>
        <a:bodyPr/>
        <a:lstStyle/>
        <a:p>
          <a:pPr rtl="1"/>
          <a:endParaRPr lang="ar-SA"/>
        </a:p>
      </dgm:t>
    </dgm:pt>
    <dgm:pt modelId="{FC28ED86-408E-478C-A755-DE31A0E45077}" type="pres">
      <dgm:prSet presAssocID="{8BAF375D-F1B7-4ECB-860A-31D261889CE0}" presName="sp" presStyleCnt="0"/>
      <dgm:spPr/>
    </dgm:pt>
    <dgm:pt modelId="{906E0C3B-BF55-4BC7-94A1-03223C7BA8AC}" type="pres">
      <dgm:prSet presAssocID="{2186C52F-B12D-48F4-BEDD-3A2C145EE1FF}" presName="composite" presStyleCnt="0"/>
      <dgm:spPr/>
    </dgm:pt>
    <dgm:pt modelId="{F0DFF016-6DBF-416C-B0F9-C3CEECEF6524}" type="pres">
      <dgm:prSet presAssocID="{2186C52F-B12D-48F4-BEDD-3A2C145EE1FF}" presName="parentText" presStyleLbl="alignNode1" presStyleIdx="1" presStyleCnt="6">
        <dgm:presLayoutVars>
          <dgm:chMax val="1"/>
          <dgm:bulletEnabled val="1"/>
        </dgm:presLayoutVars>
      </dgm:prSet>
      <dgm:spPr/>
      <dgm:t>
        <a:bodyPr/>
        <a:lstStyle/>
        <a:p>
          <a:pPr rtl="1"/>
          <a:endParaRPr lang="ar-SA"/>
        </a:p>
      </dgm:t>
    </dgm:pt>
    <dgm:pt modelId="{0556479D-0559-4F4F-94EC-5C0DF29B0F8C}" type="pres">
      <dgm:prSet presAssocID="{2186C52F-B12D-48F4-BEDD-3A2C145EE1FF}" presName="descendantText" presStyleLbl="alignAcc1" presStyleIdx="1" presStyleCnt="6">
        <dgm:presLayoutVars>
          <dgm:bulletEnabled val="1"/>
        </dgm:presLayoutVars>
      </dgm:prSet>
      <dgm:spPr/>
      <dgm:t>
        <a:bodyPr/>
        <a:lstStyle/>
        <a:p>
          <a:pPr rtl="1"/>
          <a:endParaRPr lang="ar-SA"/>
        </a:p>
      </dgm:t>
    </dgm:pt>
    <dgm:pt modelId="{F7117350-38C1-47D7-A76D-0095DF53E9A9}" type="pres">
      <dgm:prSet presAssocID="{D78F0523-C912-4116-96D8-92CF6D8C0B92}" presName="sp" presStyleCnt="0"/>
      <dgm:spPr/>
    </dgm:pt>
    <dgm:pt modelId="{E52025FA-4BE9-4662-B32B-58F9929C8CA7}" type="pres">
      <dgm:prSet presAssocID="{278DD89F-168E-4869-A566-93FBA92A64A1}" presName="composite" presStyleCnt="0"/>
      <dgm:spPr/>
    </dgm:pt>
    <dgm:pt modelId="{6E8F965F-5435-4ECD-9E21-3590159844E5}" type="pres">
      <dgm:prSet presAssocID="{278DD89F-168E-4869-A566-93FBA92A64A1}" presName="parentText" presStyleLbl="alignNode1" presStyleIdx="2" presStyleCnt="6">
        <dgm:presLayoutVars>
          <dgm:chMax val="1"/>
          <dgm:bulletEnabled val="1"/>
        </dgm:presLayoutVars>
      </dgm:prSet>
      <dgm:spPr/>
      <dgm:t>
        <a:bodyPr/>
        <a:lstStyle/>
        <a:p>
          <a:pPr rtl="1"/>
          <a:endParaRPr lang="ar-SA"/>
        </a:p>
      </dgm:t>
    </dgm:pt>
    <dgm:pt modelId="{350A3B52-163F-4FCE-BC87-EF599DE7ACC2}" type="pres">
      <dgm:prSet presAssocID="{278DD89F-168E-4869-A566-93FBA92A64A1}" presName="descendantText" presStyleLbl="alignAcc1" presStyleIdx="2" presStyleCnt="6" custLinFactNeighborX="472" custLinFactNeighborY="-7865">
        <dgm:presLayoutVars>
          <dgm:bulletEnabled val="1"/>
        </dgm:presLayoutVars>
      </dgm:prSet>
      <dgm:spPr/>
      <dgm:t>
        <a:bodyPr/>
        <a:lstStyle/>
        <a:p>
          <a:pPr rtl="1"/>
          <a:endParaRPr lang="ar-SA"/>
        </a:p>
      </dgm:t>
    </dgm:pt>
    <dgm:pt modelId="{C7FA0275-64A1-48C1-97B3-65A690E9E30F}" type="pres">
      <dgm:prSet presAssocID="{FA97E46A-EA7B-464E-A1C9-693792C3895C}" presName="sp" presStyleCnt="0"/>
      <dgm:spPr/>
    </dgm:pt>
    <dgm:pt modelId="{D29EB15B-C245-4F92-B4D0-959AB2110A21}" type="pres">
      <dgm:prSet presAssocID="{90FA2E2E-0C77-4496-BB62-9C3371ECEB7F}" presName="composite" presStyleCnt="0"/>
      <dgm:spPr/>
    </dgm:pt>
    <dgm:pt modelId="{EACD9841-FD7F-4826-85C4-4A425E384F3C}" type="pres">
      <dgm:prSet presAssocID="{90FA2E2E-0C77-4496-BB62-9C3371ECEB7F}" presName="parentText" presStyleLbl="alignNode1" presStyleIdx="3" presStyleCnt="6">
        <dgm:presLayoutVars>
          <dgm:chMax val="1"/>
          <dgm:bulletEnabled val="1"/>
        </dgm:presLayoutVars>
      </dgm:prSet>
      <dgm:spPr/>
      <dgm:t>
        <a:bodyPr/>
        <a:lstStyle/>
        <a:p>
          <a:pPr rtl="1"/>
          <a:endParaRPr lang="ar-SA"/>
        </a:p>
      </dgm:t>
    </dgm:pt>
    <dgm:pt modelId="{28D56B10-7C48-4EB0-BE85-7567CFE8AEE8}" type="pres">
      <dgm:prSet presAssocID="{90FA2E2E-0C77-4496-BB62-9C3371ECEB7F}" presName="descendantText" presStyleLbl="alignAcc1" presStyleIdx="3" presStyleCnt="6">
        <dgm:presLayoutVars>
          <dgm:bulletEnabled val="1"/>
        </dgm:presLayoutVars>
      </dgm:prSet>
      <dgm:spPr/>
    </dgm:pt>
    <dgm:pt modelId="{BCBEFF18-529A-4CDA-BA56-799CDB488B5D}" type="pres">
      <dgm:prSet presAssocID="{E10A63CA-5939-447E-BC2D-B70AD40B4F3B}" presName="sp" presStyleCnt="0"/>
      <dgm:spPr/>
    </dgm:pt>
    <dgm:pt modelId="{4AE3E116-62A6-4C98-9093-0803B6E16642}" type="pres">
      <dgm:prSet presAssocID="{39F6BF84-4AA4-45B0-8395-EBDB8ECB0836}" presName="composite" presStyleCnt="0"/>
      <dgm:spPr/>
    </dgm:pt>
    <dgm:pt modelId="{2BC0EE6C-7F7C-44E1-A299-1C1CBA4B090C}" type="pres">
      <dgm:prSet presAssocID="{39F6BF84-4AA4-45B0-8395-EBDB8ECB0836}" presName="parentText" presStyleLbl="alignNode1" presStyleIdx="4" presStyleCnt="6">
        <dgm:presLayoutVars>
          <dgm:chMax val="1"/>
          <dgm:bulletEnabled val="1"/>
        </dgm:presLayoutVars>
      </dgm:prSet>
      <dgm:spPr/>
      <dgm:t>
        <a:bodyPr/>
        <a:lstStyle/>
        <a:p>
          <a:pPr rtl="1"/>
          <a:endParaRPr lang="ar-SA"/>
        </a:p>
      </dgm:t>
    </dgm:pt>
    <dgm:pt modelId="{EA601124-15AB-47C0-8D67-00474BD505FD}" type="pres">
      <dgm:prSet presAssocID="{39F6BF84-4AA4-45B0-8395-EBDB8ECB0836}" presName="descendantText" presStyleLbl="alignAcc1" presStyleIdx="4" presStyleCnt="6">
        <dgm:presLayoutVars>
          <dgm:bulletEnabled val="1"/>
        </dgm:presLayoutVars>
      </dgm:prSet>
      <dgm:spPr/>
    </dgm:pt>
    <dgm:pt modelId="{2DAA00A4-8825-4F99-BD23-0C49F8C2E0CE}" type="pres">
      <dgm:prSet presAssocID="{E3980C38-5B8D-46AA-A88F-50965CCCEB1B}" presName="sp" presStyleCnt="0"/>
      <dgm:spPr/>
    </dgm:pt>
    <dgm:pt modelId="{4DBCB938-6453-4CE1-9669-559DF2BA3D0D}" type="pres">
      <dgm:prSet presAssocID="{760C7BA3-C757-41C4-A6A2-815E3793BB86}" presName="composite" presStyleCnt="0"/>
      <dgm:spPr/>
    </dgm:pt>
    <dgm:pt modelId="{C7469626-B358-471D-824E-D8DBB377BDF2}" type="pres">
      <dgm:prSet presAssocID="{760C7BA3-C757-41C4-A6A2-815E3793BB86}" presName="parentText" presStyleLbl="alignNode1" presStyleIdx="5" presStyleCnt="6">
        <dgm:presLayoutVars>
          <dgm:chMax val="1"/>
          <dgm:bulletEnabled val="1"/>
        </dgm:presLayoutVars>
      </dgm:prSet>
      <dgm:spPr/>
      <dgm:t>
        <a:bodyPr/>
        <a:lstStyle/>
        <a:p>
          <a:pPr rtl="1"/>
          <a:endParaRPr lang="ar-SA"/>
        </a:p>
      </dgm:t>
    </dgm:pt>
    <dgm:pt modelId="{DE2AD269-E9AF-40FF-90F1-8E8BBE947AE8}" type="pres">
      <dgm:prSet presAssocID="{760C7BA3-C757-41C4-A6A2-815E3793BB86}" presName="descendantText" presStyleLbl="alignAcc1" presStyleIdx="5" presStyleCnt="6">
        <dgm:presLayoutVars>
          <dgm:bulletEnabled val="1"/>
        </dgm:presLayoutVars>
      </dgm:prSet>
      <dgm:spPr/>
    </dgm:pt>
  </dgm:ptLst>
  <dgm:cxnLst>
    <dgm:cxn modelId="{FA0FB666-A99E-412A-9046-4364EAAC244E}" srcId="{896A2CC8-38A3-4EDF-B0B2-66D233C0AA7E}" destId="{39F6BF84-4AA4-45B0-8395-EBDB8ECB0836}" srcOrd="4" destOrd="0" parTransId="{8F49AC63-AB8C-46F2-B948-88E25147DE4F}" sibTransId="{E3980C38-5B8D-46AA-A88F-50965CCCEB1B}"/>
    <dgm:cxn modelId="{1C0C5065-BF71-4DC2-B534-963DC7CBAB71}" srcId="{896A2CC8-38A3-4EDF-B0B2-66D233C0AA7E}" destId="{90FA2E2E-0C77-4496-BB62-9C3371ECEB7F}" srcOrd="3" destOrd="0" parTransId="{AD150C1A-B01D-4440-BE4F-2424A4434A7C}" sibTransId="{E10A63CA-5939-447E-BC2D-B70AD40B4F3B}"/>
    <dgm:cxn modelId="{7F4AB318-4C75-4D79-A477-8C42EAD89B30}" srcId="{896A2CC8-38A3-4EDF-B0B2-66D233C0AA7E}" destId="{2186C52F-B12D-48F4-BEDD-3A2C145EE1FF}" srcOrd="1" destOrd="0" parTransId="{97F5BA44-74F3-469E-972D-1BA549A276AE}" sibTransId="{D78F0523-C912-4116-96D8-92CF6D8C0B92}"/>
    <dgm:cxn modelId="{B7ABB9C2-73F8-4242-B401-57A63492C022}" srcId="{896A2CC8-38A3-4EDF-B0B2-66D233C0AA7E}" destId="{2F278387-2897-492A-A41D-9D784FD15948}" srcOrd="0" destOrd="0" parTransId="{EF037C66-54A8-4D2B-90DF-0C5E62A5BD78}" sibTransId="{8BAF375D-F1B7-4ECB-860A-31D261889CE0}"/>
    <dgm:cxn modelId="{1E4F12E4-80C7-4969-8E04-BEB9BB1C96BF}" srcId="{896A2CC8-38A3-4EDF-B0B2-66D233C0AA7E}" destId="{760C7BA3-C757-41C4-A6A2-815E3793BB86}" srcOrd="5" destOrd="0" parTransId="{7380A8AD-AA06-4281-9143-957AF719393D}" sibTransId="{8AFD357C-A536-4BCD-A291-9EFF9B4BFEAA}"/>
    <dgm:cxn modelId="{C43641B0-AEB1-47B6-93F5-16778B8915B9}" type="presOf" srcId="{896A2CC8-38A3-4EDF-B0B2-66D233C0AA7E}" destId="{26DC436C-3678-469F-A4FC-6B6FD972DF03}" srcOrd="0" destOrd="0" presId="urn:microsoft.com/office/officeart/2005/8/layout/chevron2"/>
    <dgm:cxn modelId="{5A9FFB85-D696-401A-971D-87ADA750345D}" srcId="{896A2CC8-38A3-4EDF-B0B2-66D233C0AA7E}" destId="{278DD89F-168E-4869-A566-93FBA92A64A1}" srcOrd="2" destOrd="0" parTransId="{503D0A15-D772-4CEB-8A35-A3D39FE1F48A}" sibTransId="{FA97E46A-EA7B-464E-A1C9-693792C3895C}"/>
    <dgm:cxn modelId="{B5F63360-340A-42A8-B337-340B6B2C6FE5}" type="presOf" srcId="{2F278387-2897-492A-A41D-9D784FD15948}" destId="{4A1F7658-8EC2-4E28-AAA7-27B547538957}" srcOrd="0" destOrd="0" presId="urn:microsoft.com/office/officeart/2005/8/layout/chevron2"/>
    <dgm:cxn modelId="{877A2CB9-5B5E-4E37-A150-A560C7D89179}" type="presOf" srcId="{90FA2E2E-0C77-4496-BB62-9C3371ECEB7F}" destId="{EACD9841-FD7F-4826-85C4-4A425E384F3C}" srcOrd="0" destOrd="0" presId="urn:microsoft.com/office/officeart/2005/8/layout/chevron2"/>
    <dgm:cxn modelId="{C721917A-2C6E-453D-82F2-5179392D038F}" type="presOf" srcId="{278DD89F-168E-4869-A566-93FBA92A64A1}" destId="{6E8F965F-5435-4ECD-9E21-3590159844E5}" srcOrd="0" destOrd="0" presId="urn:microsoft.com/office/officeart/2005/8/layout/chevron2"/>
    <dgm:cxn modelId="{FD07788E-EC95-4FC5-8076-52534D6700A0}" type="presOf" srcId="{39F6BF84-4AA4-45B0-8395-EBDB8ECB0836}" destId="{2BC0EE6C-7F7C-44E1-A299-1C1CBA4B090C}" srcOrd="0" destOrd="0" presId="urn:microsoft.com/office/officeart/2005/8/layout/chevron2"/>
    <dgm:cxn modelId="{1352C675-70E1-4268-83D2-360A5B9F100D}" type="presOf" srcId="{CA9DA84B-FC23-4DB0-8560-99C3E1C3C171}" destId="{0556479D-0559-4F4F-94EC-5C0DF29B0F8C}" srcOrd="0" destOrd="0" presId="urn:microsoft.com/office/officeart/2005/8/layout/chevron2"/>
    <dgm:cxn modelId="{306683D1-11DA-4FA6-B7E5-D4000413F06C}" type="presOf" srcId="{760C7BA3-C757-41C4-A6A2-815E3793BB86}" destId="{C7469626-B358-471D-824E-D8DBB377BDF2}" srcOrd="0" destOrd="0" presId="urn:microsoft.com/office/officeart/2005/8/layout/chevron2"/>
    <dgm:cxn modelId="{5063A3FE-463F-418A-A049-FEE69753BC5C}" type="presOf" srcId="{2186C52F-B12D-48F4-BEDD-3A2C145EE1FF}" destId="{F0DFF016-6DBF-416C-B0F9-C3CEECEF6524}" srcOrd="0" destOrd="0" presId="urn:microsoft.com/office/officeart/2005/8/layout/chevron2"/>
    <dgm:cxn modelId="{2BE985B4-FBC7-433B-92A0-8171C2E40A75}" srcId="{2186C52F-B12D-48F4-BEDD-3A2C145EE1FF}" destId="{CA9DA84B-FC23-4DB0-8560-99C3E1C3C171}" srcOrd="0" destOrd="0" parTransId="{49EF40EF-0210-4FE7-9592-515246A551E2}" sibTransId="{DB3E56DF-7C1B-4436-BBA0-E14783CF66FD}"/>
    <dgm:cxn modelId="{4886D50A-2770-4E16-ADCF-3584A3175617}" type="presParOf" srcId="{26DC436C-3678-469F-A4FC-6B6FD972DF03}" destId="{32BAECC8-9328-4BD7-B05C-C6A802F68049}" srcOrd="0" destOrd="0" presId="urn:microsoft.com/office/officeart/2005/8/layout/chevron2"/>
    <dgm:cxn modelId="{0E052118-BC76-4969-AF4C-BA3713DB74D4}" type="presParOf" srcId="{32BAECC8-9328-4BD7-B05C-C6A802F68049}" destId="{4A1F7658-8EC2-4E28-AAA7-27B547538957}" srcOrd="0" destOrd="0" presId="urn:microsoft.com/office/officeart/2005/8/layout/chevron2"/>
    <dgm:cxn modelId="{76AE31DD-4188-4CE5-90F5-FA2311357DDA}" type="presParOf" srcId="{32BAECC8-9328-4BD7-B05C-C6A802F68049}" destId="{BE7B6BD7-315A-449D-8F76-557FD1FEB385}" srcOrd="1" destOrd="0" presId="urn:microsoft.com/office/officeart/2005/8/layout/chevron2"/>
    <dgm:cxn modelId="{534F2D59-BC7A-45CB-9108-0566035D9BCB}" type="presParOf" srcId="{26DC436C-3678-469F-A4FC-6B6FD972DF03}" destId="{FC28ED86-408E-478C-A755-DE31A0E45077}" srcOrd="1" destOrd="0" presId="urn:microsoft.com/office/officeart/2005/8/layout/chevron2"/>
    <dgm:cxn modelId="{75240A01-6C8C-4217-8BA0-06CBF844D84F}" type="presParOf" srcId="{26DC436C-3678-469F-A4FC-6B6FD972DF03}" destId="{906E0C3B-BF55-4BC7-94A1-03223C7BA8AC}" srcOrd="2" destOrd="0" presId="urn:microsoft.com/office/officeart/2005/8/layout/chevron2"/>
    <dgm:cxn modelId="{0E8C9668-F6EC-419F-90BF-BAAF0E599E73}" type="presParOf" srcId="{906E0C3B-BF55-4BC7-94A1-03223C7BA8AC}" destId="{F0DFF016-6DBF-416C-B0F9-C3CEECEF6524}" srcOrd="0" destOrd="0" presId="urn:microsoft.com/office/officeart/2005/8/layout/chevron2"/>
    <dgm:cxn modelId="{A440E5BE-8DE9-408F-9F69-FFDBCC8A9D0E}" type="presParOf" srcId="{906E0C3B-BF55-4BC7-94A1-03223C7BA8AC}" destId="{0556479D-0559-4F4F-94EC-5C0DF29B0F8C}" srcOrd="1" destOrd="0" presId="urn:microsoft.com/office/officeart/2005/8/layout/chevron2"/>
    <dgm:cxn modelId="{396F78E2-F48D-4443-9618-5F3DC7ED13AC}" type="presParOf" srcId="{26DC436C-3678-469F-A4FC-6B6FD972DF03}" destId="{F7117350-38C1-47D7-A76D-0095DF53E9A9}" srcOrd="3" destOrd="0" presId="urn:microsoft.com/office/officeart/2005/8/layout/chevron2"/>
    <dgm:cxn modelId="{F8C9247A-3F75-488E-A5CA-AC038380F9E7}" type="presParOf" srcId="{26DC436C-3678-469F-A4FC-6B6FD972DF03}" destId="{E52025FA-4BE9-4662-B32B-58F9929C8CA7}" srcOrd="4" destOrd="0" presId="urn:microsoft.com/office/officeart/2005/8/layout/chevron2"/>
    <dgm:cxn modelId="{97EE2575-9FFB-4719-A084-6F1DCDE06121}" type="presParOf" srcId="{E52025FA-4BE9-4662-B32B-58F9929C8CA7}" destId="{6E8F965F-5435-4ECD-9E21-3590159844E5}" srcOrd="0" destOrd="0" presId="urn:microsoft.com/office/officeart/2005/8/layout/chevron2"/>
    <dgm:cxn modelId="{A7BE59B8-A6F0-4BE7-9836-B3DBA56A27E2}" type="presParOf" srcId="{E52025FA-4BE9-4662-B32B-58F9929C8CA7}" destId="{350A3B52-163F-4FCE-BC87-EF599DE7ACC2}" srcOrd="1" destOrd="0" presId="urn:microsoft.com/office/officeart/2005/8/layout/chevron2"/>
    <dgm:cxn modelId="{AAF145EE-CD2F-4425-92D0-1DA6B5C867D2}" type="presParOf" srcId="{26DC436C-3678-469F-A4FC-6B6FD972DF03}" destId="{C7FA0275-64A1-48C1-97B3-65A690E9E30F}" srcOrd="5" destOrd="0" presId="urn:microsoft.com/office/officeart/2005/8/layout/chevron2"/>
    <dgm:cxn modelId="{96FEE8FE-DC94-437B-A3FC-DBB219D0CD5F}" type="presParOf" srcId="{26DC436C-3678-469F-A4FC-6B6FD972DF03}" destId="{D29EB15B-C245-4F92-B4D0-959AB2110A21}" srcOrd="6" destOrd="0" presId="urn:microsoft.com/office/officeart/2005/8/layout/chevron2"/>
    <dgm:cxn modelId="{56C733DB-4996-4D1D-A3D5-FE7DC0896C11}" type="presParOf" srcId="{D29EB15B-C245-4F92-B4D0-959AB2110A21}" destId="{EACD9841-FD7F-4826-85C4-4A425E384F3C}" srcOrd="0" destOrd="0" presId="urn:microsoft.com/office/officeart/2005/8/layout/chevron2"/>
    <dgm:cxn modelId="{641C7784-544D-411C-A7C3-9D41B5D78AF9}" type="presParOf" srcId="{D29EB15B-C245-4F92-B4D0-959AB2110A21}" destId="{28D56B10-7C48-4EB0-BE85-7567CFE8AEE8}" srcOrd="1" destOrd="0" presId="urn:microsoft.com/office/officeart/2005/8/layout/chevron2"/>
    <dgm:cxn modelId="{41FC1933-A44D-4475-8A67-1E89E3B289F6}" type="presParOf" srcId="{26DC436C-3678-469F-A4FC-6B6FD972DF03}" destId="{BCBEFF18-529A-4CDA-BA56-799CDB488B5D}" srcOrd="7" destOrd="0" presId="urn:microsoft.com/office/officeart/2005/8/layout/chevron2"/>
    <dgm:cxn modelId="{49E6FE05-B17F-4524-8BE3-0960967188E5}" type="presParOf" srcId="{26DC436C-3678-469F-A4FC-6B6FD972DF03}" destId="{4AE3E116-62A6-4C98-9093-0803B6E16642}" srcOrd="8" destOrd="0" presId="urn:microsoft.com/office/officeart/2005/8/layout/chevron2"/>
    <dgm:cxn modelId="{C96674C8-39C5-4260-9436-2DF560AC1BA2}" type="presParOf" srcId="{4AE3E116-62A6-4C98-9093-0803B6E16642}" destId="{2BC0EE6C-7F7C-44E1-A299-1C1CBA4B090C}" srcOrd="0" destOrd="0" presId="urn:microsoft.com/office/officeart/2005/8/layout/chevron2"/>
    <dgm:cxn modelId="{67B0B51D-8CAC-4064-8FE6-BF39B2786360}" type="presParOf" srcId="{4AE3E116-62A6-4C98-9093-0803B6E16642}" destId="{EA601124-15AB-47C0-8D67-00474BD505FD}" srcOrd="1" destOrd="0" presId="urn:microsoft.com/office/officeart/2005/8/layout/chevron2"/>
    <dgm:cxn modelId="{0D6C4F00-E5F5-4C53-8AC6-B79D60D541A9}" type="presParOf" srcId="{26DC436C-3678-469F-A4FC-6B6FD972DF03}" destId="{2DAA00A4-8825-4F99-BD23-0C49F8C2E0CE}" srcOrd="9" destOrd="0" presId="urn:microsoft.com/office/officeart/2005/8/layout/chevron2"/>
    <dgm:cxn modelId="{E2D5DE03-A271-4C28-90EF-AF5803F76AE7}" type="presParOf" srcId="{26DC436C-3678-469F-A4FC-6B6FD972DF03}" destId="{4DBCB938-6453-4CE1-9669-559DF2BA3D0D}" srcOrd="10" destOrd="0" presId="urn:microsoft.com/office/officeart/2005/8/layout/chevron2"/>
    <dgm:cxn modelId="{00EA1827-6AE7-4673-94B6-646C56AFAC6F}" type="presParOf" srcId="{4DBCB938-6453-4CE1-9669-559DF2BA3D0D}" destId="{C7469626-B358-471D-824E-D8DBB377BDF2}" srcOrd="0" destOrd="0" presId="urn:microsoft.com/office/officeart/2005/8/layout/chevron2"/>
    <dgm:cxn modelId="{F5DC724D-AE76-4000-B680-AB90C6C41E17}" type="presParOf" srcId="{4DBCB938-6453-4CE1-9669-559DF2BA3D0D}" destId="{DE2AD269-E9AF-40FF-90F1-8E8BBE947AE8}"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2948717-CB23-4EFC-AA56-99E7D83E404C}" type="doc">
      <dgm:prSet loTypeId="urn:microsoft.com/office/officeart/2005/8/layout/matrix1" loCatId="matrix" qsTypeId="urn:microsoft.com/office/officeart/2005/8/quickstyle/simple2" qsCatId="simple" csTypeId="urn:microsoft.com/office/officeart/2005/8/colors/accent1_1" csCatId="accent1" phldr="1"/>
      <dgm:spPr/>
      <dgm:t>
        <a:bodyPr/>
        <a:lstStyle/>
        <a:p>
          <a:pPr rtl="1"/>
          <a:endParaRPr lang="ar-SA"/>
        </a:p>
      </dgm:t>
    </dgm:pt>
    <dgm:pt modelId="{44D20475-E439-4E32-A284-FA05156A8932}">
      <dgm:prSet phldrT="[Text]" custT="1"/>
      <dgm:spPr/>
      <dgm:t>
        <a:bodyPr/>
        <a:lstStyle/>
        <a:p>
          <a:pPr rtl="1"/>
          <a:r>
            <a:rPr lang="ar-SA" sz="2800" b="1" dirty="0" smtClean="0"/>
            <a:t>زيادة رأس المال في الشركات المساهمة </a:t>
          </a:r>
        </a:p>
      </dgm:t>
    </dgm:pt>
    <dgm:pt modelId="{3713B8FA-01D2-464B-8045-D7C7DDD626AD}" type="parTrans" cxnId="{4E7F17C7-6338-4BEA-8C6E-8B56EA163808}">
      <dgm:prSet/>
      <dgm:spPr/>
      <dgm:t>
        <a:bodyPr/>
        <a:lstStyle/>
        <a:p>
          <a:pPr rtl="1"/>
          <a:endParaRPr lang="ar-SA"/>
        </a:p>
      </dgm:t>
    </dgm:pt>
    <dgm:pt modelId="{74B21F4C-9E58-4D1B-A0D9-6D07622BD1B8}" type="sibTrans" cxnId="{4E7F17C7-6338-4BEA-8C6E-8B56EA163808}">
      <dgm:prSet/>
      <dgm:spPr/>
      <dgm:t>
        <a:bodyPr/>
        <a:lstStyle/>
        <a:p>
          <a:pPr rtl="1"/>
          <a:endParaRPr lang="ar-SA"/>
        </a:p>
      </dgm:t>
    </dgm:pt>
    <dgm:pt modelId="{B9D857BE-16B3-4DCB-93A3-70FCC1B8A3C3}">
      <dgm:prSet phldrT="[Text]" custT="1"/>
      <dgm:spPr/>
      <dgm:t>
        <a:bodyPr/>
        <a:lstStyle/>
        <a:p>
          <a:pPr rtl="1"/>
          <a:r>
            <a:rPr lang="ar-SA" sz="2400" b="1" dirty="0" smtClean="0"/>
            <a:t>1).</a:t>
          </a:r>
          <a:r>
            <a:rPr lang="ar-SA" sz="2400" dirty="0" smtClean="0"/>
            <a:t> </a:t>
          </a:r>
          <a:r>
            <a:rPr lang="ar-SA" sz="2800" b="1" dirty="0" smtClean="0">
              <a:effectLst/>
            </a:rPr>
            <a:t>إصدار اسهم جديدة نقدية أو عينية</a:t>
          </a:r>
          <a:endParaRPr lang="ar-SA" sz="2800" b="1" dirty="0">
            <a:effectLst/>
          </a:endParaRPr>
        </a:p>
      </dgm:t>
    </dgm:pt>
    <dgm:pt modelId="{CD291442-1D75-418B-8EBA-844BB9B5830F}" type="parTrans" cxnId="{BF109518-B76D-4146-81B0-C3E4AB6C9BD6}">
      <dgm:prSet/>
      <dgm:spPr/>
      <dgm:t>
        <a:bodyPr/>
        <a:lstStyle/>
        <a:p>
          <a:pPr rtl="1"/>
          <a:endParaRPr lang="ar-SA"/>
        </a:p>
      </dgm:t>
    </dgm:pt>
    <dgm:pt modelId="{26ECA0C2-9373-4623-AE3A-1ABC48B83390}" type="sibTrans" cxnId="{BF109518-B76D-4146-81B0-C3E4AB6C9BD6}">
      <dgm:prSet/>
      <dgm:spPr/>
      <dgm:t>
        <a:bodyPr/>
        <a:lstStyle/>
        <a:p>
          <a:pPr rtl="1"/>
          <a:endParaRPr lang="ar-SA"/>
        </a:p>
      </dgm:t>
    </dgm:pt>
    <dgm:pt modelId="{BCC658ED-E918-400B-9ACE-805059B42159}">
      <dgm:prSet phldrT="[Text]" custT="1"/>
      <dgm:spPr/>
      <dgm:t>
        <a:bodyPr/>
        <a:lstStyle/>
        <a:p>
          <a:pPr rtl="1"/>
          <a:r>
            <a:rPr lang="ar-SA" sz="2800" b="1" dirty="0" smtClean="0"/>
            <a:t>2). تحويل فائض الاحتياطي النظامي إلى جزء من راس المال و إصدار اسهم بذلك</a:t>
          </a:r>
          <a:endParaRPr lang="ar-SA" sz="2800" b="1" dirty="0"/>
        </a:p>
      </dgm:t>
    </dgm:pt>
    <dgm:pt modelId="{79C36F47-2432-4DB5-9D83-39BA48F4FB9D}" type="parTrans" cxnId="{E9595327-21FB-4705-9C97-A5552B628969}">
      <dgm:prSet/>
      <dgm:spPr/>
      <dgm:t>
        <a:bodyPr/>
        <a:lstStyle/>
        <a:p>
          <a:pPr rtl="1"/>
          <a:endParaRPr lang="ar-SA"/>
        </a:p>
      </dgm:t>
    </dgm:pt>
    <dgm:pt modelId="{0CF2D297-F301-4024-8B5E-6414E12C428B}" type="sibTrans" cxnId="{E9595327-21FB-4705-9C97-A5552B628969}">
      <dgm:prSet/>
      <dgm:spPr/>
      <dgm:t>
        <a:bodyPr/>
        <a:lstStyle/>
        <a:p>
          <a:pPr rtl="1"/>
          <a:endParaRPr lang="ar-SA"/>
        </a:p>
      </dgm:t>
    </dgm:pt>
    <dgm:pt modelId="{9E1A94EA-4137-43B3-9B68-6C8E426D824E}">
      <dgm:prSet phldrT="[Text]" custT="1"/>
      <dgm:spPr/>
      <dgm:t>
        <a:bodyPr/>
        <a:lstStyle/>
        <a:p>
          <a:pPr rtl="1"/>
          <a:r>
            <a:rPr lang="ar-SA" sz="2800" b="1" dirty="0" smtClean="0"/>
            <a:t>3). تحويل قرض السندات إلى جزء من رأس المال و إصدار أسهم بدل سندات الدين</a:t>
          </a:r>
        </a:p>
      </dgm:t>
    </dgm:pt>
    <dgm:pt modelId="{31758ED8-DE17-4DC3-A40B-914C737290B8}" type="parTrans" cxnId="{08164B38-6D7E-4A53-A3B4-6ED56F0DD754}">
      <dgm:prSet/>
      <dgm:spPr/>
      <dgm:t>
        <a:bodyPr/>
        <a:lstStyle/>
        <a:p>
          <a:pPr rtl="1"/>
          <a:endParaRPr lang="ar-SA"/>
        </a:p>
      </dgm:t>
    </dgm:pt>
    <dgm:pt modelId="{FB02276E-1EC4-4847-A833-DAC0CE511F74}" type="sibTrans" cxnId="{08164B38-6D7E-4A53-A3B4-6ED56F0DD754}">
      <dgm:prSet/>
      <dgm:spPr/>
      <dgm:t>
        <a:bodyPr/>
        <a:lstStyle/>
        <a:p>
          <a:pPr rtl="1"/>
          <a:endParaRPr lang="ar-SA"/>
        </a:p>
      </dgm:t>
    </dgm:pt>
    <dgm:pt modelId="{F48BC27C-1B2D-49A2-9156-82930C2325DE}">
      <dgm:prSet phldrT="[Text]" custT="1"/>
      <dgm:spPr/>
      <dgm:t>
        <a:bodyPr/>
        <a:lstStyle/>
        <a:p>
          <a:pPr rtl="1"/>
          <a:r>
            <a:rPr lang="ar-SA" sz="2800" b="1" dirty="0" smtClean="0"/>
            <a:t>3). إصدار اسهم لحملة حصص التأسيس</a:t>
          </a:r>
        </a:p>
      </dgm:t>
    </dgm:pt>
    <dgm:pt modelId="{2D81749D-E686-4AE0-A37A-98CE05366067}" type="parTrans" cxnId="{83B20027-FCCB-4EB5-AB0E-00E7D6EEA765}">
      <dgm:prSet/>
      <dgm:spPr/>
      <dgm:t>
        <a:bodyPr/>
        <a:lstStyle/>
        <a:p>
          <a:pPr rtl="1"/>
          <a:endParaRPr lang="ar-SA"/>
        </a:p>
      </dgm:t>
    </dgm:pt>
    <dgm:pt modelId="{CA724582-927B-454A-BB35-D99C8145B1E3}" type="sibTrans" cxnId="{83B20027-FCCB-4EB5-AB0E-00E7D6EEA765}">
      <dgm:prSet/>
      <dgm:spPr/>
      <dgm:t>
        <a:bodyPr/>
        <a:lstStyle/>
        <a:p>
          <a:pPr rtl="1"/>
          <a:endParaRPr lang="ar-SA"/>
        </a:p>
      </dgm:t>
    </dgm:pt>
    <dgm:pt modelId="{CA23DE89-82B5-4863-A804-7441A45A3851}" type="pres">
      <dgm:prSet presAssocID="{22948717-CB23-4EFC-AA56-99E7D83E404C}" presName="diagram" presStyleCnt="0">
        <dgm:presLayoutVars>
          <dgm:chMax val="1"/>
          <dgm:dir val="rev"/>
          <dgm:animLvl val="ctr"/>
          <dgm:resizeHandles val="exact"/>
        </dgm:presLayoutVars>
      </dgm:prSet>
      <dgm:spPr/>
      <dgm:t>
        <a:bodyPr/>
        <a:lstStyle/>
        <a:p>
          <a:pPr rtl="1"/>
          <a:endParaRPr lang="ar-SA"/>
        </a:p>
      </dgm:t>
    </dgm:pt>
    <dgm:pt modelId="{4011E959-3220-43E1-9AC7-7E1C1319528E}" type="pres">
      <dgm:prSet presAssocID="{22948717-CB23-4EFC-AA56-99E7D83E404C}" presName="matrix" presStyleCnt="0"/>
      <dgm:spPr/>
    </dgm:pt>
    <dgm:pt modelId="{A021E555-8699-49BD-8D29-098425FA4C38}" type="pres">
      <dgm:prSet presAssocID="{22948717-CB23-4EFC-AA56-99E7D83E404C}" presName="tile1" presStyleLbl="node1" presStyleIdx="0" presStyleCnt="4"/>
      <dgm:spPr/>
      <dgm:t>
        <a:bodyPr/>
        <a:lstStyle/>
        <a:p>
          <a:pPr rtl="1"/>
          <a:endParaRPr lang="ar-SA"/>
        </a:p>
      </dgm:t>
    </dgm:pt>
    <dgm:pt modelId="{0F9FB725-C7AA-47AE-99A0-574EFB626635}" type="pres">
      <dgm:prSet presAssocID="{22948717-CB23-4EFC-AA56-99E7D83E404C}" presName="tile1text" presStyleLbl="node1" presStyleIdx="0" presStyleCnt="4">
        <dgm:presLayoutVars>
          <dgm:chMax val="0"/>
          <dgm:chPref val="0"/>
          <dgm:bulletEnabled val="1"/>
        </dgm:presLayoutVars>
      </dgm:prSet>
      <dgm:spPr/>
      <dgm:t>
        <a:bodyPr/>
        <a:lstStyle/>
        <a:p>
          <a:pPr rtl="1"/>
          <a:endParaRPr lang="ar-SA"/>
        </a:p>
      </dgm:t>
    </dgm:pt>
    <dgm:pt modelId="{901A25E0-4DE1-4D85-9825-0D54AD4C5363}" type="pres">
      <dgm:prSet presAssocID="{22948717-CB23-4EFC-AA56-99E7D83E404C}" presName="tile2" presStyleLbl="node1" presStyleIdx="1" presStyleCnt="4"/>
      <dgm:spPr/>
      <dgm:t>
        <a:bodyPr/>
        <a:lstStyle/>
        <a:p>
          <a:pPr rtl="1"/>
          <a:endParaRPr lang="ar-SA"/>
        </a:p>
      </dgm:t>
    </dgm:pt>
    <dgm:pt modelId="{CF74B094-D7C2-4CC8-B2F8-1707866CDDE6}" type="pres">
      <dgm:prSet presAssocID="{22948717-CB23-4EFC-AA56-99E7D83E404C}" presName="tile2text" presStyleLbl="node1" presStyleIdx="1" presStyleCnt="4">
        <dgm:presLayoutVars>
          <dgm:chMax val="0"/>
          <dgm:chPref val="0"/>
          <dgm:bulletEnabled val="1"/>
        </dgm:presLayoutVars>
      </dgm:prSet>
      <dgm:spPr/>
      <dgm:t>
        <a:bodyPr/>
        <a:lstStyle/>
        <a:p>
          <a:pPr rtl="1"/>
          <a:endParaRPr lang="ar-SA"/>
        </a:p>
      </dgm:t>
    </dgm:pt>
    <dgm:pt modelId="{555B20DE-CCEB-4835-839D-70E8FF7A622F}" type="pres">
      <dgm:prSet presAssocID="{22948717-CB23-4EFC-AA56-99E7D83E404C}" presName="tile3" presStyleLbl="node1" presStyleIdx="2" presStyleCnt="4"/>
      <dgm:spPr/>
      <dgm:t>
        <a:bodyPr/>
        <a:lstStyle/>
        <a:p>
          <a:pPr rtl="1"/>
          <a:endParaRPr lang="ar-SA"/>
        </a:p>
      </dgm:t>
    </dgm:pt>
    <dgm:pt modelId="{3E96C4C6-E9F4-4127-8617-45E754B2D416}" type="pres">
      <dgm:prSet presAssocID="{22948717-CB23-4EFC-AA56-99E7D83E404C}" presName="tile3text" presStyleLbl="node1" presStyleIdx="2" presStyleCnt="4">
        <dgm:presLayoutVars>
          <dgm:chMax val="0"/>
          <dgm:chPref val="0"/>
          <dgm:bulletEnabled val="1"/>
        </dgm:presLayoutVars>
      </dgm:prSet>
      <dgm:spPr/>
      <dgm:t>
        <a:bodyPr/>
        <a:lstStyle/>
        <a:p>
          <a:pPr rtl="1"/>
          <a:endParaRPr lang="ar-SA"/>
        </a:p>
      </dgm:t>
    </dgm:pt>
    <dgm:pt modelId="{E58DD04E-4A5F-41A9-A196-CEB6ED60EDF5}" type="pres">
      <dgm:prSet presAssocID="{22948717-CB23-4EFC-AA56-99E7D83E404C}" presName="tile4" presStyleLbl="node1" presStyleIdx="3" presStyleCnt="4"/>
      <dgm:spPr/>
      <dgm:t>
        <a:bodyPr/>
        <a:lstStyle/>
        <a:p>
          <a:pPr rtl="1"/>
          <a:endParaRPr lang="ar-SA"/>
        </a:p>
      </dgm:t>
    </dgm:pt>
    <dgm:pt modelId="{23000C2E-CF6C-4EBF-8B92-79021984CAC0}" type="pres">
      <dgm:prSet presAssocID="{22948717-CB23-4EFC-AA56-99E7D83E404C}" presName="tile4text" presStyleLbl="node1" presStyleIdx="3" presStyleCnt="4">
        <dgm:presLayoutVars>
          <dgm:chMax val="0"/>
          <dgm:chPref val="0"/>
          <dgm:bulletEnabled val="1"/>
        </dgm:presLayoutVars>
      </dgm:prSet>
      <dgm:spPr/>
      <dgm:t>
        <a:bodyPr/>
        <a:lstStyle/>
        <a:p>
          <a:pPr rtl="1"/>
          <a:endParaRPr lang="ar-SA"/>
        </a:p>
      </dgm:t>
    </dgm:pt>
    <dgm:pt modelId="{F9D23945-71B9-4BF0-84AA-740F86464470}" type="pres">
      <dgm:prSet presAssocID="{22948717-CB23-4EFC-AA56-99E7D83E404C}" presName="centerTile" presStyleLbl="fgShp" presStyleIdx="0" presStyleCnt="1">
        <dgm:presLayoutVars>
          <dgm:chMax val="0"/>
          <dgm:chPref val="0"/>
        </dgm:presLayoutVars>
      </dgm:prSet>
      <dgm:spPr/>
      <dgm:t>
        <a:bodyPr/>
        <a:lstStyle/>
        <a:p>
          <a:pPr rtl="1"/>
          <a:endParaRPr lang="ar-SA"/>
        </a:p>
      </dgm:t>
    </dgm:pt>
  </dgm:ptLst>
  <dgm:cxnLst>
    <dgm:cxn modelId="{11391B8F-FE99-4CFF-A10D-8C6351EA4439}" type="presOf" srcId="{9E1A94EA-4137-43B3-9B68-6C8E426D824E}" destId="{E58DD04E-4A5F-41A9-A196-CEB6ED60EDF5}" srcOrd="0" destOrd="0" presId="urn:microsoft.com/office/officeart/2005/8/layout/matrix1"/>
    <dgm:cxn modelId="{3E2952C3-E53F-45E3-AFE7-FA7AB91D92E3}" type="presOf" srcId="{9E1A94EA-4137-43B3-9B68-6C8E426D824E}" destId="{23000C2E-CF6C-4EBF-8B92-79021984CAC0}" srcOrd="1" destOrd="0" presId="urn:microsoft.com/office/officeart/2005/8/layout/matrix1"/>
    <dgm:cxn modelId="{ADF80A6A-0843-4046-9B2A-23DFEA8EEA36}" type="presOf" srcId="{B9D857BE-16B3-4DCB-93A3-70FCC1B8A3C3}" destId="{901A25E0-4DE1-4D85-9825-0D54AD4C5363}" srcOrd="0" destOrd="0" presId="urn:microsoft.com/office/officeart/2005/8/layout/matrix1"/>
    <dgm:cxn modelId="{83B20027-FCCB-4EB5-AB0E-00E7D6EEA765}" srcId="{44D20475-E439-4E32-A284-FA05156A8932}" destId="{F48BC27C-1B2D-49A2-9156-82930C2325DE}" srcOrd="3" destOrd="0" parTransId="{2D81749D-E686-4AE0-A37A-98CE05366067}" sibTransId="{CA724582-927B-454A-BB35-D99C8145B1E3}"/>
    <dgm:cxn modelId="{F7C60181-ADBF-402D-B668-BBD7171AD218}" type="presOf" srcId="{44D20475-E439-4E32-A284-FA05156A8932}" destId="{F9D23945-71B9-4BF0-84AA-740F86464470}" srcOrd="0" destOrd="0" presId="urn:microsoft.com/office/officeart/2005/8/layout/matrix1"/>
    <dgm:cxn modelId="{08164B38-6D7E-4A53-A3B4-6ED56F0DD754}" srcId="{44D20475-E439-4E32-A284-FA05156A8932}" destId="{9E1A94EA-4137-43B3-9B68-6C8E426D824E}" srcOrd="2" destOrd="0" parTransId="{31758ED8-DE17-4DC3-A40B-914C737290B8}" sibTransId="{FB02276E-1EC4-4847-A833-DAC0CE511F74}"/>
    <dgm:cxn modelId="{FA26D029-7770-4F57-BE5F-F4A1184AECB7}" type="presOf" srcId="{BCC658ED-E918-400B-9ACE-805059B42159}" destId="{0F9FB725-C7AA-47AE-99A0-574EFB626635}" srcOrd="1" destOrd="0" presId="urn:microsoft.com/office/officeart/2005/8/layout/matrix1"/>
    <dgm:cxn modelId="{A07FF69B-7D69-445E-8E90-545E0AFBB02C}" type="presOf" srcId="{BCC658ED-E918-400B-9ACE-805059B42159}" destId="{A021E555-8699-49BD-8D29-098425FA4C38}" srcOrd="0" destOrd="0" presId="urn:microsoft.com/office/officeart/2005/8/layout/matrix1"/>
    <dgm:cxn modelId="{BC962B08-94E6-43F1-BD8B-9063708A395A}" type="presOf" srcId="{F48BC27C-1B2D-49A2-9156-82930C2325DE}" destId="{555B20DE-CCEB-4835-839D-70E8FF7A622F}" srcOrd="0" destOrd="0" presId="urn:microsoft.com/office/officeart/2005/8/layout/matrix1"/>
    <dgm:cxn modelId="{DBABEBD1-4B0C-4E23-9275-C7C87C4A7433}" type="presOf" srcId="{B9D857BE-16B3-4DCB-93A3-70FCC1B8A3C3}" destId="{CF74B094-D7C2-4CC8-B2F8-1707866CDDE6}" srcOrd="1" destOrd="0" presId="urn:microsoft.com/office/officeart/2005/8/layout/matrix1"/>
    <dgm:cxn modelId="{34C0DCCE-6986-4364-897D-3BE4302568DD}" type="presOf" srcId="{22948717-CB23-4EFC-AA56-99E7D83E404C}" destId="{CA23DE89-82B5-4863-A804-7441A45A3851}" srcOrd="0" destOrd="0" presId="urn:microsoft.com/office/officeart/2005/8/layout/matrix1"/>
    <dgm:cxn modelId="{E9595327-21FB-4705-9C97-A5552B628969}" srcId="{44D20475-E439-4E32-A284-FA05156A8932}" destId="{BCC658ED-E918-400B-9ACE-805059B42159}" srcOrd="1" destOrd="0" parTransId="{79C36F47-2432-4DB5-9D83-39BA48F4FB9D}" sibTransId="{0CF2D297-F301-4024-8B5E-6414E12C428B}"/>
    <dgm:cxn modelId="{47A9D0EC-3F88-4977-A255-58D557A6CDE5}" type="presOf" srcId="{F48BC27C-1B2D-49A2-9156-82930C2325DE}" destId="{3E96C4C6-E9F4-4127-8617-45E754B2D416}" srcOrd="1" destOrd="0" presId="urn:microsoft.com/office/officeart/2005/8/layout/matrix1"/>
    <dgm:cxn modelId="{4E7F17C7-6338-4BEA-8C6E-8B56EA163808}" srcId="{22948717-CB23-4EFC-AA56-99E7D83E404C}" destId="{44D20475-E439-4E32-A284-FA05156A8932}" srcOrd="0" destOrd="0" parTransId="{3713B8FA-01D2-464B-8045-D7C7DDD626AD}" sibTransId="{74B21F4C-9E58-4D1B-A0D9-6D07622BD1B8}"/>
    <dgm:cxn modelId="{BF109518-B76D-4146-81B0-C3E4AB6C9BD6}" srcId="{44D20475-E439-4E32-A284-FA05156A8932}" destId="{B9D857BE-16B3-4DCB-93A3-70FCC1B8A3C3}" srcOrd="0" destOrd="0" parTransId="{CD291442-1D75-418B-8EBA-844BB9B5830F}" sibTransId="{26ECA0C2-9373-4623-AE3A-1ABC48B83390}"/>
    <dgm:cxn modelId="{25230521-541F-49E5-8A1B-9A5D868D0475}" type="presParOf" srcId="{CA23DE89-82B5-4863-A804-7441A45A3851}" destId="{4011E959-3220-43E1-9AC7-7E1C1319528E}" srcOrd="0" destOrd="0" presId="urn:microsoft.com/office/officeart/2005/8/layout/matrix1"/>
    <dgm:cxn modelId="{5B68A8AC-8E60-4835-AD4E-DF787AC783CB}" type="presParOf" srcId="{4011E959-3220-43E1-9AC7-7E1C1319528E}" destId="{A021E555-8699-49BD-8D29-098425FA4C38}" srcOrd="0" destOrd="0" presId="urn:microsoft.com/office/officeart/2005/8/layout/matrix1"/>
    <dgm:cxn modelId="{045DD36E-5EA4-47F0-A7A0-B2A6A839DA73}" type="presParOf" srcId="{4011E959-3220-43E1-9AC7-7E1C1319528E}" destId="{0F9FB725-C7AA-47AE-99A0-574EFB626635}" srcOrd="1" destOrd="0" presId="urn:microsoft.com/office/officeart/2005/8/layout/matrix1"/>
    <dgm:cxn modelId="{E2587D25-2043-40EC-9A21-C4CBD70D2ADF}" type="presParOf" srcId="{4011E959-3220-43E1-9AC7-7E1C1319528E}" destId="{901A25E0-4DE1-4D85-9825-0D54AD4C5363}" srcOrd="2" destOrd="0" presId="urn:microsoft.com/office/officeart/2005/8/layout/matrix1"/>
    <dgm:cxn modelId="{D46DC092-8F55-4C5B-BE50-FE9B61CF80A3}" type="presParOf" srcId="{4011E959-3220-43E1-9AC7-7E1C1319528E}" destId="{CF74B094-D7C2-4CC8-B2F8-1707866CDDE6}" srcOrd="3" destOrd="0" presId="urn:microsoft.com/office/officeart/2005/8/layout/matrix1"/>
    <dgm:cxn modelId="{E2C5D7DE-6073-405B-93E3-8F7C08178942}" type="presParOf" srcId="{4011E959-3220-43E1-9AC7-7E1C1319528E}" destId="{555B20DE-CCEB-4835-839D-70E8FF7A622F}" srcOrd="4" destOrd="0" presId="urn:microsoft.com/office/officeart/2005/8/layout/matrix1"/>
    <dgm:cxn modelId="{B40B9761-9198-49F2-9768-D49EF4CE4DF3}" type="presParOf" srcId="{4011E959-3220-43E1-9AC7-7E1C1319528E}" destId="{3E96C4C6-E9F4-4127-8617-45E754B2D416}" srcOrd="5" destOrd="0" presId="urn:microsoft.com/office/officeart/2005/8/layout/matrix1"/>
    <dgm:cxn modelId="{5E47703B-DAB3-40C5-86AA-690BD01093B4}" type="presParOf" srcId="{4011E959-3220-43E1-9AC7-7E1C1319528E}" destId="{E58DD04E-4A5F-41A9-A196-CEB6ED60EDF5}" srcOrd="6" destOrd="0" presId="urn:microsoft.com/office/officeart/2005/8/layout/matrix1"/>
    <dgm:cxn modelId="{B85703FE-8C52-4EFF-857B-DDE92D0F85B6}" type="presParOf" srcId="{4011E959-3220-43E1-9AC7-7E1C1319528E}" destId="{23000C2E-CF6C-4EBF-8B92-79021984CAC0}" srcOrd="7" destOrd="0" presId="urn:microsoft.com/office/officeart/2005/8/layout/matrix1"/>
    <dgm:cxn modelId="{68131FCF-F162-42D2-9293-8C8A89F4C72C}" type="presParOf" srcId="{CA23DE89-82B5-4863-A804-7441A45A3851}" destId="{F9D23945-71B9-4BF0-84AA-740F86464470}"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2948717-CB23-4EFC-AA56-99E7D83E404C}" type="doc">
      <dgm:prSet loTypeId="urn:microsoft.com/office/officeart/2005/8/layout/matrix1" loCatId="matrix" qsTypeId="urn:microsoft.com/office/officeart/2005/8/quickstyle/simple2" qsCatId="simple" csTypeId="urn:microsoft.com/office/officeart/2005/8/colors/accent1_1" csCatId="accent1" phldr="1"/>
      <dgm:spPr/>
      <dgm:t>
        <a:bodyPr/>
        <a:lstStyle/>
        <a:p>
          <a:pPr rtl="1"/>
          <a:endParaRPr lang="ar-SA"/>
        </a:p>
      </dgm:t>
    </dgm:pt>
    <dgm:pt modelId="{44D20475-E439-4E32-A284-FA05156A8932}">
      <dgm:prSet phldrT="[Text]" custT="1"/>
      <dgm:spPr/>
      <dgm:t>
        <a:bodyPr/>
        <a:lstStyle/>
        <a:p>
          <a:pPr rtl="1"/>
          <a:r>
            <a:rPr lang="ar-SA" sz="2800" b="1" dirty="0" smtClean="0"/>
            <a:t>تخفيض رأس المال الشركات المساهمة </a:t>
          </a:r>
        </a:p>
      </dgm:t>
    </dgm:pt>
    <dgm:pt modelId="{3713B8FA-01D2-464B-8045-D7C7DDD626AD}" type="parTrans" cxnId="{4E7F17C7-6338-4BEA-8C6E-8B56EA163808}">
      <dgm:prSet/>
      <dgm:spPr/>
      <dgm:t>
        <a:bodyPr/>
        <a:lstStyle/>
        <a:p>
          <a:pPr rtl="1"/>
          <a:endParaRPr lang="ar-SA"/>
        </a:p>
      </dgm:t>
    </dgm:pt>
    <dgm:pt modelId="{74B21F4C-9E58-4D1B-A0D9-6D07622BD1B8}" type="sibTrans" cxnId="{4E7F17C7-6338-4BEA-8C6E-8B56EA163808}">
      <dgm:prSet/>
      <dgm:spPr/>
      <dgm:t>
        <a:bodyPr/>
        <a:lstStyle/>
        <a:p>
          <a:pPr rtl="1"/>
          <a:endParaRPr lang="ar-SA"/>
        </a:p>
      </dgm:t>
    </dgm:pt>
    <dgm:pt modelId="{B9D857BE-16B3-4DCB-93A3-70FCC1B8A3C3}">
      <dgm:prSet phldrT="[Text]" custT="1"/>
      <dgm:spPr/>
      <dgm:t>
        <a:bodyPr/>
        <a:lstStyle/>
        <a:p>
          <a:pPr rtl="1"/>
          <a:r>
            <a:rPr lang="ar-SA" sz="2400" b="1" dirty="0" smtClean="0"/>
            <a:t>1).</a:t>
          </a:r>
          <a:r>
            <a:rPr lang="ar-SA" sz="2400" dirty="0" smtClean="0"/>
            <a:t> </a:t>
          </a:r>
          <a:r>
            <a:rPr lang="ar-SA" sz="2800" b="1" dirty="0" smtClean="0"/>
            <a:t>رد جزء من القيمة الاسمية إلى المساهم</a:t>
          </a:r>
        </a:p>
      </dgm:t>
    </dgm:pt>
    <dgm:pt modelId="{CD291442-1D75-418B-8EBA-844BB9B5830F}" type="parTrans" cxnId="{BF109518-B76D-4146-81B0-C3E4AB6C9BD6}">
      <dgm:prSet/>
      <dgm:spPr/>
      <dgm:t>
        <a:bodyPr/>
        <a:lstStyle/>
        <a:p>
          <a:pPr rtl="1"/>
          <a:endParaRPr lang="ar-SA"/>
        </a:p>
      </dgm:t>
    </dgm:pt>
    <dgm:pt modelId="{26ECA0C2-9373-4623-AE3A-1ABC48B83390}" type="sibTrans" cxnId="{BF109518-B76D-4146-81B0-C3E4AB6C9BD6}">
      <dgm:prSet/>
      <dgm:spPr/>
      <dgm:t>
        <a:bodyPr/>
        <a:lstStyle/>
        <a:p>
          <a:pPr rtl="1"/>
          <a:endParaRPr lang="ar-SA"/>
        </a:p>
      </dgm:t>
    </dgm:pt>
    <dgm:pt modelId="{BCC658ED-E918-400B-9ACE-805059B42159}">
      <dgm:prSet phldrT="[Text]" custT="1"/>
      <dgm:spPr/>
      <dgm:t>
        <a:bodyPr/>
        <a:lstStyle/>
        <a:p>
          <a:pPr rtl="1"/>
          <a:r>
            <a:rPr lang="ar-SA" sz="2800" b="1" dirty="0" smtClean="0"/>
            <a:t>2). إبراء ذمة المساهم من كل أو بعض الأقشاط التي لم تدفع بعد من القيمة الأسمية</a:t>
          </a:r>
          <a:endParaRPr lang="ar-SA" sz="2800" b="1" dirty="0"/>
        </a:p>
      </dgm:t>
    </dgm:pt>
    <dgm:pt modelId="{79C36F47-2432-4DB5-9D83-39BA48F4FB9D}" type="parTrans" cxnId="{E9595327-21FB-4705-9C97-A5552B628969}">
      <dgm:prSet/>
      <dgm:spPr/>
      <dgm:t>
        <a:bodyPr/>
        <a:lstStyle/>
        <a:p>
          <a:pPr rtl="1"/>
          <a:endParaRPr lang="ar-SA"/>
        </a:p>
      </dgm:t>
    </dgm:pt>
    <dgm:pt modelId="{0CF2D297-F301-4024-8B5E-6414E12C428B}" type="sibTrans" cxnId="{E9595327-21FB-4705-9C97-A5552B628969}">
      <dgm:prSet/>
      <dgm:spPr/>
      <dgm:t>
        <a:bodyPr/>
        <a:lstStyle/>
        <a:p>
          <a:pPr rtl="1"/>
          <a:endParaRPr lang="ar-SA"/>
        </a:p>
      </dgm:t>
    </dgm:pt>
    <dgm:pt modelId="{9E1A94EA-4137-43B3-9B68-6C8E426D824E}">
      <dgm:prSet phldrT="[Text]" custT="1"/>
      <dgm:spPr/>
      <dgm:t>
        <a:bodyPr/>
        <a:lstStyle/>
        <a:p>
          <a:pPr rtl="1"/>
          <a:r>
            <a:rPr lang="ar-SA" sz="2800" b="1" dirty="0" smtClean="0"/>
            <a:t>3). تخفيض القيمة الاسمية للسهم بما يعادل الخسارة التي تعرضت لها الشركة </a:t>
          </a:r>
        </a:p>
      </dgm:t>
    </dgm:pt>
    <dgm:pt modelId="{31758ED8-DE17-4DC3-A40B-914C737290B8}" type="parTrans" cxnId="{08164B38-6D7E-4A53-A3B4-6ED56F0DD754}">
      <dgm:prSet/>
      <dgm:spPr/>
      <dgm:t>
        <a:bodyPr/>
        <a:lstStyle/>
        <a:p>
          <a:pPr rtl="1"/>
          <a:endParaRPr lang="ar-SA"/>
        </a:p>
      </dgm:t>
    </dgm:pt>
    <dgm:pt modelId="{FB02276E-1EC4-4847-A833-DAC0CE511F74}" type="sibTrans" cxnId="{08164B38-6D7E-4A53-A3B4-6ED56F0DD754}">
      <dgm:prSet/>
      <dgm:spPr/>
      <dgm:t>
        <a:bodyPr/>
        <a:lstStyle/>
        <a:p>
          <a:pPr rtl="1"/>
          <a:endParaRPr lang="ar-SA"/>
        </a:p>
      </dgm:t>
    </dgm:pt>
    <dgm:pt modelId="{F48BC27C-1B2D-49A2-9156-82930C2325DE}">
      <dgm:prSet phldrT="[Text]" custT="1"/>
      <dgm:spPr/>
      <dgm:t>
        <a:bodyPr/>
        <a:lstStyle/>
        <a:p>
          <a:pPr rtl="1"/>
          <a:r>
            <a:rPr lang="ar-SA" sz="2800" b="1" dirty="0" smtClean="0"/>
            <a:t>3). شراء عدد من الأسهم يعادل القدر المطلوب تخفيضه وإلغائها </a:t>
          </a:r>
        </a:p>
      </dgm:t>
    </dgm:pt>
    <dgm:pt modelId="{2D81749D-E686-4AE0-A37A-98CE05366067}" type="parTrans" cxnId="{83B20027-FCCB-4EB5-AB0E-00E7D6EEA765}">
      <dgm:prSet/>
      <dgm:spPr/>
      <dgm:t>
        <a:bodyPr/>
        <a:lstStyle/>
        <a:p>
          <a:pPr rtl="1"/>
          <a:endParaRPr lang="ar-SA"/>
        </a:p>
      </dgm:t>
    </dgm:pt>
    <dgm:pt modelId="{CA724582-927B-454A-BB35-D99C8145B1E3}" type="sibTrans" cxnId="{83B20027-FCCB-4EB5-AB0E-00E7D6EEA765}">
      <dgm:prSet/>
      <dgm:spPr/>
      <dgm:t>
        <a:bodyPr/>
        <a:lstStyle/>
        <a:p>
          <a:pPr rtl="1"/>
          <a:endParaRPr lang="ar-SA"/>
        </a:p>
      </dgm:t>
    </dgm:pt>
    <dgm:pt modelId="{01979826-19B8-4955-B43F-08D0AA5C2463}">
      <dgm:prSet phldrT="[Text]" custT="1"/>
      <dgm:spPr/>
      <dgm:t>
        <a:bodyPr/>
        <a:lstStyle/>
        <a:p>
          <a:pPr rtl="1"/>
          <a:endParaRPr lang="ar-SA" sz="2800" b="1" dirty="0" smtClean="0"/>
        </a:p>
      </dgm:t>
    </dgm:pt>
    <dgm:pt modelId="{64C5AE45-50AF-44EE-952A-1C821900570E}" type="parTrans" cxnId="{A10D451C-E775-4A09-9E72-700536F93C6A}">
      <dgm:prSet/>
      <dgm:spPr/>
    </dgm:pt>
    <dgm:pt modelId="{C97C389D-5948-4525-977C-D8C21F6F246D}" type="sibTrans" cxnId="{A10D451C-E775-4A09-9E72-700536F93C6A}">
      <dgm:prSet/>
      <dgm:spPr/>
    </dgm:pt>
    <dgm:pt modelId="{CA23DE89-82B5-4863-A804-7441A45A3851}" type="pres">
      <dgm:prSet presAssocID="{22948717-CB23-4EFC-AA56-99E7D83E404C}" presName="diagram" presStyleCnt="0">
        <dgm:presLayoutVars>
          <dgm:chMax val="1"/>
          <dgm:dir val="rev"/>
          <dgm:animLvl val="ctr"/>
          <dgm:resizeHandles val="exact"/>
        </dgm:presLayoutVars>
      </dgm:prSet>
      <dgm:spPr/>
      <dgm:t>
        <a:bodyPr/>
        <a:lstStyle/>
        <a:p>
          <a:pPr rtl="1"/>
          <a:endParaRPr lang="ar-SA"/>
        </a:p>
      </dgm:t>
    </dgm:pt>
    <dgm:pt modelId="{4011E959-3220-43E1-9AC7-7E1C1319528E}" type="pres">
      <dgm:prSet presAssocID="{22948717-CB23-4EFC-AA56-99E7D83E404C}" presName="matrix" presStyleCnt="0"/>
      <dgm:spPr/>
    </dgm:pt>
    <dgm:pt modelId="{A021E555-8699-49BD-8D29-098425FA4C38}" type="pres">
      <dgm:prSet presAssocID="{22948717-CB23-4EFC-AA56-99E7D83E404C}" presName="tile1" presStyleLbl="node1" presStyleIdx="0" presStyleCnt="4"/>
      <dgm:spPr/>
      <dgm:t>
        <a:bodyPr/>
        <a:lstStyle/>
        <a:p>
          <a:pPr rtl="1"/>
          <a:endParaRPr lang="ar-SA"/>
        </a:p>
      </dgm:t>
    </dgm:pt>
    <dgm:pt modelId="{0F9FB725-C7AA-47AE-99A0-574EFB626635}" type="pres">
      <dgm:prSet presAssocID="{22948717-CB23-4EFC-AA56-99E7D83E404C}" presName="tile1text" presStyleLbl="node1" presStyleIdx="0" presStyleCnt="4">
        <dgm:presLayoutVars>
          <dgm:chMax val="0"/>
          <dgm:chPref val="0"/>
          <dgm:bulletEnabled val="1"/>
        </dgm:presLayoutVars>
      </dgm:prSet>
      <dgm:spPr/>
      <dgm:t>
        <a:bodyPr/>
        <a:lstStyle/>
        <a:p>
          <a:pPr rtl="1"/>
          <a:endParaRPr lang="ar-SA"/>
        </a:p>
      </dgm:t>
    </dgm:pt>
    <dgm:pt modelId="{901A25E0-4DE1-4D85-9825-0D54AD4C5363}" type="pres">
      <dgm:prSet presAssocID="{22948717-CB23-4EFC-AA56-99E7D83E404C}" presName="tile2" presStyleLbl="node1" presStyleIdx="1" presStyleCnt="4"/>
      <dgm:spPr/>
      <dgm:t>
        <a:bodyPr/>
        <a:lstStyle/>
        <a:p>
          <a:pPr rtl="1"/>
          <a:endParaRPr lang="ar-SA"/>
        </a:p>
      </dgm:t>
    </dgm:pt>
    <dgm:pt modelId="{CF74B094-D7C2-4CC8-B2F8-1707866CDDE6}" type="pres">
      <dgm:prSet presAssocID="{22948717-CB23-4EFC-AA56-99E7D83E404C}" presName="tile2text" presStyleLbl="node1" presStyleIdx="1" presStyleCnt="4">
        <dgm:presLayoutVars>
          <dgm:chMax val="0"/>
          <dgm:chPref val="0"/>
          <dgm:bulletEnabled val="1"/>
        </dgm:presLayoutVars>
      </dgm:prSet>
      <dgm:spPr/>
      <dgm:t>
        <a:bodyPr/>
        <a:lstStyle/>
        <a:p>
          <a:pPr rtl="1"/>
          <a:endParaRPr lang="ar-SA"/>
        </a:p>
      </dgm:t>
    </dgm:pt>
    <dgm:pt modelId="{555B20DE-CCEB-4835-839D-70E8FF7A622F}" type="pres">
      <dgm:prSet presAssocID="{22948717-CB23-4EFC-AA56-99E7D83E404C}" presName="tile3" presStyleLbl="node1" presStyleIdx="2" presStyleCnt="4"/>
      <dgm:spPr/>
      <dgm:t>
        <a:bodyPr/>
        <a:lstStyle/>
        <a:p>
          <a:pPr rtl="1"/>
          <a:endParaRPr lang="ar-SA"/>
        </a:p>
      </dgm:t>
    </dgm:pt>
    <dgm:pt modelId="{3E96C4C6-E9F4-4127-8617-45E754B2D416}" type="pres">
      <dgm:prSet presAssocID="{22948717-CB23-4EFC-AA56-99E7D83E404C}" presName="tile3text" presStyleLbl="node1" presStyleIdx="2" presStyleCnt="4">
        <dgm:presLayoutVars>
          <dgm:chMax val="0"/>
          <dgm:chPref val="0"/>
          <dgm:bulletEnabled val="1"/>
        </dgm:presLayoutVars>
      </dgm:prSet>
      <dgm:spPr/>
      <dgm:t>
        <a:bodyPr/>
        <a:lstStyle/>
        <a:p>
          <a:pPr rtl="1"/>
          <a:endParaRPr lang="ar-SA"/>
        </a:p>
      </dgm:t>
    </dgm:pt>
    <dgm:pt modelId="{E58DD04E-4A5F-41A9-A196-CEB6ED60EDF5}" type="pres">
      <dgm:prSet presAssocID="{22948717-CB23-4EFC-AA56-99E7D83E404C}" presName="tile4" presStyleLbl="node1" presStyleIdx="3" presStyleCnt="4"/>
      <dgm:spPr/>
      <dgm:t>
        <a:bodyPr/>
        <a:lstStyle/>
        <a:p>
          <a:pPr rtl="1"/>
          <a:endParaRPr lang="ar-SA"/>
        </a:p>
      </dgm:t>
    </dgm:pt>
    <dgm:pt modelId="{23000C2E-CF6C-4EBF-8B92-79021984CAC0}" type="pres">
      <dgm:prSet presAssocID="{22948717-CB23-4EFC-AA56-99E7D83E404C}" presName="tile4text" presStyleLbl="node1" presStyleIdx="3" presStyleCnt="4">
        <dgm:presLayoutVars>
          <dgm:chMax val="0"/>
          <dgm:chPref val="0"/>
          <dgm:bulletEnabled val="1"/>
        </dgm:presLayoutVars>
      </dgm:prSet>
      <dgm:spPr/>
      <dgm:t>
        <a:bodyPr/>
        <a:lstStyle/>
        <a:p>
          <a:pPr rtl="1"/>
          <a:endParaRPr lang="ar-SA"/>
        </a:p>
      </dgm:t>
    </dgm:pt>
    <dgm:pt modelId="{F9D23945-71B9-4BF0-84AA-740F86464470}" type="pres">
      <dgm:prSet presAssocID="{22948717-CB23-4EFC-AA56-99E7D83E404C}" presName="centerTile" presStyleLbl="fgShp" presStyleIdx="0" presStyleCnt="1">
        <dgm:presLayoutVars>
          <dgm:chMax val="0"/>
          <dgm:chPref val="0"/>
        </dgm:presLayoutVars>
      </dgm:prSet>
      <dgm:spPr/>
      <dgm:t>
        <a:bodyPr/>
        <a:lstStyle/>
        <a:p>
          <a:pPr rtl="1"/>
          <a:endParaRPr lang="ar-SA"/>
        </a:p>
      </dgm:t>
    </dgm:pt>
  </dgm:ptLst>
  <dgm:cxnLst>
    <dgm:cxn modelId="{0660AC74-B31E-48B6-B10B-C0CC6FD71DC6}" type="presOf" srcId="{44D20475-E439-4E32-A284-FA05156A8932}" destId="{F9D23945-71B9-4BF0-84AA-740F86464470}" srcOrd="0" destOrd="0" presId="urn:microsoft.com/office/officeart/2005/8/layout/matrix1"/>
    <dgm:cxn modelId="{83B20027-FCCB-4EB5-AB0E-00E7D6EEA765}" srcId="{44D20475-E439-4E32-A284-FA05156A8932}" destId="{F48BC27C-1B2D-49A2-9156-82930C2325DE}" srcOrd="3" destOrd="0" parTransId="{2D81749D-E686-4AE0-A37A-98CE05366067}" sibTransId="{CA724582-927B-454A-BB35-D99C8145B1E3}"/>
    <dgm:cxn modelId="{BB5BF810-B2A1-4CB0-945C-9E72DC01E118}" type="presOf" srcId="{F48BC27C-1B2D-49A2-9156-82930C2325DE}" destId="{555B20DE-CCEB-4835-839D-70E8FF7A622F}" srcOrd="0" destOrd="0" presId="urn:microsoft.com/office/officeart/2005/8/layout/matrix1"/>
    <dgm:cxn modelId="{08164B38-6D7E-4A53-A3B4-6ED56F0DD754}" srcId="{44D20475-E439-4E32-A284-FA05156A8932}" destId="{9E1A94EA-4137-43B3-9B68-6C8E426D824E}" srcOrd="2" destOrd="0" parTransId="{31758ED8-DE17-4DC3-A40B-914C737290B8}" sibTransId="{FB02276E-1EC4-4847-A833-DAC0CE511F74}"/>
    <dgm:cxn modelId="{A10D451C-E775-4A09-9E72-700536F93C6A}" srcId="{44D20475-E439-4E32-A284-FA05156A8932}" destId="{01979826-19B8-4955-B43F-08D0AA5C2463}" srcOrd="4" destOrd="0" parTransId="{64C5AE45-50AF-44EE-952A-1C821900570E}" sibTransId="{C97C389D-5948-4525-977C-D8C21F6F246D}"/>
    <dgm:cxn modelId="{0DAB9BBB-51EA-45CE-9B50-B0AE74959E84}" type="presOf" srcId="{22948717-CB23-4EFC-AA56-99E7D83E404C}" destId="{CA23DE89-82B5-4863-A804-7441A45A3851}" srcOrd="0" destOrd="0" presId="urn:microsoft.com/office/officeart/2005/8/layout/matrix1"/>
    <dgm:cxn modelId="{E06A6B76-B64B-409A-BC9C-89A2CEC47A38}" type="presOf" srcId="{BCC658ED-E918-400B-9ACE-805059B42159}" destId="{A021E555-8699-49BD-8D29-098425FA4C38}" srcOrd="0" destOrd="0" presId="urn:microsoft.com/office/officeart/2005/8/layout/matrix1"/>
    <dgm:cxn modelId="{9826A35C-DDAF-42C6-BB50-8EA01567D917}" type="presOf" srcId="{9E1A94EA-4137-43B3-9B68-6C8E426D824E}" destId="{23000C2E-CF6C-4EBF-8B92-79021984CAC0}" srcOrd="1" destOrd="0" presId="urn:microsoft.com/office/officeart/2005/8/layout/matrix1"/>
    <dgm:cxn modelId="{14C72229-64B7-4006-B3DF-431CBB669FEC}" type="presOf" srcId="{BCC658ED-E918-400B-9ACE-805059B42159}" destId="{0F9FB725-C7AA-47AE-99A0-574EFB626635}" srcOrd="1" destOrd="0" presId="urn:microsoft.com/office/officeart/2005/8/layout/matrix1"/>
    <dgm:cxn modelId="{5B4509F4-B1B4-4EFF-8008-619CCDBFF38B}" type="presOf" srcId="{F48BC27C-1B2D-49A2-9156-82930C2325DE}" destId="{3E96C4C6-E9F4-4127-8617-45E754B2D416}" srcOrd="1" destOrd="0" presId="urn:microsoft.com/office/officeart/2005/8/layout/matrix1"/>
    <dgm:cxn modelId="{E01F3E0B-C64E-4C4E-B459-111D59160EDF}" type="presOf" srcId="{9E1A94EA-4137-43B3-9B68-6C8E426D824E}" destId="{E58DD04E-4A5F-41A9-A196-CEB6ED60EDF5}" srcOrd="0" destOrd="0" presId="urn:microsoft.com/office/officeart/2005/8/layout/matrix1"/>
    <dgm:cxn modelId="{A598DD85-2585-4976-B515-30A75BD7C0A3}" type="presOf" srcId="{B9D857BE-16B3-4DCB-93A3-70FCC1B8A3C3}" destId="{901A25E0-4DE1-4D85-9825-0D54AD4C5363}" srcOrd="0" destOrd="0" presId="urn:microsoft.com/office/officeart/2005/8/layout/matrix1"/>
    <dgm:cxn modelId="{E9595327-21FB-4705-9C97-A5552B628969}" srcId="{44D20475-E439-4E32-A284-FA05156A8932}" destId="{BCC658ED-E918-400B-9ACE-805059B42159}" srcOrd="1" destOrd="0" parTransId="{79C36F47-2432-4DB5-9D83-39BA48F4FB9D}" sibTransId="{0CF2D297-F301-4024-8B5E-6414E12C428B}"/>
    <dgm:cxn modelId="{32F6020F-5326-4E94-801A-95B2A8B8B713}" type="presOf" srcId="{B9D857BE-16B3-4DCB-93A3-70FCC1B8A3C3}" destId="{CF74B094-D7C2-4CC8-B2F8-1707866CDDE6}" srcOrd="1" destOrd="0" presId="urn:microsoft.com/office/officeart/2005/8/layout/matrix1"/>
    <dgm:cxn modelId="{4E7F17C7-6338-4BEA-8C6E-8B56EA163808}" srcId="{22948717-CB23-4EFC-AA56-99E7D83E404C}" destId="{44D20475-E439-4E32-A284-FA05156A8932}" srcOrd="0" destOrd="0" parTransId="{3713B8FA-01D2-464B-8045-D7C7DDD626AD}" sibTransId="{74B21F4C-9E58-4D1B-A0D9-6D07622BD1B8}"/>
    <dgm:cxn modelId="{BF109518-B76D-4146-81B0-C3E4AB6C9BD6}" srcId="{44D20475-E439-4E32-A284-FA05156A8932}" destId="{B9D857BE-16B3-4DCB-93A3-70FCC1B8A3C3}" srcOrd="0" destOrd="0" parTransId="{CD291442-1D75-418B-8EBA-844BB9B5830F}" sibTransId="{26ECA0C2-9373-4623-AE3A-1ABC48B83390}"/>
    <dgm:cxn modelId="{E14E8004-3FD1-43CE-8185-7BBD978FABFC}" type="presParOf" srcId="{CA23DE89-82B5-4863-A804-7441A45A3851}" destId="{4011E959-3220-43E1-9AC7-7E1C1319528E}" srcOrd="0" destOrd="0" presId="urn:microsoft.com/office/officeart/2005/8/layout/matrix1"/>
    <dgm:cxn modelId="{8E1F3380-6EA1-4054-BDDD-DC87311CC789}" type="presParOf" srcId="{4011E959-3220-43E1-9AC7-7E1C1319528E}" destId="{A021E555-8699-49BD-8D29-098425FA4C38}" srcOrd="0" destOrd="0" presId="urn:microsoft.com/office/officeart/2005/8/layout/matrix1"/>
    <dgm:cxn modelId="{6A736A7F-AA2B-400B-B199-F93BB618DBFF}" type="presParOf" srcId="{4011E959-3220-43E1-9AC7-7E1C1319528E}" destId="{0F9FB725-C7AA-47AE-99A0-574EFB626635}" srcOrd="1" destOrd="0" presId="urn:microsoft.com/office/officeart/2005/8/layout/matrix1"/>
    <dgm:cxn modelId="{41D0AF32-DDF9-4651-A698-CEBAE171C06C}" type="presParOf" srcId="{4011E959-3220-43E1-9AC7-7E1C1319528E}" destId="{901A25E0-4DE1-4D85-9825-0D54AD4C5363}" srcOrd="2" destOrd="0" presId="urn:microsoft.com/office/officeart/2005/8/layout/matrix1"/>
    <dgm:cxn modelId="{0C560B42-0DFF-447D-BCFA-AB5B60CD12B4}" type="presParOf" srcId="{4011E959-3220-43E1-9AC7-7E1C1319528E}" destId="{CF74B094-D7C2-4CC8-B2F8-1707866CDDE6}" srcOrd="3" destOrd="0" presId="urn:microsoft.com/office/officeart/2005/8/layout/matrix1"/>
    <dgm:cxn modelId="{7BF93B6C-040B-4D9B-9A12-B2039BA2046F}" type="presParOf" srcId="{4011E959-3220-43E1-9AC7-7E1C1319528E}" destId="{555B20DE-CCEB-4835-839D-70E8FF7A622F}" srcOrd="4" destOrd="0" presId="urn:microsoft.com/office/officeart/2005/8/layout/matrix1"/>
    <dgm:cxn modelId="{6A2C31CA-7927-4D62-8088-8B3B82EE011E}" type="presParOf" srcId="{4011E959-3220-43E1-9AC7-7E1C1319528E}" destId="{3E96C4C6-E9F4-4127-8617-45E754B2D416}" srcOrd="5" destOrd="0" presId="urn:microsoft.com/office/officeart/2005/8/layout/matrix1"/>
    <dgm:cxn modelId="{A73C96A0-C186-404D-82F7-9E1CE627D4EC}" type="presParOf" srcId="{4011E959-3220-43E1-9AC7-7E1C1319528E}" destId="{E58DD04E-4A5F-41A9-A196-CEB6ED60EDF5}" srcOrd="6" destOrd="0" presId="urn:microsoft.com/office/officeart/2005/8/layout/matrix1"/>
    <dgm:cxn modelId="{F7978DF0-87BB-44E4-A827-7FD9A20738B7}" type="presParOf" srcId="{4011E959-3220-43E1-9AC7-7E1C1319528E}" destId="{23000C2E-CF6C-4EBF-8B92-79021984CAC0}" srcOrd="7" destOrd="0" presId="urn:microsoft.com/office/officeart/2005/8/layout/matrix1"/>
    <dgm:cxn modelId="{8DC1439C-8EE6-4E14-8916-3D957DD8E641}" type="presParOf" srcId="{CA23DE89-82B5-4863-A804-7441A45A3851}" destId="{F9D23945-71B9-4BF0-84AA-740F86464470}" srcOrd="1" destOrd="0" presId="urn:microsoft.com/office/officeart/2005/8/layout/matrix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A1F7658-8EC2-4E28-AAA7-27B547538957}">
      <dsp:nvSpPr>
        <dsp:cNvPr id="0" name=""/>
        <dsp:cNvSpPr/>
      </dsp:nvSpPr>
      <dsp:spPr>
        <a:xfrm rot="5400000">
          <a:off x="-111532" y="112531"/>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1</a:t>
          </a:r>
          <a:endParaRPr lang="ar-SA" sz="1500" kern="1200" dirty="0"/>
        </a:p>
      </dsp:txBody>
      <dsp:txXfrm rot="5400000">
        <a:off x="-111532" y="112531"/>
        <a:ext cx="743549" cy="520484"/>
      </dsp:txXfrm>
    </dsp:sp>
    <dsp:sp modelId="{BE7B6BD7-315A-449D-8F76-557FD1FEB385}">
      <dsp:nvSpPr>
        <dsp:cNvPr id="0" name=""/>
        <dsp:cNvSpPr/>
      </dsp:nvSpPr>
      <dsp:spPr>
        <a:xfrm rot="5400000">
          <a:off x="3654992" y="-3134508"/>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0DFF016-6DBF-416C-B0F9-C3CEECEF6524}">
      <dsp:nvSpPr>
        <dsp:cNvPr id="0" name=""/>
        <dsp:cNvSpPr/>
      </dsp:nvSpPr>
      <dsp:spPr>
        <a:xfrm rot="5400000">
          <a:off x="-111532" y="755509"/>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2</a:t>
          </a:r>
          <a:endParaRPr lang="ar-SA" sz="1500" kern="1200" dirty="0"/>
        </a:p>
      </dsp:txBody>
      <dsp:txXfrm rot="5400000">
        <a:off x="-111532" y="755509"/>
        <a:ext cx="743549" cy="520484"/>
      </dsp:txXfrm>
    </dsp:sp>
    <dsp:sp modelId="{0556479D-0559-4F4F-94EC-5C0DF29B0F8C}">
      <dsp:nvSpPr>
        <dsp:cNvPr id="0" name=""/>
        <dsp:cNvSpPr/>
      </dsp:nvSpPr>
      <dsp:spPr>
        <a:xfrm rot="5400000">
          <a:off x="3654992" y="-2490530"/>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13360" tIns="19050" rIns="19050" bIns="19050" numCol="1" spcCol="1270" anchor="ctr" anchorCtr="0">
          <a:noAutofit/>
        </a:bodyPr>
        <a:lstStyle/>
        <a:p>
          <a:pPr marL="285750" lvl="1" indent="-285750" algn="r" defTabSz="1333500" rtl="1">
            <a:lnSpc>
              <a:spcPct val="90000"/>
            </a:lnSpc>
            <a:spcBef>
              <a:spcPct val="0"/>
            </a:spcBef>
            <a:spcAft>
              <a:spcPct val="15000"/>
            </a:spcAft>
            <a:buChar char="••"/>
          </a:pPr>
          <a:endParaRPr lang="ar-SA" sz="3000" kern="1200" dirty="0"/>
        </a:p>
      </dsp:txBody>
      <dsp:txXfrm rot="5400000">
        <a:off x="3654992" y="-2490530"/>
        <a:ext cx="483307" cy="6752323"/>
      </dsp:txXfrm>
    </dsp:sp>
    <dsp:sp modelId="{6E8F965F-5435-4ECD-9E21-3590159844E5}">
      <dsp:nvSpPr>
        <dsp:cNvPr id="0" name=""/>
        <dsp:cNvSpPr/>
      </dsp:nvSpPr>
      <dsp:spPr>
        <a:xfrm rot="5400000">
          <a:off x="-111532" y="1398488"/>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3</a:t>
          </a:r>
          <a:endParaRPr lang="ar-SA" sz="1500" kern="1200" dirty="0"/>
        </a:p>
      </dsp:txBody>
      <dsp:txXfrm rot="5400000">
        <a:off x="-111532" y="1398488"/>
        <a:ext cx="743549" cy="520484"/>
      </dsp:txXfrm>
    </dsp:sp>
    <dsp:sp modelId="{350A3B52-163F-4FCE-BC87-EF599DE7ACC2}">
      <dsp:nvSpPr>
        <dsp:cNvPr id="0" name=""/>
        <dsp:cNvSpPr/>
      </dsp:nvSpPr>
      <dsp:spPr>
        <a:xfrm rot="5400000">
          <a:off x="3654992" y="-1885564"/>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ACD9841-FD7F-4826-85C4-4A425E384F3C}">
      <dsp:nvSpPr>
        <dsp:cNvPr id="0" name=""/>
        <dsp:cNvSpPr/>
      </dsp:nvSpPr>
      <dsp:spPr>
        <a:xfrm rot="5400000">
          <a:off x="-111532" y="2041467"/>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4</a:t>
          </a:r>
          <a:endParaRPr lang="ar-SA" sz="1500" kern="1200" dirty="0"/>
        </a:p>
      </dsp:txBody>
      <dsp:txXfrm rot="5400000">
        <a:off x="-111532" y="2041467"/>
        <a:ext cx="743549" cy="520484"/>
      </dsp:txXfrm>
    </dsp:sp>
    <dsp:sp modelId="{28D56B10-7C48-4EB0-BE85-7567CFE8AEE8}">
      <dsp:nvSpPr>
        <dsp:cNvPr id="0" name=""/>
        <dsp:cNvSpPr/>
      </dsp:nvSpPr>
      <dsp:spPr>
        <a:xfrm rot="5400000">
          <a:off x="3654992" y="-1204573"/>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2BC0EE6C-7F7C-44E1-A299-1C1CBA4B090C}">
      <dsp:nvSpPr>
        <dsp:cNvPr id="0" name=""/>
        <dsp:cNvSpPr/>
      </dsp:nvSpPr>
      <dsp:spPr>
        <a:xfrm rot="5400000">
          <a:off x="-111532" y="2684445"/>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5</a:t>
          </a:r>
          <a:endParaRPr lang="ar-SA" sz="1500" kern="1200" dirty="0"/>
        </a:p>
      </dsp:txBody>
      <dsp:txXfrm rot="5400000">
        <a:off x="-111532" y="2684445"/>
        <a:ext cx="743549" cy="520484"/>
      </dsp:txXfrm>
    </dsp:sp>
    <dsp:sp modelId="{EA601124-15AB-47C0-8D67-00474BD505FD}">
      <dsp:nvSpPr>
        <dsp:cNvPr id="0" name=""/>
        <dsp:cNvSpPr/>
      </dsp:nvSpPr>
      <dsp:spPr>
        <a:xfrm rot="5400000">
          <a:off x="3654992" y="-561594"/>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C7469626-B358-471D-824E-D8DBB377BDF2}">
      <dsp:nvSpPr>
        <dsp:cNvPr id="0" name=""/>
        <dsp:cNvSpPr/>
      </dsp:nvSpPr>
      <dsp:spPr>
        <a:xfrm rot="5400000">
          <a:off x="-111532" y="3327424"/>
          <a:ext cx="743549" cy="520484"/>
        </a:xfrm>
        <a:prstGeom prst="chevron">
          <a:avLst/>
        </a:prstGeom>
        <a:gradFill rotWithShape="0">
          <a:gsLst>
            <a:gs pos="0">
              <a:schemeClr val="accent1">
                <a:hueOff val="0"/>
                <a:satOff val="0"/>
                <a:lumOff val="0"/>
                <a:alphaOff val="0"/>
                <a:tint val="35000"/>
                <a:satMod val="253000"/>
              </a:schemeClr>
            </a:gs>
            <a:gs pos="50000">
              <a:schemeClr val="accent1">
                <a:hueOff val="0"/>
                <a:satOff val="0"/>
                <a:lumOff val="0"/>
                <a:alphaOff val="0"/>
                <a:tint val="42000"/>
                <a:satMod val="255000"/>
              </a:schemeClr>
            </a:gs>
            <a:gs pos="97000">
              <a:schemeClr val="accent1">
                <a:hueOff val="0"/>
                <a:satOff val="0"/>
                <a:lumOff val="0"/>
                <a:alphaOff val="0"/>
                <a:tint val="53000"/>
                <a:satMod val="260000"/>
              </a:schemeClr>
            </a:gs>
            <a:gs pos="100000">
              <a:schemeClr val="accent1">
                <a:hueOff val="0"/>
                <a:satOff val="0"/>
                <a:lumOff val="0"/>
                <a:alphaOff val="0"/>
                <a:tint val="56000"/>
                <a:satMod val="275000"/>
              </a:schemeClr>
            </a:gs>
          </a:gsLst>
          <a:path path="circle">
            <a:fillToRect l="50000" t="50000" r="50000" b="50000"/>
          </a:path>
        </a:gradFill>
        <a:ln w="9525" cap="flat" cmpd="sng" algn="ctr">
          <a:solidFill>
            <a:schemeClr val="accent1">
              <a:hueOff val="0"/>
              <a:satOff val="0"/>
              <a:lumOff val="0"/>
              <a:alphaOff val="0"/>
            </a:schemeClr>
          </a:solidFill>
          <a:prstDash val="solid"/>
        </a:ln>
        <a:effectLst>
          <a:outerShdw blurRad="63500" dist="25400" dir="5400000" rotWithShape="0">
            <a:srgbClr val="000000">
              <a:alpha val="43137"/>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9525" tIns="9525" rIns="9525" bIns="9525" numCol="1" spcCol="1270" anchor="ctr" anchorCtr="0">
          <a:noAutofit/>
        </a:bodyPr>
        <a:lstStyle/>
        <a:p>
          <a:pPr lvl="0" algn="ctr" defTabSz="666750" rtl="1">
            <a:lnSpc>
              <a:spcPct val="90000"/>
            </a:lnSpc>
            <a:spcBef>
              <a:spcPct val="0"/>
            </a:spcBef>
            <a:spcAft>
              <a:spcPct val="35000"/>
            </a:spcAft>
          </a:pPr>
          <a:r>
            <a:rPr lang="ar-SA" sz="1500" kern="1200" dirty="0" smtClean="0"/>
            <a:t>6</a:t>
          </a:r>
          <a:endParaRPr lang="ar-SA" sz="1500" kern="1200" dirty="0"/>
        </a:p>
      </dsp:txBody>
      <dsp:txXfrm rot="5400000">
        <a:off x="-111532" y="3327424"/>
        <a:ext cx="743549" cy="520484"/>
      </dsp:txXfrm>
    </dsp:sp>
    <dsp:sp modelId="{DE2AD269-E9AF-40FF-90F1-8E8BBE947AE8}">
      <dsp:nvSpPr>
        <dsp:cNvPr id="0" name=""/>
        <dsp:cNvSpPr/>
      </dsp:nvSpPr>
      <dsp:spPr>
        <a:xfrm rot="5400000">
          <a:off x="3654992" y="81383"/>
          <a:ext cx="483307" cy="6752323"/>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1E555-8699-49BD-8D29-098425FA4C38}">
      <dsp:nvSpPr>
        <dsp:cNvPr id="0" name=""/>
        <dsp:cNvSpPr/>
      </dsp:nvSpPr>
      <dsp:spPr>
        <a:xfrm rot="16200000">
          <a:off x="674687" y="-674687"/>
          <a:ext cx="2400300" cy="3749675"/>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2). تحويل فائض الاحتياطي النظامي إلى جزء من راس المال و إصدار اسهم بذلك</a:t>
          </a:r>
          <a:endParaRPr lang="ar-SA" sz="2800" b="1" kern="1200" dirty="0"/>
        </a:p>
      </dsp:txBody>
      <dsp:txXfrm rot="16200000">
        <a:off x="974724" y="-974724"/>
        <a:ext cx="1800225" cy="3749675"/>
      </dsp:txXfrm>
    </dsp:sp>
    <dsp:sp modelId="{901A25E0-4DE1-4D85-9825-0D54AD4C5363}">
      <dsp:nvSpPr>
        <dsp:cNvPr id="0" name=""/>
        <dsp:cNvSpPr/>
      </dsp:nvSpPr>
      <dsp:spPr>
        <a:xfrm>
          <a:off x="3749675" y="0"/>
          <a:ext cx="3749675" cy="2400300"/>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1).</a:t>
          </a:r>
          <a:r>
            <a:rPr lang="ar-SA" sz="2400" kern="1200" dirty="0" smtClean="0"/>
            <a:t> </a:t>
          </a:r>
          <a:r>
            <a:rPr lang="ar-SA" sz="2800" b="1" kern="1200" dirty="0" smtClean="0">
              <a:effectLst/>
            </a:rPr>
            <a:t>إصدار اسهم جديدة نقدية أو عينية</a:t>
          </a:r>
          <a:endParaRPr lang="ar-SA" sz="2800" b="1" kern="1200" dirty="0">
            <a:effectLst/>
          </a:endParaRPr>
        </a:p>
      </dsp:txBody>
      <dsp:txXfrm>
        <a:off x="3749675" y="0"/>
        <a:ext cx="3749675" cy="1800225"/>
      </dsp:txXfrm>
    </dsp:sp>
    <dsp:sp modelId="{555B20DE-CCEB-4835-839D-70E8FF7A622F}">
      <dsp:nvSpPr>
        <dsp:cNvPr id="0" name=""/>
        <dsp:cNvSpPr/>
      </dsp:nvSpPr>
      <dsp:spPr>
        <a:xfrm rot="10800000">
          <a:off x="0" y="2400300"/>
          <a:ext cx="3749675" cy="2400300"/>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3). إصدار اسهم لحملة حصص التأسيس</a:t>
          </a:r>
        </a:p>
      </dsp:txBody>
      <dsp:txXfrm rot="10800000">
        <a:off x="0" y="3000374"/>
        <a:ext cx="3749675" cy="1800225"/>
      </dsp:txXfrm>
    </dsp:sp>
    <dsp:sp modelId="{E58DD04E-4A5F-41A9-A196-CEB6ED60EDF5}">
      <dsp:nvSpPr>
        <dsp:cNvPr id="0" name=""/>
        <dsp:cNvSpPr/>
      </dsp:nvSpPr>
      <dsp:spPr>
        <a:xfrm rot="5400000">
          <a:off x="4424362" y="1725612"/>
          <a:ext cx="2400300" cy="3749675"/>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3). تحويل قرض السندات إلى جزء من رأس المال و إصدار أسهم بدل سندات الدين</a:t>
          </a:r>
        </a:p>
      </dsp:txBody>
      <dsp:txXfrm rot="5400000">
        <a:off x="4724399" y="2025649"/>
        <a:ext cx="1800225" cy="3749675"/>
      </dsp:txXfrm>
    </dsp:sp>
    <dsp:sp modelId="{F9D23945-71B9-4BF0-84AA-740F86464470}">
      <dsp:nvSpPr>
        <dsp:cNvPr id="0" name=""/>
        <dsp:cNvSpPr/>
      </dsp:nvSpPr>
      <dsp:spPr>
        <a:xfrm>
          <a:off x="2624772" y="1800224"/>
          <a:ext cx="2249805" cy="120015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t>زيادة رأس المال في الشركات المساهمة </a:t>
          </a:r>
        </a:p>
      </dsp:txBody>
      <dsp:txXfrm>
        <a:off x="2624772" y="1800224"/>
        <a:ext cx="2249805" cy="120015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21E555-8699-49BD-8D29-098425FA4C38}">
      <dsp:nvSpPr>
        <dsp:cNvPr id="0" name=""/>
        <dsp:cNvSpPr/>
      </dsp:nvSpPr>
      <dsp:spPr>
        <a:xfrm rot="16200000">
          <a:off x="674687" y="-674687"/>
          <a:ext cx="2400300" cy="3749675"/>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2). إبراء ذمة المساهم من كل أو بعض الأقشاط التي لم تدفع بعد من القيمة الأسمية</a:t>
          </a:r>
          <a:endParaRPr lang="ar-SA" sz="2800" b="1" kern="1200" dirty="0"/>
        </a:p>
      </dsp:txBody>
      <dsp:txXfrm rot="16200000">
        <a:off x="974724" y="-974724"/>
        <a:ext cx="1800225" cy="3749675"/>
      </dsp:txXfrm>
    </dsp:sp>
    <dsp:sp modelId="{901A25E0-4DE1-4D85-9825-0D54AD4C5363}">
      <dsp:nvSpPr>
        <dsp:cNvPr id="0" name=""/>
        <dsp:cNvSpPr/>
      </dsp:nvSpPr>
      <dsp:spPr>
        <a:xfrm>
          <a:off x="3749675" y="0"/>
          <a:ext cx="3749675" cy="2400300"/>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70688" tIns="170688" rIns="170688" bIns="170688" numCol="1" spcCol="1270" anchor="ctr" anchorCtr="0">
          <a:noAutofit/>
        </a:bodyPr>
        <a:lstStyle/>
        <a:p>
          <a:pPr lvl="0" algn="ctr" defTabSz="1066800" rtl="1">
            <a:lnSpc>
              <a:spcPct val="90000"/>
            </a:lnSpc>
            <a:spcBef>
              <a:spcPct val="0"/>
            </a:spcBef>
            <a:spcAft>
              <a:spcPct val="35000"/>
            </a:spcAft>
          </a:pPr>
          <a:r>
            <a:rPr lang="ar-SA" sz="2400" b="1" kern="1200" dirty="0" smtClean="0"/>
            <a:t>1).</a:t>
          </a:r>
          <a:r>
            <a:rPr lang="ar-SA" sz="2400" kern="1200" dirty="0" smtClean="0"/>
            <a:t> </a:t>
          </a:r>
          <a:r>
            <a:rPr lang="ar-SA" sz="2800" b="1" kern="1200" dirty="0" smtClean="0"/>
            <a:t>رد جزء من القيمة الاسمية إلى المساهم</a:t>
          </a:r>
        </a:p>
      </dsp:txBody>
      <dsp:txXfrm>
        <a:off x="3749675" y="0"/>
        <a:ext cx="3749675" cy="1800225"/>
      </dsp:txXfrm>
    </dsp:sp>
    <dsp:sp modelId="{555B20DE-CCEB-4835-839D-70E8FF7A622F}">
      <dsp:nvSpPr>
        <dsp:cNvPr id="0" name=""/>
        <dsp:cNvSpPr/>
      </dsp:nvSpPr>
      <dsp:spPr>
        <a:xfrm rot="10800000">
          <a:off x="0" y="2400300"/>
          <a:ext cx="3749675" cy="2400300"/>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3). شراء عدد من الأسهم يعادل القدر المطلوب تخفيضه وإلغائها </a:t>
          </a:r>
        </a:p>
      </dsp:txBody>
      <dsp:txXfrm rot="10800000">
        <a:off x="0" y="3000374"/>
        <a:ext cx="3749675" cy="1800225"/>
      </dsp:txXfrm>
    </dsp:sp>
    <dsp:sp modelId="{E58DD04E-4A5F-41A9-A196-CEB6ED60EDF5}">
      <dsp:nvSpPr>
        <dsp:cNvPr id="0" name=""/>
        <dsp:cNvSpPr/>
      </dsp:nvSpPr>
      <dsp:spPr>
        <a:xfrm rot="5400000">
          <a:off x="4424362" y="1725612"/>
          <a:ext cx="2400300" cy="3749675"/>
        </a:xfrm>
        <a:prstGeom prst="round1Rect">
          <a:avLst/>
        </a:prstGeom>
        <a:solidFill>
          <a:schemeClr val="lt1">
            <a:hueOff val="0"/>
            <a:satOff val="0"/>
            <a:lumOff val="0"/>
            <a:alphaOff val="0"/>
          </a:schemeClr>
        </a:solidFill>
        <a:ln w="25400" cap="flat" cmpd="sng" algn="ctr">
          <a:solidFill>
            <a:schemeClr val="accent1">
              <a:shade val="80000"/>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99136" tIns="199136" rIns="199136" bIns="199136" numCol="1" spcCol="1270" anchor="ctr" anchorCtr="0">
          <a:noAutofit/>
        </a:bodyPr>
        <a:lstStyle/>
        <a:p>
          <a:pPr lvl="0" algn="ctr" defTabSz="1244600" rtl="1">
            <a:lnSpc>
              <a:spcPct val="90000"/>
            </a:lnSpc>
            <a:spcBef>
              <a:spcPct val="0"/>
            </a:spcBef>
            <a:spcAft>
              <a:spcPct val="35000"/>
            </a:spcAft>
          </a:pPr>
          <a:r>
            <a:rPr lang="ar-SA" sz="2800" b="1" kern="1200" dirty="0" smtClean="0"/>
            <a:t>3). تخفيض القيمة الاسمية للسهم بما يعادل الخسارة التي تعرضت لها الشركة </a:t>
          </a:r>
        </a:p>
      </dsp:txBody>
      <dsp:txXfrm rot="5400000">
        <a:off x="4724399" y="2025649"/>
        <a:ext cx="1800225" cy="3749675"/>
      </dsp:txXfrm>
    </dsp:sp>
    <dsp:sp modelId="{F9D23945-71B9-4BF0-84AA-740F86464470}">
      <dsp:nvSpPr>
        <dsp:cNvPr id="0" name=""/>
        <dsp:cNvSpPr/>
      </dsp:nvSpPr>
      <dsp:spPr>
        <a:xfrm>
          <a:off x="2624772" y="1800224"/>
          <a:ext cx="2249805" cy="1200150"/>
        </a:xfrm>
        <a:prstGeom prst="roundRect">
          <a:avLst/>
        </a:prstGeom>
        <a:solidFill>
          <a:schemeClr val="accent1">
            <a:tint val="60000"/>
            <a:hueOff val="0"/>
            <a:satOff val="0"/>
            <a:lumOff val="0"/>
            <a:alphaOff val="0"/>
          </a:schemeClr>
        </a:solidFill>
        <a:ln w="25400" cap="flat" cmpd="sng" algn="ctr">
          <a:solidFill>
            <a:schemeClr val="lt1">
              <a:hueOff val="0"/>
              <a:satOff val="0"/>
              <a:lumOff val="0"/>
              <a:alphaOff val="0"/>
            </a:schemeClr>
          </a:solidFill>
          <a:prstDash val="solid"/>
        </a:ln>
        <a:effectLst>
          <a:outerShdw blurRad="63500" dist="25400" dir="5400000" rotWithShape="0">
            <a:srgbClr val="000000">
              <a:alpha val="43137"/>
            </a:srgbClr>
          </a:outerShdw>
        </a:effectLst>
      </dsp:spPr>
      <dsp:style>
        <a:lnRef idx="3">
          <a:scrgbClr r="0" g="0" b="0"/>
        </a:lnRef>
        <a:fillRef idx="1">
          <a:scrgbClr r="0" g="0" b="0"/>
        </a:fillRef>
        <a:effectRef idx="1">
          <a:scrgbClr r="0" g="0" b="0"/>
        </a:effectRef>
        <a:fontRef idx="minor"/>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ar-SA" sz="2800" b="1" kern="1200" dirty="0" smtClean="0"/>
            <a:t>تخفيض رأس المال الشركات المساهمة </a:t>
          </a:r>
        </a:p>
      </dsp:txBody>
      <dsp:txXfrm>
        <a:off x="2624772" y="1800224"/>
        <a:ext cx="2249805" cy="1200150"/>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C0BC697-EC9B-429F-B4AA-E254423E8D82}" type="datetimeFigureOut">
              <a:rPr lang="ar-SA" smtClean="0"/>
              <a:pPr/>
              <a:t>24/11/33</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4EF23AE-B5A2-4E62-B40F-4128AA37F953}" type="slidenum">
              <a:rPr lang="ar-SA" smtClean="0"/>
              <a:pPr/>
              <a:t>‹#›</a:t>
            </a:fld>
            <a:endParaRPr lang="ar-SA"/>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ملاحظة : </a:t>
            </a:r>
            <a:r>
              <a:rPr lang="ar-SA" sz="1200" b="0" kern="1200" dirty="0" smtClean="0">
                <a:solidFill>
                  <a:schemeClr val="tx1"/>
                </a:solidFill>
                <a:latin typeface="+mn-lt"/>
                <a:ea typeface="+mn-ea"/>
                <a:cs typeface="+mn-cs"/>
              </a:rPr>
              <a:t>يجوز للجمعية العمومية للمساهمين أن توقف هذا تجنب الاحتياطي النظامي متى بلغ الاحتياطي نصف رأس مال الشركة.</a:t>
            </a:r>
            <a:endParaRPr lang="en-US" sz="1200" b="0" kern="1200" dirty="0" smtClean="0">
              <a:solidFill>
                <a:schemeClr val="tx1"/>
              </a:solidFill>
              <a:latin typeface="+mn-lt"/>
              <a:ea typeface="+mn-ea"/>
              <a:cs typeface="+mn-cs"/>
            </a:endParaRPr>
          </a:p>
          <a:p>
            <a:endParaRPr lang="ar-SA" dirty="0"/>
          </a:p>
        </p:txBody>
      </p:sp>
      <p:sp>
        <p:nvSpPr>
          <p:cNvPr id="4" name="Slide Number Placeholder 3"/>
          <p:cNvSpPr>
            <a:spLocks noGrp="1"/>
          </p:cNvSpPr>
          <p:nvPr>
            <p:ph type="sldNum" sz="quarter" idx="10"/>
          </p:nvPr>
        </p:nvSpPr>
        <p:spPr/>
        <p:txBody>
          <a:bodyPr/>
          <a:lstStyle/>
          <a:p>
            <a:fld id="{D4EF23AE-B5A2-4E62-B40F-4128AA37F953}" type="slidenum">
              <a:rPr lang="ar-SA" smtClean="0"/>
              <a:pPr/>
              <a:t>26</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20" name="Footer Placeholder 19"/>
          <p:cNvSpPr>
            <a:spLocks noGrp="1"/>
          </p:cNvSpPr>
          <p:nvPr>
            <p:ph type="ftr" sz="quarter" idx="11"/>
          </p:nvPr>
        </p:nvSpPr>
        <p:spPr/>
        <p:txBody>
          <a:bodyPr/>
          <a:lstStyle>
            <a:extLst/>
          </a:lstStyle>
          <a:p>
            <a:endParaRPr lang="ar-SA"/>
          </a:p>
        </p:txBody>
      </p:sp>
      <p:sp>
        <p:nvSpPr>
          <p:cNvPr id="10" name="Slide Number Placeholder 9"/>
          <p:cNvSpPr>
            <a:spLocks noGrp="1"/>
          </p:cNvSpPr>
          <p:nvPr>
            <p:ph type="sldNum" sz="quarter" idx="12"/>
          </p:nvPr>
        </p:nvSpPr>
        <p:spPr/>
        <p:txBody>
          <a:bodyPr/>
          <a:lstStyle>
            <a:extLst/>
          </a:lstStyle>
          <a:p>
            <a:fld id="{785D9609-6BBE-42C9-A8A6-729C837A78D6}" type="slidenum">
              <a:rPr lang="ar-SA" smtClean="0"/>
              <a:pPr/>
              <a:t>‹#›</a:t>
            </a:fld>
            <a:endParaRPr lang="ar-SA"/>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5" name="Footer Placeholder 4"/>
          <p:cNvSpPr>
            <a:spLocks noGrp="1"/>
          </p:cNvSpPr>
          <p:nvPr>
            <p:ph type="ftr" sz="quarter" idx="11"/>
          </p:nvPr>
        </p:nvSpPr>
        <p:spPr/>
        <p:txBody>
          <a:bodyPr/>
          <a:lstStyle>
            <a:extLst/>
          </a:lstStyle>
          <a:p>
            <a:endParaRPr lang="ar-SA"/>
          </a:p>
        </p:txBody>
      </p:sp>
      <p:sp>
        <p:nvSpPr>
          <p:cNvPr id="6" name="Slide Number Placeholder 5"/>
          <p:cNvSpPr>
            <a:spLocks noGrp="1"/>
          </p:cNvSpPr>
          <p:nvPr>
            <p:ph type="sldNum" sz="quarter" idx="12"/>
          </p:nvPr>
        </p:nvSpPr>
        <p:spPr/>
        <p:txBody>
          <a:bodyPr/>
          <a:lstStyle>
            <a:extLst/>
          </a:lstStyle>
          <a:p>
            <a:fld id="{785D9609-6BBE-42C9-A8A6-729C837A78D6}" type="slidenum">
              <a:rPr lang="ar-SA" smtClean="0"/>
              <a:pPr/>
              <a:t>‹#›</a:t>
            </a:fld>
            <a:endParaRPr lang="ar-SA"/>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8" name="Footer Placeholder 7"/>
          <p:cNvSpPr>
            <a:spLocks noGrp="1"/>
          </p:cNvSpPr>
          <p:nvPr>
            <p:ph type="ftr" sz="quarter" idx="11"/>
          </p:nvPr>
        </p:nvSpPr>
        <p:spPr/>
        <p:txBody>
          <a:bodyPr/>
          <a:lstStyle>
            <a:extLst/>
          </a:lstStyle>
          <a:p>
            <a:endParaRPr lang="ar-SA"/>
          </a:p>
        </p:txBody>
      </p:sp>
      <p:sp>
        <p:nvSpPr>
          <p:cNvPr id="9" name="Slide Number Placeholder 8"/>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4" name="Footer Placeholder 3"/>
          <p:cNvSpPr>
            <a:spLocks noGrp="1"/>
          </p:cNvSpPr>
          <p:nvPr>
            <p:ph type="ftr" sz="quarter" idx="11"/>
          </p:nvPr>
        </p:nvSpPr>
        <p:spPr/>
        <p:txBody>
          <a:bodyPr/>
          <a:lstStyle>
            <a:extLst/>
          </a:lstStyle>
          <a:p>
            <a:endParaRPr lang="ar-SA"/>
          </a:p>
        </p:txBody>
      </p:sp>
      <p:sp>
        <p:nvSpPr>
          <p:cNvPr id="5" name="Slide Number Placeholder 4"/>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3" name="Footer Placeholder 2"/>
          <p:cNvSpPr>
            <a:spLocks noGrp="1"/>
          </p:cNvSpPr>
          <p:nvPr>
            <p:ph type="ftr" sz="quarter" idx="11"/>
          </p:nvPr>
        </p:nvSpPr>
        <p:spPr/>
        <p:txBody>
          <a:bodyPr/>
          <a:lstStyle>
            <a:extLst/>
          </a:lstStyle>
          <a:p>
            <a:endParaRPr lang="ar-SA"/>
          </a:p>
        </p:txBody>
      </p:sp>
      <p:sp>
        <p:nvSpPr>
          <p:cNvPr id="4" name="Slide Number Placeholder 3"/>
          <p:cNvSpPr>
            <a:spLocks noGrp="1"/>
          </p:cNvSpPr>
          <p:nvPr>
            <p:ph type="sldNum" sz="quarter" idx="12"/>
          </p:nvPr>
        </p:nvSpPr>
        <p:spPr/>
        <p:txBody>
          <a:bodyPr/>
          <a:lstStyle>
            <a:extLst/>
          </a:lstStyle>
          <a:p>
            <a:fld id="{785D9609-6BBE-42C9-A8A6-729C837A78D6}" type="slidenum">
              <a:rPr lang="ar-SA" smtClean="0"/>
              <a:pPr/>
              <a:t>‹#›</a:t>
            </a:fld>
            <a:endParaRPr lang="ar-SA"/>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5D9609-6BBE-42C9-A8A6-729C837A78D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9958ACE-8359-42F7-87CE-3BD0E8FD842A}" type="datetimeFigureOut">
              <a:rPr lang="ar-SA" smtClean="0"/>
              <a:pPr/>
              <a:t>24/11/33</a:t>
            </a:fld>
            <a:endParaRPr lang="ar-SA"/>
          </a:p>
        </p:txBody>
      </p:sp>
      <p:sp>
        <p:nvSpPr>
          <p:cNvPr id="6" name="Footer Placeholder 5"/>
          <p:cNvSpPr>
            <a:spLocks noGrp="1"/>
          </p:cNvSpPr>
          <p:nvPr>
            <p:ph type="ftr" sz="quarter" idx="11"/>
          </p:nvPr>
        </p:nvSpPr>
        <p:spPr/>
        <p:txBody>
          <a:bodyPr/>
          <a:lstStyle>
            <a:extLst/>
          </a:lstStyle>
          <a:p>
            <a:endParaRPr lang="ar-SA"/>
          </a:p>
        </p:txBody>
      </p:sp>
      <p:sp>
        <p:nvSpPr>
          <p:cNvPr id="7" name="Slide Number Placeholder 6"/>
          <p:cNvSpPr>
            <a:spLocks noGrp="1"/>
          </p:cNvSpPr>
          <p:nvPr>
            <p:ph type="sldNum" sz="quarter" idx="12"/>
          </p:nvPr>
        </p:nvSpPr>
        <p:spPr/>
        <p:txBody>
          <a:bodyPr/>
          <a:lstStyle>
            <a:extLst/>
          </a:lstStyle>
          <a:p>
            <a:fld id="{785D9609-6BBE-42C9-A8A6-729C837A78D6}" type="slidenum">
              <a:rPr lang="ar-SA" smtClean="0"/>
              <a:pPr/>
              <a:t>‹#›</a:t>
            </a:fld>
            <a:endParaRPr lang="ar-SA"/>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9958ACE-8359-42F7-87CE-3BD0E8FD842A}" type="datetimeFigureOut">
              <a:rPr lang="ar-SA" smtClean="0"/>
              <a:pPr/>
              <a:t>24/11/33</a:t>
            </a:fld>
            <a:endParaRPr lang="ar-SA"/>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ar-SA"/>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785D9609-6BBE-42C9-A8A6-729C837A78D6}" type="slidenum">
              <a:rPr lang="ar-SA" smtClean="0"/>
              <a:pPr/>
              <a:t>‹#›</a:t>
            </a:fld>
            <a:endParaRPr lang="ar-SA"/>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1"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r" rtl="1"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r" rtl="1"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r" rtl="1"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r" rtl="1"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r" rtl="1"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r" rtl="1"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r" rtl="1"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2560" y="359898"/>
            <a:ext cx="7315904" cy="1472184"/>
          </a:xfrm>
        </p:spPr>
        <p:txBody>
          <a:bodyPr/>
          <a:lstStyle/>
          <a:p>
            <a:endParaRPr lang="ar-SA" dirty="0"/>
          </a:p>
        </p:txBody>
      </p:sp>
      <p:sp>
        <p:nvSpPr>
          <p:cNvPr id="3" name="Subtitle 2"/>
          <p:cNvSpPr>
            <a:spLocks noGrp="1"/>
          </p:cNvSpPr>
          <p:nvPr>
            <p:ph type="subTitle" idx="1"/>
          </p:nvPr>
        </p:nvSpPr>
        <p:spPr>
          <a:xfrm>
            <a:off x="2987824" y="2708920"/>
            <a:ext cx="5966480" cy="1656184"/>
          </a:xfrm>
        </p:spPr>
        <p:txBody>
          <a:bodyPr>
            <a:normAutofit/>
          </a:bodyPr>
          <a:lstStyle/>
          <a:p>
            <a:pPr algn="r"/>
            <a:r>
              <a:rPr lang="ar-SA" b="1" dirty="0" smtClean="0"/>
              <a:t>إعداد : </a:t>
            </a:r>
          </a:p>
          <a:p>
            <a:pPr algn="r"/>
            <a:r>
              <a:rPr lang="ar-SA" b="1" dirty="0" smtClean="0"/>
              <a:t>أ. غدير المطوع 		أ. نوال بن صالح </a:t>
            </a:r>
          </a:p>
        </p:txBody>
      </p:sp>
      <p:pic>
        <p:nvPicPr>
          <p:cNvPr id="1026" name="Picture 2"/>
          <p:cNvPicPr>
            <a:picLocks noChangeAspect="1" noChangeArrowheads="1"/>
          </p:cNvPicPr>
          <p:nvPr/>
        </p:nvPicPr>
        <p:blipFill>
          <a:blip r:embed="rId2" cstate="print"/>
          <a:srcRect/>
          <a:stretch>
            <a:fillRect/>
          </a:stretch>
        </p:blipFill>
        <p:spPr bwMode="auto">
          <a:xfrm>
            <a:off x="1259632" y="332656"/>
            <a:ext cx="7669360" cy="1656184"/>
          </a:xfrm>
          <a:prstGeom prst="rect">
            <a:avLst/>
          </a:prstGeom>
          <a:ln>
            <a:noFill/>
          </a:ln>
          <a:effectLst>
            <a:softEdge rad="112500"/>
          </a:effectLst>
        </p:spPr>
      </p:pic>
      <p:sp>
        <p:nvSpPr>
          <p:cNvPr id="5" name="Rectangle 4"/>
          <p:cNvSpPr/>
          <p:nvPr/>
        </p:nvSpPr>
        <p:spPr>
          <a:xfrm>
            <a:off x="1763688" y="476672"/>
            <a:ext cx="5976664" cy="1200329"/>
          </a:xfrm>
          <a:prstGeom prst="rect">
            <a:avLst/>
          </a:prstGeom>
        </p:spPr>
        <p:txBody>
          <a:bodyPr wrap="square">
            <a:spAutoFit/>
          </a:bodyPr>
          <a:lstStyle/>
          <a:p>
            <a:pPr algn="ctr"/>
            <a:r>
              <a:rPr lang="ar-SA" sz="3600" b="1" dirty="0"/>
              <a:t>الفصل الثالث </a:t>
            </a:r>
            <a:r>
              <a:rPr lang="ar-SA" sz="3600" b="1" dirty="0" smtClean="0"/>
              <a:t>عشر</a:t>
            </a:r>
          </a:p>
          <a:p>
            <a:r>
              <a:rPr lang="ar-SA" sz="3600" b="1" dirty="0" smtClean="0"/>
              <a:t> </a:t>
            </a:r>
            <a:r>
              <a:rPr lang="ar-SA" sz="3600" b="1" dirty="0"/>
              <a:t>( المحاسبة في الشركات المساهمة)</a:t>
            </a:r>
            <a:endParaRPr lang="ar-SA" sz="3600" dirty="0"/>
          </a:p>
        </p:txBody>
      </p:sp>
      <p:pic>
        <p:nvPicPr>
          <p:cNvPr id="6" name="Picture 5" descr="stocks-going-up.jpg"/>
          <p:cNvPicPr>
            <a:picLocks noChangeAspect="1"/>
          </p:cNvPicPr>
          <p:nvPr/>
        </p:nvPicPr>
        <p:blipFill>
          <a:blip r:embed="rId3" cstate="print"/>
          <a:stretch>
            <a:fillRect/>
          </a:stretch>
        </p:blipFill>
        <p:spPr>
          <a:xfrm>
            <a:off x="1043608" y="2060848"/>
            <a:ext cx="2376264" cy="2592288"/>
          </a:xfrm>
          <a:prstGeom prst="rect">
            <a:avLst/>
          </a:prstGeom>
          <a:ln>
            <a:noFill/>
          </a:ln>
          <a:effectLst>
            <a:softEdge rad="112500"/>
          </a:effectLst>
        </p:spPr>
      </p:pic>
      <p:sp>
        <p:nvSpPr>
          <p:cNvPr id="7" name="Oval 6"/>
          <p:cNvSpPr/>
          <p:nvPr/>
        </p:nvSpPr>
        <p:spPr>
          <a:xfrm>
            <a:off x="2411760" y="4869160"/>
            <a:ext cx="5400600" cy="1755576"/>
          </a:xfrm>
          <a:prstGeom prst="ellipse">
            <a:avLst/>
          </a:prstGeom>
        </p:spPr>
        <p:style>
          <a:lnRef idx="2">
            <a:schemeClr val="accent4"/>
          </a:lnRef>
          <a:fillRef idx="1">
            <a:schemeClr val="lt1"/>
          </a:fillRef>
          <a:effectRef idx="0">
            <a:schemeClr val="accent4"/>
          </a:effectRef>
          <a:fontRef idx="minor">
            <a:schemeClr val="dk1"/>
          </a:fontRef>
        </p:style>
        <p:txBody>
          <a:bodyPr rtlCol="1" anchor="ctr"/>
          <a:lstStyle/>
          <a:p>
            <a:pPr algn="ctr"/>
            <a:r>
              <a:rPr lang="ar-SA" b="1" dirty="0" smtClean="0"/>
              <a:t>ملاحظة هامة:</a:t>
            </a:r>
          </a:p>
          <a:p>
            <a:r>
              <a:rPr lang="ar-SA" b="1" dirty="0" smtClean="0"/>
              <a:t>هذه مذكرة لتلخيص النقاط الأساسية التي سوف يتم إلقائها في المحاضرة، و لكنها ليس المصدرالرئيسي للمعلومات و لا تغني عن الكتاب</a:t>
            </a:r>
            <a:endParaRPr lang="ar-SA"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Font typeface="Wingdings" pitchFamily="2" charset="2"/>
              <a:buChar char="§"/>
            </a:pPr>
            <a:r>
              <a:rPr lang="ar-SA" sz="2800" b="1" dirty="0" smtClean="0"/>
              <a:t>الخطوات الأساسية لإعداد قيد سداد راس المال في الشركات المساهمة :</a:t>
            </a:r>
          </a:p>
          <a:p>
            <a:pPr>
              <a:buNone/>
            </a:pPr>
            <a:endParaRPr lang="ar-SA" sz="2800" dirty="0"/>
          </a:p>
        </p:txBody>
      </p:sp>
      <p:graphicFrame>
        <p:nvGraphicFramePr>
          <p:cNvPr id="4" name="Diagram 3"/>
          <p:cNvGraphicFramePr/>
          <p:nvPr/>
        </p:nvGraphicFramePr>
        <p:xfrm>
          <a:off x="1475656" y="2348880"/>
          <a:ext cx="7272808" cy="39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6192688"/>
          </a:xfrm>
        </p:spPr>
        <p:txBody>
          <a:bodyPr>
            <a:normAutofit/>
          </a:bodyPr>
          <a:lstStyle/>
          <a:p>
            <a:pPr>
              <a:buNone/>
            </a:pPr>
            <a:r>
              <a:rPr lang="ar-SA" sz="2800" b="1" dirty="0" smtClean="0">
                <a:solidFill>
                  <a:schemeClr val="accent1">
                    <a:lumMod val="75000"/>
                  </a:schemeClr>
                </a:solidFill>
              </a:rPr>
              <a:t>مثال (1)  الحالة الأولى السداد دفعة واحدة:</a:t>
            </a:r>
            <a:endParaRPr lang="en-US" sz="2800" dirty="0" smtClean="0">
              <a:solidFill>
                <a:schemeClr val="accent1">
                  <a:lumMod val="75000"/>
                </a:schemeClr>
              </a:solidFill>
            </a:endParaRPr>
          </a:p>
          <a:p>
            <a:pPr>
              <a:buNone/>
            </a:pPr>
            <a:r>
              <a:rPr lang="ar-SA" sz="2400" dirty="0" smtClean="0"/>
              <a:t>لقد تمت الموافقة على إنشاء شركة مساهمة برأس مال يبلغ </a:t>
            </a:r>
            <a:r>
              <a:rPr lang="ar-SA" sz="2400" u="sng" dirty="0" smtClean="0"/>
              <a:t>50,000,000 ريال </a:t>
            </a:r>
            <a:r>
              <a:rPr lang="ar-SA" sz="2400" dirty="0" smtClean="0"/>
              <a:t>و قيمة السهم الاسمية 100 ريال ، اكتتب المؤسسون في 25% من الأسهم و طرح الباقي للاكتتاب العام ، و طلب تسديد 100% من القيمة الاسمية للسهم.</a:t>
            </a:r>
            <a:endParaRPr lang="en-US" sz="2400" dirty="0" smtClean="0"/>
          </a:p>
          <a:p>
            <a:pPr>
              <a:buFont typeface="Wingdings" pitchFamily="2" charset="2"/>
              <a:buChar char="§"/>
            </a:pPr>
            <a:r>
              <a:rPr lang="ar-SA" sz="2400" b="1" dirty="0" smtClean="0"/>
              <a:t>المطلوب :</a:t>
            </a:r>
            <a:endParaRPr lang="en-US" sz="2400" dirty="0" smtClean="0"/>
          </a:p>
          <a:p>
            <a:pPr>
              <a:buNone/>
            </a:pPr>
            <a:r>
              <a:rPr lang="ar-SA" sz="2400" dirty="0" smtClean="0"/>
              <a:t>قيود اليومية اللازمة للاكتتاب في اسهم الشركة و تحصيل راس المال في كل من الحالات التالية:</a:t>
            </a:r>
            <a:endParaRPr lang="en-US" sz="2400" dirty="0" smtClean="0"/>
          </a:p>
          <a:p>
            <a:pPr>
              <a:buFont typeface="Wingdings" pitchFamily="2" charset="2"/>
              <a:buChar char="Ø"/>
            </a:pPr>
            <a:r>
              <a:rPr lang="ar-SA" sz="2800" dirty="0" smtClean="0"/>
              <a:t>أ). </a:t>
            </a:r>
            <a:r>
              <a:rPr lang="ar-SA" sz="2400" dirty="0" smtClean="0"/>
              <a:t>نفرض أن المكتتبين دفعوا كامل القيمة الاسمية للأسهم التي اكتتبوا فيها و أن الأموال حصلت و أودعت في البنك:</a:t>
            </a:r>
          </a:p>
          <a:p>
            <a:pPr>
              <a:buFont typeface="Wingdings" pitchFamily="2" charset="2"/>
              <a:buChar char="ü"/>
            </a:pPr>
            <a:r>
              <a:rPr lang="ar-SA" sz="2400" dirty="0" smtClean="0"/>
              <a:t>الحل: </a:t>
            </a:r>
            <a:endParaRPr lang="en-US" sz="2400" dirty="0" smtClean="0"/>
          </a:p>
          <a:p>
            <a:endParaRPr lang="ar-SA"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1340768"/>
            <a:ext cx="7498080" cy="4800600"/>
          </a:xfrm>
        </p:spPr>
        <p:txBody>
          <a:bodyPr>
            <a:normAutofit/>
          </a:bodyPr>
          <a:lstStyle/>
          <a:p>
            <a:pPr>
              <a:buFont typeface="Wingdings" pitchFamily="2" charset="2"/>
              <a:buChar char="Ø"/>
            </a:pPr>
            <a:endParaRPr lang="ar-SA" sz="2400" dirty="0" smtClean="0"/>
          </a:p>
          <a:p>
            <a:pPr>
              <a:buFont typeface="Wingdings" pitchFamily="2" charset="2"/>
              <a:buChar char="Ø"/>
            </a:pPr>
            <a:endParaRPr lang="ar-SA" sz="2400" dirty="0" smtClean="0"/>
          </a:p>
          <a:p>
            <a:pPr>
              <a:buFont typeface="Wingdings" pitchFamily="2" charset="2"/>
              <a:buChar char="Ø"/>
            </a:pPr>
            <a:r>
              <a:rPr lang="ar-SA" sz="2400" dirty="0" smtClean="0"/>
              <a:t>ب). أن الاكتتاب العام غطى 150% من القيمة المطلوبة من المكتتبين</a:t>
            </a:r>
          </a:p>
          <a:p>
            <a:pPr>
              <a:buFont typeface="Wingdings" pitchFamily="2" charset="2"/>
              <a:buChar char="ü"/>
            </a:pPr>
            <a:r>
              <a:rPr lang="ar-SA" sz="2400" dirty="0" smtClean="0"/>
              <a:t>الحل: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76672"/>
            <a:ext cx="7498080" cy="6120680"/>
          </a:xfrm>
        </p:spPr>
        <p:txBody>
          <a:bodyPr>
            <a:normAutofit/>
          </a:bodyPr>
          <a:lstStyle/>
          <a:p>
            <a:pPr>
              <a:buNone/>
            </a:pPr>
            <a:r>
              <a:rPr lang="ar-SA" sz="3000" b="1" dirty="0" smtClean="0">
                <a:solidFill>
                  <a:schemeClr val="accent1">
                    <a:lumMod val="75000"/>
                  </a:schemeClr>
                </a:solidFill>
              </a:rPr>
              <a:t>مثال (2) الحالة الثانية السداد بأقساط</a:t>
            </a:r>
            <a:endParaRPr lang="en-US" sz="3000" b="1" dirty="0" smtClean="0">
              <a:solidFill>
                <a:schemeClr val="accent1">
                  <a:lumMod val="75000"/>
                </a:schemeClr>
              </a:solidFill>
            </a:endParaRPr>
          </a:p>
          <a:p>
            <a:pPr>
              <a:buNone/>
            </a:pPr>
            <a:r>
              <a:rPr lang="ar-SA" sz="2600" dirty="0" smtClean="0"/>
              <a:t>لقد تمت الموافقة على إنشاء شركة مساهمة برأس مال يبلغ 50,000,000 ريال و قيمة السهم الاسمية 100 ريال ، اكتتب المؤسسون في 25% من الأسهم و طرح الباقي للاكتتاب العام ، و طلب تسديد 100% من القيمة الاسمية للسهم على ان تحصل على قسطين متساويين</a:t>
            </a:r>
            <a:endParaRPr lang="en-US" sz="2600" dirty="0" smtClean="0"/>
          </a:p>
          <a:p>
            <a:pPr>
              <a:buFont typeface="Wingdings" pitchFamily="2" charset="2"/>
              <a:buChar char="§"/>
            </a:pPr>
            <a:r>
              <a:rPr lang="ar-SA" sz="2400" b="1" dirty="0" smtClean="0"/>
              <a:t>المطلوب :</a:t>
            </a:r>
            <a:endParaRPr lang="en-US" sz="2400" b="1" dirty="0" smtClean="0"/>
          </a:p>
          <a:p>
            <a:pPr>
              <a:buNone/>
            </a:pPr>
            <a:r>
              <a:rPr lang="ar-SA" sz="2400" dirty="0" smtClean="0"/>
              <a:t>قيود اليومية اللازمة للاكتتاب في اسهم الشركة و تحصيل راس المال في كل من الحالات التالية:</a:t>
            </a:r>
            <a:endParaRPr lang="en-US" sz="2400" dirty="0" smtClean="0"/>
          </a:p>
          <a:p>
            <a:pPr>
              <a:buFont typeface="Wingdings" pitchFamily="2" charset="2"/>
              <a:buChar char="§"/>
            </a:pPr>
            <a:r>
              <a:rPr lang="ar-SA" sz="2400" dirty="0" smtClean="0"/>
              <a:t>أ). أن الشركة طلبت بتسديد ( القسط الأول) 50% من القيمة الاسمية عند الاكتتاب و أن ذلك تم دون زيادة</a:t>
            </a:r>
          </a:p>
          <a:p>
            <a:pPr>
              <a:buFont typeface="Wingdings" pitchFamily="2" charset="2"/>
              <a:buChar char="ü"/>
            </a:pPr>
            <a:r>
              <a:rPr lang="ar-SA" sz="2400" dirty="0" smtClean="0"/>
              <a:t>الحل: </a:t>
            </a:r>
            <a:endParaRPr lang="en-US" sz="2400" dirty="0" smtClean="0"/>
          </a:p>
          <a:p>
            <a:endParaRPr lang="ar-SA"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620688"/>
            <a:ext cx="7498080" cy="5627712"/>
          </a:xfrm>
        </p:spPr>
        <p:txBody>
          <a:bodyPr>
            <a:normAutofit/>
          </a:bodyPr>
          <a:lstStyle/>
          <a:p>
            <a:pPr>
              <a:buFont typeface="Wingdings" pitchFamily="2" charset="2"/>
              <a:buChar char="§"/>
            </a:pPr>
            <a:endParaRPr lang="ar-SA" sz="2400" dirty="0" smtClean="0"/>
          </a:p>
          <a:p>
            <a:pPr>
              <a:buFont typeface="Wingdings" pitchFamily="2" charset="2"/>
              <a:buChar char="§"/>
            </a:pPr>
            <a:endParaRPr lang="ar-SA" sz="2400" dirty="0" smtClean="0"/>
          </a:p>
          <a:p>
            <a:pPr>
              <a:buFont typeface="Wingdings" pitchFamily="2" charset="2"/>
              <a:buChar char="§"/>
            </a:pPr>
            <a:endParaRPr lang="ar-SA" sz="2400" dirty="0" smtClean="0"/>
          </a:p>
          <a:p>
            <a:pPr>
              <a:buFont typeface="Wingdings" pitchFamily="2" charset="2"/>
              <a:buChar char="§"/>
            </a:pPr>
            <a:r>
              <a:rPr lang="ar-SA" sz="2400" dirty="0" smtClean="0"/>
              <a:t>ب). عندما تطلب الشركة سداد القسط الثاني و تجميع حصيلة التسديد لدى البنوك </a:t>
            </a:r>
          </a:p>
          <a:p>
            <a:pPr>
              <a:buFont typeface="Wingdings" pitchFamily="2" charset="2"/>
              <a:buChar char="ü"/>
            </a:pPr>
            <a:r>
              <a:rPr lang="ar-SA" sz="2400" dirty="0" smtClean="0"/>
              <a:t>الحل:</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76672"/>
            <a:ext cx="7498080" cy="5771728"/>
          </a:xfrm>
        </p:spPr>
        <p:txBody>
          <a:bodyPr>
            <a:normAutofit/>
          </a:bodyPr>
          <a:lstStyle/>
          <a:p>
            <a:pPr>
              <a:buNone/>
            </a:pPr>
            <a:r>
              <a:rPr lang="ar-SA" sz="2800" b="1" dirty="0" smtClean="0">
                <a:solidFill>
                  <a:schemeClr val="accent1">
                    <a:lumMod val="75000"/>
                  </a:schemeClr>
                </a:solidFill>
              </a:rPr>
              <a:t>مثال (3):  تخلف بعض المساهمين عن تسديد القسط الثاني عندما تطلبه الشركة </a:t>
            </a:r>
            <a:endParaRPr lang="en-US" sz="2800" b="1" dirty="0" smtClean="0">
              <a:solidFill>
                <a:schemeClr val="accent1">
                  <a:lumMod val="75000"/>
                </a:schemeClr>
              </a:solidFill>
            </a:endParaRPr>
          </a:p>
          <a:p>
            <a:pPr>
              <a:buNone/>
            </a:pPr>
            <a:r>
              <a:rPr lang="ar-SA" sz="2600" dirty="0" smtClean="0"/>
              <a:t>نفرض أن أحد المساهمين اكتتب في 1000 سهم قيمة السهم الاسمية 100 ريال سدد 50% من قيمتها وقت الاكتتاب. وعندما طلب تسديد القسط الثاني اعتذر فباعت الشركة أسهمه</a:t>
            </a:r>
            <a:endParaRPr lang="en-US" sz="2600" dirty="0" smtClean="0"/>
          </a:p>
          <a:p>
            <a:pPr>
              <a:buFont typeface="Wingdings" pitchFamily="2" charset="2"/>
              <a:buChar char="§"/>
            </a:pPr>
            <a:r>
              <a:rPr lang="ar-SA" sz="2400" b="1" dirty="0" smtClean="0"/>
              <a:t>المطلوب</a:t>
            </a:r>
            <a:r>
              <a:rPr lang="ar-SA" b="1" dirty="0" smtClean="0"/>
              <a:t> </a:t>
            </a:r>
            <a:r>
              <a:rPr lang="ar-SA" sz="2600" dirty="0" smtClean="0"/>
              <a:t>: اجراء القيود المحاسبية لكل حالة عندما يتم البيع:</a:t>
            </a:r>
            <a:endParaRPr lang="en-US" sz="2600" dirty="0" smtClean="0"/>
          </a:p>
          <a:p>
            <a:pPr lvl="0"/>
            <a:r>
              <a:rPr lang="ar-SA" sz="2400" dirty="0" smtClean="0"/>
              <a:t>القيمة الاسمية</a:t>
            </a:r>
            <a:endParaRPr lang="en-US" sz="2400" dirty="0" smtClean="0"/>
          </a:p>
          <a:p>
            <a:pPr lvl="0"/>
            <a:r>
              <a:rPr lang="ar-SA" sz="2400" dirty="0" smtClean="0"/>
              <a:t>اكثر من القيمة الاسمية</a:t>
            </a:r>
            <a:endParaRPr lang="en-US" sz="2400" dirty="0" smtClean="0"/>
          </a:p>
          <a:p>
            <a:pPr lvl="0"/>
            <a:r>
              <a:rPr lang="ar-SA" sz="2400" dirty="0" smtClean="0"/>
              <a:t>اقل من القيمة للأسهم المباعة هنا نفرق بين حالتين : </a:t>
            </a:r>
            <a:endParaRPr lang="en-US" sz="2400" dirty="0" smtClean="0"/>
          </a:p>
          <a:p>
            <a:pPr>
              <a:buNone/>
            </a:pPr>
            <a:r>
              <a:rPr lang="ar-SA" sz="2600" dirty="0" smtClean="0"/>
              <a:t>		</a:t>
            </a:r>
            <a:r>
              <a:rPr lang="ar-SA" sz="2000" dirty="0" smtClean="0"/>
              <a:t>أ). و لنفرض أنها بيعت ٧٥،٠٠٠ ريال( ٧٥ ريال/سهم) (</a:t>
            </a:r>
            <a:r>
              <a:rPr lang="ar-SA" sz="2000" dirty="0" smtClean="0">
                <a:solidFill>
                  <a:schemeClr val="accent1">
                    <a:lumMod val="75000"/>
                  </a:schemeClr>
                </a:solidFill>
              </a:rPr>
              <a:t>يباع الأسهم بميلغ يزيد عن القسط المطلوب سداده)</a:t>
            </a:r>
          </a:p>
          <a:p>
            <a:pPr>
              <a:buNone/>
            </a:pPr>
            <a:r>
              <a:rPr lang="ar-SA" sz="2000" dirty="0" smtClean="0"/>
              <a:t>		ب). نفرض أنها بيعت بمبلغ ٤٥،٠٠٠ ريال للسهم( </a:t>
            </a:r>
            <a:r>
              <a:rPr lang="ar-SA" sz="2000" dirty="0" smtClean="0">
                <a:solidFill>
                  <a:schemeClr val="accent1">
                    <a:lumMod val="75000"/>
                  </a:schemeClr>
                </a:solidFill>
              </a:rPr>
              <a:t>يباع الأسهم بمبلغ يقل عن المطلوب تسديده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60648"/>
            <a:ext cx="7498080" cy="6264696"/>
          </a:xfrm>
        </p:spPr>
        <p:txBody>
          <a:bodyPr/>
          <a:lstStyle/>
          <a:p>
            <a:pPr>
              <a:buFont typeface="Wingdings" pitchFamily="2" charset="2"/>
              <a:buChar char="ü"/>
            </a:pPr>
            <a:r>
              <a:rPr lang="ar-SA" dirty="0" smtClean="0"/>
              <a:t>الحل:</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76672"/>
            <a:ext cx="7498080" cy="5771728"/>
          </a:xfrm>
        </p:spPr>
        <p:txBody>
          <a:bodyPr/>
          <a:lstStyle/>
          <a:p>
            <a:endParaRPr lang="ar-SA"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6264696"/>
          </a:xfrm>
        </p:spPr>
        <p:txBody>
          <a:bodyPr>
            <a:normAutofit/>
          </a:bodyPr>
          <a:lstStyle/>
          <a:p>
            <a:pPr>
              <a:buNone/>
            </a:pPr>
            <a:r>
              <a:rPr lang="ar-SA" sz="3000" b="1" dirty="0" smtClean="0">
                <a:solidFill>
                  <a:schemeClr val="accent1">
                    <a:lumMod val="75000"/>
                  </a:schemeClr>
                </a:solidFill>
              </a:rPr>
              <a:t>مثال ( ٤):  التسديد في شكل أصول غير نقدية</a:t>
            </a:r>
          </a:p>
          <a:p>
            <a:pPr>
              <a:buFont typeface="Wingdings" pitchFamily="2" charset="2"/>
              <a:buChar char="§"/>
            </a:pPr>
            <a:r>
              <a:rPr lang="ar-SA" sz="2400" b="1" dirty="0" smtClean="0"/>
              <a:t>أ</a:t>
            </a:r>
            <a:r>
              <a:rPr lang="ar-SA" sz="2400" dirty="0" smtClean="0"/>
              <a:t>). أن مؤسسة دردية للنقل دخل صاحبها مع مجموعة من رجال الأعمال مؤسسين لشركة مساهمة للنقل على أن ينقل للشركة أسطول سيارته التي قيمها المؤسسين بمبلغ ٥٠٠٠،٠٠٠ ريالا </a:t>
            </a:r>
          </a:p>
          <a:p>
            <a:pPr>
              <a:buFont typeface="Wingdings" pitchFamily="2" charset="2"/>
              <a:buChar char="§"/>
            </a:pPr>
            <a:r>
              <a:rPr lang="ar-SA" sz="2400" dirty="0" smtClean="0"/>
              <a:t>ب). أن مؤسسة دردية للنقل اتفقت مع الشركة المساهمة على أن تنقل المؤسسة للشركة أسطول النقل بقيمة قدرها ٥٠٠٠،٠٠٠ ريال على أن تتولى سداد ديون قدرها ١٠٠٠،٠٠٠ ريال و تقبل صاحب مؤسسة النقل مؤسسا في الشركة المساهمة ب ٤٠،٠٠٠ سهما.</a:t>
            </a:r>
          </a:p>
          <a:p>
            <a:r>
              <a:rPr lang="ar-SA" sz="2400" dirty="0" smtClean="0"/>
              <a:t>المطلوب قيود اليومية ؟</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87624" y="260648"/>
            <a:ext cx="7746064" cy="6336704"/>
          </a:xfrm>
        </p:spPr>
        <p:style>
          <a:lnRef idx="2">
            <a:schemeClr val="accent1"/>
          </a:lnRef>
          <a:fillRef idx="1">
            <a:schemeClr val="lt1"/>
          </a:fillRef>
          <a:effectRef idx="0">
            <a:schemeClr val="accent1"/>
          </a:effectRef>
          <a:fontRef idx="minor">
            <a:schemeClr val="dk1"/>
          </a:fontRef>
        </p:style>
        <p:txBody>
          <a:bodyPr/>
          <a:lstStyle/>
          <a:p>
            <a:pPr>
              <a:buFont typeface="Wingdings" pitchFamily="2" charset="2"/>
              <a:buChar char="Ø"/>
            </a:pPr>
            <a:endParaRPr lang="ar-SA" sz="2400" dirty="0" smtClean="0"/>
          </a:p>
          <a:p>
            <a:pPr>
              <a:buFont typeface="Wingdings" pitchFamily="2" charset="2"/>
              <a:buChar char="Ø"/>
            </a:pPr>
            <a:r>
              <a:rPr lang="ar-SA" sz="2400" dirty="0" smtClean="0"/>
              <a:t>لابد من تحديد القيمة الاسمية للأسهم</a:t>
            </a:r>
            <a:endParaRPr lang="en-US" sz="2400" dirty="0" smtClean="0"/>
          </a:p>
          <a:p>
            <a:pPr>
              <a:buNone/>
            </a:pPr>
            <a:r>
              <a:rPr lang="ar-SA" sz="2400" dirty="0" smtClean="0"/>
              <a:t>في المملكة :</a:t>
            </a:r>
          </a:p>
          <a:p>
            <a:pPr>
              <a:buFont typeface="Wingdings" pitchFamily="2" charset="2"/>
              <a:buChar char="Ø"/>
            </a:pPr>
            <a:r>
              <a:rPr lang="ar-SA" sz="2400" dirty="0" smtClean="0"/>
              <a:t>الأسهم الغير محددة القيمة الاسمية غير مسموح إصدارها في المملكة</a:t>
            </a:r>
            <a:endParaRPr lang="en-US" sz="2400" dirty="0" smtClean="0"/>
          </a:p>
          <a:p>
            <a:pPr algn="ctr">
              <a:buNone/>
            </a:pPr>
            <a:r>
              <a:rPr lang="ar-SA" sz="2400" b="1" dirty="0" smtClean="0"/>
              <a:t>إصدار الأسهم:</a:t>
            </a:r>
            <a:endParaRPr lang="ar-SA" sz="2400" dirty="0"/>
          </a:p>
        </p:txBody>
      </p:sp>
      <p:sp>
        <p:nvSpPr>
          <p:cNvPr id="4" name="Rounded Rectangle 3"/>
          <p:cNvSpPr/>
          <p:nvPr/>
        </p:nvSpPr>
        <p:spPr>
          <a:xfrm>
            <a:off x="1979712" y="2636912"/>
            <a:ext cx="5832648" cy="50405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dirty="0" smtClean="0"/>
              <a:t>ويتم تقسيمها إلى : </a:t>
            </a:r>
            <a:endParaRPr lang="ar-SA" dirty="0"/>
          </a:p>
        </p:txBody>
      </p:sp>
      <p:sp>
        <p:nvSpPr>
          <p:cNvPr id="6" name="Rounded Rectangle 5"/>
          <p:cNvSpPr/>
          <p:nvPr/>
        </p:nvSpPr>
        <p:spPr>
          <a:xfrm>
            <a:off x="6444208" y="3501008"/>
            <a:ext cx="2232248" cy="288032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endParaRPr lang="ar-SA" b="1" dirty="0" smtClean="0"/>
          </a:p>
          <a:p>
            <a:endParaRPr lang="ar-SA" b="1" dirty="0"/>
          </a:p>
          <a:p>
            <a:r>
              <a:rPr lang="ar-SA" b="1" dirty="0" smtClean="0"/>
              <a:t>1). الإصدار بالقيمة الاسمية :</a:t>
            </a:r>
          </a:p>
          <a:p>
            <a:r>
              <a:rPr lang="ar-SA" dirty="0" smtClean="0"/>
              <a:t>×× من ح/البنك </a:t>
            </a:r>
          </a:p>
          <a:p>
            <a:r>
              <a:rPr lang="ar-SA" dirty="0" smtClean="0"/>
              <a:t>×× إلى ح/ رأس المال </a:t>
            </a:r>
          </a:p>
          <a:p>
            <a:endParaRPr lang="ar-SA" dirty="0" smtClean="0"/>
          </a:p>
          <a:p>
            <a:pPr algn="ctr"/>
            <a:endParaRPr lang="ar-SA" dirty="0" smtClean="0"/>
          </a:p>
          <a:p>
            <a:pPr algn="ctr"/>
            <a:endParaRPr lang="ar-SA" dirty="0"/>
          </a:p>
        </p:txBody>
      </p:sp>
      <p:sp>
        <p:nvSpPr>
          <p:cNvPr id="7" name="Rounded Rectangle 6"/>
          <p:cNvSpPr/>
          <p:nvPr/>
        </p:nvSpPr>
        <p:spPr>
          <a:xfrm>
            <a:off x="3995936" y="3501008"/>
            <a:ext cx="2160240" cy="2880320"/>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lang="ar-SA" b="1" dirty="0" smtClean="0"/>
              <a:t>2). </a:t>
            </a:r>
            <a:r>
              <a:rPr lang="ar-SA" b="1" dirty="0"/>
              <a:t>الإصدار  بأقل من القيمة الاسمية :</a:t>
            </a:r>
          </a:p>
          <a:p>
            <a:pPr lvl="0" fontAlgn="base">
              <a:spcBef>
                <a:spcPct val="0"/>
              </a:spcBef>
              <a:spcAft>
                <a:spcPct val="0"/>
              </a:spcAft>
              <a:tabLst>
                <a:tab pos="457200" algn="r"/>
                <a:tab pos="2743200" algn="ctr"/>
                <a:tab pos="5486400" algn="r"/>
              </a:tabLst>
            </a:pPr>
            <a:r>
              <a:rPr lang="ar-SA" dirty="0"/>
              <a:t>في المملكة منع من إصدار اسهم بخصم إصدار( تصدرها بأقل من القيمة الاسمية) </a:t>
            </a:r>
          </a:p>
        </p:txBody>
      </p:sp>
      <p:sp>
        <p:nvSpPr>
          <p:cNvPr id="8" name="Rounded Rectangle 7"/>
          <p:cNvSpPr/>
          <p:nvPr/>
        </p:nvSpPr>
        <p:spPr>
          <a:xfrm>
            <a:off x="1475656" y="3429000"/>
            <a:ext cx="2376264" cy="302433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lang="ar-SA" b="1" dirty="0" smtClean="0"/>
              <a:t>3). </a:t>
            </a:r>
            <a:r>
              <a:rPr lang="ar-SA" b="1" dirty="0"/>
              <a:t>الإصدار بأكثر من القيمة الاسمية:</a:t>
            </a:r>
            <a:endParaRPr lang="en-US" b="1" dirty="0"/>
          </a:p>
          <a:p>
            <a:pPr lvl="0" eaLnBrk="0" fontAlgn="base" hangingPunct="0">
              <a:spcBef>
                <a:spcPct val="0"/>
              </a:spcBef>
              <a:spcAft>
                <a:spcPct val="0"/>
              </a:spcAft>
              <a:tabLst>
                <a:tab pos="457200" algn="r"/>
                <a:tab pos="2743200" algn="ctr"/>
                <a:tab pos="5486400" algn="r"/>
              </a:tabLst>
            </a:pPr>
            <a:r>
              <a:rPr lang="ar-SA" dirty="0"/>
              <a:t>في المملكة سمح أن تصدر الأسهم بعلاوة إصدار ( تصدرها بأكثر من القيمة الاسمية).</a:t>
            </a:r>
            <a:endParaRPr lang="en-US" dirty="0"/>
          </a:p>
          <a:p>
            <a:pPr lvl="0" eaLnBrk="0" fontAlgn="base" hangingPunct="0">
              <a:spcBef>
                <a:spcPct val="0"/>
              </a:spcBef>
              <a:spcAft>
                <a:spcPct val="0"/>
              </a:spcAft>
              <a:tabLst>
                <a:tab pos="457200" algn="r"/>
                <a:tab pos="2743200" algn="ctr"/>
                <a:tab pos="5486400" algn="r"/>
              </a:tabLst>
            </a:pPr>
            <a:r>
              <a:rPr lang="ar-SA" dirty="0"/>
              <a:t>* علاوة الإصدار لا تعتبر جزءا من رأس المال و إنما تعتبر جزء من الاحتياطي النظامي</a:t>
            </a:r>
          </a:p>
        </p:txBody>
      </p:sp>
      <p:cxnSp>
        <p:nvCxnSpPr>
          <p:cNvPr id="13" name="Straight Arrow Connector 12"/>
          <p:cNvCxnSpPr/>
          <p:nvPr/>
        </p:nvCxnSpPr>
        <p:spPr>
          <a:xfrm>
            <a:off x="7236296" y="32129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5076056" y="32129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2915816" y="3212976"/>
            <a:ext cx="0" cy="21602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Rounded Rectangle 15"/>
          <p:cNvSpPr/>
          <p:nvPr/>
        </p:nvSpPr>
        <p:spPr>
          <a:xfrm>
            <a:off x="1547664" y="188640"/>
            <a:ext cx="6624736" cy="50405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buNone/>
            </a:pPr>
            <a:r>
              <a:rPr lang="ar-SA" b="1" dirty="0" smtClean="0">
                <a:solidFill>
                  <a:schemeClr val="accent1">
                    <a:lumMod val="75000"/>
                  </a:schemeClr>
                </a:solidFill>
              </a:rPr>
              <a:t>2- إصدار الأسهم بأقل أو بأكثر من القيمة الاسمية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6000" b="1" dirty="0" smtClean="0"/>
              <a:t/>
            </a:r>
            <a:br>
              <a:rPr lang="ar-SA" sz="6000" b="1" dirty="0" smtClean="0"/>
            </a:br>
            <a:r>
              <a:rPr lang="ar-SA" sz="6000" b="1" dirty="0" smtClean="0"/>
              <a:t>مقدمة الفصل</a:t>
            </a:r>
            <a:r>
              <a:rPr lang="ar-SA" b="1" dirty="0" smtClean="0"/>
              <a:t/>
            </a:r>
            <a:br>
              <a:rPr lang="ar-SA" b="1" dirty="0" smtClean="0"/>
            </a:br>
            <a:endParaRPr lang="ar-SA" dirty="0"/>
          </a:p>
        </p:txBody>
      </p:sp>
      <p:sp>
        <p:nvSpPr>
          <p:cNvPr id="3" name="Content Placeholder 2"/>
          <p:cNvSpPr>
            <a:spLocks noGrp="1"/>
          </p:cNvSpPr>
          <p:nvPr>
            <p:ph idx="1"/>
          </p:nvPr>
        </p:nvSpPr>
        <p:spPr/>
        <p:txBody>
          <a:bodyPr>
            <a:normAutofit/>
          </a:bodyPr>
          <a:lstStyle/>
          <a:p>
            <a:pPr>
              <a:buNone/>
            </a:pPr>
            <a:r>
              <a:rPr lang="ar-SA" sz="2800" dirty="0" smtClean="0"/>
              <a:t>شركات المساهمة نوع من أنواع الشركات و سينصب هذا الفصل على الأمور المحاسبية للمحاسبة عن هذا النوع من الشركات</a:t>
            </a:r>
          </a:p>
          <a:p>
            <a:pPr>
              <a:buFont typeface="Wingdings" pitchFamily="2" charset="2"/>
              <a:buChar char="§"/>
            </a:pPr>
            <a:r>
              <a:rPr lang="ar-SA" sz="2800" b="1" dirty="0" smtClean="0"/>
              <a:t>أهداف و الغرض من دراسة الفصل:</a:t>
            </a:r>
          </a:p>
          <a:p>
            <a:pPr>
              <a:buFont typeface="Wingdings" pitchFamily="2" charset="2"/>
              <a:buChar char="Ø"/>
            </a:pPr>
            <a:r>
              <a:rPr lang="ar-SA" sz="2400" dirty="0" smtClean="0"/>
              <a:t>التعرف على مفهوم شركة المساهمة و خصائصها .</a:t>
            </a:r>
          </a:p>
          <a:p>
            <a:pPr>
              <a:buFont typeface="Wingdings" pitchFamily="2" charset="2"/>
              <a:buChar char="Ø"/>
            </a:pPr>
            <a:r>
              <a:rPr lang="ar-SA" sz="2400" dirty="0" smtClean="0"/>
              <a:t>كيفية محاسبة شركات المساهمة و إعداد القيود المحاسبية الخاصة</a:t>
            </a:r>
          </a:p>
          <a:p>
            <a:pPr>
              <a:buFont typeface="Wingdings" pitchFamily="2" charset="2"/>
              <a:buChar char="§"/>
            </a:pPr>
            <a:r>
              <a:rPr lang="ar-SA" sz="2800" b="1" dirty="0" smtClean="0"/>
              <a:t>المواضيع الرئيسية التي يغطيها الفصل</a:t>
            </a:r>
            <a:endParaRPr lang="en-US" sz="2800" b="1" dirty="0" smtClean="0"/>
          </a:p>
          <a:p>
            <a:pPr lvl="0">
              <a:buFont typeface="Wingdings" pitchFamily="2" charset="2"/>
              <a:buChar char="Ø"/>
            </a:pPr>
            <a:r>
              <a:rPr lang="ar-SA" sz="2400" dirty="0" smtClean="0"/>
              <a:t>تعريف شركة المساهمة و خصائصها .</a:t>
            </a:r>
            <a:endParaRPr lang="en-US" sz="2400" dirty="0" smtClean="0"/>
          </a:p>
          <a:p>
            <a:pPr lvl="0">
              <a:buFont typeface="Wingdings" pitchFamily="2" charset="2"/>
              <a:buChar char="Ø"/>
            </a:pPr>
            <a:r>
              <a:rPr lang="ar-SA" sz="2400" dirty="0" smtClean="0"/>
              <a:t>تكوين الشركات المساهمة </a:t>
            </a:r>
            <a:endParaRPr lang="en-US" sz="2400" dirty="0" smtClean="0"/>
          </a:p>
          <a:p>
            <a:pPr>
              <a:buFont typeface="Wingdings" pitchFamily="2" charset="2"/>
              <a:buChar char="Ø"/>
            </a:pPr>
            <a:r>
              <a:rPr lang="ar-SA" sz="2400" dirty="0" smtClean="0"/>
              <a:t>حل شركة المساهمة و تصفيتها</a:t>
            </a:r>
          </a:p>
          <a:p>
            <a:pPr>
              <a:buFont typeface="Wingdings" pitchFamily="2" charset="2"/>
              <a:buChar char="Ø"/>
            </a:pPr>
            <a:endParaRPr lang="en-US" sz="2400" dirty="0" smtClean="0"/>
          </a:p>
        </p:txBody>
      </p:sp>
      <p:pic>
        <p:nvPicPr>
          <p:cNvPr id="4" name="Picture 3" descr="business-stock-market4.jpg"/>
          <p:cNvPicPr>
            <a:picLocks noChangeAspect="1"/>
          </p:cNvPicPr>
          <p:nvPr/>
        </p:nvPicPr>
        <p:blipFill>
          <a:blip r:embed="rId2" cstate="print"/>
          <a:stretch>
            <a:fillRect/>
          </a:stretch>
        </p:blipFill>
        <p:spPr>
          <a:xfrm>
            <a:off x="1115616" y="4365104"/>
            <a:ext cx="2736304" cy="1944216"/>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15616" y="260648"/>
            <a:ext cx="7818072" cy="6336704"/>
          </a:xfrm>
        </p:spPr>
        <p:txBody>
          <a:bodyPr>
            <a:normAutofit/>
          </a:bodyPr>
          <a:lstStyle/>
          <a:p>
            <a:pPr>
              <a:buNone/>
            </a:pPr>
            <a:r>
              <a:rPr lang="ar-SA" sz="2600" b="1" dirty="0" smtClean="0">
                <a:solidFill>
                  <a:schemeClr val="accent1">
                    <a:lumMod val="75000"/>
                  </a:schemeClr>
                </a:solidFill>
              </a:rPr>
              <a:t>مثال ( ١) الإصدار بأكثر من القيمة الاسمية:</a:t>
            </a:r>
          </a:p>
          <a:p>
            <a:pPr>
              <a:buNone/>
            </a:pPr>
            <a:r>
              <a:rPr lang="ar-SA" sz="2600" dirty="0" smtClean="0"/>
              <a:t>لقد تمت الموافقة على إنشاء شركة مساهمة برأس مال يبلغ ٥٠،٠٠٠،٠٠٠ ريال و قيمة السهم الاسمية ١٠٠ ريال ، إلا انه بيعت أسهم الشركة ذات القيمة الاسمية ١٠٠ ريال ب ١١٠ ريال و تم الاكتتاب في جميع اسهم الشركة وتم تسديد كامل قيمة الأسهم</a:t>
            </a:r>
          </a:p>
          <a:p>
            <a:pPr>
              <a:buFont typeface="Wingdings" pitchFamily="2" charset="2"/>
              <a:buChar char="ü"/>
            </a:pPr>
            <a:r>
              <a:rPr lang="ar-SA" sz="2600" dirty="0" smtClean="0"/>
              <a:t>الحل:</a:t>
            </a:r>
          </a:p>
          <a:p>
            <a:pPr>
              <a:buFont typeface="Wingdings" pitchFamily="2" charset="2"/>
              <a:buChar char="ü"/>
            </a:pPr>
            <a:endParaRPr lang="ar-SA" sz="2600" dirty="0" smtClean="0"/>
          </a:p>
          <a:p>
            <a:pPr>
              <a:buNone/>
            </a:pPr>
            <a:r>
              <a:rPr lang="ar-SA" sz="2600" b="1" dirty="0" smtClean="0">
                <a:solidFill>
                  <a:schemeClr val="accent1">
                    <a:lumMod val="75000"/>
                  </a:schemeClr>
                </a:solidFill>
              </a:rPr>
              <a:t>مثال( ٢)</a:t>
            </a:r>
          </a:p>
          <a:p>
            <a:pPr>
              <a:buNone/>
            </a:pPr>
            <a:r>
              <a:rPr lang="ar-SA" sz="2600" dirty="0" smtClean="0"/>
              <a:t>أصدرت إحدى شركات المساهمة السعودية ١٠٠،٠٠٠ سهم القيمة الاسمية للسهم ٢٠٠ ريال و ذلك بسعر إصدار ٢٥٠ريال للسهم و تم الاكتتاب في جميع اسهم الشركة وتم تسديد كامل قيمة الأسهم</a:t>
            </a:r>
          </a:p>
          <a:p>
            <a:pPr>
              <a:buFont typeface="Wingdings" pitchFamily="2" charset="2"/>
              <a:buChar char="ü"/>
            </a:pPr>
            <a:r>
              <a:rPr lang="ar-SA" sz="2600" dirty="0" smtClean="0"/>
              <a:t>الحل:</a:t>
            </a:r>
            <a:endParaRPr lang="ar-SA" sz="26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6336704"/>
          </a:xfrm>
        </p:spPr>
        <p:txBody>
          <a:bodyPr>
            <a:normAutofit/>
          </a:bodyPr>
          <a:lstStyle/>
          <a:p>
            <a:pPr>
              <a:buNone/>
            </a:pPr>
            <a:endParaRPr lang="ar-SA" sz="2400" b="1" dirty="0" smtClean="0">
              <a:solidFill>
                <a:schemeClr val="accent1">
                  <a:lumMod val="75000"/>
                </a:schemeClr>
              </a:solidFill>
            </a:endParaRPr>
          </a:p>
          <a:p>
            <a:pPr>
              <a:buNone/>
            </a:pPr>
            <a:r>
              <a:rPr lang="ar-SA" sz="2400" b="1" dirty="0" smtClean="0">
                <a:solidFill>
                  <a:schemeClr val="accent1">
                    <a:lumMod val="75000"/>
                  </a:schemeClr>
                </a:solidFill>
              </a:rPr>
              <a:t>1). رأس المال الممنوح</a:t>
            </a:r>
          </a:p>
          <a:p>
            <a:pPr>
              <a:buNone/>
            </a:pPr>
            <a:r>
              <a:rPr lang="ar-SA" sz="2400" b="1" dirty="0" smtClean="0">
                <a:solidFill>
                  <a:schemeClr val="accent1">
                    <a:lumMod val="75000"/>
                  </a:schemeClr>
                </a:solidFill>
              </a:rPr>
              <a:t>مثـــال : </a:t>
            </a:r>
          </a:p>
          <a:p>
            <a:pPr>
              <a:buNone/>
            </a:pPr>
            <a:r>
              <a:rPr lang="ar-SA" sz="2400" dirty="0" smtClean="0"/>
              <a:t>شركة أنشئت كتوسع لمشروع حكومي بلغ صافي استثمارات الحكومة فيه حتى وقت تأسيس الشركة 10،000،000 ريالا قررت الحكومة منحها إعانة للشركة الجديدة. ولنفرض أن هذه الاستثمارات تتمثل في الأصول الآتية حسب صافي قيمتها الدفترية</a:t>
            </a:r>
          </a:p>
          <a:p>
            <a:pPr>
              <a:buNone/>
            </a:pPr>
            <a:endParaRPr lang="ar-SA" dirty="0" smtClean="0"/>
          </a:p>
          <a:p>
            <a:pPr>
              <a:buNone/>
            </a:pPr>
            <a:endParaRPr lang="ar-SA" dirty="0" smtClean="0"/>
          </a:p>
          <a:p>
            <a:pPr>
              <a:buNone/>
            </a:pPr>
            <a:endParaRPr lang="ar-SA" dirty="0" smtClean="0"/>
          </a:p>
          <a:p>
            <a:pPr>
              <a:buFont typeface="Wingdings" pitchFamily="2" charset="2"/>
              <a:buChar char="ü"/>
            </a:pPr>
            <a:r>
              <a:rPr lang="ar-SA" sz="2400" dirty="0" smtClean="0"/>
              <a:t>الحل:</a:t>
            </a:r>
          </a:p>
          <a:p>
            <a:pPr>
              <a:buNone/>
            </a:pPr>
            <a:endParaRPr lang="ar-SA" dirty="0" smtClean="0"/>
          </a:p>
          <a:p>
            <a:pPr>
              <a:buNone/>
            </a:pPr>
            <a:r>
              <a:rPr lang="ar-SA" sz="1700" dirty="0" smtClean="0"/>
              <a:t>أما من حيث تقييم الأصول الممنوحة فانه يمكن أن تتم على أساس القيمة الدفترية لها أو على أساس إعادة تقييمها لتظهر بالقيمة السوقية وقت تسجيلها بسجلات الشركة</a:t>
            </a:r>
          </a:p>
        </p:txBody>
      </p:sp>
      <p:graphicFrame>
        <p:nvGraphicFramePr>
          <p:cNvPr id="4" name="Table 3"/>
          <p:cNvGraphicFramePr>
            <a:graphicFrameLocks noGrp="1"/>
          </p:cNvGraphicFramePr>
          <p:nvPr/>
        </p:nvGraphicFramePr>
        <p:xfrm>
          <a:off x="1547664" y="3429000"/>
          <a:ext cx="6636648" cy="1152129"/>
        </p:xfrm>
        <a:graphic>
          <a:graphicData uri="http://schemas.openxmlformats.org/drawingml/2006/table">
            <a:tbl>
              <a:tblPr rtl="1" firstRow="1" bandRow="1">
                <a:tableStyleId>{ED083AE6-46FA-4A59-8FB0-9F97EB10719F}</a:tableStyleId>
              </a:tblPr>
              <a:tblGrid>
                <a:gridCol w="3336620"/>
                <a:gridCol w="3300028"/>
              </a:tblGrid>
              <a:tr h="384043">
                <a:tc>
                  <a:txBody>
                    <a:bodyPr/>
                    <a:lstStyle/>
                    <a:p>
                      <a:pPr rtl="1"/>
                      <a:r>
                        <a:rPr lang="ar-SA" dirty="0" smtClean="0"/>
                        <a:t>8,000,000</a:t>
                      </a:r>
                      <a:endParaRPr lang="ar-SA" dirty="0"/>
                    </a:p>
                  </a:txBody>
                  <a:tcPr/>
                </a:tc>
                <a:tc>
                  <a:txBody>
                    <a:bodyPr/>
                    <a:lstStyle/>
                    <a:p>
                      <a:pPr rtl="1"/>
                      <a:r>
                        <a:rPr kumimoji="0" lang="ar-SA" sz="1800" b="1" kern="1200" dirty="0" smtClean="0">
                          <a:solidFill>
                            <a:schemeClr val="tx1"/>
                          </a:solidFill>
                          <a:latin typeface="+mn-lt"/>
                          <a:ea typeface="+mn-ea"/>
                          <a:cs typeface="+mn-cs"/>
                        </a:rPr>
                        <a:t>آلات و معدات ( صافي بعد الاستهلاك)</a:t>
                      </a:r>
                      <a:endParaRPr lang="ar-SA" dirty="0"/>
                    </a:p>
                  </a:txBody>
                  <a:tcPr/>
                </a:tc>
              </a:tr>
              <a:tr h="384043">
                <a:tc>
                  <a:txBody>
                    <a:bodyPr/>
                    <a:lstStyle/>
                    <a:p>
                      <a:pPr rtl="1"/>
                      <a:r>
                        <a:rPr lang="ar-SA" dirty="0" smtClean="0"/>
                        <a:t>2,000,000</a:t>
                      </a:r>
                      <a:endParaRPr lang="ar-SA" dirty="0"/>
                    </a:p>
                  </a:txBody>
                  <a:tcPr/>
                </a:tc>
                <a:tc>
                  <a:txBody>
                    <a:bodyPr/>
                    <a:lstStyle/>
                    <a:p>
                      <a:pPr rtl="1"/>
                      <a:r>
                        <a:rPr kumimoji="0" lang="ar-SA" sz="1800" b="1" kern="1200" dirty="0" smtClean="0">
                          <a:solidFill>
                            <a:schemeClr val="tx1"/>
                          </a:solidFill>
                          <a:latin typeface="+mn-lt"/>
                          <a:ea typeface="+mn-ea"/>
                          <a:cs typeface="+mn-cs"/>
                        </a:rPr>
                        <a:t>مباني و أراضي ( صافي بعد الاستهلاك)</a:t>
                      </a:r>
                      <a:endParaRPr lang="ar-SA" dirty="0"/>
                    </a:p>
                  </a:txBody>
                  <a:tcPr/>
                </a:tc>
              </a:tr>
              <a:tr h="384043">
                <a:tc>
                  <a:txBody>
                    <a:bodyPr/>
                    <a:lstStyle/>
                    <a:p>
                      <a:pPr rtl="1"/>
                      <a:r>
                        <a:rPr lang="ar-SA" dirty="0" smtClean="0"/>
                        <a:t>1,000,000</a:t>
                      </a:r>
                      <a:endParaRPr lang="ar-SA" dirty="0"/>
                    </a:p>
                  </a:txBody>
                  <a:tcPr/>
                </a:tc>
                <a:tc>
                  <a:txBody>
                    <a:bodyPr/>
                    <a:lstStyle/>
                    <a:p>
                      <a:pPr rtl="1"/>
                      <a:r>
                        <a:rPr kumimoji="0" lang="ar-SA" sz="1800" b="1" kern="1200" dirty="0" smtClean="0">
                          <a:solidFill>
                            <a:schemeClr val="tx1"/>
                          </a:solidFill>
                          <a:latin typeface="+mn-lt"/>
                          <a:ea typeface="+mn-ea"/>
                          <a:cs typeface="+mn-cs"/>
                        </a:rPr>
                        <a:t>سيارات ( صافي بعد الاستهلاك)</a:t>
                      </a:r>
                      <a:endParaRPr lang="ar-SA" dirty="0"/>
                    </a:p>
                  </a:txBody>
                  <a:tcPr/>
                </a:tc>
              </a:tr>
            </a:tbl>
          </a:graphicData>
        </a:graphic>
      </p:graphicFrame>
      <p:sp>
        <p:nvSpPr>
          <p:cNvPr id="5" name="Rounded Rectangle 4"/>
          <p:cNvSpPr/>
          <p:nvPr/>
        </p:nvSpPr>
        <p:spPr>
          <a:xfrm>
            <a:off x="2411760" y="188640"/>
            <a:ext cx="4752528" cy="50405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buNone/>
            </a:pPr>
            <a:r>
              <a:rPr lang="ar-SA" sz="2000" b="1" dirty="0" smtClean="0">
                <a:solidFill>
                  <a:schemeClr val="accent1">
                    <a:lumMod val="75000"/>
                  </a:schemeClr>
                </a:solidFill>
              </a:rPr>
              <a:t>3- حالات أخرى لرأس المال:</a:t>
            </a:r>
            <a:endParaRPr lang="en-US" sz="2000" b="1"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6192688"/>
          </a:xfrm>
        </p:spPr>
        <p:txBody>
          <a:bodyPr>
            <a:normAutofit/>
          </a:bodyPr>
          <a:lstStyle/>
          <a:p>
            <a:pPr>
              <a:buNone/>
            </a:pPr>
            <a:r>
              <a:rPr lang="ar-SA" sz="2400" b="1" dirty="0" smtClean="0">
                <a:solidFill>
                  <a:schemeClr val="accent1">
                    <a:lumMod val="75000"/>
                  </a:schemeClr>
                </a:solidFill>
              </a:rPr>
              <a:t>2). مصاريف التأسيس </a:t>
            </a:r>
            <a:r>
              <a:rPr lang="ar-SA" sz="2000" dirty="0" smtClean="0"/>
              <a:t>( مثلا مصاريف العقود, المطبوعات, الإعلانات)</a:t>
            </a:r>
          </a:p>
          <a:p>
            <a:pPr>
              <a:buNone/>
            </a:pPr>
            <a:r>
              <a:rPr lang="ar-SA" sz="2400" dirty="0" smtClean="0"/>
              <a:t>هي المصاريف التي تصرف في سبيل تأسيس الشركة عندما يصدر قرار وزاري بإعلان تأسيس الشركة فان ما صرف على تأسيسها ينقل إلى ح/ مصاريف التأسيس بسجلات الشركة و يعوض المؤسسون عما صرفوه </a:t>
            </a:r>
            <a:endParaRPr lang="en-US" sz="2400" dirty="0" smtClean="0"/>
          </a:p>
          <a:p>
            <a:pPr>
              <a:buNone/>
            </a:pPr>
            <a:r>
              <a:rPr lang="ar-SA" sz="2400" dirty="0" smtClean="0"/>
              <a:t>×××× من ح/ مصاريف التأسيس</a:t>
            </a:r>
            <a:endParaRPr lang="en-US" sz="2400" dirty="0" smtClean="0"/>
          </a:p>
          <a:p>
            <a:pPr>
              <a:buNone/>
            </a:pPr>
            <a:r>
              <a:rPr lang="ar-SA" sz="2400" dirty="0" smtClean="0"/>
              <a:t>              ×××× إلى ح/ البنك</a:t>
            </a:r>
            <a:endParaRPr lang="en-US" sz="2400" dirty="0" smtClean="0"/>
          </a:p>
          <a:p>
            <a:pPr>
              <a:buFont typeface="Wingdings" pitchFamily="2" charset="2"/>
              <a:buChar char="Ø"/>
            </a:pPr>
            <a:r>
              <a:rPr lang="ar-SA" sz="2000" dirty="0" smtClean="0"/>
              <a:t>تعتبر أصل غير ملموس يستنفذ خلال مدة لاتتجاوز 40 سنة حسب رأي مبادئ المحاسبة الامريكية</a:t>
            </a:r>
            <a:endParaRPr lang="en-US" sz="2000" dirty="0" smtClean="0"/>
          </a:p>
          <a:p>
            <a:pPr lvl="0">
              <a:buFont typeface="Wingdings" pitchFamily="2" charset="2"/>
              <a:buChar char="Ø"/>
            </a:pPr>
            <a:r>
              <a:rPr lang="ar-SA" sz="2000" dirty="0" smtClean="0"/>
              <a:t>إلا أن العرف جرى على استنفاذ مصاريف التأسيس خلال خمس سنوات من تأسيس الشركة</a:t>
            </a:r>
          </a:p>
          <a:p>
            <a:pPr>
              <a:buNone/>
            </a:pPr>
            <a:r>
              <a:rPr lang="ar-SA" sz="2400" b="1" dirty="0" smtClean="0">
                <a:solidFill>
                  <a:schemeClr val="accent1">
                    <a:lumMod val="75000"/>
                  </a:schemeClr>
                </a:solidFill>
              </a:rPr>
              <a:t>مثال</a:t>
            </a:r>
            <a:endParaRPr lang="en-US" sz="2400" b="1" dirty="0" smtClean="0">
              <a:solidFill>
                <a:schemeClr val="accent1">
                  <a:lumMod val="75000"/>
                </a:schemeClr>
              </a:solidFill>
            </a:endParaRPr>
          </a:p>
          <a:p>
            <a:pPr>
              <a:buNone/>
            </a:pPr>
            <a:r>
              <a:rPr lang="ar-SA" sz="2000" dirty="0" smtClean="0"/>
              <a:t>تأسست إحدى شركات المساهمة برأس مال قدره 50,000,000 ريال و قد دفع المؤسسون من اموالهم الخاصة اثناء تاسيس الشركة مصاريف تسجيل الشركة بمبلغ 300,000 ريال و قد قامت الشركة بسدادها للمساهمين عن طريق شيك</a:t>
            </a:r>
            <a:endParaRPr lang="en-US" sz="2000" dirty="0" smtClean="0"/>
          </a:p>
          <a:p>
            <a:pPr>
              <a:buFont typeface="Wingdings" pitchFamily="2" charset="2"/>
              <a:buChar char="§"/>
            </a:pPr>
            <a:r>
              <a:rPr lang="ar-SA" sz="2000" b="1" dirty="0" smtClean="0"/>
              <a:t>المطلوب </a:t>
            </a:r>
            <a:r>
              <a:rPr lang="ar-SA" sz="2000" dirty="0" smtClean="0"/>
              <a:t>:</a:t>
            </a:r>
            <a:r>
              <a:rPr lang="ar-SA" sz="2000" b="1" dirty="0" smtClean="0"/>
              <a:t>قيد سداد الشركة المساهمة مصاريف التأسيس للمساهمين</a:t>
            </a:r>
          </a:p>
          <a:p>
            <a:pPr>
              <a:buFont typeface="Wingdings" pitchFamily="2" charset="2"/>
              <a:buChar char="ü"/>
            </a:pPr>
            <a:r>
              <a:rPr lang="ar-SA" sz="2000" b="1" dirty="0" smtClean="0"/>
              <a:t>الحل:</a:t>
            </a:r>
            <a:endParaRPr lang="en-US" sz="2000" dirty="0" smtClean="0"/>
          </a:p>
          <a:p>
            <a:endParaRPr lang="ar-SA"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260648"/>
            <a:ext cx="7498080" cy="5987752"/>
          </a:xfrm>
        </p:spPr>
        <p:txBody>
          <a:bodyPr/>
          <a:lstStyle/>
          <a:p>
            <a:pPr>
              <a:buNone/>
            </a:pPr>
            <a:r>
              <a:rPr lang="ar-SA" sz="2400" b="1" dirty="0" smtClean="0">
                <a:solidFill>
                  <a:schemeClr val="accent1">
                    <a:lumMod val="75000"/>
                  </a:schemeClr>
                </a:solidFill>
              </a:rPr>
              <a:t>3). حصص التأسيس</a:t>
            </a:r>
            <a:endParaRPr lang="en-US" sz="2400" b="1" dirty="0" smtClean="0">
              <a:solidFill>
                <a:schemeClr val="accent1">
                  <a:lumMod val="75000"/>
                </a:schemeClr>
              </a:solidFill>
            </a:endParaRPr>
          </a:p>
          <a:p>
            <a:pPr>
              <a:buFont typeface="Wingdings" pitchFamily="2" charset="2"/>
              <a:buChar char="v"/>
            </a:pPr>
            <a:r>
              <a:rPr lang="ar-SA" sz="2000" b="1" dirty="0" smtClean="0"/>
              <a:t>لا تدخل في تكوين رأس المال</a:t>
            </a:r>
          </a:p>
          <a:p>
            <a:pPr>
              <a:buNone/>
            </a:pPr>
            <a:r>
              <a:rPr lang="ar-SA" sz="2400" b="1" dirty="0" smtClean="0">
                <a:solidFill>
                  <a:schemeClr val="accent1">
                    <a:lumMod val="75000"/>
                  </a:schemeClr>
                </a:solidFill>
              </a:rPr>
              <a:t>مثال: </a:t>
            </a:r>
          </a:p>
          <a:p>
            <a:pPr>
              <a:buNone/>
            </a:pPr>
            <a:r>
              <a:rPr lang="ar-SA" sz="2000" dirty="0" smtClean="0"/>
              <a:t>تأسست إحدى شركات المساهمة برأس مال قدره 50,000,000 ريال و في تاريخ التأسيس أصدرت الشركة حصص تأسيس قيمتها مليون ريال</a:t>
            </a:r>
            <a:endParaRPr lang="en-US" sz="2000" dirty="0" smtClean="0"/>
          </a:p>
          <a:p>
            <a:pPr>
              <a:buFont typeface="Wingdings" pitchFamily="2" charset="2"/>
              <a:buChar char="§"/>
            </a:pPr>
            <a:r>
              <a:rPr lang="ar-SA" sz="2000" b="1" dirty="0" smtClean="0"/>
              <a:t>المطلوب </a:t>
            </a:r>
            <a:r>
              <a:rPr lang="ar-SA" sz="2000" dirty="0" smtClean="0"/>
              <a:t>: </a:t>
            </a:r>
            <a:r>
              <a:rPr lang="ar-SA" sz="2000" b="1" dirty="0" smtClean="0"/>
              <a:t>قيد إصدار الشركة المساهمة حصص التأسيس في تاريخ التأسيس</a:t>
            </a:r>
          </a:p>
          <a:p>
            <a:pPr>
              <a:buFont typeface="Wingdings" pitchFamily="2" charset="2"/>
              <a:buChar char="ü"/>
            </a:pPr>
            <a:r>
              <a:rPr lang="ar-SA" sz="2000" b="1" dirty="0" smtClean="0"/>
              <a:t>الحل: </a:t>
            </a:r>
          </a:p>
          <a:p>
            <a:pPr>
              <a:buNone/>
            </a:pPr>
            <a:endParaRPr lang="ar-SA" sz="2000" b="1" dirty="0" smtClean="0"/>
          </a:p>
          <a:p>
            <a:pPr>
              <a:buNone/>
            </a:pPr>
            <a:endParaRPr lang="ar-SA" sz="2000" b="1" dirty="0" smtClean="0"/>
          </a:p>
          <a:p>
            <a:pPr>
              <a:buNone/>
            </a:pPr>
            <a:endParaRPr lang="ar-SA" sz="2000" b="1" dirty="0" smtClean="0"/>
          </a:p>
          <a:p>
            <a:pPr>
              <a:buNone/>
            </a:pPr>
            <a:endParaRPr lang="ar-SA" sz="2000" b="1" dirty="0" smtClean="0"/>
          </a:p>
          <a:p>
            <a:pPr>
              <a:buNone/>
            </a:pPr>
            <a:endParaRPr lang="ar-SA" sz="2000" b="1" dirty="0" smtClean="0"/>
          </a:p>
          <a:p>
            <a:pPr>
              <a:buNone/>
            </a:pPr>
            <a:endParaRPr lang="ar-SA" sz="2000" b="1"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6192688"/>
          </a:xfrm>
        </p:spPr>
        <p:txBody>
          <a:bodyPr/>
          <a:lstStyle/>
          <a:p>
            <a:pPr>
              <a:buNone/>
            </a:pPr>
            <a:r>
              <a:rPr lang="ar-SA" sz="2400" b="1" dirty="0" smtClean="0">
                <a:solidFill>
                  <a:schemeClr val="accent1">
                    <a:lumMod val="75000"/>
                  </a:schemeClr>
                </a:solidFill>
              </a:rPr>
              <a:t>4). الأسهم الممتازة:</a:t>
            </a:r>
            <a:endParaRPr lang="en-US" sz="2400" b="1" dirty="0" smtClean="0">
              <a:solidFill>
                <a:schemeClr val="accent1">
                  <a:lumMod val="75000"/>
                </a:schemeClr>
              </a:solidFill>
            </a:endParaRPr>
          </a:p>
          <a:p>
            <a:pPr>
              <a:buNone/>
            </a:pPr>
            <a:r>
              <a:rPr lang="ar-SA" sz="2400" dirty="0" smtClean="0"/>
              <a:t>لا تختلف عن الأسهم العادية.</a:t>
            </a:r>
            <a:endParaRPr lang="en-US" sz="2400" dirty="0" smtClean="0"/>
          </a:p>
          <a:p>
            <a:pPr>
              <a:buNone/>
            </a:pPr>
            <a:r>
              <a:rPr lang="ar-SA" sz="2400" b="1" dirty="0" smtClean="0">
                <a:solidFill>
                  <a:schemeClr val="accent1">
                    <a:lumMod val="75000"/>
                  </a:schemeClr>
                </a:solidFill>
              </a:rPr>
              <a:t>مثال (1)</a:t>
            </a:r>
            <a:endParaRPr lang="en-US" sz="2400" dirty="0" smtClean="0">
              <a:solidFill>
                <a:schemeClr val="accent1">
                  <a:lumMod val="75000"/>
                </a:schemeClr>
              </a:solidFill>
            </a:endParaRPr>
          </a:p>
          <a:p>
            <a:pPr>
              <a:buNone/>
            </a:pPr>
            <a:r>
              <a:rPr lang="ar-SA" sz="2400" dirty="0" smtClean="0"/>
              <a:t>عندما تصدر الشركة 10,000 سهما ممتازا بقيمة اسمية قدرها 100 ريال للسهم</a:t>
            </a:r>
            <a:endParaRPr lang="en-US" sz="2400" dirty="0" smtClean="0"/>
          </a:p>
          <a:p>
            <a:pPr>
              <a:buFont typeface="Wingdings" pitchFamily="2" charset="2"/>
              <a:buChar char="ü"/>
            </a:pPr>
            <a:r>
              <a:rPr lang="ar-SA" sz="2400" b="1" dirty="0" smtClean="0"/>
              <a:t>الحل: </a:t>
            </a:r>
          </a:p>
          <a:p>
            <a:pPr>
              <a:buNone/>
            </a:pPr>
            <a:endParaRPr lang="ar-SA" sz="2400"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200" dirty="0" smtClean="0"/>
              <a:t>الجزء الثاني:أرباح الشركة المساهمة وكيفية توزيعها</a:t>
            </a:r>
            <a:endParaRPr lang="ar-SA" sz="3200" dirty="0"/>
          </a:p>
        </p:txBody>
      </p:sp>
      <p:sp>
        <p:nvSpPr>
          <p:cNvPr id="7" name="Flowchart: Alternate Process 6"/>
          <p:cNvSpPr/>
          <p:nvPr/>
        </p:nvSpPr>
        <p:spPr>
          <a:xfrm>
            <a:off x="1907704" y="2060848"/>
            <a:ext cx="6264696" cy="2592288"/>
          </a:xfrm>
          <a:prstGeom prst="flowChartAlternateProcess">
            <a:avLst/>
          </a:prstGeom>
          <a:effectLst>
            <a:glow rad="228600">
              <a:schemeClr val="accent1">
                <a:satMod val="175000"/>
                <a:alpha val="40000"/>
              </a:schemeClr>
            </a:glow>
          </a:effectLst>
        </p:spPr>
        <p:style>
          <a:lnRef idx="2">
            <a:schemeClr val="accent1"/>
          </a:lnRef>
          <a:fillRef idx="1">
            <a:schemeClr val="lt1"/>
          </a:fillRef>
          <a:effectRef idx="0">
            <a:schemeClr val="accent1"/>
          </a:effectRef>
          <a:fontRef idx="minor">
            <a:schemeClr val="dk1"/>
          </a:fontRef>
        </p:style>
        <p:txBody>
          <a:bodyPr rtlCol="1" anchor="ctr"/>
          <a:lstStyle/>
          <a:p>
            <a:pPr lvl="0" fontAlgn="base">
              <a:spcBef>
                <a:spcPct val="0"/>
              </a:spcBef>
              <a:spcAft>
                <a:spcPct val="0"/>
              </a:spcAft>
            </a:pPr>
            <a:r>
              <a:rPr kumimoji="0" lang="ar-SA" sz="2800" b="1"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rPr>
              <a:t>أرباح الشركة المساهمة : هي صافي الدخل بعد الزكاة الشرعية و ضرائب استثمار المال الأجنبي إن وجدت</a:t>
            </a:r>
            <a:endParaRPr kumimoji="0" lang="ar-SA" sz="28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850106"/>
          </a:xfrm>
        </p:spPr>
        <p:txBody>
          <a:bodyPr>
            <a:normAutofit/>
          </a:bodyPr>
          <a:lstStyle/>
          <a:p>
            <a:pPr algn="ctr"/>
            <a:r>
              <a:rPr lang="ar-SA" sz="2400" dirty="0" smtClean="0"/>
              <a:t>الجزء الثاني:أرباح الشركة المساهمة وكيفية توزيعها</a:t>
            </a:r>
            <a:endParaRPr lang="ar-SA" sz="2400" dirty="0"/>
          </a:p>
        </p:txBody>
      </p:sp>
      <p:pic>
        <p:nvPicPr>
          <p:cNvPr id="41988" name="Picture 4"/>
          <p:cNvPicPr>
            <a:picLocks noGrp="1" noChangeAspect="1" noChangeArrowheads="1"/>
          </p:cNvPicPr>
          <p:nvPr>
            <p:ph idx="1"/>
          </p:nvPr>
        </p:nvPicPr>
        <p:blipFill>
          <a:blip r:embed="rId3" cstate="print"/>
          <a:srcRect l="27591" t="26117" r="27011" b="9358"/>
          <a:stretch>
            <a:fillRect/>
          </a:stretch>
        </p:blipFill>
        <p:spPr bwMode="auto">
          <a:xfrm>
            <a:off x="1619672" y="986486"/>
            <a:ext cx="6912768" cy="561086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5915744"/>
          </a:xfrm>
        </p:spPr>
        <p:txBody>
          <a:bodyPr>
            <a:normAutofit lnSpcReduction="10000"/>
          </a:bodyPr>
          <a:lstStyle/>
          <a:p>
            <a:pPr>
              <a:buFont typeface="Wingdings" pitchFamily="2" charset="2"/>
              <a:buChar char="§"/>
            </a:pPr>
            <a:r>
              <a:rPr lang="ar-SA" sz="3000" dirty="0" smtClean="0">
                <a:solidFill>
                  <a:schemeClr val="accent1">
                    <a:lumMod val="75000"/>
                  </a:schemeClr>
                </a:solidFill>
              </a:rPr>
              <a:t>مثال: </a:t>
            </a:r>
            <a:r>
              <a:rPr lang="ar-SA" sz="3000" dirty="0" smtClean="0"/>
              <a:t>شركة أ ، ب ، ج شركة مساهمة سعودية  يبلغ راس مالها المصرح به 500,000,000 ريالا و رأس مالها المدفوع 250,000,000 ريال و قد حققت أرباح صافية بلغت 100,000,000 ريال و قد اقترح مجلس الإدارة توزع الأرباح حسب نصوص نظام الشركة و نظام الشركات كما يلي:</a:t>
            </a:r>
            <a:endParaRPr lang="en-US" sz="3000" dirty="0" smtClean="0"/>
          </a:p>
          <a:p>
            <a:pPr lvl="0">
              <a:buNone/>
            </a:pPr>
            <a:r>
              <a:rPr lang="ar-SA" dirty="0" smtClean="0"/>
              <a:t>10</a:t>
            </a:r>
            <a:r>
              <a:rPr lang="ar-SA" sz="2600" dirty="0" smtClean="0"/>
              <a:t>%  من الأرباح احتياطي نظامي </a:t>
            </a:r>
            <a:endParaRPr lang="en-US" sz="2600" dirty="0" smtClean="0"/>
          </a:p>
          <a:p>
            <a:pPr lvl="0">
              <a:buNone/>
            </a:pPr>
            <a:r>
              <a:rPr lang="ar-SA" sz="2600" dirty="0" smtClean="0"/>
              <a:t>15% من الأرباح احتياطي توسعة</a:t>
            </a:r>
            <a:endParaRPr lang="en-US" sz="2600" dirty="0" smtClean="0"/>
          </a:p>
          <a:p>
            <a:pPr lvl="0">
              <a:buNone/>
            </a:pPr>
            <a:r>
              <a:rPr lang="ar-SA" sz="2600" dirty="0" smtClean="0"/>
              <a:t>5% من رأس المال المدفوع دفعة أولى للمساهمين</a:t>
            </a:r>
            <a:endParaRPr lang="en-US" sz="2600" dirty="0" smtClean="0"/>
          </a:p>
          <a:p>
            <a:pPr lvl="0">
              <a:buNone/>
            </a:pPr>
            <a:r>
              <a:rPr lang="ar-SA" sz="2600" dirty="0" smtClean="0"/>
              <a:t>3% من الباقي لأصحاب حصص التأسيس</a:t>
            </a:r>
            <a:endParaRPr lang="en-US" sz="2600" dirty="0" smtClean="0"/>
          </a:p>
          <a:p>
            <a:pPr lvl="0">
              <a:buNone/>
            </a:pPr>
            <a:r>
              <a:rPr lang="ar-SA" sz="2600" dirty="0" smtClean="0"/>
              <a:t>10% من رأس المال المدفوع دفعة ثانية للمساهمين</a:t>
            </a:r>
            <a:endParaRPr lang="en-US" sz="2600" dirty="0" smtClean="0"/>
          </a:p>
          <a:p>
            <a:pPr lvl="0">
              <a:buNone/>
            </a:pPr>
            <a:r>
              <a:rPr lang="ar-SA" sz="2600" dirty="0" smtClean="0"/>
              <a:t>يرحل الباقي لحساب أرباح مبقاة غير مخصصة</a:t>
            </a:r>
            <a:endParaRPr lang="en-US" sz="2600" dirty="0" smtClean="0"/>
          </a:p>
          <a:p>
            <a:pPr>
              <a:buFont typeface="Wingdings" pitchFamily="2" charset="2"/>
              <a:buChar char="§"/>
            </a:pPr>
            <a:r>
              <a:rPr lang="ar-SA" sz="3000" b="1" dirty="0" smtClean="0"/>
              <a:t>المطلوب إعداد قيد توزيع الأرباح و الخسائر؟</a:t>
            </a:r>
            <a:endParaRPr lang="en-US" sz="3000" dirty="0" smtClean="0"/>
          </a:p>
          <a:p>
            <a:endParaRPr lang="ar-SA"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332656"/>
            <a:ext cx="7498080" cy="5915744"/>
          </a:xfrm>
        </p:spPr>
        <p:txBody>
          <a:bodyPr/>
          <a:lstStyle/>
          <a:p>
            <a:pPr>
              <a:buNone/>
            </a:pPr>
            <a:r>
              <a:rPr lang="ar-SA" sz="2400" b="1" dirty="0" smtClean="0">
                <a:solidFill>
                  <a:schemeClr val="accent1">
                    <a:lumMod val="75000"/>
                  </a:schemeClr>
                </a:solidFill>
              </a:rPr>
              <a:t>الحل:</a:t>
            </a:r>
            <a:endParaRPr lang="en-US" sz="2400" dirty="0" smtClean="0">
              <a:solidFill>
                <a:schemeClr val="accent1">
                  <a:lumMod val="75000"/>
                </a:schemeClr>
              </a:solidFill>
            </a:endParaRPr>
          </a:p>
          <a:p>
            <a:pPr>
              <a:buNone/>
            </a:pPr>
            <a:r>
              <a:rPr lang="ar-SA" sz="2400" dirty="0" smtClean="0"/>
              <a:t>1). عمل جدول الأرباح</a:t>
            </a:r>
          </a:p>
          <a:p>
            <a:pPr>
              <a:buNone/>
            </a:pPr>
            <a:endParaRPr lang="ar-SA" sz="2400" dirty="0"/>
          </a:p>
        </p:txBody>
      </p:sp>
      <p:graphicFrame>
        <p:nvGraphicFramePr>
          <p:cNvPr id="4" name="Table 3"/>
          <p:cNvGraphicFramePr>
            <a:graphicFrameLocks noGrp="1"/>
          </p:cNvGraphicFramePr>
          <p:nvPr/>
        </p:nvGraphicFramePr>
        <p:xfrm>
          <a:off x="1115616" y="1280161"/>
          <a:ext cx="7632848" cy="5434200"/>
        </p:xfrm>
        <a:graphic>
          <a:graphicData uri="http://schemas.openxmlformats.org/drawingml/2006/table">
            <a:tbl>
              <a:tblPr rtl="1" firstRow="1" bandRow="1">
                <a:tableStyleId>{ED083AE6-46FA-4A59-8FB0-9F97EB10719F}</a:tableStyleId>
              </a:tblPr>
              <a:tblGrid>
                <a:gridCol w="1664147"/>
                <a:gridCol w="419432"/>
                <a:gridCol w="1108106"/>
                <a:gridCol w="4441163"/>
              </a:tblGrid>
              <a:tr h="360305">
                <a:tc gridSpan="2">
                  <a:txBody>
                    <a:bodyPr/>
                    <a:lstStyle/>
                    <a:p>
                      <a:pPr rtl="1"/>
                      <a:r>
                        <a:rPr lang="ar-SA" dirty="0" smtClean="0"/>
                        <a:t>100,000,000</a:t>
                      </a:r>
                      <a:endParaRPr lang="ar-SA" dirty="0"/>
                    </a:p>
                  </a:txBody>
                  <a:tcPr/>
                </a:tc>
                <a:tc hMerge="1">
                  <a:txBody>
                    <a:bodyPr/>
                    <a:lstStyle/>
                    <a:p>
                      <a:pPr rtl="1"/>
                      <a:endParaRPr lang="ar-SA"/>
                    </a:p>
                  </a:txBody>
                  <a:tcPr/>
                </a:tc>
                <a:tc>
                  <a:txBody>
                    <a:bodyPr/>
                    <a:lstStyle/>
                    <a:p>
                      <a:pPr rtl="1"/>
                      <a:endParaRPr lang="ar-SA"/>
                    </a:p>
                  </a:txBody>
                  <a:tcPr/>
                </a:tc>
                <a:tc>
                  <a:txBody>
                    <a:bodyPr/>
                    <a:lstStyle/>
                    <a:p>
                      <a:pPr rtl="1"/>
                      <a:r>
                        <a:rPr lang="ar-SA" dirty="0" smtClean="0"/>
                        <a:t>صافي الربح </a:t>
                      </a:r>
                      <a:endParaRPr lang="ar-SA" dirty="0"/>
                    </a:p>
                  </a:txBody>
                  <a:tcPr/>
                </a:tc>
              </a:tr>
              <a:tr h="360305">
                <a:tc gridSpan="4">
                  <a:txBody>
                    <a:bodyPr/>
                    <a:lstStyle/>
                    <a:p>
                      <a:pPr marL="0" algn="ctr" rtl="1" eaLnBrk="1" latinLnBrk="0" hangingPunct="1"/>
                      <a:r>
                        <a:rPr kumimoji="0" lang="ar-SA" b="1" kern="1200" dirty="0" smtClean="0">
                          <a:solidFill>
                            <a:schemeClr val="tx1"/>
                          </a:solidFill>
                          <a:latin typeface="+mn-lt"/>
                          <a:ea typeface="+mn-ea"/>
                          <a:cs typeface="+mn-cs"/>
                        </a:rPr>
                        <a:t>يخصم منه :</a:t>
                      </a:r>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900763">
                <a:tc>
                  <a:txBody>
                    <a:bodyPr/>
                    <a:lstStyle/>
                    <a:p>
                      <a:pPr rtl="1"/>
                      <a:endParaRPr lang="ar-SA" dirty="0"/>
                    </a:p>
                  </a:txBody>
                  <a:tcPr/>
                </a:tc>
                <a:tc gridSpan="2">
                  <a:txBody>
                    <a:bodyPr/>
                    <a:lstStyle/>
                    <a:p>
                      <a:pPr rtl="1"/>
                      <a:r>
                        <a:rPr lang="ar-SA" dirty="0" smtClean="0"/>
                        <a:t>10,000,000</a:t>
                      </a:r>
                      <a:endParaRPr lang="ar-SA" dirty="0"/>
                    </a:p>
                  </a:txBody>
                  <a:tcPr/>
                </a:tc>
                <a:tc hMerge="1">
                  <a:txBody>
                    <a:bodyPr/>
                    <a:lstStyle/>
                    <a:p>
                      <a:pPr rtl="1"/>
                      <a:endParaRPr lang="ar-SA" dirty="0"/>
                    </a:p>
                  </a:txBody>
                  <a:tcPr/>
                </a:tc>
                <a:tc>
                  <a:txBody>
                    <a:bodyPr/>
                    <a:lstStyle/>
                    <a:p>
                      <a:pPr rtl="1"/>
                      <a:r>
                        <a:rPr kumimoji="0" lang="ar-SA" sz="1800" kern="1200" dirty="0" smtClean="0">
                          <a:solidFill>
                            <a:schemeClr val="tx1"/>
                          </a:solidFill>
                          <a:latin typeface="+mn-lt"/>
                          <a:ea typeface="+mn-ea"/>
                          <a:cs typeface="+mn-cs"/>
                        </a:rPr>
                        <a:t>10%  من الأرباح احتياطي نظامي (التأكد انه لم يبلغ نصف رأس المال)</a:t>
                      </a:r>
                      <a:endParaRPr kumimoji="0" lang="en-US" sz="1800" kern="1200" dirty="0" smtClean="0">
                        <a:solidFill>
                          <a:schemeClr val="tx1"/>
                        </a:solidFill>
                        <a:latin typeface="+mn-lt"/>
                        <a:ea typeface="+mn-ea"/>
                        <a:cs typeface="+mn-cs"/>
                      </a:endParaRPr>
                    </a:p>
                    <a:p>
                      <a:r>
                        <a:rPr kumimoji="0" lang="ar-SA" sz="1800" kern="1200" dirty="0" smtClean="0">
                          <a:solidFill>
                            <a:schemeClr val="tx1"/>
                          </a:solidFill>
                          <a:latin typeface="+mn-lt"/>
                          <a:ea typeface="+mn-ea"/>
                          <a:cs typeface="+mn-cs"/>
                        </a:rPr>
                        <a:t>(</a:t>
                      </a:r>
                      <a:r>
                        <a:rPr kumimoji="0" lang="ar-SA" sz="1800" b="1" kern="1200" dirty="0" smtClean="0">
                          <a:solidFill>
                            <a:schemeClr val="tx1"/>
                          </a:solidFill>
                          <a:latin typeface="+mn-lt"/>
                          <a:ea typeface="+mn-ea"/>
                          <a:cs typeface="+mn-cs"/>
                        </a:rPr>
                        <a:t>100,000,000×10%من الأرباح الصافية)</a:t>
                      </a:r>
                      <a:endParaRPr lang="ar-SA" sz="1800" dirty="0"/>
                    </a:p>
                  </a:txBody>
                  <a:tcPr/>
                </a:tc>
              </a:tr>
              <a:tr h="589084">
                <a:tc>
                  <a:txBody>
                    <a:bodyPr/>
                    <a:lstStyle/>
                    <a:p>
                      <a:pPr rtl="1"/>
                      <a:endParaRPr lang="ar-SA"/>
                    </a:p>
                  </a:txBody>
                  <a:tcPr/>
                </a:tc>
                <a:tc gridSpan="2">
                  <a:txBody>
                    <a:bodyPr/>
                    <a:lstStyle/>
                    <a:p>
                      <a:pPr rtl="1"/>
                      <a:r>
                        <a:rPr lang="ar-SA" dirty="0" smtClean="0"/>
                        <a:t>15,000,000</a:t>
                      </a:r>
                      <a:endParaRPr lang="ar-SA" dirty="0"/>
                    </a:p>
                  </a:txBody>
                  <a:tcPr/>
                </a:tc>
                <a:tc hMerge="1">
                  <a:txBody>
                    <a:bodyPr/>
                    <a:lstStyle/>
                    <a:p>
                      <a:pPr rtl="1"/>
                      <a:endParaRPr lang="ar-SA" dirty="0"/>
                    </a:p>
                  </a:txBody>
                  <a:tcPr/>
                </a:tc>
                <a:tc>
                  <a:txBody>
                    <a:bodyPr/>
                    <a:lstStyle/>
                    <a:p>
                      <a:pPr rtl="1"/>
                      <a:r>
                        <a:rPr kumimoji="0" lang="ar-SA" sz="1800" kern="1200" dirty="0" smtClean="0">
                          <a:solidFill>
                            <a:schemeClr val="tx1"/>
                          </a:solidFill>
                          <a:latin typeface="+mn-lt"/>
                          <a:ea typeface="+mn-ea"/>
                          <a:cs typeface="+mn-cs"/>
                        </a:rPr>
                        <a:t>احتياطي اتفاقي ( توسعة 15% من الأرباح الصافية) </a:t>
                      </a:r>
                      <a:endParaRPr lang="ar-SA" dirty="0"/>
                    </a:p>
                  </a:txBody>
                  <a:tcPr/>
                </a:tc>
              </a:tr>
              <a:tr h="689728">
                <a:tc>
                  <a:txBody>
                    <a:bodyPr/>
                    <a:lstStyle/>
                    <a:p>
                      <a:pPr rtl="1"/>
                      <a:r>
                        <a:rPr kumimoji="0" lang="ar-SA" sz="1800" kern="1200" dirty="0" smtClean="0">
                          <a:solidFill>
                            <a:schemeClr val="tx1"/>
                          </a:solidFill>
                          <a:latin typeface="+mn-lt"/>
                          <a:ea typeface="+mn-ea"/>
                          <a:cs typeface="+mn-cs"/>
                        </a:rPr>
                        <a:t>(37,500,000)</a:t>
                      </a:r>
                      <a:endParaRPr lang="ar-SA" dirty="0"/>
                    </a:p>
                  </a:txBody>
                  <a:tcPr/>
                </a:tc>
                <a:tc gridSpan="2">
                  <a:txBody>
                    <a:bodyPr/>
                    <a:lstStyle/>
                    <a:p>
                      <a:pPr rtl="1"/>
                      <a:r>
                        <a:rPr lang="ar-SA" dirty="0" smtClean="0"/>
                        <a:t>12,500,000</a:t>
                      </a:r>
                      <a:endParaRPr lang="ar-SA" dirty="0"/>
                    </a:p>
                  </a:txBody>
                  <a:tcPr/>
                </a:tc>
                <a:tc hMerge="1">
                  <a:txBody>
                    <a:bodyPr/>
                    <a:lstStyle/>
                    <a:p>
                      <a:pPr rtl="1"/>
                      <a:endParaRPr lang="ar-SA" dirty="0"/>
                    </a:p>
                  </a:txBody>
                  <a:tcPr/>
                </a:tc>
                <a:tc>
                  <a:txBody>
                    <a:bodyPr/>
                    <a:lstStyle/>
                    <a:p>
                      <a:pPr rtl="1"/>
                      <a:r>
                        <a:rPr kumimoji="0" lang="ar-SA" sz="1800" kern="1200" dirty="0" smtClean="0">
                          <a:solidFill>
                            <a:schemeClr val="tx1"/>
                          </a:solidFill>
                          <a:latin typeface="+mn-lt"/>
                          <a:ea typeface="+mn-ea"/>
                          <a:cs typeface="+mn-cs"/>
                        </a:rPr>
                        <a:t>دفعة أولى للمساهمين(5% من رأس المال المدفوع ) (</a:t>
                      </a:r>
                      <a:r>
                        <a:rPr kumimoji="0" lang="ar-SA" sz="1800" b="1" kern="1200" dirty="0" smtClean="0">
                          <a:solidFill>
                            <a:schemeClr val="tx1"/>
                          </a:solidFill>
                          <a:latin typeface="+mn-lt"/>
                          <a:ea typeface="+mn-ea"/>
                          <a:cs typeface="+mn-cs"/>
                        </a:rPr>
                        <a:t>250,000,000×</a:t>
                      </a:r>
                      <a:r>
                        <a:rPr kumimoji="0" lang="ar-SA" sz="1800" kern="1200" dirty="0" smtClean="0">
                          <a:solidFill>
                            <a:schemeClr val="tx1"/>
                          </a:solidFill>
                          <a:latin typeface="+mn-lt"/>
                          <a:ea typeface="+mn-ea"/>
                          <a:cs typeface="+mn-cs"/>
                        </a:rPr>
                        <a:t>5%)</a:t>
                      </a:r>
                      <a:endParaRPr lang="ar-SA" dirty="0"/>
                    </a:p>
                  </a:txBody>
                  <a:tcPr/>
                </a:tc>
              </a:tr>
              <a:tr h="360305">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62,500,000</a:t>
                      </a:r>
                      <a:endParaRPr lang="ar-SA" dirty="0"/>
                    </a:p>
                  </a:txBody>
                  <a:tcPr/>
                </a:tc>
                <a:tc gridSpan="2">
                  <a:txBody>
                    <a:bodyPr/>
                    <a:lstStyle/>
                    <a:p>
                      <a:pPr rtl="1"/>
                      <a:endParaRPr lang="ar-SA"/>
                    </a:p>
                  </a:txBody>
                  <a:tcPr/>
                </a:tc>
                <a:tc hMerge="1">
                  <a:txBody>
                    <a:bodyPr/>
                    <a:lstStyle/>
                    <a:p>
                      <a:pPr rtl="1"/>
                      <a:endParaRPr lang="ar-SA"/>
                    </a:p>
                  </a:txBody>
                  <a:tcPr/>
                </a:tc>
                <a:tc>
                  <a:txBody>
                    <a:bodyPr/>
                    <a:lstStyle/>
                    <a:p>
                      <a:pPr rtl="1"/>
                      <a:r>
                        <a:rPr lang="ar-SA" dirty="0" smtClean="0"/>
                        <a:t>الباقي</a:t>
                      </a:r>
                      <a:r>
                        <a:rPr lang="ar-SA" baseline="0" dirty="0" smtClean="0"/>
                        <a:t> </a:t>
                      </a:r>
                      <a:endParaRPr lang="ar-SA" dirty="0"/>
                    </a:p>
                  </a:txBody>
                  <a:tcPr/>
                </a:tc>
              </a:tr>
              <a:tr h="548784">
                <a:tc>
                  <a:txBody>
                    <a:bodyPr/>
                    <a:lstStyle/>
                    <a:p>
                      <a:pPr rtl="1"/>
                      <a:r>
                        <a:rPr kumimoji="0" lang="ar-SA" sz="1800" b="1" u="sng" kern="1200" dirty="0" smtClean="0">
                          <a:solidFill>
                            <a:schemeClr val="tx1"/>
                          </a:solidFill>
                          <a:latin typeface="+mn-lt"/>
                          <a:ea typeface="+mn-ea"/>
                          <a:cs typeface="+mn-cs"/>
                        </a:rPr>
                        <a:t>(</a:t>
                      </a:r>
                      <a:r>
                        <a:rPr kumimoji="0" lang="ar-SA" sz="1800" b="1" u="none" kern="1200" dirty="0" smtClean="0">
                          <a:solidFill>
                            <a:schemeClr val="tx1"/>
                          </a:solidFill>
                          <a:latin typeface="+mn-lt"/>
                          <a:ea typeface="+mn-ea"/>
                          <a:cs typeface="+mn-cs"/>
                        </a:rPr>
                        <a:t>1,875,000)</a:t>
                      </a:r>
                      <a:endParaRPr lang="ar-SA" u="none" dirty="0"/>
                    </a:p>
                  </a:txBody>
                  <a:tcPr/>
                </a:tc>
                <a:tc gridSpan="2">
                  <a:txBody>
                    <a:bodyPr/>
                    <a:lstStyle/>
                    <a:p>
                      <a:pPr rtl="1"/>
                      <a:endParaRPr lang="ar-SA"/>
                    </a:p>
                  </a:txBody>
                  <a:tcPr/>
                </a:tc>
                <a:tc hMerge="1">
                  <a:txBody>
                    <a:bodyPr/>
                    <a:lstStyle/>
                    <a:p>
                      <a:pPr rtl="1"/>
                      <a:endParaRPr lang="ar-SA"/>
                    </a:p>
                  </a:txBody>
                  <a:tcPr/>
                </a:tc>
                <a:tc>
                  <a:txBody>
                    <a:bodyPr/>
                    <a:lstStyle/>
                    <a:p>
                      <a:pPr rtl="1"/>
                      <a:r>
                        <a:rPr kumimoji="0" lang="ar-SA" sz="1800" kern="1200" dirty="0" smtClean="0">
                          <a:solidFill>
                            <a:schemeClr val="tx1"/>
                          </a:solidFill>
                          <a:latin typeface="+mn-lt"/>
                          <a:ea typeface="+mn-ea"/>
                          <a:cs typeface="+mn-cs"/>
                        </a:rPr>
                        <a:t>أصحاب حصص التأسيس (3% من الأرباح الباقية)</a:t>
                      </a:r>
                      <a:endParaRPr lang="ar-SA" dirty="0"/>
                    </a:p>
                  </a:txBody>
                  <a:tcPr/>
                </a:tc>
              </a:tr>
              <a:tr h="360305">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60,625,000</a:t>
                      </a:r>
                      <a:endParaRPr lang="ar-SA" dirty="0"/>
                    </a:p>
                  </a:txBody>
                  <a:tcPr/>
                </a:tc>
                <a:tc gridSpan="2">
                  <a:txBody>
                    <a:bodyPr/>
                    <a:lstStyle/>
                    <a:p>
                      <a:pPr rtl="1"/>
                      <a:endParaRPr lang="ar-SA"/>
                    </a:p>
                  </a:txBody>
                  <a:tcPr/>
                </a:tc>
                <a:tc hMerge="1">
                  <a:txBody>
                    <a:bodyPr/>
                    <a:lstStyle/>
                    <a:p>
                      <a:pPr rtl="1"/>
                      <a:endParaRPr lang="ar-SA"/>
                    </a:p>
                  </a:txBody>
                  <a:tcPr/>
                </a:tc>
                <a:tc>
                  <a:txBody>
                    <a:bodyPr/>
                    <a:lstStyle/>
                    <a:p>
                      <a:pPr rtl="1"/>
                      <a:r>
                        <a:rPr lang="ar-SA" dirty="0" smtClean="0"/>
                        <a:t>الباقي</a:t>
                      </a:r>
                      <a:endParaRPr lang="ar-SA" dirty="0"/>
                    </a:p>
                  </a:txBody>
                  <a:tcPr/>
                </a:tc>
              </a:tr>
              <a:tr h="630534">
                <a:tc>
                  <a:txBody>
                    <a:bodyPr/>
                    <a:lstStyle/>
                    <a:p>
                      <a:pPr rtl="1"/>
                      <a:endParaRPr lang="ar-SA" dirty="0"/>
                    </a:p>
                  </a:txBody>
                  <a:tcPr/>
                </a:tc>
                <a:tc gridSpan="2">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25,000,000</a:t>
                      </a:r>
                      <a:endParaRPr lang="ar-SA" dirty="0"/>
                    </a:p>
                  </a:txBody>
                  <a:tcPr/>
                </a:tc>
                <a:tc hMerge="1">
                  <a:txBody>
                    <a:bodyPr/>
                    <a:lstStyle/>
                    <a:p>
                      <a:pPr rtl="1"/>
                      <a:endParaRPr lang="ar-SA"/>
                    </a:p>
                  </a:txBody>
                  <a:tcPr/>
                </a:tc>
                <a:tc>
                  <a:txBody>
                    <a:bodyPr/>
                    <a:lstStyle/>
                    <a:p>
                      <a:pPr rtl="1"/>
                      <a:r>
                        <a:rPr kumimoji="0" lang="ar-SA" sz="1800" kern="1200" dirty="0" smtClean="0">
                          <a:solidFill>
                            <a:schemeClr val="tx1"/>
                          </a:solidFill>
                          <a:latin typeface="+mn-lt"/>
                          <a:ea typeface="+mn-ea"/>
                          <a:cs typeface="+mn-cs"/>
                        </a:rPr>
                        <a:t>دفعة ثانية للمساهمين(10% من رأس المال المدفوع) (</a:t>
                      </a:r>
                      <a:r>
                        <a:rPr kumimoji="0" lang="ar-SA" sz="1800" b="1" kern="1200" dirty="0" smtClean="0">
                          <a:solidFill>
                            <a:schemeClr val="tx1"/>
                          </a:solidFill>
                          <a:latin typeface="+mn-lt"/>
                          <a:ea typeface="+mn-ea"/>
                          <a:cs typeface="+mn-cs"/>
                        </a:rPr>
                        <a:t>250,000,000×</a:t>
                      </a:r>
                      <a:r>
                        <a:rPr kumimoji="0" lang="ar-SA" sz="1800" kern="1200" dirty="0" smtClean="0">
                          <a:solidFill>
                            <a:schemeClr val="tx1"/>
                          </a:solidFill>
                          <a:latin typeface="+mn-lt"/>
                          <a:ea typeface="+mn-ea"/>
                          <a:cs typeface="+mn-cs"/>
                        </a:rPr>
                        <a:t>10%)</a:t>
                      </a:r>
                      <a:endParaRPr lang="ar-SA" dirty="0"/>
                    </a:p>
                  </a:txBody>
                  <a:tcPr/>
                </a:tc>
              </a:tr>
              <a:tr h="589084">
                <a:tc>
                  <a:txBody>
                    <a:bodyPr/>
                    <a:lstStyle/>
                    <a:p>
                      <a:pPr rtl="1"/>
                      <a:r>
                        <a:rPr kumimoji="0" lang="ar-SA" sz="1800" b="1" kern="1200" dirty="0" smtClean="0">
                          <a:solidFill>
                            <a:schemeClr val="tx1"/>
                          </a:solidFill>
                          <a:latin typeface="+mn-lt"/>
                          <a:ea typeface="+mn-ea"/>
                          <a:cs typeface="+mn-cs"/>
                        </a:rPr>
                        <a:t>35,6250,000</a:t>
                      </a:r>
                      <a:endParaRPr lang="ar-SA" dirty="0"/>
                    </a:p>
                  </a:txBody>
                  <a:tcPr/>
                </a:tc>
                <a:tc gridSpan="2">
                  <a:txBody>
                    <a:bodyPr/>
                    <a:lstStyle/>
                    <a:p>
                      <a:pPr rtl="1"/>
                      <a:endParaRPr lang="ar-SA"/>
                    </a:p>
                  </a:txBody>
                  <a:tcPr/>
                </a:tc>
                <a:tc hMerge="1">
                  <a:txBody>
                    <a:bodyPr/>
                    <a:lstStyle/>
                    <a:p>
                      <a:pPr rtl="1"/>
                      <a:endParaRPr lang="ar-SA"/>
                    </a:p>
                  </a:txBody>
                  <a:tcPr/>
                </a:tc>
                <a:tc>
                  <a:txBody>
                    <a:bodyPr/>
                    <a:lstStyle/>
                    <a:p>
                      <a:pPr rtl="1"/>
                      <a:r>
                        <a:rPr lang="ar-SA" dirty="0" smtClean="0"/>
                        <a:t>أرباح مبقاه </a:t>
                      </a:r>
                      <a:endParaRPr lang="ar-SA" dirty="0"/>
                    </a:p>
                  </a:txBody>
                  <a:tcPr/>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35608" y="404664"/>
            <a:ext cx="7498080" cy="5843736"/>
          </a:xfrm>
        </p:spPr>
        <p:txBody>
          <a:bodyPr>
            <a:normAutofit/>
          </a:bodyPr>
          <a:lstStyle/>
          <a:p>
            <a:pPr>
              <a:buNone/>
            </a:pPr>
            <a:r>
              <a:rPr lang="ar-SA" sz="2800" dirty="0" smtClean="0"/>
              <a:t>2). إعداد قيد إقفال حساب المتاجرة و الأرباح  الخسائر في حساب التوزيع:</a:t>
            </a:r>
          </a:p>
          <a:p>
            <a:pPr>
              <a:buNone/>
            </a:pPr>
            <a:endParaRPr lang="ar-SA" sz="2800" dirty="0" smtClean="0"/>
          </a:p>
          <a:p>
            <a:pPr>
              <a:buNone/>
            </a:pPr>
            <a:endParaRPr lang="ar-SA" sz="2800" dirty="0" smtClean="0"/>
          </a:p>
          <a:p>
            <a:pPr>
              <a:buNone/>
            </a:pPr>
            <a:endParaRPr lang="ar-SA" sz="2800" dirty="0" smtClean="0"/>
          </a:p>
          <a:p>
            <a:pPr>
              <a:buNone/>
            </a:pPr>
            <a:r>
              <a:rPr lang="ar-SA" sz="2800" dirty="0" smtClean="0"/>
              <a:t>3). توزيع الأرباح</a:t>
            </a:r>
            <a:endParaRPr lang="en-US" sz="2800" dirty="0" smtClean="0"/>
          </a:p>
          <a:p>
            <a:pPr>
              <a:buNone/>
            </a:pPr>
            <a:endParaRPr lang="ar-SA"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900" b="1" dirty="0" smtClean="0"/>
              <a:t>تعريف شركات المساهمة و خصائصها</a:t>
            </a:r>
            <a:endParaRPr lang="ar-SA" dirty="0"/>
          </a:p>
        </p:txBody>
      </p:sp>
      <p:sp>
        <p:nvSpPr>
          <p:cNvPr id="3" name="Content Placeholder 2"/>
          <p:cNvSpPr>
            <a:spLocks noGrp="1"/>
          </p:cNvSpPr>
          <p:nvPr>
            <p:ph idx="1"/>
          </p:nvPr>
        </p:nvSpPr>
        <p:spPr/>
        <p:txBody>
          <a:bodyPr/>
          <a:lstStyle/>
          <a:p>
            <a:pPr>
              <a:buNone/>
            </a:pPr>
            <a:endParaRPr lang="ar-SA" dirty="0" smtClean="0"/>
          </a:p>
          <a:p>
            <a:pPr>
              <a:buNone/>
            </a:pPr>
            <a:endParaRPr lang="ar-SA" dirty="0"/>
          </a:p>
        </p:txBody>
      </p:sp>
      <p:sp>
        <p:nvSpPr>
          <p:cNvPr id="4" name="Rounded Rectangle 3"/>
          <p:cNvSpPr/>
          <p:nvPr/>
        </p:nvSpPr>
        <p:spPr>
          <a:xfrm>
            <a:off x="1619672" y="1412776"/>
            <a:ext cx="6912768" cy="1152128"/>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a:buNone/>
            </a:pPr>
            <a:r>
              <a:rPr lang="ar-SA" sz="2400" dirty="0" smtClean="0"/>
              <a:t>تعرف على أنها شركة ينقسم رأس مالها إلى </a:t>
            </a:r>
            <a:r>
              <a:rPr lang="ar-SA" sz="2400" b="1" dirty="0" smtClean="0"/>
              <a:t>أسهم </a:t>
            </a:r>
            <a:r>
              <a:rPr lang="ar-SA" sz="2400" dirty="0" smtClean="0"/>
              <a:t>متساوية، قابلة للتداول، و لا يسأل الشركاء فيها إلا بالمبالغ التي يملكونها في الشركة.</a:t>
            </a:r>
            <a:endParaRPr lang="ar-SA" sz="2400" dirty="0"/>
          </a:p>
        </p:txBody>
      </p:sp>
      <p:sp>
        <p:nvSpPr>
          <p:cNvPr id="5" name="Rounded Rectangle 4"/>
          <p:cNvSpPr/>
          <p:nvPr/>
        </p:nvSpPr>
        <p:spPr>
          <a:xfrm>
            <a:off x="1187624" y="2708920"/>
            <a:ext cx="7704856" cy="3888432"/>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1). لها شخصية محاسبية مستقلة (اعتبارية)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أن الشركة مستقلة عن حملة أسهمها ( ملاكها)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الشركة نفسها تبيع  و تشتري وتلتزم بالإضافة إلى أنها مسئولة عن ديونها.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لا تتأثر الشركة بنقل ملكية أسهمها من شخص لآخر أو موت أو إفلاس أحد حملة الأسهم.</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2). إدارة الشركة</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إن إدارة الشركة منفصلة عن ملاكها (حملة أسهمها).</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buFontTx/>
              <a:buChar char="•"/>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أن إدارة الشركة تكون عن طريق :</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الجمعيات العمومية للمساهمين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sym typeface="Wingdings" pitchFamily="2" charset="2"/>
              </a:rPr>
              <a:t></a:t>
            </a: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 مجلس الإدارة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sym typeface="Wingdings" pitchFamily="2" charset="2"/>
              </a:rPr>
              <a:t></a:t>
            </a: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عضو</a:t>
            </a: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sym typeface="Wingdings" pitchFamily="2" charset="2"/>
              </a:rPr>
              <a:t>  مجلس الإدارة المنتدب( المدير العام)</a:t>
            </a:r>
            <a:r>
              <a:rPr lang="ar-SA" sz="2000" dirty="0">
                <a:solidFill>
                  <a:schemeClr val="tx1"/>
                </a:solidFill>
                <a:latin typeface="Arial" pitchFamily="34" charset="0"/>
                <a:ea typeface="Times New Roman" pitchFamily="18" charset="0"/>
                <a:cs typeface="Traditional Arabic" pitchFamily="2" charset="-78"/>
                <a:sym typeface="Wingdings" pitchFamily="2" charset="2"/>
              </a:rPr>
              <a:t> </a:t>
            </a:r>
            <a:r>
              <a:rPr kumimoji="0" lang="en-US" sz="20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sym typeface="Wingdings" pitchFamily="2" charset="2"/>
              </a:rPr>
              <a:t></a:t>
            </a: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الموظفين.</a:t>
            </a:r>
            <a:endParaRPr kumimoji="0" lang="en-US" sz="20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lvl="0" eaLnBrk="0" fontAlgn="base" hangingPunct="0">
              <a:spcBef>
                <a:spcPct val="0"/>
              </a:spcBef>
              <a:spcAft>
                <a:spcPct val="0"/>
              </a:spcAft>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sym typeface="Wingdings" pitchFamily="2" charset="2"/>
              </a:rPr>
              <a:t>3). سهولة تبادل الأسهم</a:t>
            </a:r>
            <a:endParaRPr kumimoji="0" lang="en-US" sz="20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lvl="0" eaLnBrk="0" fontAlgn="base" hangingPunct="0">
              <a:spcBef>
                <a:spcPct val="0"/>
              </a:spcBef>
              <a:spcAft>
                <a:spcPct val="0"/>
              </a:spcAft>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sym typeface="Wingdings" pitchFamily="2" charset="2"/>
              </a:rPr>
              <a:t>يجوز لحملة الأسهم تداول أسهم الشركة دون الحاجة إلى أخذ موافقة الشركاء .</a:t>
            </a:r>
            <a:endParaRPr kumimoji="0" lang="en-US" sz="2000" b="0" i="0" u="none" strike="noStrike" cap="none" normalizeH="0" baseline="0" dirty="0" smtClean="0">
              <a:ln>
                <a:noFill/>
              </a:ln>
              <a:solidFill>
                <a:schemeClr val="tx1"/>
              </a:solidFill>
              <a:effectLst/>
              <a:latin typeface="Arial" pitchFamily="34" charset="0"/>
              <a:cs typeface="Arial" pitchFamily="34" charset="0"/>
              <a:sym typeface="Wingdings" pitchFamily="2" charset="2"/>
            </a:endParaRPr>
          </a:p>
          <a:p>
            <a:pPr lvl="0" eaLnBrk="0" fontAlgn="base" hangingPunct="0">
              <a:spcBef>
                <a:spcPct val="0"/>
              </a:spcBef>
              <a:spcAft>
                <a:spcPct val="0"/>
              </a:spcAft>
              <a:tabLst>
                <a:tab pos="457200" algn="r"/>
                <a:tab pos="2743200" algn="ctr"/>
                <a:tab pos="5486400" algn="r"/>
              </a:tabLst>
            </a:pPr>
            <a:r>
              <a:rPr kumimoji="0" lang="ar-SA" sz="20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sym typeface="Wingdings" pitchFamily="2" charset="2"/>
              </a:rPr>
              <a:t>4). العمل في ظل نظام الشركات</a:t>
            </a:r>
            <a:endParaRPr kumimoji="0" lang="ar-SA" sz="2000" b="0" i="0" u="none" strike="noStrike" cap="none" normalizeH="0" baseline="0" dirty="0" smtClean="0">
              <a:ln>
                <a:noFill/>
              </a:ln>
              <a:solidFill>
                <a:schemeClr val="tx1"/>
              </a:solidFill>
              <a:effectLst/>
              <a:latin typeface="Times New Roman" pitchFamily="18" charset="0"/>
              <a:ea typeface="Times New Roman" pitchFamily="18" charset="0"/>
              <a:cs typeface="Traditional Arabic" pitchFamily="2" charset="-78"/>
              <a:sym typeface="Wingdings" pitchFamily="2" charset="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sp>
        <p:nvSpPr>
          <p:cNvPr id="4" name="Rounded Rectangle 3"/>
          <p:cNvSpPr/>
          <p:nvPr/>
        </p:nvSpPr>
        <p:spPr>
          <a:xfrm>
            <a:off x="2123728" y="1556792"/>
            <a:ext cx="5616624" cy="1296144"/>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smtClean="0"/>
              <a:t>يجوز تعديل رأس مال الشركة المساهمة </a:t>
            </a:r>
            <a:endParaRPr lang="ar-SA" sz="2800" b="1" dirty="0"/>
          </a:p>
        </p:txBody>
      </p:sp>
      <p:sp>
        <p:nvSpPr>
          <p:cNvPr id="7" name="Left Brace 6"/>
          <p:cNvSpPr/>
          <p:nvPr/>
        </p:nvSpPr>
        <p:spPr>
          <a:xfrm rot="5400000">
            <a:off x="4644008" y="548680"/>
            <a:ext cx="936104" cy="5544616"/>
          </a:xfrm>
          <a:prstGeom prst="leftBrace">
            <a:avLst>
              <a:gd name="adj1" fmla="val 8333"/>
              <a:gd name="adj2" fmla="val 53333"/>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ar-SA"/>
          </a:p>
        </p:txBody>
      </p:sp>
      <p:sp>
        <p:nvSpPr>
          <p:cNvPr id="8" name="Rounded Rectangle 7"/>
          <p:cNvSpPr/>
          <p:nvPr/>
        </p:nvSpPr>
        <p:spPr>
          <a:xfrm>
            <a:off x="6084168" y="3861048"/>
            <a:ext cx="2808312" cy="1584176"/>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smtClean="0"/>
              <a:t>زيادة </a:t>
            </a:r>
            <a:r>
              <a:rPr lang="ar-SA" sz="2800" b="1" dirty="0"/>
              <a:t>رأس المال </a:t>
            </a:r>
          </a:p>
        </p:txBody>
      </p:sp>
      <p:sp>
        <p:nvSpPr>
          <p:cNvPr id="9" name="Rounded Rectangle 8"/>
          <p:cNvSpPr/>
          <p:nvPr/>
        </p:nvSpPr>
        <p:spPr>
          <a:xfrm>
            <a:off x="1259632" y="3861048"/>
            <a:ext cx="2664296" cy="151216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800" b="1" dirty="0"/>
              <a:t>تخفيض رأس المال </a:t>
            </a:r>
          </a:p>
        </p:txBody>
      </p:sp>
      <p:pic>
        <p:nvPicPr>
          <p:cNvPr id="10" name="Picture 9" descr="imagesCAWQO4GZ.jpg"/>
          <p:cNvPicPr>
            <a:picLocks noChangeAspect="1"/>
          </p:cNvPicPr>
          <p:nvPr/>
        </p:nvPicPr>
        <p:blipFill>
          <a:blip r:embed="rId2" cstate="print"/>
          <a:stretch>
            <a:fillRect/>
          </a:stretch>
        </p:blipFill>
        <p:spPr>
          <a:xfrm>
            <a:off x="3923928" y="5373216"/>
            <a:ext cx="2088232" cy="1317337"/>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22114"/>
          </a:xfrm>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sp>
        <p:nvSpPr>
          <p:cNvPr id="3" name="Content Placeholder 2"/>
          <p:cNvSpPr>
            <a:spLocks noGrp="1"/>
          </p:cNvSpPr>
          <p:nvPr>
            <p:ph idx="1"/>
          </p:nvPr>
        </p:nvSpPr>
        <p:spPr>
          <a:xfrm>
            <a:off x="1435608" y="1268760"/>
            <a:ext cx="7498080" cy="5400600"/>
          </a:xfrm>
        </p:spPr>
        <p:txBody>
          <a:bodyPr>
            <a:normAutofit fontScale="62500" lnSpcReduction="20000"/>
          </a:bodyPr>
          <a:lstStyle/>
          <a:p>
            <a:pPr>
              <a:buNone/>
            </a:pPr>
            <a:r>
              <a:rPr lang="ar-SA" sz="3800" b="1" dirty="0" smtClean="0">
                <a:solidFill>
                  <a:schemeClr val="accent1">
                    <a:lumMod val="75000"/>
                  </a:schemeClr>
                </a:solidFill>
              </a:rPr>
              <a:t>1). إصدار اسهم جديدة نقدية أو عينية</a:t>
            </a:r>
            <a:endParaRPr lang="en-US" sz="3800" dirty="0" smtClean="0">
              <a:solidFill>
                <a:schemeClr val="accent1">
                  <a:lumMod val="75000"/>
                </a:schemeClr>
              </a:solidFill>
            </a:endParaRPr>
          </a:p>
          <a:p>
            <a:pPr>
              <a:buNone/>
            </a:pPr>
            <a:r>
              <a:rPr lang="ar-SA" dirty="0" smtClean="0"/>
              <a:t>لا تختلف عن إجراءات إصدار هذه الأسهم عند تأسيس الشركة غالبا ما تصدر الأسهم الجديدة بعلاوة إصدار تعادل في الغالب الفرق بين القيمة الاسمية للسهم و القيمة الدفترية وقت إصدار اسهم زيادة راس المال</a:t>
            </a:r>
            <a:endParaRPr lang="en-US" dirty="0" smtClean="0"/>
          </a:p>
          <a:p>
            <a:pPr>
              <a:buNone/>
            </a:pPr>
            <a:r>
              <a:rPr lang="ar-SA" b="1" u="sng" dirty="0" smtClean="0"/>
              <a:t>القيد:</a:t>
            </a:r>
            <a:endParaRPr lang="en-US" dirty="0" smtClean="0"/>
          </a:p>
          <a:p>
            <a:pPr>
              <a:buNone/>
            </a:pPr>
            <a:r>
              <a:rPr lang="ar-SA" dirty="0" smtClean="0"/>
              <a:t>من مذكورين</a:t>
            </a:r>
            <a:endParaRPr lang="en-US" dirty="0" smtClean="0"/>
          </a:p>
          <a:p>
            <a:pPr>
              <a:buNone/>
            </a:pPr>
            <a:r>
              <a:rPr lang="ar-SA" dirty="0" smtClean="0"/>
              <a:t>××× البنك ( الأسهم النقدية) </a:t>
            </a:r>
            <a:endParaRPr lang="en-US" dirty="0" smtClean="0"/>
          </a:p>
          <a:p>
            <a:pPr>
              <a:buNone/>
            </a:pPr>
            <a:r>
              <a:rPr lang="ar-SA" dirty="0" smtClean="0"/>
              <a:t>××× الأصول (العينية) </a:t>
            </a:r>
            <a:endParaRPr lang="en-US" dirty="0" smtClean="0"/>
          </a:p>
          <a:p>
            <a:pPr>
              <a:buNone/>
            </a:pPr>
            <a:r>
              <a:rPr lang="ar-SA" dirty="0" smtClean="0"/>
              <a:t>            ××× إلى ح / رأس المال دائنا </a:t>
            </a:r>
            <a:r>
              <a:rPr lang="ar-SA" b="1" dirty="0" smtClean="0"/>
              <a:t>( قيمة الأسهم المصدرة)</a:t>
            </a:r>
            <a:endParaRPr lang="en-US" dirty="0" smtClean="0"/>
          </a:p>
          <a:p>
            <a:pPr>
              <a:buNone/>
            </a:pPr>
            <a:r>
              <a:rPr lang="ar-SA" dirty="0" smtClean="0"/>
              <a:t>            ××× إلى ح / احتياطي نظامي</a:t>
            </a:r>
            <a:r>
              <a:rPr lang="ar-SA" b="1" dirty="0" smtClean="0"/>
              <a:t>( علاوة الاصدار)</a:t>
            </a:r>
            <a:endParaRPr lang="en-US" dirty="0" smtClean="0"/>
          </a:p>
          <a:p>
            <a:pPr>
              <a:buNone/>
            </a:pPr>
            <a:r>
              <a:rPr lang="ar-SA" dirty="0" smtClean="0"/>
              <a:t> </a:t>
            </a:r>
            <a:endParaRPr lang="en-US" dirty="0" smtClean="0"/>
          </a:p>
          <a:p>
            <a:pPr>
              <a:buNone/>
            </a:pPr>
            <a:r>
              <a:rPr lang="ar-SA" b="1" dirty="0" smtClean="0">
                <a:solidFill>
                  <a:schemeClr val="accent1">
                    <a:lumMod val="75000"/>
                  </a:schemeClr>
                </a:solidFill>
              </a:rPr>
              <a:t>2). تحويل فائض الاحتياطي النظامي إلى جزء من راس المال و إصدار اسهم بذلك</a:t>
            </a:r>
            <a:endParaRPr lang="en-US" dirty="0" smtClean="0">
              <a:solidFill>
                <a:schemeClr val="accent1">
                  <a:lumMod val="75000"/>
                </a:schemeClr>
              </a:solidFill>
            </a:endParaRPr>
          </a:p>
          <a:p>
            <a:pPr>
              <a:buNone/>
            </a:pPr>
            <a:r>
              <a:rPr lang="ar-SA" dirty="0" smtClean="0"/>
              <a:t>و تصدر اسهم ذات قيمة اسمية تساوي القيمة الاسمية لاسهم الشركة و توزع هذه الأسهم على حملة الأسهم العادية بنسبة ما يملكه كل مساهم </a:t>
            </a:r>
            <a:endParaRPr lang="en-US" dirty="0" smtClean="0"/>
          </a:p>
          <a:p>
            <a:pPr>
              <a:buNone/>
            </a:pPr>
            <a:r>
              <a:rPr lang="ar-SA" b="1" dirty="0" smtClean="0"/>
              <a:t>نعمل قيد  </a:t>
            </a:r>
          </a:p>
          <a:p>
            <a:pPr>
              <a:buNone/>
            </a:pPr>
            <a:r>
              <a:rPr lang="ar-SA" dirty="0" smtClean="0"/>
              <a:t>××× من ح/ الاحتياطي النظامي (</a:t>
            </a:r>
            <a:r>
              <a:rPr lang="ar-SA" b="1" dirty="0" smtClean="0"/>
              <a:t>مدين</a:t>
            </a:r>
            <a:r>
              <a:rPr lang="ar-SA" dirty="0" smtClean="0"/>
              <a:t>) (</a:t>
            </a:r>
            <a:r>
              <a:rPr lang="ar-SA" b="1" dirty="0" smtClean="0"/>
              <a:t>ما يعادل المبلغ المطلوب زيادته في رأس المال</a:t>
            </a:r>
            <a:r>
              <a:rPr lang="ar-SA" dirty="0" smtClean="0"/>
              <a:t>)</a:t>
            </a:r>
            <a:endParaRPr lang="en-US" dirty="0" smtClean="0"/>
          </a:p>
          <a:p>
            <a:pPr>
              <a:buNone/>
            </a:pPr>
            <a:r>
              <a:rPr lang="ar-SA" dirty="0" smtClean="0"/>
              <a:t>               ××× إلى ح/ رأس المال (</a:t>
            </a:r>
            <a:r>
              <a:rPr lang="ar-SA" b="1" dirty="0" smtClean="0"/>
              <a:t>دائنا</a:t>
            </a:r>
            <a:r>
              <a:rPr lang="ar-SA" dirty="0" smtClean="0"/>
              <a:t>)</a:t>
            </a:r>
            <a:endParaRPr lang="en-US" dirty="0" smtClean="0"/>
          </a:p>
          <a:p>
            <a:pPr>
              <a:buNone/>
            </a:pPr>
            <a:endParaRPr lang="en-US" dirty="0" smtClean="0"/>
          </a:p>
          <a:p>
            <a:endParaRPr lang="ar-SA"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94122"/>
          </a:xfrm>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sp>
        <p:nvSpPr>
          <p:cNvPr id="3" name="Content Placeholder 2"/>
          <p:cNvSpPr>
            <a:spLocks noGrp="1"/>
          </p:cNvSpPr>
          <p:nvPr>
            <p:ph idx="1"/>
          </p:nvPr>
        </p:nvSpPr>
        <p:spPr>
          <a:xfrm>
            <a:off x="1435608" y="1447800"/>
            <a:ext cx="7498080" cy="5221560"/>
          </a:xfrm>
        </p:spPr>
        <p:txBody>
          <a:bodyPr>
            <a:normAutofit fontScale="70000" lnSpcReduction="20000"/>
          </a:bodyPr>
          <a:lstStyle/>
          <a:p>
            <a:pPr>
              <a:buNone/>
            </a:pPr>
            <a:r>
              <a:rPr lang="ar-SA" sz="2900" b="1" dirty="0" smtClean="0">
                <a:solidFill>
                  <a:schemeClr val="accent1">
                    <a:lumMod val="75000"/>
                  </a:schemeClr>
                </a:solidFill>
              </a:rPr>
              <a:t>3). تحويل دين حال الأداء (السندات) إلى جزء من رأس المال و إصدار أسهم بدل سندات الدين</a:t>
            </a:r>
            <a:endParaRPr lang="en-US" sz="2900" dirty="0" smtClean="0">
              <a:solidFill>
                <a:schemeClr val="accent1">
                  <a:lumMod val="75000"/>
                </a:schemeClr>
              </a:solidFill>
            </a:endParaRPr>
          </a:p>
          <a:p>
            <a:pPr lvl="0">
              <a:buFont typeface="Wingdings" pitchFamily="2" charset="2"/>
              <a:buChar char="Ø"/>
            </a:pPr>
            <a:r>
              <a:rPr lang="ar-SA" dirty="0" smtClean="0"/>
              <a:t>و يتم ذلك إذا حل الدين ولم تتوفر للشركة السيولة الكافية لسداده و صعب عليها الاقتراض لتسديد الدين</a:t>
            </a:r>
          </a:p>
          <a:p>
            <a:pPr lvl="0">
              <a:buFont typeface="Wingdings" pitchFamily="2" charset="2"/>
              <a:buChar char="Ø"/>
            </a:pPr>
            <a:r>
              <a:rPr lang="ar-SA" dirty="0" smtClean="0"/>
              <a:t>إذا تم اتفاق بين الشركة و الدائنين على تحويل الدين إلى جزء من رأس المال فان الإجراءات المحاسبية </a:t>
            </a:r>
            <a:endParaRPr lang="en-US" dirty="0" smtClean="0"/>
          </a:p>
          <a:p>
            <a:pPr>
              <a:buNone/>
            </a:pPr>
            <a:r>
              <a:rPr lang="ar-SA" sz="2900" b="1" u="sng" dirty="0" smtClean="0"/>
              <a:t>القيد</a:t>
            </a:r>
            <a:endParaRPr lang="en-US" sz="2900" b="1" u="sng" dirty="0" smtClean="0"/>
          </a:p>
          <a:p>
            <a:pPr>
              <a:buNone/>
            </a:pPr>
            <a:r>
              <a:rPr lang="ar-SA" dirty="0" smtClean="0"/>
              <a:t>××××من ح/ الدين السندات </a:t>
            </a:r>
            <a:endParaRPr lang="en-US" dirty="0" smtClean="0"/>
          </a:p>
          <a:p>
            <a:pPr>
              <a:buNone/>
            </a:pPr>
            <a:r>
              <a:rPr lang="ar-SA" dirty="0" smtClean="0"/>
              <a:t>             ××××× الى ح/ راس المال </a:t>
            </a:r>
            <a:endParaRPr lang="en-US" dirty="0" smtClean="0"/>
          </a:p>
          <a:p>
            <a:pPr>
              <a:buNone/>
            </a:pPr>
            <a:r>
              <a:rPr lang="ar-SA" sz="2600" dirty="0" smtClean="0"/>
              <a:t>و تصدر اسهم جديدة الدائنين و يعتبرون مساهمين في الشركة بعد أن كانوا دائنين لها</a:t>
            </a:r>
            <a:endParaRPr lang="en-US" sz="2600" dirty="0" smtClean="0"/>
          </a:p>
          <a:p>
            <a:pPr>
              <a:buNone/>
            </a:pPr>
            <a:r>
              <a:rPr lang="ar-SA" sz="2900" b="1" dirty="0" smtClean="0">
                <a:solidFill>
                  <a:schemeClr val="accent1">
                    <a:lumMod val="75000"/>
                  </a:schemeClr>
                </a:solidFill>
              </a:rPr>
              <a:t>4). استبدال حصص التأسيس بأسهم رأس المال</a:t>
            </a:r>
            <a:endParaRPr lang="en-US" sz="2900" b="1" dirty="0" smtClean="0">
              <a:solidFill>
                <a:schemeClr val="accent1">
                  <a:lumMod val="75000"/>
                </a:schemeClr>
              </a:solidFill>
            </a:endParaRPr>
          </a:p>
          <a:p>
            <a:pPr>
              <a:buFont typeface="Wingdings" pitchFamily="2" charset="2"/>
              <a:buChar char="Ø"/>
            </a:pPr>
            <a:r>
              <a:rPr lang="ar-SA" dirty="0" smtClean="0"/>
              <a:t>تصدر حصص التأسيس يجعل حساب الأصل  المتمثل فيما قدمه أصحابها مدينا و حساب حصص التأسيس دائنا</a:t>
            </a:r>
          </a:p>
          <a:p>
            <a:pPr>
              <a:buFont typeface="Wingdings" pitchFamily="2" charset="2"/>
              <a:buChar char="Ø"/>
            </a:pPr>
            <a:r>
              <a:rPr lang="ar-SA" dirty="0" smtClean="0"/>
              <a:t>و عند التحويل حصص التأسيس إلى جزء من راس المال و إصدار اسهم بذلك فان حساب حصص التأسيس يجعل مدينا و حساب راس المال دائنا</a:t>
            </a:r>
            <a:endParaRPr lang="en-US" dirty="0" smtClean="0"/>
          </a:p>
          <a:p>
            <a:endParaRPr lang="ar-SA"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94122"/>
          </a:xfrm>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sp>
        <p:nvSpPr>
          <p:cNvPr id="3" name="Content Placeholder 2"/>
          <p:cNvSpPr>
            <a:spLocks noGrp="1"/>
          </p:cNvSpPr>
          <p:nvPr>
            <p:ph idx="1"/>
          </p:nvPr>
        </p:nvSpPr>
        <p:spPr>
          <a:xfrm>
            <a:off x="1435608" y="1447800"/>
            <a:ext cx="7498080" cy="5077544"/>
          </a:xfrm>
        </p:spPr>
        <p:txBody>
          <a:bodyPr>
            <a:normAutofit fontScale="85000" lnSpcReduction="20000"/>
          </a:bodyPr>
          <a:lstStyle/>
          <a:p>
            <a:pPr>
              <a:buNone/>
            </a:pPr>
            <a:r>
              <a:rPr lang="ar-SA" sz="3400" b="1" dirty="0" smtClean="0">
                <a:solidFill>
                  <a:schemeClr val="accent1">
                    <a:lumMod val="75000"/>
                  </a:schemeClr>
                </a:solidFill>
              </a:rPr>
              <a:t>مثــال: </a:t>
            </a:r>
            <a:r>
              <a:rPr lang="ar-SA" dirty="0" smtClean="0"/>
              <a:t> </a:t>
            </a:r>
            <a:r>
              <a:rPr lang="ar-SA" sz="2900" dirty="0" smtClean="0"/>
              <a:t>تأسست إحدى شركات المساهمة السعودية في 1/1/1425 . و بعد ثلاث سنوات من ممارسة نشاطها رغبت الشركة في زيادة رأسمالها.</a:t>
            </a:r>
            <a:endParaRPr lang="en-US" sz="2900" dirty="0" smtClean="0"/>
          </a:p>
          <a:p>
            <a:pPr>
              <a:buFont typeface="Wingdings" pitchFamily="2" charset="2"/>
              <a:buChar char="§"/>
            </a:pPr>
            <a:r>
              <a:rPr lang="ar-SA" b="1" dirty="0" smtClean="0">
                <a:solidFill>
                  <a:schemeClr val="accent1">
                    <a:lumMod val="75000"/>
                  </a:schemeClr>
                </a:solidFill>
              </a:rPr>
              <a:t>المطلوب : </a:t>
            </a:r>
            <a:r>
              <a:rPr lang="ar-SA" sz="2800" b="1" dirty="0" smtClean="0"/>
              <a:t>قيود اليومية اللازمة لاثبات زيادة رأس مال الشركة في ظل كل فرض من الفروض التالية على حدة.                        </a:t>
            </a:r>
            <a:endParaRPr lang="en-US" sz="2800" dirty="0" smtClean="0"/>
          </a:p>
          <a:p>
            <a:pPr>
              <a:buNone/>
            </a:pPr>
            <a:r>
              <a:rPr lang="ar-SA" sz="3100" dirty="0" smtClean="0"/>
              <a:t>أ- الفرض الأول: بغرض زيادة رأس المال, قامت الشركة بإصدار 10,000 سهم , القيمة الاسمية للسهم 100 ريال , حصلت بالكامل و أودعت بالبنك.</a:t>
            </a:r>
            <a:endParaRPr lang="en-US" sz="3100" dirty="0" smtClean="0"/>
          </a:p>
          <a:p>
            <a:pPr>
              <a:buNone/>
            </a:pPr>
            <a:r>
              <a:rPr lang="ar-SA" sz="3100" dirty="0" smtClean="0"/>
              <a:t>ب- الفرض الثاني: بغرض زيادة رأس المال, قامت الشركة بإصدار أسهم مجانية تحويلا من الاحتياطي النظامي, و بلغت عدد الأسهم المصدرة  5,000 سهم , القيمة الاسمية للسهم 100 .</a:t>
            </a:r>
            <a:endParaRPr lang="en-US" sz="3100" dirty="0" smtClean="0"/>
          </a:p>
          <a:p>
            <a:pPr>
              <a:buNone/>
            </a:pPr>
            <a:r>
              <a:rPr lang="ar-SA" sz="3100" dirty="0" smtClean="0"/>
              <a:t>ج- الفرض الثالث: بغرض زيادة رأس المال, وافقت  الشركة على تحويل 2000 سند , القيمة الاسمية للسند 500 ريال , إلى 10,000 سهم , القيمة الاسمية للسهم 100 ريال.</a:t>
            </a:r>
            <a:endParaRPr lang="ar-SA" sz="31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000" b="1" dirty="0" smtClean="0"/>
              <a:t>الجزء الثالث</a:t>
            </a:r>
            <a:r>
              <a:rPr lang="ar-SA" sz="4000" dirty="0" smtClean="0"/>
              <a:t>: </a:t>
            </a:r>
            <a:r>
              <a:rPr lang="ar-SA" sz="4000" b="1" dirty="0" smtClean="0"/>
              <a:t>تعديل راس مال الشركة المساهمة</a:t>
            </a:r>
            <a:r>
              <a:rPr lang="ar-SA" sz="4000" dirty="0" smtClean="0"/>
              <a:t> </a:t>
            </a:r>
            <a:endParaRPr lang="ar-SA" sz="4000" dirty="0"/>
          </a:p>
        </p:txBody>
      </p:sp>
      <p:sp>
        <p:nvSpPr>
          <p:cNvPr id="3" name="Content Placeholder 2"/>
          <p:cNvSpPr>
            <a:spLocks noGrp="1"/>
          </p:cNvSpPr>
          <p:nvPr>
            <p:ph idx="1"/>
          </p:nvPr>
        </p:nvSpPr>
        <p:spPr/>
        <p:txBody>
          <a:bodyPr/>
          <a:lstStyle/>
          <a:p>
            <a:pPr lvl="0">
              <a:buClr>
                <a:srgbClr val="FE8637"/>
              </a:buClr>
              <a:buFont typeface="Wingdings" pitchFamily="2" charset="2"/>
              <a:buChar char="ü"/>
            </a:pPr>
            <a:r>
              <a:rPr lang="ar-SA" dirty="0" smtClean="0">
                <a:solidFill>
                  <a:prstClr val="black"/>
                </a:solidFill>
              </a:rPr>
              <a:t>الحل:</a:t>
            </a:r>
          </a:p>
          <a:p>
            <a:pPr lvl="0">
              <a:buClr>
                <a:srgbClr val="FE8637"/>
              </a:buClr>
              <a:buNone/>
            </a:pPr>
            <a:endParaRPr lang="ar-SA" dirty="0" smtClean="0">
              <a:solidFill>
                <a:prstClr val="black"/>
              </a:solidFill>
            </a:endParaRPr>
          </a:p>
          <a:p>
            <a:pPr>
              <a:buNone/>
            </a:pPr>
            <a:endParaRPr lang="ar-SA" dirty="0"/>
          </a:p>
        </p:txBody>
      </p:sp>
      <p:graphicFrame>
        <p:nvGraphicFramePr>
          <p:cNvPr id="5" name="Table 4"/>
          <p:cNvGraphicFramePr>
            <a:graphicFrameLocks noGrp="1"/>
          </p:cNvGraphicFramePr>
          <p:nvPr/>
        </p:nvGraphicFramePr>
        <p:xfrm>
          <a:off x="1907704" y="2132856"/>
          <a:ext cx="6096000" cy="1112520"/>
        </p:xfrm>
        <a:graphic>
          <a:graphicData uri="http://schemas.openxmlformats.org/drawingml/2006/table">
            <a:tbl>
              <a:tblPr rtl="1" firstRow="1" bandRow="1">
                <a:tableStyleId>{ED083AE6-46FA-4A59-8FB0-9F97EB10719F}</a:tableStyleId>
              </a:tblPr>
              <a:tblGrid>
                <a:gridCol w="2032000"/>
                <a:gridCol w="2032000"/>
                <a:gridCol w="2032000"/>
              </a:tblGrid>
              <a:tr h="370840">
                <a:tc>
                  <a:txBody>
                    <a:bodyPr/>
                    <a:lstStyle/>
                    <a:p>
                      <a:pPr rtl="1"/>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dirty="0"/>
                    </a:p>
                  </a:txBody>
                  <a:tcPr/>
                </a:tc>
                <a:tc>
                  <a:txBody>
                    <a:bodyPr/>
                    <a:lstStyle/>
                    <a:p>
                      <a:pPr rtl="1"/>
                      <a:endParaRPr lang="ar-SA" dirty="0"/>
                    </a:p>
                  </a:txBody>
                  <a:tcPr/>
                </a:tc>
              </a:tr>
            </a:tbl>
          </a:graphicData>
        </a:graphic>
      </p:graphicFrame>
      <p:graphicFrame>
        <p:nvGraphicFramePr>
          <p:cNvPr id="6" name="Table 5"/>
          <p:cNvGraphicFramePr>
            <a:graphicFrameLocks noGrp="1"/>
          </p:cNvGraphicFramePr>
          <p:nvPr/>
        </p:nvGraphicFramePr>
        <p:xfrm>
          <a:off x="1979712" y="3573016"/>
          <a:ext cx="6096000" cy="1112520"/>
        </p:xfrm>
        <a:graphic>
          <a:graphicData uri="http://schemas.openxmlformats.org/drawingml/2006/table">
            <a:tbl>
              <a:tblPr rtl="1" firstRow="1" bandRow="1">
                <a:tableStyleId>{ED083AE6-46FA-4A59-8FB0-9F97EB10719F}</a:tableStyleId>
              </a:tblPr>
              <a:tblGrid>
                <a:gridCol w="2032000"/>
                <a:gridCol w="2032000"/>
                <a:gridCol w="2032000"/>
              </a:tblGrid>
              <a:tr h="370840">
                <a:tc>
                  <a:txBody>
                    <a:bodyPr/>
                    <a:lstStyle/>
                    <a:p>
                      <a:pPr rtl="1"/>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dirty="0"/>
                    </a:p>
                  </a:txBody>
                  <a:tcPr/>
                </a:tc>
                <a:tc>
                  <a:txBody>
                    <a:bodyPr/>
                    <a:lstStyle/>
                    <a:p>
                      <a:pPr rtl="1"/>
                      <a:endParaRPr lang="ar-SA" dirty="0"/>
                    </a:p>
                  </a:txBody>
                  <a:tcPr/>
                </a:tc>
              </a:tr>
            </a:tbl>
          </a:graphicData>
        </a:graphic>
      </p:graphicFrame>
      <p:graphicFrame>
        <p:nvGraphicFramePr>
          <p:cNvPr id="7" name="Table 6"/>
          <p:cNvGraphicFramePr>
            <a:graphicFrameLocks noGrp="1"/>
          </p:cNvGraphicFramePr>
          <p:nvPr/>
        </p:nvGraphicFramePr>
        <p:xfrm>
          <a:off x="2051720" y="5085184"/>
          <a:ext cx="6096000" cy="1112520"/>
        </p:xfrm>
        <a:graphic>
          <a:graphicData uri="http://schemas.openxmlformats.org/drawingml/2006/table">
            <a:tbl>
              <a:tblPr rtl="1" firstRow="1" bandRow="1">
                <a:tableStyleId>{ED083AE6-46FA-4A59-8FB0-9F97EB10719F}</a:tableStyleId>
              </a:tblPr>
              <a:tblGrid>
                <a:gridCol w="2032000"/>
                <a:gridCol w="2032000"/>
                <a:gridCol w="2032000"/>
              </a:tblGrid>
              <a:tr h="370840">
                <a:tc>
                  <a:txBody>
                    <a:bodyPr/>
                    <a:lstStyle/>
                    <a:p>
                      <a:pPr rtl="1"/>
                      <a:endParaRPr lang="ar-SA" dirty="0"/>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a:p>
                  </a:txBody>
                  <a:tcPr/>
                </a:tc>
                <a:tc>
                  <a:txBody>
                    <a:bodyPr/>
                    <a:lstStyle/>
                    <a:p>
                      <a:pPr rtl="1"/>
                      <a:endParaRPr lang="ar-SA"/>
                    </a:p>
                  </a:txBody>
                  <a:tcPr/>
                </a:tc>
              </a:tr>
              <a:tr h="370840">
                <a:tc>
                  <a:txBody>
                    <a:bodyPr/>
                    <a:lstStyle/>
                    <a:p>
                      <a:pPr rtl="1"/>
                      <a:endParaRPr lang="ar-SA"/>
                    </a:p>
                  </a:txBody>
                  <a:tcPr/>
                </a:tc>
                <a:tc>
                  <a:txBody>
                    <a:bodyPr/>
                    <a:lstStyle/>
                    <a:p>
                      <a:pPr rtl="1"/>
                      <a:endParaRPr lang="ar-SA" dirty="0"/>
                    </a:p>
                  </a:txBody>
                  <a:tcPr/>
                </a:tc>
                <a:tc>
                  <a:txBody>
                    <a:bodyPr/>
                    <a:lstStyle/>
                    <a:p>
                      <a:pPr rtl="1"/>
                      <a:endParaRPr lang="ar-SA" dirty="0"/>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graphicFrame>
        <p:nvGraphicFramePr>
          <p:cNvPr id="4" name="Content Placeholder 3"/>
          <p:cNvGraphicFramePr>
            <a:graphicFrameLocks noGrp="1"/>
          </p:cNvGraphicFramePr>
          <p:nvPr>
            <p:ph idx="1"/>
          </p:nvPr>
        </p:nvGraphicFramePr>
        <p:xfrm>
          <a:off x="1435100" y="1447800"/>
          <a:ext cx="7499350" cy="4800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3600" b="1" dirty="0" smtClean="0"/>
              <a:t>الجزء الثالث</a:t>
            </a:r>
            <a:r>
              <a:rPr lang="ar-SA" sz="3600" dirty="0" smtClean="0"/>
              <a:t>: </a:t>
            </a:r>
            <a:r>
              <a:rPr lang="ar-SA" sz="3600" b="1" dirty="0" smtClean="0"/>
              <a:t>تعديل راس مال الشركة المساهمة</a:t>
            </a:r>
            <a:r>
              <a:rPr lang="ar-SA" sz="3600" dirty="0" smtClean="0"/>
              <a:t> </a:t>
            </a:r>
            <a:endParaRPr lang="ar-SA" sz="3600" dirty="0"/>
          </a:p>
        </p:txBody>
      </p:sp>
      <p:sp>
        <p:nvSpPr>
          <p:cNvPr id="3" name="Content Placeholder 2"/>
          <p:cNvSpPr>
            <a:spLocks noGrp="1"/>
          </p:cNvSpPr>
          <p:nvPr>
            <p:ph idx="1"/>
          </p:nvPr>
        </p:nvSpPr>
        <p:spPr/>
        <p:txBody>
          <a:bodyPr>
            <a:normAutofit/>
          </a:bodyPr>
          <a:lstStyle/>
          <a:p>
            <a:pPr>
              <a:buNone/>
            </a:pPr>
            <a:r>
              <a:rPr lang="ar-SA" sz="2800" dirty="0" smtClean="0">
                <a:solidFill>
                  <a:schemeClr val="accent1">
                    <a:lumMod val="75000"/>
                  </a:schemeClr>
                </a:solidFill>
              </a:rPr>
              <a:t>1). استرداد جزء من القيمة الاسمية إلى المساهم : </a:t>
            </a:r>
          </a:p>
          <a:p>
            <a:pPr>
              <a:buNone/>
            </a:pPr>
            <a:r>
              <a:rPr lang="ar-SA" sz="2400" b="1" dirty="0" smtClean="0"/>
              <a:t>القيد </a:t>
            </a:r>
            <a:endParaRPr lang="en-US" sz="2400" dirty="0" smtClean="0"/>
          </a:p>
          <a:p>
            <a:pPr>
              <a:buNone/>
            </a:pPr>
            <a:r>
              <a:rPr lang="ar-SA" sz="2400" dirty="0" smtClean="0"/>
              <a:t>×××× من ح/ رأس المال</a:t>
            </a:r>
            <a:endParaRPr lang="en-US" sz="2400" dirty="0" smtClean="0"/>
          </a:p>
          <a:p>
            <a:pPr>
              <a:buNone/>
            </a:pPr>
            <a:r>
              <a:rPr lang="ar-SA" sz="2400" dirty="0" smtClean="0"/>
              <a:t>             ×××× إلى ح/ البنك</a:t>
            </a:r>
          </a:p>
          <a:p>
            <a:pPr lvl="0">
              <a:buNone/>
            </a:pPr>
            <a:r>
              <a:rPr lang="ar-SA" sz="2800" dirty="0" smtClean="0">
                <a:solidFill>
                  <a:schemeClr val="accent1">
                    <a:lumMod val="75000"/>
                  </a:schemeClr>
                </a:solidFill>
              </a:rPr>
              <a:t>2). إبراء ذمة المساهم من كل أو بعض الأقشاط التي لم تدفع بعد من القيمة الأسمية</a:t>
            </a:r>
          </a:p>
          <a:p>
            <a:pPr lvl="0">
              <a:buNone/>
            </a:pPr>
            <a:r>
              <a:rPr lang="ar-SA" sz="2400" dirty="0" smtClean="0"/>
              <a:t>لا يترتب عليها أي أثر محاسبي حيث أنه تم قيد ما دفعه المساهم من قيمة الأسهم لرأس المال المدفوع </a:t>
            </a:r>
          </a:p>
          <a:p>
            <a:pPr lvl="0">
              <a:buNone/>
            </a:pPr>
            <a:endParaRPr lang="ar-SA" sz="2400" dirty="0" smtClean="0"/>
          </a:p>
          <a:p>
            <a:pPr>
              <a:buNone/>
            </a:pPr>
            <a:endParaRPr lang="ar-SA" sz="2400" dirty="0" smtClean="0"/>
          </a:p>
          <a:p>
            <a:pPr>
              <a:buNone/>
            </a:pPr>
            <a:endParaRPr lang="ar-SA" sz="2400" dirty="0" smtClean="0">
              <a:solidFill>
                <a:schemeClr val="accent1">
                  <a:lumMod val="75000"/>
                </a:schemeClr>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22114"/>
          </a:xfrm>
        </p:spPr>
        <p:txBody>
          <a:bodyPr>
            <a:normAutofit/>
          </a:bodyPr>
          <a:lstStyle/>
          <a:p>
            <a:r>
              <a:rPr lang="ar-SA" sz="3600" b="1" dirty="0" smtClean="0">
                <a:solidFill>
                  <a:srgbClr val="575F6D">
                    <a:satMod val="130000"/>
                  </a:srgbClr>
                </a:solidFill>
              </a:rPr>
              <a:t>الجزء الثالث</a:t>
            </a:r>
            <a:r>
              <a:rPr lang="ar-SA" sz="3600" dirty="0" smtClean="0">
                <a:solidFill>
                  <a:srgbClr val="575F6D">
                    <a:satMod val="130000"/>
                  </a:srgbClr>
                </a:solidFill>
              </a:rPr>
              <a:t>: </a:t>
            </a:r>
            <a:r>
              <a:rPr lang="ar-SA" sz="3600" b="1" dirty="0" smtClean="0">
                <a:solidFill>
                  <a:srgbClr val="575F6D">
                    <a:satMod val="130000"/>
                  </a:srgbClr>
                </a:solidFill>
              </a:rPr>
              <a:t>تعديل راس مال الشركة المساهمة</a:t>
            </a:r>
            <a:r>
              <a:rPr lang="ar-SA" sz="3600" dirty="0" smtClean="0">
                <a:solidFill>
                  <a:srgbClr val="575F6D">
                    <a:satMod val="130000"/>
                  </a:srgbClr>
                </a:solidFill>
              </a:rPr>
              <a:t> </a:t>
            </a:r>
            <a:endParaRPr lang="ar-SA" dirty="0"/>
          </a:p>
        </p:txBody>
      </p:sp>
      <p:sp>
        <p:nvSpPr>
          <p:cNvPr id="3" name="Content Placeholder 2"/>
          <p:cNvSpPr>
            <a:spLocks noGrp="1"/>
          </p:cNvSpPr>
          <p:nvPr>
            <p:ph idx="1"/>
          </p:nvPr>
        </p:nvSpPr>
        <p:spPr>
          <a:xfrm>
            <a:off x="1475656" y="1412776"/>
            <a:ext cx="7498080" cy="4979640"/>
          </a:xfrm>
        </p:spPr>
        <p:txBody>
          <a:bodyPr>
            <a:normAutofit fontScale="62500" lnSpcReduction="20000"/>
          </a:bodyPr>
          <a:lstStyle/>
          <a:p>
            <a:pPr>
              <a:buNone/>
            </a:pPr>
            <a:r>
              <a:rPr lang="ar-SA" sz="4000" b="1" dirty="0" smtClean="0">
                <a:solidFill>
                  <a:schemeClr val="accent1">
                    <a:lumMod val="75000"/>
                  </a:schemeClr>
                </a:solidFill>
              </a:rPr>
              <a:t>2). تخفيض القيمة الاسمية للسهم بما يعادل الخسارة التي تعرضت لها الشركة </a:t>
            </a:r>
            <a:endParaRPr lang="en-US" sz="4000" dirty="0" smtClean="0">
              <a:solidFill>
                <a:schemeClr val="accent1">
                  <a:lumMod val="75000"/>
                </a:schemeClr>
              </a:solidFill>
            </a:endParaRPr>
          </a:p>
          <a:p>
            <a:pPr>
              <a:buNone/>
            </a:pPr>
            <a:r>
              <a:rPr lang="ar-SA" sz="3400" dirty="0" smtClean="0"/>
              <a:t>أما عندما تتعرض الشركة لخسائر و تقرر جمعياتها العمومية تخفيض رأسمالها بمقدار هذه الخسائر </a:t>
            </a:r>
            <a:endParaRPr lang="en-US" sz="3400" dirty="0" smtClean="0"/>
          </a:p>
          <a:p>
            <a:pPr>
              <a:buNone/>
            </a:pPr>
            <a:r>
              <a:rPr lang="ar-SA" sz="3400" b="1" u="sng" dirty="0" smtClean="0"/>
              <a:t>قيد اليومية</a:t>
            </a:r>
            <a:endParaRPr lang="en-US" sz="3400" dirty="0" smtClean="0"/>
          </a:p>
          <a:p>
            <a:pPr>
              <a:buNone/>
            </a:pPr>
            <a:r>
              <a:rPr lang="ar-SA" sz="3400" dirty="0" smtClean="0"/>
              <a:t>××× من ح/ رأس المال</a:t>
            </a:r>
            <a:endParaRPr lang="en-US" sz="3400" dirty="0" smtClean="0"/>
          </a:p>
          <a:p>
            <a:pPr>
              <a:buNone/>
            </a:pPr>
            <a:r>
              <a:rPr lang="ar-SA" sz="3400" dirty="0" smtClean="0"/>
              <a:t>        ××× إلى ح/   خسائر مرحلة</a:t>
            </a:r>
            <a:endParaRPr lang="en-US" sz="3400" dirty="0" smtClean="0"/>
          </a:p>
          <a:p>
            <a:pPr>
              <a:buNone/>
            </a:pPr>
            <a:r>
              <a:rPr lang="ar-SA" b="1" dirty="0" smtClean="0"/>
              <a:t>ويكون التخفيض </a:t>
            </a:r>
            <a:endParaRPr lang="en-US" dirty="0" smtClean="0"/>
          </a:p>
          <a:p>
            <a:pPr lvl="0">
              <a:buFont typeface="Wingdings" pitchFamily="2" charset="2"/>
              <a:buChar char="Ø"/>
            </a:pPr>
            <a:r>
              <a:rPr lang="ar-SA" sz="2900" dirty="0" smtClean="0"/>
              <a:t>بتخفيض القيمة الاسمية للسهم </a:t>
            </a:r>
            <a:endParaRPr lang="en-US" sz="2900" dirty="0" smtClean="0"/>
          </a:p>
          <a:p>
            <a:pPr lvl="0">
              <a:buFont typeface="Wingdings" pitchFamily="2" charset="2"/>
              <a:buChar char="Ø"/>
            </a:pPr>
            <a:r>
              <a:rPr lang="ar-SA" sz="2900" dirty="0" smtClean="0"/>
              <a:t>توزيع الأسهم الملغاة نتيجة التخفيض على حملة الأسهم حسب نسب ما يملكه كل مساهم و لا يمكن هذا التوزيع إلا إذا كانت الأسهم اسمية</a:t>
            </a:r>
            <a:r>
              <a:rPr lang="ar-SA" dirty="0" smtClean="0"/>
              <a:t>.</a:t>
            </a:r>
          </a:p>
          <a:p>
            <a:pPr lvl="0">
              <a:buNone/>
            </a:pPr>
            <a:endParaRPr lang="en-US" dirty="0" smtClean="0"/>
          </a:p>
          <a:p>
            <a:pPr>
              <a:buNone/>
            </a:pPr>
            <a:r>
              <a:rPr lang="ar-SA" sz="3800" b="1" dirty="0" smtClean="0">
                <a:solidFill>
                  <a:schemeClr val="accent1">
                    <a:lumMod val="75000"/>
                  </a:schemeClr>
                </a:solidFill>
              </a:rPr>
              <a:t>3).عند تخفيض راس مال الشركة المساهمة عن طريق شراء أسهمها و إلغائها </a:t>
            </a:r>
            <a:endParaRPr lang="en-US" sz="3800" b="1" dirty="0" smtClean="0">
              <a:solidFill>
                <a:schemeClr val="accent1">
                  <a:lumMod val="75000"/>
                </a:schemeClr>
              </a:solidFill>
            </a:endParaRPr>
          </a:p>
          <a:p>
            <a:pPr>
              <a:buNone/>
            </a:pPr>
            <a:r>
              <a:rPr lang="ar-SA" dirty="0" smtClean="0"/>
              <a:t>فانه قد يتم الشراء بالقيمة الاسمية و قد يتم الشراء بأقل أو اكثر من القيمة الاسمية</a:t>
            </a:r>
            <a:endParaRPr lang="en-US" dirty="0" smtClean="0"/>
          </a:p>
          <a:p>
            <a:endParaRPr lang="ar-SA"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638"/>
            <a:ext cx="7498080" cy="994122"/>
          </a:xfrm>
        </p:spPr>
        <p:txBody>
          <a:bodyPr>
            <a:normAutofit/>
          </a:bodyPr>
          <a:lstStyle/>
          <a:p>
            <a:r>
              <a:rPr lang="ar-SA" sz="3600" b="1" dirty="0" smtClean="0">
                <a:solidFill>
                  <a:srgbClr val="575F6D">
                    <a:satMod val="130000"/>
                  </a:srgbClr>
                </a:solidFill>
              </a:rPr>
              <a:t>الجزء الثالث</a:t>
            </a:r>
            <a:r>
              <a:rPr lang="ar-SA" sz="3600" dirty="0" smtClean="0">
                <a:solidFill>
                  <a:srgbClr val="575F6D">
                    <a:satMod val="130000"/>
                  </a:srgbClr>
                </a:solidFill>
              </a:rPr>
              <a:t>: </a:t>
            </a:r>
            <a:r>
              <a:rPr lang="ar-SA" sz="3600" b="1" dirty="0" smtClean="0">
                <a:solidFill>
                  <a:srgbClr val="575F6D">
                    <a:satMod val="130000"/>
                  </a:srgbClr>
                </a:solidFill>
              </a:rPr>
              <a:t>تعديل راس مال الشركة المساهمة</a:t>
            </a:r>
            <a:r>
              <a:rPr lang="ar-SA" sz="3600" dirty="0" smtClean="0">
                <a:solidFill>
                  <a:srgbClr val="575F6D">
                    <a:satMod val="130000"/>
                  </a:srgbClr>
                </a:solidFill>
              </a:rPr>
              <a:t> </a:t>
            </a:r>
            <a:endParaRPr lang="ar-SA" dirty="0"/>
          </a:p>
        </p:txBody>
      </p:sp>
      <p:sp>
        <p:nvSpPr>
          <p:cNvPr id="3" name="Content Placeholder 2"/>
          <p:cNvSpPr>
            <a:spLocks noGrp="1"/>
          </p:cNvSpPr>
          <p:nvPr>
            <p:ph idx="1"/>
          </p:nvPr>
        </p:nvSpPr>
        <p:spPr>
          <a:xfrm>
            <a:off x="1435608" y="1447800"/>
            <a:ext cx="7498080" cy="5077544"/>
          </a:xfrm>
        </p:spPr>
        <p:txBody>
          <a:bodyPr>
            <a:normAutofit fontScale="62500" lnSpcReduction="20000"/>
          </a:bodyPr>
          <a:lstStyle/>
          <a:p>
            <a:pPr>
              <a:buNone/>
            </a:pPr>
            <a:r>
              <a:rPr lang="ar-SA" sz="3600" b="1" dirty="0" smtClean="0">
                <a:solidFill>
                  <a:schemeClr val="accent1">
                    <a:lumMod val="75000"/>
                  </a:schemeClr>
                </a:solidFill>
              </a:rPr>
              <a:t>1). الشراء بالقيمة الاسمية </a:t>
            </a:r>
            <a:endParaRPr lang="en-US" sz="3600" dirty="0" smtClean="0">
              <a:solidFill>
                <a:schemeClr val="accent1">
                  <a:lumMod val="75000"/>
                </a:schemeClr>
              </a:solidFill>
            </a:endParaRPr>
          </a:p>
          <a:p>
            <a:pPr>
              <a:buNone/>
            </a:pPr>
            <a:r>
              <a:rPr lang="ar-SA" dirty="0" smtClean="0"/>
              <a:t>×××× من ح/ رأس المال</a:t>
            </a:r>
            <a:endParaRPr lang="en-US" dirty="0" smtClean="0"/>
          </a:p>
          <a:p>
            <a:pPr>
              <a:buNone/>
            </a:pPr>
            <a:r>
              <a:rPr lang="ar-SA" dirty="0" smtClean="0"/>
              <a:t>             ×××× إلى ح/ البنك</a:t>
            </a:r>
            <a:endParaRPr lang="en-US" dirty="0" smtClean="0"/>
          </a:p>
          <a:p>
            <a:pPr>
              <a:buNone/>
            </a:pPr>
            <a:r>
              <a:rPr lang="ar-SA" sz="3600" b="1" dirty="0" smtClean="0">
                <a:solidFill>
                  <a:schemeClr val="accent1">
                    <a:lumMod val="75000"/>
                  </a:schemeClr>
                </a:solidFill>
              </a:rPr>
              <a:t>2).الشراء اقل من القيمة الاسمية فان الفرق يرحل لحساب من حسابات حقوق المساهمين </a:t>
            </a:r>
            <a:r>
              <a:rPr lang="ar-SA" sz="3600" dirty="0" smtClean="0"/>
              <a:t> </a:t>
            </a:r>
            <a:endParaRPr lang="en-US" sz="3600" dirty="0" smtClean="0"/>
          </a:p>
          <a:p>
            <a:pPr>
              <a:buNone/>
            </a:pPr>
            <a:r>
              <a:rPr lang="ar-SA" dirty="0" smtClean="0"/>
              <a:t>×××× من ح/ رأس المال</a:t>
            </a:r>
            <a:endParaRPr lang="en-US" dirty="0" smtClean="0"/>
          </a:p>
          <a:p>
            <a:pPr>
              <a:buNone/>
            </a:pPr>
            <a:r>
              <a:rPr lang="ar-SA" dirty="0" smtClean="0"/>
              <a:t>                  إلى مذكورين</a:t>
            </a:r>
            <a:endParaRPr lang="en-US" dirty="0" smtClean="0"/>
          </a:p>
          <a:p>
            <a:pPr>
              <a:buNone/>
            </a:pPr>
            <a:r>
              <a:rPr lang="ar-SA" dirty="0" smtClean="0"/>
              <a:t>           ××××  ح/ البنك</a:t>
            </a:r>
            <a:endParaRPr lang="en-US" dirty="0" smtClean="0"/>
          </a:p>
          <a:p>
            <a:pPr>
              <a:buNone/>
            </a:pPr>
            <a:r>
              <a:rPr lang="ar-SA" dirty="0" smtClean="0"/>
              <a:t>              ×××× ح/ الاحتياطي النظامي</a:t>
            </a:r>
            <a:endParaRPr lang="en-US" dirty="0" smtClean="0"/>
          </a:p>
          <a:p>
            <a:pPr>
              <a:buNone/>
            </a:pPr>
            <a:r>
              <a:rPr lang="ar-SA" sz="3600" b="1" dirty="0" smtClean="0">
                <a:solidFill>
                  <a:schemeClr val="accent1">
                    <a:lumMod val="75000"/>
                  </a:schemeClr>
                </a:solidFill>
              </a:rPr>
              <a:t>3 ). اكثر من القيمة الاسمية</a:t>
            </a:r>
            <a:endParaRPr lang="en-US" sz="3600" dirty="0" smtClean="0">
              <a:solidFill>
                <a:schemeClr val="accent1">
                  <a:lumMod val="75000"/>
                </a:schemeClr>
              </a:solidFill>
            </a:endParaRPr>
          </a:p>
          <a:p>
            <a:pPr>
              <a:buNone/>
            </a:pPr>
            <a:r>
              <a:rPr lang="ar-SA" dirty="0" smtClean="0"/>
              <a:t>يرحل الفرق على ح/ الأرباح المبقاه</a:t>
            </a:r>
            <a:endParaRPr lang="en-US" dirty="0" smtClean="0"/>
          </a:p>
          <a:p>
            <a:pPr>
              <a:buNone/>
            </a:pPr>
            <a:r>
              <a:rPr lang="ar-SA" dirty="0" smtClean="0"/>
              <a:t>    من مذكورين </a:t>
            </a:r>
            <a:endParaRPr lang="en-US" dirty="0" smtClean="0"/>
          </a:p>
          <a:p>
            <a:pPr>
              <a:buNone/>
            </a:pPr>
            <a:r>
              <a:rPr lang="ar-SA" dirty="0" smtClean="0"/>
              <a:t>  100,000 ح/ رأس المال</a:t>
            </a:r>
            <a:endParaRPr lang="en-US" dirty="0" smtClean="0"/>
          </a:p>
          <a:p>
            <a:pPr>
              <a:buNone/>
            </a:pPr>
            <a:r>
              <a:rPr lang="ar-SA" dirty="0" smtClean="0"/>
              <a:t>  50,0000 ح/ الأرباح المبقاه</a:t>
            </a:r>
            <a:endParaRPr lang="en-US" dirty="0" smtClean="0"/>
          </a:p>
          <a:p>
            <a:pPr>
              <a:buNone/>
            </a:pPr>
            <a:r>
              <a:rPr lang="ar-SA" dirty="0" smtClean="0"/>
              <a:t>                          إلي ح / البنك</a:t>
            </a:r>
            <a:endParaRPr lang="en-US" dirty="0" smtClean="0"/>
          </a:p>
          <a:p>
            <a:endParaRPr lang="ar-SA"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900" b="1" dirty="0" smtClean="0"/>
              <a:t>الجزء الأول :تكوين الشركات المساهمة</a:t>
            </a:r>
            <a:r>
              <a:rPr lang="en-US" dirty="0" smtClean="0"/>
              <a:t/>
            </a:r>
            <a:br>
              <a:rPr lang="en-US" dirty="0" smtClean="0"/>
            </a:br>
            <a:endParaRPr lang="ar-SA" dirty="0"/>
          </a:p>
        </p:txBody>
      </p:sp>
      <p:sp>
        <p:nvSpPr>
          <p:cNvPr id="3" name="Content Placeholder 2"/>
          <p:cNvSpPr>
            <a:spLocks noGrp="1"/>
          </p:cNvSpPr>
          <p:nvPr>
            <p:ph idx="1"/>
          </p:nvPr>
        </p:nvSpPr>
        <p:spPr>
          <a:xfrm>
            <a:off x="1115616" y="1268760"/>
            <a:ext cx="7818072" cy="5400600"/>
          </a:xfrm>
        </p:spPr>
        <p:txBody>
          <a:bodyPr>
            <a:noAutofit/>
          </a:bodyPr>
          <a:lstStyle/>
          <a:p>
            <a:pPr>
              <a:buNone/>
            </a:pPr>
            <a:r>
              <a:rPr lang="ar-SA" sz="1800" b="1" dirty="0" smtClean="0">
                <a:solidFill>
                  <a:schemeClr val="accent1">
                    <a:lumMod val="75000"/>
                  </a:schemeClr>
                </a:solidFill>
              </a:rPr>
              <a:t>لا بد من دراسة كل من:</a:t>
            </a:r>
            <a:endParaRPr lang="en-US" sz="1800" dirty="0" smtClean="0">
              <a:solidFill>
                <a:schemeClr val="accent1">
                  <a:lumMod val="75000"/>
                </a:schemeClr>
              </a:solidFill>
            </a:endParaRPr>
          </a:p>
          <a:p>
            <a:pPr lvl="0">
              <a:buNone/>
            </a:pPr>
            <a:r>
              <a:rPr lang="ar-SA" sz="1800" b="1" dirty="0" smtClean="0"/>
              <a:t>1- مراحل تأسيس شركات المساهمة</a:t>
            </a:r>
            <a:endParaRPr lang="en-US" sz="1800" dirty="0" smtClean="0"/>
          </a:p>
          <a:p>
            <a:pPr>
              <a:buNone/>
            </a:pPr>
            <a:r>
              <a:rPr lang="ar-SA" sz="1800" b="1" dirty="0" smtClean="0"/>
              <a:t>2- أنواع الأسهم التي تصدرها الشركة </a:t>
            </a:r>
          </a:p>
          <a:p>
            <a:pPr marL="539496" indent="-457200">
              <a:buAutoNum type="arabicParenR"/>
            </a:pPr>
            <a:r>
              <a:rPr lang="ar-SA" sz="1800" b="1" dirty="0" smtClean="0">
                <a:solidFill>
                  <a:schemeClr val="accent1">
                    <a:lumMod val="75000"/>
                  </a:schemeClr>
                </a:solidFill>
              </a:rPr>
              <a:t>مراحل تأسيس شركات المساهمة</a:t>
            </a:r>
          </a:p>
          <a:p>
            <a:pPr marL="539496" indent="-457200">
              <a:buNone/>
            </a:pPr>
            <a:r>
              <a:rPr lang="ar-SA" sz="1800" dirty="0" smtClean="0"/>
              <a:t>1-  اتفاق مجموعة من رجال الأعمال ( المؤسسين) على تأسيس الشركة. </a:t>
            </a:r>
            <a:endParaRPr lang="en-US" sz="1800" dirty="0" smtClean="0"/>
          </a:p>
          <a:p>
            <a:pPr>
              <a:buNone/>
            </a:pPr>
            <a:r>
              <a:rPr lang="ar-SA" sz="1800" dirty="0" smtClean="0"/>
              <a:t>2- تقديم طلب إلى وزارة التجارة إلى تأسيس الشركة المساهمة ( و يشمل الطلب معلومات عن أسماء المؤسسين وعدد الأسهم التي اكتتب فيها المؤسسون وعدد أسهم كل مؤسس ... ألخ </a:t>
            </a:r>
            <a:endParaRPr lang="en-US" sz="1800" dirty="0" smtClean="0"/>
          </a:p>
          <a:p>
            <a:pPr>
              <a:buNone/>
            </a:pPr>
            <a:r>
              <a:rPr lang="ar-SA" sz="1800" dirty="0" smtClean="0"/>
              <a:t>3-  الحصول على الموافقة من وزير التجارة</a:t>
            </a:r>
            <a:endParaRPr lang="en-US" sz="1800" dirty="0" smtClean="0"/>
          </a:p>
          <a:p>
            <a:pPr>
              <a:buNone/>
            </a:pPr>
            <a:r>
              <a:rPr lang="ar-SA" sz="1800" dirty="0" smtClean="0"/>
              <a:t>4- أن يتم الاكتتاب في كل راس المال و ذلك:</a:t>
            </a:r>
          </a:p>
          <a:p>
            <a:pPr>
              <a:buFont typeface="Wingdings" pitchFamily="2" charset="2"/>
              <a:buChar char="Ø"/>
            </a:pPr>
            <a:r>
              <a:rPr lang="ar-SA" sz="1800" dirty="0" smtClean="0"/>
              <a:t> في نشره بالجرائد اليومية. </a:t>
            </a:r>
            <a:endParaRPr lang="en-US" sz="1800" dirty="0" smtClean="0"/>
          </a:p>
          <a:p>
            <a:pPr lvl="0">
              <a:buFont typeface="Wingdings" pitchFamily="2" charset="2"/>
              <a:buChar char="Ø"/>
            </a:pPr>
            <a:r>
              <a:rPr lang="ar-SA" sz="1800" dirty="0" smtClean="0"/>
              <a:t>يكون الاكتتاب مفتوحا لمدة لا تقل عن 10 أيام  ولا تزيد عن 90 يوما بقرار من وزير التجارة</a:t>
            </a:r>
          </a:p>
          <a:p>
            <a:pPr lvl="0">
              <a:buNone/>
            </a:pPr>
            <a:r>
              <a:rPr lang="ar-SA" sz="1800" dirty="0" smtClean="0"/>
              <a:t>5- إيداع حصيلة الاكتتاب في أحد البنوك ( البنك الذي يحددها وزير التجارة) و استلام القسط المطلوب سداده و الذي لا يجوز أن يقل عن 25% من القيمة الاسمية للأسهم المكتتب فيها</a:t>
            </a:r>
            <a:endParaRPr lang="en-US" sz="1800" dirty="0" smtClean="0"/>
          </a:p>
          <a:p>
            <a:pPr>
              <a:buNone/>
            </a:pPr>
            <a:r>
              <a:rPr lang="ar-SA" sz="1800" dirty="0" smtClean="0"/>
              <a:t>6- وعندما يتم الاكتتاب في راس المال و الانتهاء من فترة الاكتتاب يتم اجتماع الجمعية التأسيسية.    </a:t>
            </a:r>
            <a:endParaRPr lang="en-US" sz="1800" dirty="0" smtClean="0"/>
          </a:p>
          <a:p>
            <a:pPr>
              <a:buNone/>
            </a:pPr>
            <a:r>
              <a:rPr lang="ar-SA" sz="1800" dirty="0" smtClean="0"/>
              <a:t>7- يتقدم المؤسسين إلى وزارة التجارة خلال 15 بوما من الاجتماع بإعلان تأسيس الشركة.</a:t>
            </a:r>
            <a:endParaRPr lang="en-US" sz="1800" dirty="0" smtClean="0"/>
          </a:p>
          <a:p>
            <a:pPr>
              <a:buNone/>
            </a:pPr>
            <a:r>
              <a:rPr lang="ar-SA" sz="1800" dirty="0" smtClean="0"/>
              <a:t>8- ثم يصدر قرار وزير التجارة بتأسيس الشركة فانه يبدأ التسجيل في سجلات الشركة.</a:t>
            </a:r>
            <a:endParaRPr lang="en-US" sz="1800" dirty="0" smtClean="0"/>
          </a:p>
          <a:p>
            <a:pPr marL="539496" indent="-457200">
              <a:buNone/>
            </a:pPr>
            <a:endParaRPr lang="en-US" sz="1800" dirty="0" smtClean="0"/>
          </a:p>
          <a:p>
            <a:pPr marL="539496" indent="-457200">
              <a:buNone/>
            </a:pPr>
            <a:endParaRPr lang="ar-SA" sz="1800" dirty="0">
              <a:solidFill>
                <a:schemeClr val="accent1">
                  <a:lumMod val="75000"/>
                </a:schemeClr>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sz="3600" b="1" dirty="0" smtClean="0">
                <a:solidFill>
                  <a:srgbClr val="575F6D">
                    <a:satMod val="130000"/>
                  </a:srgbClr>
                </a:solidFill>
              </a:rPr>
              <a:t>الجزء الثالث</a:t>
            </a:r>
            <a:r>
              <a:rPr lang="ar-SA" sz="3600" dirty="0" smtClean="0">
                <a:solidFill>
                  <a:srgbClr val="575F6D">
                    <a:satMod val="130000"/>
                  </a:srgbClr>
                </a:solidFill>
              </a:rPr>
              <a:t>: </a:t>
            </a:r>
            <a:r>
              <a:rPr lang="ar-SA" sz="3600" b="1" dirty="0" smtClean="0">
                <a:solidFill>
                  <a:srgbClr val="575F6D">
                    <a:satMod val="130000"/>
                  </a:srgbClr>
                </a:solidFill>
              </a:rPr>
              <a:t>تعديل راس مال الشركة المساهمة</a:t>
            </a:r>
            <a:r>
              <a:rPr lang="ar-SA" sz="3600" dirty="0" smtClean="0">
                <a:solidFill>
                  <a:srgbClr val="575F6D">
                    <a:satMod val="130000"/>
                  </a:srgbClr>
                </a:solidFill>
              </a:rPr>
              <a:t> </a:t>
            </a:r>
            <a:endParaRPr lang="ar-SA" dirty="0"/>
          </a:p>
        </p:txBody>
      </p:sp>
      <p:sp>
        <p:nvSpPr>
          <p:cNvPr id="3" name="Content Placeholder 2"/>
          <p:cNvSpPr>
            <a:spLocks noGrp="1"/>
          </p:cNvSpPr>
          <p:nvPr>
            <p:ph idx="1"/>
          </p:nvPr>
        </p:nvSpPr>
        <p:spPr>
          <a:xfrm>
            <a:off x="1435608" y="1447800"/>
            <a:ext cx="7498080" cy="5221560"/>
          </a:xfrm>
        </p:spPr>
        <p:txBody>
          <a:bodyPr>
            <a:normAutofit/>
          </a:bodyPr>
          <a:lstStyle/>
          <a:p>
            <a:pPr>
              <a:buNone/>
            </a:pPr>
            <a:r>
              <a:rPr lang="ar-SA" sz="3000" dirty="0" smtClean="0">
                <a:solidFill>
                  <a:schemeClr val="accent1">
                    <a:lumMod val="75000"/>
                  </a:schemeClr>
                </a:solidFill>
              </a:rPr>
              <a:t>مثال: </a:t>
            </a:r>
            <a:r>
              <a:rPr lang="ar-SA" sz="3000" dirty="0" smtClean="0"/>
              <a:t>قررت إحدى شركات المساهمة تخفيض رأسمالها بعد الحصول على موافقة الجمعية العمومية للمساهمين من خلال شراء 5000 سهم من أسهمها المتداولة علما بان القيمة الاسمية 50 ريال</a:t>
            </a:r>
            <a:endParaRPr lang="en-US" sz="3000" dirty="0" smtClean="0"/>
          </a:p>
          <a:p>
            <a:pPr>
              <a:buNone/>
            </a:pPr>
            <a:r>
              <a:rPr lang="ar-SA" sz="2600" b="1" dirty="0" smtClean="0"/>
              <a:t>المطلوب</a:t>
            </a:r>
            <a:endParaRPr lang="en-US" sz="2600" dirty="0" smtClean="0"/>
          </a:p>
          <a:p>
            <a:pPr>
              <a:buNone/>
            </a:pPr>
            <a:r>
              <a:rPr lang="ar-SA" sz="2400" b="1" dirty="0" smtClean="0"/>
              <a:t>قيد اليومية اللازم لاثبات شراء الأسهم و إلغاءها في ظل كل حالة من الحالات التالية:</a:t>
            </a:r>
            <a:endParaRPr lang="en-US" sz="2400" dirty="0" smtClean="0"/>
          </a:p>
          <a:p>
            <a:pPr>
              <a:buNone/>
            </a:pPr>
            <a:r>
              <a:rPr lang="ar-SA" sz="2600" dirty="0" smtClean="0">
                <a:solidFill>
                  <a:schemeClr val="accent1">
                    <a:lumMod val="75000"/>
                  </a:schemeClr>
                </a:solidFill>
              </a:rPr>
              <a:t>أ). شراء الأسهم بالقيمة الاسمية للسهم</a:t>
            </a:r>
            <a:endParaRPr lang="en-US" sz="2600" dirty="0" smtClean="0">
              <a:solidFill>
                <a:schemeClr val="accent1">
                  <a:lumMod val="75000"/>
                </a:schemeClr>
              </a:solidFill>
            </a:endParaRPr>
          </a:p>
          <a:p>
            <a:pPr>
              <a:buNone/>
            </a:pPr>
            <a:r>
              <a:rPr lang="ar-SA" sz="2600" dirty="0" smtClean="0">
                <a:solidFill>
                  <a:schemeClr val="accent1">
                    <a:lumMod val="75000"/>
                  </a:schemeClr>
                </a:solidFill>
              </a:rPr>
              <a:t>ب). شراء الأسهم بمبلغ 60 ريال للسهم</a:t>
            </a:r>
            <a:endParaRPr lang="en-US" sz="2600" dirty="0" smtClean="0">
              <a:solidFill>
                <a:schemeClr val="accent1">
                  <a:lumMod val="75000"/>
                </a:schemeClr>
              </a:solidFill>
            </a:endParaRPr>
          </a:p>
          <a:p>
            <a:pPr>
              <a:buNone/>
            </a:pPr>
            <a:r>
              <a:rPr lang="ar-SA" sz="2600" dirty="0" smtClean="0">
                <a:solidFill>
                  <a:schemeClr val="accent1">
                    <a:lumMod val="75000"/>
                  </a:schemeClr>
                </a:solidFill>
              </a:rPr>
              <a:t>ج/ شراء الأسهم بمبلغ 40 ريال للسهم</a:t>
            </a:r>
            <a:endParaRPr lang="en-US" sz="2600" dirty="0" smtClean="0">
              <a:solidFill>
                <a:schemeClr val="accent1">
                  <a:lumMod val="75000"/>
                </a:schemeClr>
              </a:solidFill>
            </a:endParaRPr>
          </a:p>
          <a:p>
            <a:endParaRPr lang="ar-SA"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sz="4400" b="1" dirty="0" smtClean="0"/>
              <a:t/>
            </a:r>
            <a:br>
              <a:rPr lang="ar-SA" sz="4400" b="1" dirty="0" smtClean="0"/>
            </a:br>
            <a:r>
              <a:rPr lang="ar-SA" sz="4900" b="1" dirty="0" smtClean="0"/>
              <a:t> الجزء الأول :تكوين الشركات المساهمة </a:t>
            </a:r>
            <a:r>
              <a:rPr lang="en-US" sz="4900" dirty="0" smtClean="0"/>
              <a:t/>
            </a:r>
            <a:br>
              <a:rPr lang="en-US" sz="4900" dirty="0" smtClean="0"/>
            </a:br>
            <a:endParaRPr lang="ar-SA" sz="4900" dirty="0"/>
          </a:p>
        </p:txBody>
      </p:sp>
      <p:sp>
        <p:nvSpPr>
          <p:cNvPr id="3" name="Content Placeholder 2"/>
          <p:cNvSpPr>
            <a:spLocks noGrp="1"/>
          </p:cNvSpPr>
          <p:nvPr>
            <p:ph idx="1"/>
          </p:nvPr>
        </p:nvSpPr>
        <p:spPr>
          <a:xfrm>
            <a:off x="1043608" y="1447800"/>
            <a:ext cx="7890080" cy="5149552"/>
          </a:xfrm>
        </p:spPr>
        <p:txBody>
          <a:bodyPr/>
          <a:lstStyle/>
          <a:p>
            <a:pPr>
              <a:buNone/>
            </a:pPr>
            <a:r>
              <a:rPr lang="ar-SA" sz="1800" b="1" dirty="0" smtClean="0">
                <a:solidFill>
                  <a:schemeClr val="accent1">
                    <a:lumMod val="75000"/>
                  </a:schemeClr>
                </a:solidFill>
              </a:rPr>
              <a:t>2) أنواع الأسهم التي تصدرها الشركة </a:t>
            </a:r>
          </a:p>
          <a:p>
            <a:pPr>
              <a:buNone/>
            </a:pPr>
            <a:endParaRPr lang="en-US" sz="1800" b="1" dirty="0" smtClean="0">
              <a:solidFill>
                <a:schemeClr val="accent1">
                  <a:lumMod val="75000"/>
                </a:schemeClr>
              </a:solidFill>
            </a:endParaRPr>
          </a:p>
          <a:p>
            <a:pPr>
              <a:buNone/>
            </a:pPr>
            <a:endParaRPr lang="ar-SA" dirty="0"/>
          </a:p>
        </p:txBody>
      </p:sp>
      <p:sp>
        <p:nvSpPr>
          <p:cNvPr id="4" name="Rounded Rectangle 3"/>
          <p:cNvSpPr/>
          <p:nvPr/>
        </p:nvSpPr>
        <p:spPr>
          <a:xfrm>
            <a:off x="1835696" y="1916832"/>
            <a:ext cx="6264696" cy="1368152"/>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3200" b="1" dirty="0"/>
              <a:t>ويتم تقسيمها إلى:</a:t>
            </a:r>
          </a:p>
        </p:txBody>
      </p:sp>
      <p:cxnSp>
        <p:nvCxnSpPr>
          <p:cNvPr id="6" name="Straight Arrow Connector 5"/>
          <p:cNvCxnSpPr/>
          <p:nvPr/>
        </p:nvCxnSpPr>
        <p:spPr>
          <a:xfrm>
            <a:off x="2339752" y="3501008"/>
            <a:ext cx="0" cy="43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4932040" y="3501008"/>
            <a:ext cx="0" cy="43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7668344" y="3573016"/>
            <a:ext cx="0" cy="43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ounded Rectangle 8"/>
          <p:cNvSpPr/>
          <p:nvPr/>
        </p:nvSpPr>
        <p:spPr>
          <a:xfrm>
            <a:off x="6300192" y="4149080"/>
            <a:ext cx="2520280" cy="108012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t>1-الأسهم العادية</a:t>
            </a:r>
            <a:endParaRPr lang="ar-SA" sz="2400" b="1" dirty="0"/>
          </a:p>
        </p:txBody>
      </p:sp>
      <p:sp>
        <p:nvSpPr>
          <p:cNvPr id="10" name="Rounded Rectangle 9"/>
          <p:cNvSpPr/>
          <p:nvPr/>
        </p:nvSpPr>
        <p:spPr>
          <a:xfrm>
            <a:off x="3563888" y="4149080"/>
            <a:ext cx="2592288" cy="108012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a:t>2- الأسهم </a:t>
            </a:r>
            <a:r>
              <a:rPr lang="ar-SA" sz="2400" b="1" dirty="0" smtClean="0"/>
              <a:t>الممتازة</a:t>
            </a:r>
            <a:endParaRPr lang="ar-SA" sz="2400" b="1" dirty="0"/>
          </a:p>
        </p:txBody>
      </p:sp>
      <p:sp>
        <p:nvSpPr>
          <p:cNvPr id="11" name="Rounded Rectangle 10"/>
          <p:cNvSpPr/>
          <p:nvPr/>
        </p:nvSpPr>
        <p:spPr>
          <a:xfrm>
            <a:off x="1115616" y="4149080"/>
            <a:ext cx="2376264" cy="108012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sz="2400" b="1" dirty="0" smtClean="0"/>
              <a:t>3- حصص </a:t>
            </a:r>
            <a:r>
              <a:rPr lang="ar-SA" sz="2400" b="1" dirty="0"/>
              <a:t>التأسيس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259632" y="171503"/>
          <a:ext cx="7560839" cy="6353841"/>
        </p:xfrm>
        <a:graphic>
          <a:graphicData uri="http://schemas.openxmlformats.org/drawingml/2006/table">
            <a:tbl>
              <a:tblPr rtl="1"/>
              <a:tblGrid>
                <a:gridCol w="840093"/>
                <a:gridCol w="1920213"/>
                <a:gridCol w="2760307"/>
                <a:gridCol w="2040226"/>
              </a:tblGrid>
              <a:tr h="301737">
                <a:tc>
                  <a:txBody>
                    <a:bodyPr/>
                    <a:lstStyle/>
                    <a:p>
                      <a:pPr algn="r" rtl="1">
                        <a:spcAft>
                          <a:spcPts val="0"/>
                        </a:spcAft>
                        <a:tabLst>
                          <a:tab pos="2743200" algn="ctr"/>
                          <a:tab pos="5486400" algn="r"/>
                          <a:tab pos="457200" algn="l"/>
                        </a:tabLst>
                      </a:pPr>
                      <a:endParaRPr lang="en-US" sz="900" dirty="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r" rtl="1">
                        <a:spcAft>
                          <a:spcPts val="0"/>
                        </a:spcAft>
                        <a:tabLst>
                          <a:tab pos="2743200" algn="ctr"/>
                          <a:tab pos="5486400" algn="r"/>
                          <a:tab pos="457200" algn="l"/>
                        </a:tabLst>
                      </a:pPr>
                      <a:r>
                        <a:rPr lang="ar-SA" sz="1800" b="1" u="none" dirty="0" smtClean="0">
                          <a:latin typeface="Times New Roman"/>
                          <a:ea typeface="Times New Roman"/>
                          <a:cs typeface="Traditional Arabic"/>
                        </a:rPr>
                        <a:t>1).الأسهم </a:t>
                      </a:r>
                      <a:r>
                        <a:rPr lang="ar-SA" sz="1800" b="1" u="none" dirty="0">
                          <a:latin typeface="Times New Roman"/>
                          <a:ea typeface="Times New Roman"/>
                          <a:cs typeface="Traditional Arabic"/>
                        </a:rPr>
                        <a:t>العادية</a:t>
                      </a:r>
                      <a:endParaRPr lang="en-US" sz="1800" u="none" dirty="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r" rtl="1">
                        <a:spcAft>
                          <a:spcPts val="0"/>
                        </a:spcAft>
                        <a:tabLst>
                          <a:tab pos="2743200" algn="ctr"/>
                          <a:tab pos="5486400" algn="r"/>
                          <a:tab pos="457200" algn="l"/>
                        </a:tabLst>
                      </a:pPr>
                      <a:r>
                        <a:rPr lang="ar-SA" sz="1800" b="1" u="none" dirty="0">
                          <a:latin typeface="Times New Roman"/>
                          <a:ea typeface="Times New Roman"/>
                          <a:cs typeface="Traditional Arabic"/>
                        </a:rPr>
                        <a:t>2). الأسهم الممتازة: </a:t>
                      </a:r>
                      <a:endParaRPr lang="en-US" sz="1800" u="none" dirty="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r" rtl="1">
                        <a:spcAft>
                          <a:spcPts val="0"/>
                        </a:spcAft>
                        <a:tabLst>
                          <a:tab pos="2743200" algn="ctr"/>
                          <a:tab pos="5486400" algn="r"/>
                          <a:tab pos="457200" algn="l"/>
                        </a:tabLst>
                      </a:pPr>
                      <a:r>
                        <a:rPr lang="ar-SA" sz="1800" b="1" u="none" dirty="0">
                          <a:latin typeface="Times New Roman"/>
                          <a:ea typeface="Times New Roman"/>
                          <a:cs typeface="Traditional Arabic"/>
                        </a:rPr>
                        <a:t>3). حصص التأسيس:</a:t>
                      </a:r>
                      <a:endParaRPr lang="en-US" sz="1800" u="none" dirty="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r>
              <a:tr h="3558529">
                <a:tc>
                  <a:txBody>
                    <a:bodyPr/>
                    <a:lstStyle/>
                    <a:p>
                      <a:pPr algn="just" rtl="1">
                        <a:spcAft>
                          <a:spcPts val="0"/>
                        </a:spcAft>
                        <a:tabLst>
                          <a:tab pos="2743200" algn="ctr"/>
                          <a:tab pos="5486400" algn="r"/>
                          <a:tab pos="457200" algn="l"/>
                        </a:tabLst>
                      </a:pPr>
                      <a:endParaRPr lang="ar-SA" sz="1800" b="1" u="none" dirty="0" smtClean="0">
                        <a:latin typeface="Times New Roman"/>
                        <a:ea typeface="Times New Roman"/>
                        <a:cs typeface="Traditional Arabic"/>
                      </a:endParaRPr>
                    </a:p>
                    <a:p>
                      <a:pPr algn="just" rtl="1">
                        <a:spcAft>
                          <a:spcPts val="0"/>
                        </a:spcAft>
                        <a:tabLst>
                          <a:tab pos="2743200" algn="ctr"/>
                          <a:tab pos="5486400" algn="r"/>
                          <a:tab pos="457200" algn="l"/>
                        </a:tabLst>
                      </a:pPr>
                      <a:r>
                        <a:rPr lang="ar-SA" sz="1800" b="1" u="none" dirty="0" smtClean="0">
                          <a:latin typeface="Times New Roman"/>
                          <a:ea typeface="Times New Roman"/>
                          <a:cs typeface="Traditional Arabic"/>
                        </a:rPr>
                        <a:t>حقوق</a:t>
                      </a:r>
                    </a:p>
                    <a:p>
                      <a:pPr algn="just" rtl="1">
                        <a:spcAft>
                          <a:spcPts val="0"/>
                        </a:spcAft>
                        <a:tabLst>
                          <a:tab pos="2743200" algn="ctr"/>
                          <a:tab pos="5486400" algn="r"/>
                          <a:tab pos="457200" algn="l"/>
                        </a:tabLst>
                      </a:pPr>
                      <a:r>
                        <a:rPr lang="ar-SA" sz="1800" b="1" u="none" dirty="0" smtClean="0">
                          <a:latin typeface="Times New Roman"/>
                          <a:ea typeface="Times New Roman"/>
                          <a:cs typeface="Traditional Arabic"/>
                        </a:rPr>
                        <a:t>حامل </a:t>
                      </a:r>
                      <a:r>
                        <a:rPr lang="ar-SA" sz="1800" b="1" u="none" dirty="0">
                          <a:latin typeface="Times New Roman"/>
                          <a:ea typeface="Times New Roman"/>
                          <a:cs typeface="Traditional Arabic"/>
                        </a:rPr>
                        <a:t>الأسهم لكل من:</a:t>
                      </a:r>
                      <a:endParaRPr lang="en-US" sz="1800" u="none" dirty="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ctr" rtl="1">
                        <a:spcAft>
                          <a:spcPts val="0"/>
                        </a:spcAft>
                        <a:tabLst>
                          <a:tab pos="2743200" algn="ctr"/>
                          <a:tab pos="5486400" algn="r"/>
                          <a:tab pos="457200" algn="l"/>
                        </a:tabLst>
                      </a:pPr>
                      <a:endParaRPr kumimoji="0" lang="ar-SA" sz="1600" kern="1200" dirty="0" smtClean="0">
                        <a:solidFill>
                          <a:schemeClr val="tx1"/>
                        </a:solidFill>
                        <a:latin typeface="Times New Roman"/>
                        <a:ea typeface="Times New Roman"/>
                        <a:cs typeface="Traditional Arabic"/>
                      </a:endParaRPr>
                    </a:p>
                    <a:p>
                      <a:pPr algn="ctr" rtl="1">
                        <a:spcAft>
                          <a:spcPts val="0"/>
                        </a:spcAft>
                        <a:tabLst>
                          <a:tab pos="2743200" algn="ctr"/>
                          <a:tab pos="5486400" algn="r"/>
                          <a:tab pos="457200" algn="l"/>
                        </a:tabLst>
                      </a:pPr>
                      <a:r>
                        <a:rPr kumimoji="0" lang="ar-SA" sz="1600" kern="1200" dirty="0" smtClean="0">
                          <a:solidFill>
                            <a:schemeClr val="tx1"/>
                          </a:solidFill>
                          <a:latin typeface="Times New Roman"/>
                          <a:ea typeface="Times New Roman"/>
                          <a:cs typeface="Traditional Arabic"/>
                        </a:rPr>
                        <a:t>الأكثر </a:t>
                      </a:r>
                      <a:r>
                        <a:rPr kumimoji="0" lang="ar-SA" sz="1600" kern="1200" dirty="0">
                          <a:solidFill>
                            <a:schemeClr val="tx1"/>
                          </a:solidFill>
                          <a:latin typeface="Times New Roman"/>
                          <a:ea typeface="Times New Roman"/>
                          <a:cs typeface="Traditional Arabic"/>
                        </a:rPr>
                        <a:t>شيوعا في المملكة</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السهم العادي يمثل جزءا من رأس مال الشركة يتمتع حامله بحقوق منها:</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1). </a:t>
                      </a:r>
                      <a:r>
                        <a:rPr kumimoji="0" lang="ar-SA" sz="1600" kern="1200" dirty="0" smtClean="0">
                          <a:solidFill>
                            <a:schemeClr val="tx1"/>
                          </a:solidFill>
                          <a:latin typeface="Times New Roman"/>
                          <a:ea typeface="Times New Roman"/>
                          <a:cs typeface="Traditional Arabic"/>
                        </a:rPr>
                        <a:t>حق </a:t>
                      </a:r>
                      <a:r>
                        <a:rPr kumimoji="0" lang="ar-SA" sz="1600" kern="1200" dirty="0">
                          <a:solidFill>
                            <a:schemeClr val="tx1"/>
                          </a:solidFill>
                          <a:latin typeface="Times New Roman"/>
                          <a:ea typeface="Times New Roman"/>
                          <a:cs typeface="Traditional Arabic"/>
                        </a:rPr>
                        <a:t>التصويت في الجمعيات العمومية للمساهمين.</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2). حق الحصول على أرباح عند تقرير الشركة توزيع الأرباح على حملة الأسهم العادية.</a:t>
                      </a:r>
                      <a:endParaRPr kumimoji="0" lang="en-US" sz="1600" kern="1200" dirty="0">
                        <a:solidFill>
                          <a:schemeClr val="tx1"/>
                        </a:solidFill>
                        <a:latin typeface="Times New Roman"/>
                        <a:ea typeface="Times New Roman"/>
                        <a:cs typeface="Traditional Arabic"/>
                      </a:endParaRPr>
                    </a:p>
                    <a:p>
                      <a:pPr algn="r" rtl="0">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3). حق الحصول على جزء من نتيجة تصفية الشركة المساهمة في حالة تصفيتها و حصول فائض من المال </a:t>
                      </a:r>
                      <a:r>
                        <a:rPr kumimoji="0" lang="ar-SA" sz="1600" kern="1200" dirty="0" smtClean="0">
                          <a:solidFill>
                            <a:schemeClr val="tx1"/>
                          </a:solidFill>
                          <a:latin typeface="Times New Roman"/>
                          <a:ea typeface="Times New Roman"/>
                          <a:cs typeface="Traditional Arabic"/>
                        </a:rPr>
                        <a:t>بعد تسديد التزامات الدائنين</a:t>
                      </a:r>
                      <a:endParaRPr kumimoji="0" lang="en-US" sz="16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endParaRPr kumimoji="0" lang="ar-SA" sz="1600" kern="1200" dirty="0" smtClean="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smtClean="0">
                          <a:solidFill>
                            <a:schemeClr val="tx1"/>
                          </a:solidFill>
                          <a:latin typeface="Times New Roman"/>
                          <a:ea typeface="Times New Roman"/>
                          <a:cs typeface="Traditional Arabic"/>
                        </a:rPr>
                        <a:t>هي </a:t>
                      </a:r>
                      <a:r>
                        <a:rPr kumimoji="0" lang="ar-SA" sz="1600" kern="1200" dirty="0">
                          <a:solidFill>
                            <a:schemeClr val="tx1"/>
                          </a:solidFill>
                          <a:latin typeface="Times New Roman"/>
                          <a:ea typeface="Times New Roman"/>
                          <a:cs typeface="Traditional Arabic"/>
                        </a:rPr>
                        <a:t>الأسهم التي تعطى لحاملها الحق في التمتع بميزة إضافية من تلك الحقوق التي يتمتع بها حملة الأسهم العادية.  </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1). يحصل حامل السهم الممتاز على نسبة معينة من الأرباح قبل أن يحصل حملة الأسهم العادية على شيء.</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2). أنها مجمعة للأرباح ( عندما لا تتحقق أرباح في سنة معينة  تكفي لدفع هذه النسبة لحملة الأسهم الممتازة فان ما لم يدفع لهم من أرباح ينقل إلى العام أو الأعوام القادمة و يدفع لحملة الأسهم الممتازة نصيبهم من الأرباح عن الأعوام السابقة قبل أن يدفع لحملة الأسهم العادية شيئا</a:t>
                      </a:r>
                      <a:r>
                        <a:rPr kumimoji="0" lang="ar-SA" sz="1600" kern="1200" dirty="0" smtClean="0">
                          <a:solidFill>
                            <a:schemeClr val="tx1"/>
                          </a:solidFill>
                          <a:latin typeface="Times New Roman"/>
                          <a:ea typeface="Times New Roman"/>
                          <a:cs typeface="Traditional Arabic"/>
                        </a:rPr>
                        <a:t>)</a:t>
                      </a:r>
                    </a:p>
                    <a:p>
                      <a:pPr algn="r" rtl="1">
                        <a:spcAft>
                          <a:spcPts val="0"/>
                        </a:spcAft>
                        <a:tabLst>
                          <a:tab pos="2743200" algn="ctr"/>
                          <a:tab pos="5486400" algn="r"/>
                          <a:tab pos="457200" algn="l"/>
                        </a:tabLst>
                      </a:pPr>
                      <a:r>
                        <a:rPr kumimoji="0" lang="ar-SA" sz="1600" kern="1200" dirty="0" smtClean="0">
                          <a:solidFill>
                            <a:schemeClr val="tx1"/>
                          </a:solidFill>
                          <a:latin typeface="Times New Roman"/>
                          <a:ea typeface="Times New Roman"/>
                          <a:cs typeface="Traditional Arabic"/>
                        </a:rPr>
                        <a:t> </a:t>
                      </a:r>
                      <a:r>
                        <a:rPr kumimoji="0" lang="ar-SA" sz="1600" kern="1200" dirty="0">
                          <a:solidFill>
                            <a:schemeClr val="tx1"/>
                          </a:solidFill>
                          <a:latin typeface="Times New Roman"/>
                          <a:ea typeface="Times New Roman"/>
                          <a:cs typeface="Traditional Arabic"/>
                        </a:rPr>
                        <a:t>3). الأولوية في استرداد القيمة الاسمية لأسهمهم في حالة إفلاس الشركة و تصفيتها .</a:t>
                      </a:r>
                      <a:endParaRPr kumimoji="0" lang="en-US" sz="16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endParaRPr kumimoji="0" lang="ar-SA" sz="1600" kern="1200" dirty="0" smtClean="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smtClean="0">
                          <a:solidFill>
                            <a:schemeClr val="tx1"/>
                          </a:solidFill>
                          <a:latin typeface="Times New Roman"/>
                          <a:ea typeface="Times New Roman"/>
                          <a:cs typeface="Traditional Arabic"/>
                        </a:rPr>
                        <a:t>1). </a:t>
                      </a:r>
                      <a:r>
                        <a:rPr kumimoji="0" lang="ar-SA" sz="1600" kern="1200" dirty="0">
                          <a:solidFill>
                            <a:schemeClr val="tx1"/>
                          </a:solidFill>
                          <a:latin typeface="Times New Roman"/>
                          <a:ea typeface="Times New Roman"/>
                          <a:cs typeface="Traditional Arabic"/>
                        </a:rPr>
                        <a:t>لا تدخل في تكوين رأس مال الشركة و لا يشترك أصحابها في إدارة الشركة. </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2). يجوز أن تمنح هذه الحصص نسبة من الأرباح الصافية لا تزيد عن 10% من الأرباح بعد توزيع نصيب على المساهمين لا يقل عن 5%  من رأس المال المدفوع.</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3). يجوز أن تمنح عند التصفية.</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4). وهي تصدر لمن  يقدم إلى  الشركة  براءة اختراع …..</a:t>
                      </a:r>
                      <a:endParaRPr kumimoji="0" lang="en-US" sz="16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5). لا يوجد لها قيود إثبات في تاريخ التأسيس</a:t>
                      </a:r>
                      <a:endParaRPr kumimoji="0" lang="en-US" sz="16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68699">
                <a:tc>
                  <a:txBody>
                    <a:bodyPr/>
                    <a:lstStyle/>
                    <a:p>
                      <a:pPr algn="just" rtl="1">
                        <a:spcAft>
                          <a:spcPts val="0"/>
                        </a:spcAft>
                        <a:tabLst>
                          <a:tab pos="2743200" algn="ctr"/>
                          <a:tab pos="5486400" algn="r"/>
                          <a:tab pos="457200" algn="l"/>
                        </a:tabLst>
                      </a:pPr>
                      <a:r>
                        <a:rPr kumimoji="0" lang="ar-SA" sz="1800" b="1" u="none" kern="1200" dirty="0">
                          <a:solidFill>
                            <a:schemeClr val="tx1"/>
                          </a:solidFill>
                          <a:latin typeface="Times New Roman"/>
                          <a:ea typeface="Times New Roman"/>
                          <a:cs typeface="Traditional Arabic"/>
                        </a:rPr>
                        <a:t>التزامات</a:t>
                      </a:r>
                      <a:endParaRPr kumimoji="0" lang="en-US" sz="1800" b="1" u="none"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ctr" rtl="1">
                        <a:spcAft>
                          <a:spcPts val="0"/>
                        </a:spcAft>
                        <a:tabLst>
                          <a:tab pos="2743200" algn="ctr"/>
                          <a:tab pos="5486400" algn="r"/>
                          <a:tab pos="457200" algn="l"/>
                        </a:tabLst>
                      </a:pPr>
                      <a:r>
                        <a:rPr kumimoji="0" lang="ar-SA" sz="1600" kern="1200" dirty="0">
                          <a:solidFill>
                            <a:schemeClr val="tx1"/>
                          </a:solidFill>
                          <a:latin typeface="Times New Roman"/>
                          <a:ea typeface="Times New Roman"/>
                          <a:cs typeface="Traditional Arabic"/>
                        </a:rPr>
                        <a:t>تسديد قيمة السهم للشركة</a:t>
                      </a:r>
                      <a:endParaRPr kumimoji="0" lang="en-US" sz="16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endParaRPr lang="en-US" sz="900">
                        <a:latin typeface="Times New Roman"/>
                        <a:ea typeface="Times New Roman"/>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endParaRPr lang="ar-SA" sz="1000">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1334448">
                <a:tc>
                  <a:txBody>
                    <a:bodyPr/>
                    <a:lstStyle/>
                    <a:p>
                      <a:pPr algn="just" rtl="1">
                        <a:spcAft>
                          <a:spcPts val="0"/>
                        </a:spcAft>
                        <a:tabLst>
                          <a:tab pos="2743200" algn="ctr"/>
                          <a:tab pos="5486400" algn="r"/>
                          <a:tab pos="457200" algn="l"/>
                        </a:tabLst>
                      </a:pPr>
                      <a:endParaRPr kumimoji="0" lang="ar-SA" sz="1800" b="1" u="none" kern="1200" dirty="0" smtClean="0">
                        <a:solidFill>
                          <a:schemeClr val="tx1"/>
                        </a:solidFill>
                        <a:latin typeface="Times New Roman"/>
                        <a:ea typeface="Times New Roman"/>
                        <a:cs typeface="Traditional Arabic"/>
                      </a:endParaRPr>
                    </a:p>
                    <a:p>
                      <a:pPr algn="just" rtl="1">
                        <a:spcAft>
                          <a:spcPts val="0"/>
                        </a:spcAft>
                        <a:tabLst>
                          <a:tab pos="2743200" algn="ctr"/>
                          <a:tab pos="5486400" algn="r"/>
                          <a:tab pos="457200" algn="l"/>
                        </a:tabLst>
                      </a:pPr>
                      <a:r>
                        <a:rPr kumimoji="0" lang="ar-SA" sz="1800" b="1" u="none" kern="1200" dirty="0" smtClean="0">
                          <a:solidFill>
                            <a:schemeClr val="tx1"/>
                          </a:solidFill>
                          <a:latin typeface="Times New Roman"/>
                          <a:ea typeface="Times New Roman"/>
                          <a:cs typeface="Traditional Arabic"/>
                        </a:rPr>
                        <a:t>العيوب</a:t>
                      </a:r>
                      <a:endParaRPr kumimoji="0" lang="en-US" sz="1800" b="1" u="none"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a:txBody>
                    <a:bodyPr/>
                    <a:lstStyle/>
                    <a:p>
                      <a:pPr algn="ctr" rtl="1">
                        <a:spcAft>
                          <a:spcPts val="0"/>
                        </a:spcAft>
                        <a:tabLst>
                          <a:tab pos="2743200" algn="ctr"/>
                          <a:tab pos="5486400" algn="r"/>
                          <a:tab pos="457200" algn="l"/>
                        </a:tabLst>
                      </a:pPr>
                      <a:endParaRPr lang="ar-SA" sz="1000">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r>
                        <a:rPr kumimoji="0" lang="ar-SA" sz="1800" kern="1200" dirty="0">
                          <a:solidFill>
                            <a:schemeClr val="tx1"/>
                          </a:solidFill>
                          <a:latin typeface="Times New Roman"/>
                          <a:ea typeface="Times New Roman"/>
                          <a:cs typeface="Traditional Arabic"/>
                        </a:rPr>
                        <a:t>1). ليس لها حق التصويت في الجمعيات العمومية للمساهمين.</a:t>
                      </a:r>
                      <a:endParaRPr kumimoji="0" lang="en-US" sz="1800" kern="1200" dirty="0">
                        <a:solidFill>
                          <a:schemeClr val="tx1"/>
                        </a:solidFill>
                        <a:latin typeface="Times New Roman"/>
                        <a:ea typeface="Times New Roman"/>
                        <a:cs typeface="Traditional Arabic"/>
                      </a:endParaRPr>
                    </a:p>
                    <a:p>
                      <a:pPr algn="r" rtl="1">
                        <a:spcAft>
                          <a:spcPts val="0"/>
                        </a:spcAft>
                        <a:tabLst>
                          <a:tab pos="2743200" algn="ctr"/>
                          <a:tab pos="5486400" algn="r"/>
                          <a:tab pos="457200" algn="l"/>
                        </a:tabLst>
                      </a:pPr>
                      <a:r>
                        <a:rPr kumimoji="0" lang="ar-SA" sz="1800" kern="1200" dirty="0">
                          <a:solidFill>
                            <a:schemeClr val="tx1"/>
                          </a:solidFill>
                          <a:latin typeface="Times New Roman"/>
                          <a:ea typeface="Times New Roman"/>
                          <a:cs typeface="Traditional Arabic"/>
                        </a:rPr>
                        <a:t>2). يتمتع حملة الأسهم العادية بفائض الأرباح بعد دفع حصة الأسهم الممتازة التي يحددها الصك.</a:t>
                      </a:r>
                      <a:endParaRPr kumimoji="0" lang="en-US" sz="18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rtl="1">
                        <a:spcAft>
                          <a:spcPts val="0"/>
                        </a:spcAft>
                        <a:tabLst>
                          <a:tab pos="2743200" algn="ctr"/>
                          <a:tab pos="5486400" algn="r"/>
                          <a:tab pos="457200" algn="l"/>
                        </a:tabLst>
                      </a:pPr>
                      <a:endParaRPr lang="ar-SA" sz="1000">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748584">
                <a:tc>
                  <a:txBody>
                    <a:bodyPr/>
                    <a:lstStyle/>
                    <a:p>
                      <a:pPr algn="r" rtl="1">
                        <a:spcAft>
                          <a:spcPts val="0"/>
                        </a:spcAft>
                        <a:tabLst>
                          <a:tab pos="2743200" algn="ctr"/>
                          <a:tab pos="5486400" algn="r"/>
                        </a:tabLst>
                      </a:pPr>
                      <a:endParaRPr kumimoji="0" lang="ar-SA" sz="1800" b="1" u="none" kern="1200" dirty="0" smtClean="0">
                        <a:solidFill>
                          <a:schemeClr val="tx1"/>
                        </a:solidFill>
                        <a:latin typeface="Times New Roman"/>
                        <a:ea typeface="Times New Roman"/>
                        <a:cs typeface="Traditional Arabic"/>
                      </a:endParaRPr>
                    </a:p>
                    <a:p>
                      <a:pPr algn="r" rtl="1">
                        <a:spcAft>
                          <a:spcPts val="0"/>
                        </a:spcAft>
                        <a:tabLst>
                          <a:tab pos="2743200" algn="ctr"/>
                          <a:tab pos="5486400" algn="r"/>
                        </a:tabLst>
                      </a:pPr>
                      <a:r>
                        <a:rPr kumimoji="0" lang="ar-SA" sz="1800" b="1" u="none" kern="1200" dirty="0" smtClean="0">
                          <a:solidFill>
                            <a:schemeClr val="tx1"/>
                          </a:solidFill>
                          <a:latin typeface="Times New Roman"/>
                          <a:ea typeface="Times New Roman"/>
                          <a:cs typeface="Traditional Arabic"/>
                        </a:rPr>
                        <a:t>أنواعها</a:t>
                      </a:r>
                      <a:endParaRPr kumimoji="0" lang="en-US" sz="1800" b="1" u="none"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solidFill>
                      <a:srgbClr val="E6E6E6"/>
                    </a:solidFill>
                  </a:tcPr>
                </a:tc>
                <a:tc gridSpan="3">
                  <a:txBody>
                    <a:bodyPr/>
                    <a:lstStyle/>
                    <a:p>
                      <a:pPr algn="r" rtl="1">
                        <a:spcAft>
                          <a:spcPts val="0"/>
                        </a:spcAft>
                        <a:tabLst>
                          <a:tab pos="2743200" algn="ctr"/>
                          <a:tab pos="5486400" algn="r"/>
                        </a:tabLst>
                      </a:pPr>
                      <a:endParaRPr lang="en-US" sz="900" dirty="0">
                        <a:latin typeface="Times New Roman"/>
                        <a:ea typeface="Times New Roman"/>
                      </a:endParaRPr>
                    </a:p>
                    <a:p>
                      <a:pPr algn="r" rtl="1">
                        <a:spcAft>
                          <a:spcPts val="0"/>
                        </a:spcAft>
                        <a:tabLst>
                          <a:tab pos="2743200" algn="ctr"/>
                          <a:tab pos="5486400" algn="r"/>
                        </a:tabLst>
                      </a:pPr>
                      <a:r>
                        <a:rPr kumimoji="0" lang="ar-SA" sz="1800" kern="1200" dirty="0">
                          <a:solidFill>
                            <a:schemeClr val="tx1"/>
                          </a:solidFill>
                          <a:latin typeface="Times New Roman"/>
                          <a:ea typeface="Times New Roman"/>
                          <a:cs typeface="Traditional Arabic"/>
                        </a:rPr>
                        <a:t>السهم </a:t>
                      </a:r>
                      <a:r>
                        <a:rPr kumimoji="0" lang="ar-SA" sz="1800" kern="1200" dirty="0" smtClean="0">
                          <a:solidFill>
                            <a:schemeClr val="tx1"/>
                          </a:solidFill>
                          <a:latin typeface="Times New Roman"/>
                          <a:ea typeface="Times New Roman"/>
                          <a:cs typeface="Traditional Arabic"/>
                        </a:rPr>
                        <a:t>الاسمي</a:t>
                      </a:r>
                      <a:r>
                        <a:rPr kumimoji="0" lang="ar-SA" sz="1800" kern="1200" dirty="0">
                          <a:solidFill>
                            <a:schemeClr val="tx1"/>
                          </a:solidFill>
                          <a:latin typeface="Times New Roman"/>
                          <a:ea typeface="Times New Roman"/>
                          <a:cs typeface="Traditional Arabic"/>
                        </a:rPr>
                        <a:t>: أن اسم مالكه مكتوب في صك السهم ( اسم المشتري) عن طريق تقييدها في سجلات </a:t>
                      </a:r>
                      <a:r>
                        <a:rPr kumimoji="0" lang="ar-SA" sz="1800" kern="1200" dirty="0" smtClean="0">
                          <a:solidFill>
                            <a:schemeClr val="tx1"/>
                          </a:solidFill>
                          <a:latin typeface="Times New Roman"/>
                          <a:ea typeface="Times New Roman"/>
                          <a:cs typeface="Traditional Arabic"/>
                        </a:rPr>
                        <a:t>الشركة</a:t>
                      </a:r>
                    </a:p>
                    <a:p>
                      <a:pPr algn="r" rtl="1">
                        <a:spcAft>
                          <a:spcPts val="0"/>
                        </a:spcAft>
                        <a:tabLst>
                          <a:tab pos="2743200" algn="ctr"/>
                          <a:tab pos="5486400" algn="r"/>
                        </a:tabLst>
                      </a:pPr>
                      <a:r>
                        <a:rPr kumimoji="0" lang="ar-SA" sz="1800" kern="1200" dirty="0" smtClean="0">
                          <a:solidFill>
                            <a:schemeClr val="tx1"/>
                          </a:solidFill>
                          <a:latin typeface="Times New Roman"/>
                          <a:ea typeface="Times New Roman"/>
                          <a:cs typeface="Traditional Arabic"/>
                        </a:rPr>
                        <a:t>السهم لحامله: صك لا يحمل اسم شخص معين و إنما يتم تداوله بنقله فقط من حوزة البائع إلى حوزة المشتري.</a:t>
                      </a:r>
                      <a:endParaRPr kumimoji="0" lang="en-US" sz="1800" kern="1200" dirty="0">
                        <a:solidFill>
                          <a:schemeClr val="tx1"/>
                        </a:solidFill>
                        <a:latin typeface="Times New Roman"/>
                        <a:ea typeface="Times New Roman"/>
                        <a:cs typeface="Traditional Arabic"/>
                      </a:endParaRPr>
                    </a:p>
                  </a:txBody>
                  <a:tcPr marL="49178" marR="49178"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hMerge="1">
                  <a:txBody>
                    <a:bodyPr/>
                    <a:lstStyle/>
                    <a:p>
                      <a:pPr rtl="1"/>
                      <a:endParaRPr lang="ar-SA"/>
                    </a:p>
                  </a:txBody>
                  <a:tcPr/>
                </a:tc>
                <a:tc hMerge="1">
                  <a:txBody>
                    <a:bodyPr/>
                    <a:lstStyle/>
                    <a:p>
                      <a:pPr rtl="1"/>
                      <a:endParaRPr lang="ar-SA"/>
                    </a:p>
                  </a:txBody>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03648" y="260648"/>
            <a:ext cx="7498080" cy="1143000"/>
          </a:xfrm>
        </p:spPr>
        <p:txBody>
          <a:bodyPr>
            <a:normAutofit/>
          </a:bodyPr>
          <a:lstStyle/>
          <a:p>
            <a:pPr algn="ctr"/>
            <a:r>
              <a:rPr lang="ar-SA" sz="4000" b="1" dirty="0" smtClean="0"/>
              <a:t>تكوين رأس مال الشركات المساهمة</a:t>
            </a:r>
            <a:endParaRPr lang="ar-SA" sz="4000" dirty="0"/>
          </a:p>
        </p:txBody>
      </p:sp>
      <p:sp>
        <p:nvSpPr>
          <p:cNvPr id="3" name="Content Placeholder 2"/>
          <p:cNvSpPr>
            <a:spLocks noGrp="1"/>
          </p:cNvSpPr>
          <p:nvPr>
            <p:ph idx="1"/>
          </p:nvPr>
        </p:nvSpPr>
        <p:spPr/>
        <p:txBody>
          <a:bodyPr/>
          <a:lstStyle/>
          <a:p>
            <a:pPr algn="ctr">
              <a:buNone/>
            </a:pPr>
            <a:r>
              <a:rPr lang="ar-SA" b="1" u="sng" dirty="0" smtClean="0">
                <a:solidFill>
                  <a:schemeClr val="accent1">
                    <a:lumMod val="75000"/>
                  </a:schemeClr>
                </a:solidFill>
              </a:rPr>
              <a:t>أنواع الاكتتاب:</a:t>
            </a:r>
          </a:p>
          <a:p>
            <a:pPr algn="ctr">
              <a:buNone/>
            </a:pPr>
            <a:endParaRPr lang="ar-SA" dirty="0">
              <a:solidFill>
                <a:schemeClr val="accent1">
                  <a:lumMod val="75000"/>
                </a:schemeClr>
              </a:solidFill>
            </a:endParaRPr>
          </a:p>
        </p:txBody>
      </p:sp>
      <p:sp>
        <p:nvSpPr>
          <p:cNvPr id="4" name="Rounded Rectangle 3"/>
          <p:cNvSpPr/>
          <p:nvPr/>
        </p:nvSpPr>
        <p:spPr>
          <a:xfrm>
            <a:off x="1475656" y="2276872"/>
            <a:ext cx="6264696" cy="79208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endParaRPr lang="ar-SA"/>
          </a:p>
        </p:txBody>
      </p:sp>
      <p:sp>
        <p:nvSpPr>
          <p:cNvPr id="20482" name="Rectangle 2"/>
          <p:cNvSpPr>
            <a:spLocks noChangeArrowheads="1"/>
          </p:cNvSpPr>
          <p:nvPr/>
        </p:nvSpPr>
        <p:spPr bwMode="auto">
          <a:xfrm>
            <a:off x="683568" y="2313457"/>
            <a:ext cx="7559824"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2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ويتم تقسيمها إلى:</a:t>
            </a:r>
            <a:r>
              <a:rPr kumimoji="0" lang="ar-SA" sz="3200" b="0" i="0" u="sng" strike="noStrike" cap="none" normalizeH="0" baseline="0" dirty="0" smtClean="0">
                <a:ln>
                  <a:noFill/>
                </a:ln>
                <a:solidFill>
                  <a:srgbClr val="FF99CC"/>
                </a:solidFill>
                <a:effectLst/>
                <a:latin typeface="Traditional Arabic" pitchFamily="2" charset="-78"/>
                <a:ea typeface="Times New Roman" pitchFamily="18" charset="0"/>
                <a:cs typeface="Traditional Arabic" pitchFamily="2" charset="-78"/>
              </a:rPr>
              <a:t> </a:t>
            </a:r>
            <a:endParaRPr kumimoji="0" lang="ar-SA" sz="32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7" name="Straight Arrow Connector 6"/>
          <p:cNvCxnSpPr/>
          <p:nvPr/>
        </p:nvCxnSpPr>
        <p:spPr>
          <a:xfrm>
            <a:off x="7020272" y="3068960"/>
            <a:ext cx="0" cy="43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555776" y="3068960"/>
            <a:ext cx="0" cy="432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ounded Rectangle 8"/>
          <p:cNvSpPr/>
          <p:nvPr/>
        </p:nvSpPr>
        <p:spPr>
          <a:xfrm>
            <a:off x="5436096" y="3501008"/>
            <a:ext cx="2952328" cy="158417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kumimoji="0" lang="ar-SA" sz="28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1).  اكتتاب المؤسسين في جميع رأس مال الشركة</a:t>
            </a:r>
            <a:endParaRPr kumimoji="0" lang="ar-SA"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ounded Rectangle 9"/>
          <p:cNvSpPr/>
          <p:nvPr/>
        </p:nvSpPr>
        <p:spPr>
          <a:xfrm>
            <a:off x="1187624" y="3501008"/>
            <a:ext cx="2952328" cy="1584176"/>
          </a:xfrm>
          <a:prstGeom prst="roundRect">
            <a:avLst/>
          </a:prstGeom>
        </p:spPr>
        <p:style>
          <a:lnRef idx="2">
            <a:schemeClr val="accent4"/>
          </a:lnRef>
          <a:fillRef idx="1">
            <a:schemeClr val="lt1"/>
          </a:fillRef>
          <a:effectRef idx="0">
            <a:schemeClr val="accent4"/>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kumimoji="0" lang="ar-SA" sz="2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t>
            </a:r>
            <a:r>
              <a:rPr kumimoji="0" lang="ar-SA" sz="2400" b="1"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اكتتاب المؤسسين في جزء من رأس مال الشركة و يطرحون الباقي للاكتتاب العام</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ounded Rectangle 13"/>
          <p:cNvSpPr/>
          <p:nvPr/>
        </p:nvSpPr>
        <p:spPr>
          <a:xfrm>
            <a:off x="1187624" y="5229200"/>
            <a:ext cx="7056784" cy="1152128"/>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lvl="0" fontAlgn="base">
              <a:spcBef>
                <a:spcPct val="0"/>
              </a:spcBef>
              <a:spcAft>
                <a:spcPct val="0"/>
              </a:spcAft>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إلا أننا في هذا الفصل سوف يتم التركيز على النوع الثاني من الاكتتاب</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tabLst>
                <a:tab pos="457200" algn="r"/>
                <a:tab pos="2743200" algn="ctr"/>
                <a:tab pos="5486400" algn="r"/>
              </a:tabLst>
            </a:pPr>
            <a:r>
              <a:rPr kumimoji="0" lang="ar-SA" sz="2000"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عندما يكتتب المؤسسين في جزء من رأس المال، ثم يطرح الباقي من الأسهم للاكتتاب العام</a:t>
            </a:r>
            <a:r>
              <a:rPr kumimoji="0" lang="ar-SA" b="0" i="0" u="none" strike="noStrike" cap="none" normalizeH="0" baseline="0" dirty="0" smtClean="0">
                <a:ln>
                  <a:noFill/>
                </a:ln>
                <a:solidFill>
                  <a:schemeClr val="tx1"/>
                </a:solidFill>
                <a:effectLst/>
                <a:latin typeface="Traditional Arabic" pitchFamily="2" charset="-78"/>
                <a:ea typeface="Times New Roman" pitchFamily="18" charset="0"/>
                <a:cs typeface="Traditional Arabic" pitchFamily="2" charset="-78"/>
              </a:rPr>
              <a:t>.</a:t>
            </a:r>
            <a:endParaRPr kumimoji="0" lang="ar-SA"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4400" b="1" dirty="0" smtClean="0"/>
              <a:t>الجزء الأول :تكوين الشركات المساهمة</a:t>
            </a:r>
            <a:endParaRPr lang="ar-SA" dirty="0"/>
          </a:p>
        </p:txBody>
      </p:sp>
      <p:sp>
        <p:nvSpPr>
          <p:cNvPr id="3" name="Content Placeholder 2"/>
          <p:cNvSpPr>
            <a:spLocks noGrp="1"/>
          </p:cNvSpPr>
          <p:nvPr>
            <p:ph idx="1"/>
          </p:nvPr>
        </p:nvSpPr>
        <p:spPr/>
        <p:txBody>
          <a:bodyPr/>
          <a:lstStyle/>
          <a:p>
            <a:pPr>
              <a:buNone/>
            </a:pPr>
            <a:endParaRPr lang="ar-SA" b="1" dirty="0" smtClean="0">
              <a:solidFill>
                <a:schemeClr val="accent1">
                  <a:lumMod val="75000"/>
                </a:schemeClr>
              </a:solidFill>
            </a:endParaRPr>
          </a:p>
          <a:p>
            <a:pPr>
              <a:buNone/>
            </a:pPr>
            <a:r>
              <a:rPr lang="ar-SA" b="1" dirty="0" smtClean="0">
                <a:solidFill>
                  <a:schemeClr val="accent1">
                    <a:lumMod val="75000"/>
                  </a:schemeClr>
                </a:solidFill>
              </a:rPr>
              <a:t>الحالات التي يتكون منها رأس مال الشركة المساهمة:</a:t>
            </a:r>
            <a:endParaRPr lang="en-US" dirty="0" smtClean="0">
              <a:solidFill>
                <a:schemeClr val="accent1">
                  <a:lumMod val="75000"/>
                </a:schemeClr>
              </a:solidFill>
            </a:endParaRPr>
          </a:p>
          <a:p>
            <a:pPr>
              <a:buNone/>
            </a:pPr>
            <a:r>
              <a:rPr lang="ar-SA" b="1" dirty="0" smtClean="0"/>
              <a:t>1</a:t>
            </a:r>
            <a:r>
              <a:rPr lang="ar-SA" dirty="0" smtClean="0"/>
              <a:t>). سداد رأس مال الشركة المساهمة.</a:t>
            </a:r>
            <a:endParaRPr lang="en-US" dirty="0" smtClean="0"/>
          </a:p>
          <a:p>
            <a:pPr>
              <a:buNone/>
            </a:pPr>
            <a:r>
              <a:rPr lang="ar-SA" dirty="0" smtClean="0"/>
              <a:t>2). إصدار الأسهم بأقل أو أكثر من القيمة الاسمية</a:t>
            </a:r>
            <a:endParaRPr lang="en-US" dirty="0" smtClean="0"/>
          </a:p>
          <a:p>
            <a:pPr>
              <a:buNone/>
            </a:pPr>
            <a:r>
              <a:rPr lang="ar-SA" dirty="0" smtClean="0"/>
              <a:t>3). حالات أخرى قد يتكون منها رأس المال</a:t>
            </a:r>
            <a:endParaRPr lang="en-US" dirty="0" smtClean="0"/>
          </a:p>
          <a:p>
            <a:pPr>
              <a:buNone/>
            </a:pPr>
            <a:endParaRPr lang="ar-SA"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scan0001.jpg"/>
          <p:cNvPicPr>
            <a:picLocks noChangeAspect="1"/>
          </p:cNvPicPr>
          <p:nvPr/>
        </p:nvPicPr>
        <p:blipFill>
          <a:blip r:embed="rId2" cstate="print"/>
          <a:srcRect l="2944" t="3506" r="1472" b="1685"/>
          <a:stretch>
            <a:fillRect/>
          </a:stretch>
        </p:blipFill>
        <p:spPr>
          <a:xfrm>
            <a:off x="1187624" y="548679"/>
            <a:ext cx="7272808" cy="6170867"/>
          </a:xfrm>
          <a:prstGeom prst="rect">
            <a:avLst/>
          </a:prstGeom>
        </p:spPr>
      </p:pic>
      <p:sp>
        <p:nvSpPr>
          <p:cNvPr id="3" name="Rounded Rectangle 2"/>
          <p:cNvSpPr/>
          <p:nvPr/>
        </p:nvSpPr>
        <p:spPr>
          <a:xfrm>
            <a:off x="1763688" y="188640"/>
            <a:ext cx="5616624" cy="360040"/>
          </a:xfrm>
          <a:prstGeom prst="roundRect">
            <a:avLst/>
          </a:prstGeom>
        </p:spPr>
        <p:style>
          <a:lnRef idx="2">
            <a:schemeClr val="accent1"/>
          </a:lnRef>
          <a:fillRef idx="1">
            <a:schemeClr val="lt1"/>
          </a:fillRef>
          <a:effectRef idx="0">
            <a:schemeClr val="accent1"/>
          </a:effectRef>
          <a:fontRef idx="minor">
            <a:schemeClr val="dk1"/>
          </a:fontRef>
        </p:style>
        <p:txBody>
          <a:bodyPr rtlCol="1" anchor="ctr"/>
          <a:lstStyle/>
          <a:p>
            <a:pPr algn="ctr"/>
            <a:r>
              <a:rPr lang="ar-SA" b="1" dirty="0" smtClean="0">
                <a:solidFill>
                  <a:schemeClr val="accent1">
                    <a:lumMod val="75000"/>
                  </a:schemeClr>
                </a:solidFill>
              </a:rPr>
              <a:t>1- سداد رأس المال في الشركات المساهمة كمايلي : </a:t>
            </a:r>
            <a:endParaRPr lang="ar-SA" b="1" dirty="0">
              <a:solidFill>
                <a:schemeClr val="accent1">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402</TotalTime>
  <Words>2976</Words>
  <Application>Microsoft Office PowerPoint</Application>
  <PresentationFormat>On-screen Show (4:3)</PresentationFormat>
  <Paragraphs>338</Paragraphs>
  <Slides>40</Slides>
  <Notes>1</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Solstice</vt:lpstr>
      <vt:lpstr>Slide 1</vt:lpstr>
      <vt:lpstr> مقدمة الفصل </vt:lpstr>
      <vt:lpstr>تعريف شركات المساهمة و خصائصها</vt:lpstr>
      <vt:lpstr>الجزء الأول :تكوين الشركات المساهمة </vt:lpstr>
      <vt:lpstr>  الجزء الأول :تكوين الشركات المساهمة  </vt:lpstr>
      <vt:lpstr>Slide 6</vt:lpstr>
      <vt:lpstr>تكوين رأس مال الشركات المساهمة</vt:lpstr>
      <vt:lpstr>الجزء الأول :تكوين الشركات المساهمة</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الجزء الثاني:أرباح الشركة المساهمة وكيفية توزيعها</vt:lpstr>
      <vt:lpstr>الجزء الثاني:أرباح الشركة المساهمة وكيفية توزيعها</vt:lpstr>
      <vt:lpstr>Slide 27</vt:lpstr>
      <vt:lpstr>Slide 28</vt:lpstr>
      <vt:lpstr>Slide 29</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lpstr>الجزء الثالث: تعديل راس مال الشركة المساهمة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NoNi</dc:creator>
  <cp:lastModifiedBy>NoNi</cp:lastModifiedBy>
  <cp:revision>74</cp:revision>
  <dcterms:created xsi:type="dcterms:W3CDTF">2012-10-09T04:52:17Z</dcterms:created>
  <dcterms:modified xsi:type="dcterms:W3CDTF">2012-10-09T11:35:34Z</dcterms:modified>
</cp:coreProperties>
</file>