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648" r:id="rId1"/>
  </p:sldMasterIdLst>
  <p:notesMasterIdLst>
    <p:notesMasterId r:id="rId85"/>
  </p:notesMasterIdLst>
  <p:sldIdLst>
    <p:sldId id="258" r:id="rId2"/>
    <p:sldId id="403" r:id="rId3"/>
    <p:sldId id="260" r:id="rId4"/>
    <p:sldId id="261" r:id="rId5"/>
    <p:sldId id="262" r:id="rId6"/>
    <p:sldId id="263" r:id="rId7"/>
    <p:sldId id="264" r:id="rId8"/>
    <p:sldId id="265" r:id="rId9"/>
    <p:sldId id="273" r:id="rId10"/>
    <p:sldId id="274" r:id="rId11"/>
    <p:sldId id="266" r:id="rId12"/>
    <p:sldId id="267" r:id="rId13"/>
    <p:sldId id="275" r:id="rId14"/>
    <p:sldId id="268" r:id="rId15"/>
    <p:sldId id="269" r:id="rId16"/>
    <p:sldId id="270" r:id="rId17"/>
    <p:sldId id="271" r:id="rId18"/>
    <p:sldId id="272" r:id="rId19"/>
    <p:sldId id="401" r:id="rId20"/>
    <p:sldId id="276" r:id="rId21"/>
    <p:sldId id="303" r:id="rId22"/>
    <p:sldId id="277" r:id="rId23"/>
    <p:sldId id="278" r:id="rId24"/>
    <p:sldId id="279" r:id="rId25"/>
    <p:sldId id="302" r:id="rId26"/>
    <p:sldId id="280" r:id="rId27"/>
    <p:sldId id="300" r:id="rId28"/>
    <p:sldId id="377" r:id="rId29"/>
    <p:sldId id="301" r:id="rId30"/>
    <p:sldId id="379" r:id="rId31"/>
    <p:sldId id="281" r:id="rId32"/>
    <p:sldId id="282" r:id="rId33"/>
    <p:sldId id="378" r:id="rId34"/>
    <p:sldId id="380" r:id="rId35"/>
    <p:sldId id="304" r:id="rId36"/>
    <p:sldId id="305" r:id="rId37"/>
    <p:sldId id="285" r:id="rId38"/>
    <p:sldId id="402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6" r:id="rId54"/>
    <p:sldId id="335" r:id="rId55"/>
    <p:sldId id="404" r:id="rId56"/>
    <p:sldId id="334" r:id="rId57"/>
    <p:sldId id="336" r:id="rId58"/>
    <p:sldId id="339" r:id="rId59"/>
    <p:sldId id="338" r:id="rId60"/>
    <p:sldId id="340" r:id="rId61"/>
    <p:sldId id="343" r:id="rId62"/>
    <p:sldId id="344" r:id="rId63"/>
    <p:sldId id="345" r:id="rId64"/>
    <p:sldId id="346" r:id="rId65"/>
    <p:sldId id="342" r:id="rId66"/>
    <p:sldId id="341" r:id="rId67"/>
    <p:sldId id="347" r:id="rId68"/>
    <p:sldId id="348" r:id="rId69"/>
    <p:sldId id="349" r:id="rId70"/>
    <p:sldId id="352" r:id="rId71"/>
    <p:sldId id="351" r:id="rId72"/>
    <p:sldId id="350" r:id="rId73"/>
    <p:sldId id="353" r:id="rId74"/>
    <p:sldId id="356" r:id="rId75"/>
    <p:sldId id="355" r:id="rId76"/>
    <p:sldId id="357" r:id="rId77"/>
    <p:sldId id="358" r:id="rId78"/>
    <p:sldId id="354" r:id="rId79"/>
    <p:sldId id="359" r:id="rId80"/>
    <p:sldId id="360" r:id="rId81"/>
    <p:sldId id="361" r:id="rId82"/>
    <p:sldId id="362" r:id="rId83"/>
    <p:sldId id="309" r:id="rId8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C2C1"/>
    <a:srgbClr val="F6D3A4"/>
    <a:srgbClr val="D98515"/>
    <a:srgbClr val="6792C5"/>
    <a:srgbClr val="EEB500"/>
    <a:srgbClr val="740000"/>
    <a:srgbClr val="FFD1D1"/>
    <a:srgbClr val="FF5353"/>
    <a:srgbClr val="FF979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6" d="100"/>
          <a:sy n="86" d="100"/>
        </p:scale>
        <p:origin x="112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1B4D3F-E6DA-4975-AD66-2E24FECFBA2C}" type="doc">
      <dgm:prSet loTypeId="urn:microsoft.com/office/officeart/2005/8/layout/cycle2" loCatId="cycle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pPr rtl="1"/>
          <a:endParaRPr lang="ar-LY"/>
        </a:p>
      </dgm:t>
    </dgm:pt>
    <dgm:pt modelId="{0EA00AF7-305F-4BD8-8E73-E6ACAD070BFC}">
      <dgm:prSet phldrT="[Text]" custT="1"/>
      <dgm:spPr>
        <a:solidFill>
          <a:srgbClr val="E9C2C1"/>
        </a:solidFill>
      </dgm:spPr>
      <dgm:t>
        <a:bodyPr/>
        <a:lstStyle/>
        <a:p>
          <a:pPr rtl="1"/>
          <a:r>
            <a:rPr lang="ar-LY" sz="16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+mn-ea"/>
              <a:cs typeface="DecoType Naskh Variants" pitchFamily="2" charset="-78"/>
            </a:rPr>
            <a:t>التركيز </a:t>
          </a:r>
          <a:r>
            <a:rPr lang="ar-LY" sz="1200" b="1" kern="1200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+mn-ea"/>
              <a:cs typeface="DecoType Naskh Variants" pitchFamily="2" charset="-78"/>
            </a:rPr>
            <a:t>ع</a:t>
          </a:r>
          <a:r>
            <a:rPr lang="ar-SA" sz="1200" b="1" kern="1200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+mn-ea"/>
              <a:cs typeface="DecoType Naskh Variants" pitchFamily="2" charset="-78"/>
            </a:rPr>
            <a:t>لى</a:t>
          </a:r>
          <a:r>
            <a:rPr lang="ar-LY" sz="14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+mn-ea"/>
              <a:cs typeface="DecoType Naskh Variants" pitchFamily="2" charset="-78"/>
            </a:rPr>
            <a:t> </a:t>
          </a:r>
          <a:r>
            <a:rPr lang="ar-SA" sz="14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+mn-ea"/>
              <a:cs typeface="DecoType Naskh Variants" pitchFamily="2" charset="-78"/>
            </a:rPr>
            <a:t>الشرائح المست</a:t>
          </a:r>
          <a:r>
            <a:rPr lang="ar-SA" sz="16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+mn-ea"/>
              <a:cs typeface="DecoType Naskh Variants" pitchFamily="2" charset="-78"/>
            </a:rPr>
            <a:t>فيدة</a:t>
          </a:r>
          <a:endParaRPr lang="ar-LY" sz="1800" b="1" kern="1200" dirty="0">
            <a:solidFill>
              <a:schemeClr val="accent2">
                <a:lumMod val="75000"/>
              </a:schemeClr>
            </a:solidFill>
            <a:latin typeface="Arial" pitchFamily="34" charset="0"/>
            <a:ea typeface="+mn-ea"/>
            <a:cs typeface="DecoType Naskh Variants" pitchFamily="2" charset="-78"/>
          </a:endParaRPr>
        </a:p>
      </dgm:t>
    </dgm:pt>
    <dgm:pt modelId="{232E6BAB-5D81-410F-94A1-0EB373A98971}" type="parTrans" cxnId="{D4BFDC22-359B-4168-869F-AE41A679A2DE}">
      <dgm:prSet/>
      <dgm:spPr/>
      <dgm:t>
        <a:bodyPr/>
        <a:lstStyle/>
        <a:p>
          <a:pPr rtl="1"/>
          <a:endParaRPr lang="ar-LY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9779F5-0C3F-4DB5-919D-12BE72724660}" type="sibTrans" cxnId="{D4BFDC22-359B-4168-869F-AE41A679A2DE}">
      <dgm:prSet custT="1"/>
      <dgm:spPr/>
      <dgm:t>
        <a:bodyPr/>
        <a:lstStyle/>
        <a:p>
          <a:pPr rtl="1"/>
          <a:endParaRPr lang="ar-LY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BC9444-3B35-489C-BC50-98D09690A837}">
      <dgm:prSet phldrT="[Text]" custT="1"/>
      <dgm:spPr>
        <a:solidFill>
          <a:srgbClr val="E9C2C1"/>
        </a:solidFill>
      </dgm:spPr>
      <dgm:t>
        <a:bodyPr/>
        <a:lstStyle/>
        <a:p>
          <a:pPr rtl="1"/>
          <a:r>
            <a:rPr lang="ar-LY" sz="40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+mn-ea"/>
              <a:cs typeface="DecoType Naskh Variants" pitchFamily="2" charset="-78"/>
            </a:rPr>
            <a:t>القيادة</a:t>
          </a:r>
          <a:endParaRPr lang="ar-LY" sz="1600" b="1" kern="1200" dirty="0">
            <a:solidFill>
              <a:schemeClr val="accent2">
                <a:lumMod val="75000"/>
              </a:schemeClr>
            </a:solidFill>
            <a:latin typeface="Arial" pitchFamily="34" charset="0"/>
            <a:ea typeface="+mn-ea"/>
            <a:cs typeface="DecoType Naskh Variants" pitchFamily="2" charset="-78"/>
          </a:endParaRPr>
        </a:p>
      </dgm:t>
    </dgm:pt>
    <dgm:pt modelId="{1398C31A-5391-426E-ACA5-61F28321307B}" type="parTrans" cxnId="{F7AB4278-045D-4444-A264-FDA905168B84}">
      <dgm:prSet/>
      <dgm:spPr/>
      <dgm:t>
        <a:bodyPr/>
        <a:lstStyle/>
        <a:p>
          <a:pPr rtl="1"/>
          <a:endParaRPr lang="ar-LY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8E0C71-207F-4A5F-AE57-ADBCB9527AC9}" type="sibTrans" cxnId="{F7AB4278-045D-4444-A264-FDA905168B84}">
      <dgm:prSet custT="1"/>
      <dgm:spPr/>
      <dgm:t>
        <a:bodyPr/>
        <a:lstStyle/>
        <a:p>
          <a:pPr rtl="1"/>
          <a:endParaRPr lang="ar-LY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20E65B-C762-4A5A-B4F0-15470153FDD3}">
      <dgm:prSet phldrT="[Text]" custT="1"/>
      <dgm:spPr>
        <a:solidFill>
          <a:srgbClr val="E9C2C1"/>
        </a:solidFill>
      </dgm:spPr>
      <dgm:t>
        <a:bodyPr/>
        <a:lstStyle/>
        <a:p>
          <a:pPr rtl="1"/>
          <a:r>
            <a:rPr lang="ar-LY" sz="18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+mn-ea"/>
              <a:cs typeface="DecoType Naskh Variants" pitchFamily="2" charset="-78"/>
            </a:rPr>
            <a:t>مشاركة </a:t>
          </a:r>
          <a:r>
            <a:rPr lang="ar-SA" sz="18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+mn-ea"/>
              <a:cs typeface="DecoType Naskh Variants" pitchFamily="2" charset="-78"/>
            </a:rPr>
            <a:t>الأفراد</a:t>
          </a:r>
          <a:endParaRPr lang="ar-LY" sz="1800" b="1" kern="1200" dirty="0">
            <a:solidFill>
              <a:schemeClr val="accent2">
                <a:lumMod val="75000"/>
              </a:schemeClr>
            </a:solidFill>
            <a:latin typeface="Arial" pitchFamily="34" charset="0"/>
            <a:ea typeface="+mn-ea"/>
            <a:cs typeface="DecoType Naskh Variants" pitchFamily="2" charset="-78"/>
          </a:endParaRPr>
        </a:p>
      </dgm:t>
    </dgm:pt>
    <dgm:pt modelId="{BB2CC990-1123-4379-8FDB-19566863F177}" type="parTrans" cxnId="{5F1F207B-2FF0-47DA-A0E3-FFAAE8685832}">
      <dgm:prSet/>
      <dgm:spPr/>
      <dgm:t>
        <a:bodyPr/>
        <a:lstStyle/>
        <a:p>
          <a:pPr rtl="1"/>
          <a:endParaRPr lang="ar-LY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9905BA-590C-4D6C-A567-3CC310D693F4}" type="sibTrans" cxnId="{5F1F207B-2FF0-47DA-A0E3-FFAAE8685832}">
      <dgm:prSet custT="1"/>
      <dgm:spPr/>
      <dgm:t>
        <a:bodyPr/>
        <a:lstStyle/>
        <a:p>
          <a:pPr rtl="1"/>
          <a:endParaRPr lang="ar-LY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DA8099-CC84-48FB-A838-202AB7EE6C65}">
      <dgm:prSet phldrT="[Text]" custT="1"/>
      <dgm:spPr>
        <a:solidFill>
          <a:srgbClr val="E9C2C1"/>
        </a:solidFill>
      </dgm:spPr>
      <dgm:t>
        <a:bodyPr/>
        <a:lstStyle/>
        <a:p>
          <a:pPr rtl="1"/>
          <a:r>
            <a:rPr lang="ar-SA" sz="32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+mn-ea"/>
              <a:cs typeface="DecoType Naskh Variants" pitchFamily="2" charset="-78"/>
            </a:rPr>
            <a:t>منهج </a:t>
          </a:r>
          <a:r>
            <a:rPr lang="ar-LY" sz="32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+mn-ea"/>
              <a:cs typeface="DecoType Naskh Variants" pitchFamily="2" charset="-78"/>
            </a:rPr>
            <a:t>العملية </a:t>
          </a:r>
          <a:endParaRPr lang="ar-LY" sz="3200" b="1" kern="1200" dirty="0">
            <a:solidFill>
              <a:schemeClr val="accent2">
                <a:lumMod val="75000"/>
              </a:schemeClr>
            </a:solidFill>
            <a:latin typeface="Arial" pitchFamily="34" charset="0"/>
            <a:ea typeface="+mn-ea"/>
            <a:cs typeface="DecoType Naskh Variants" pitchFamily="2" charset="-78"/>
          </a:endParaRPr>
        </a:p>
      </dgm:t>
    </dgm:pt>
    <dgm:pt modelId="{ABD47179-06CC-4324-872C-C123A3248268}" type="parTrans" cxnId="{A4373DCE-BB31-4933-912A-1F9BCB5C57DB}">
      <dgm:prSet/>
      <dgm:spPr/>
      <dgm:t>
        <a:bodyPr/>
        <a:lstStyle/>
        <a:p>
          <a:pPr rtl="1"/>
          <a:endParaRPr lang="ar-LY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FC7E85-A390-45EC-9C2F-BD551DC551F9}" type="sibTrans" cxnId="{A4373DCE-BB31-4933-912A-1F9BCB5C57DB}">
      <dgm:prSet custT="1"/>
      <dgm:spPr/>
      <dgm:t>
        <a:bodyPr/>
        <a:lstStyle/>
        <a:p>
          <a:pPr rtl="1"/>
          <a:endParaRPr lang="ar-LY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478605-7D0D-467B-8E0C-2BA976167A73}">
      <dgm:prSet phldrT="[Text]" custT="1"/>
      <dgm:spPr>
        <a:solidFill>
          <a:srgbClr val="E9C2C1"/>
        </a:solidFill>
      </dgm:spPr>
      <dgm:t>
        <a:bodyPr/>
        <a:lstStyle/>
        <a:p>
          <a:pPr rtl="1"/>
          <a:r>
            <a:rPr lang="ar-SA" sz="28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+mn-ea"/>
              <a:cs typeface="DecoType Naskh Variants" pitchFamily="2" charset="-78"/>
            </a:rPr>
            <a:t>التحسين</a:t>
          </a:r>
          <a:endParaRPr lang="ar-LY" sz="2800" b="1" kern="1200" dirty="0">
            <a:solidFill>
              <a:schemeClr val="accent2">
                <a:lumMod val="75000"/>
              </a:schemeClr>
            </a:solidFill>
            <a:latin typeface="Arial" pitchFamily="34" charset="0"/>
            <a:ea typeface="+mn-ea"/>
            <a:cs typeface="DecoType Naskh Variants" pitchFamily="2" charset="-78"/>
          </a:endParaRPr>
        </a:p>
      </dgm:t>
    </dgm:pt>
    <dgm:pt modelId="{4BABD88F-7E32-4A05-A0B0-64C11A54470F}" type="parTrans" cxnId="{AD5B779C-492A-4D16-A0A4-786F750EDE8B}">
      <dgm:prSet/>
      <dgm:spPr/>
      <dgm:t>
        <a:bodyPr/>
        <a:lstStyle/>
        <a:p>
          <a:pPr rtl="1"/>
          <a:endParaRPr lang="ar-LY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0C95F7-232E-4AD9-976F-3404EF169991}" type="sibTrans" cxnId="{AD5B779C-492A-4D16-A0A4-786F750EDE8B}">
      <dgm:prSet custT="1"/>
      <dgm:spPr/>
      <dgm:t>
        <a:bodyPr/>
        <a:lstStyle/>
        <a:p>
          <a:pPr rtl="1"/>
          <a:endParaRPr lang="ar-LY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3E1C8D-4F9B-435E-A83D-1778D6DC850F}">
      <dgm:prSet phldrT="[Text]" custT="1"/>
      <dgm:spPr>
        <a:solidFill>
          <a:srgbClr val="E9C2C1"/>
        </a:solidFill>
      </dgm:spPr>
      <dgm:t>
        <a:bodyPr/>
        <a:lstStyle/>
        <a:p>
          <a:pPr rtl="1"/>
          <a:r>
            <a:rPr lang="ar-SA" sz="20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+mn-ea"/>
              <a:cs typeface="DecoType Naskh Variants" pitchFamily="2" charset="-78"/>
            </a:rPr>
            <a:t>اتخاذ القرار المبني على الدليل</a:t>
          </a:r>
          <a:endParaRPr lang="ar-LY" sz="2000" b="1" kern="1200" dirty="0">
            <a:solidFill>
              <a:schemeClr val="accent2">
                <a:lumMod val="75000"/>
              </a:schemeClr>
            </a:solidFill>
            <a:latin typeface="Arial" pitchFamily="34" charset="0"/>
            <a:ea typeface="+mn-ea"/>
            <a:cs typeface="DecoType Naskh Variants" pitchFamily="2" charset="-78"/>
          </a:endParaRPr>
        </a:p>
      </dgm:t>
    </dgm:pt>
    <dgm:pt modelId="{1685AF4E-5172-4543-AB6A-4C021A744880}" type="parTrans" cxnId="{5F532C48-E0A8-4427-86BD-6B2CCEF30636}">
      <dgm:prSet/>
      <dgm:spPr/>
      <dgm:t>
        <a:bodyPr/>
        <a:lstStyle/>
        <a:p>
          <a:pPr rtl="1"/>
          <a:endParaRPr lang="ar-LY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3FB2E9-FD27-4D50-BE7C-C2C89A6C2B72}" type="sibTrans" cxnId="{5F532C48-E0A8-4427-86BD-6B2CCEF30636}">
      <dgm:prSet custT="1"/>
      <dgm:spPr/>
      <dgm:t>
        <a:bodyPr/>
        <a:lstStyle/>
        <a:p>
          <a:pPr rtl="1"/>
          <a:endParaRPr lang="ar-LY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D6F9EF-D7FE-4A62-92EB-857E553B13EC}">
      <dgm:prSet phldrT="[Text]" custT="1"/>
      <dgm:spPr>
        <a:solidFill>
          <a:srgbClr val="E9C2C1"/>
        </a:solidFill>
      </dgm:spPr>
      <dgm:t>
        <a:bodyPr/>
        <a:lstStyle/>
        <a:p>
          <a:pPr rtl="1"/>
          <a:r>
            <a:rPr lang="ar-SA" sz="28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+mn-ea"/>
              <a:cs typeface="DecoType Naskh Variants" pitchFamily="2" charset="-78"/>
            </a:rPr>
            <a:t>إدارة العلاقات</a:t>
          </a:r>
          <a:endParaRPr lang="ar-LY" sz="2800" b="1" kern="1200" dirty="0">
            <a:solidFill>
              <a:schemeClr val="accent2">
                <a:lumMod val="75000"/>
              </a:schemeClr>
            </a:solidFill>
            <a:latin typeface="Arial" pitchFamily="34" charset="0"/>
            <a:ea typeface="+mn-ea"/>
            <a:cs typeface="DecoType Naskh Variants" pitchFamily="2" charset="-78"/>
          </a:endParaRPr>
        </a:p>
      </dgm:t>
    </dgm:pt>
    <dgm:pt modelId="{DD67B1DE-17F9-4C9E-B0C0-05B5547CD549}" type="parTrans" cxnId="{0B3E19BE-9B85-4D9B-B7A1-148722ADF021}">
      <dgm:prSet/>
      <dgm:spPr/>
      <dgm:t>
        <a:bodyPr/>
        <a:lstStyle/>
        <a:p>
          <a:pPr rtl="1"/>
          <a:endParaRPr lang="ar-LY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C8B729-AF32-4FFB-8EF1-4F7B6C758C93}" type="sibTrans" cxnId="{0B3E19BE-9B85-4D9B-B7A1-148722ADF021}">
      <dgm:prSet custT="1"/>
      <dgm:spPr/>
      <dgm:t>
        <a:bodyPr/>
        <a:lstStyle/>
        <a:p>
          <a:pPr rtl="1"/>
          <a:endParaRPr lang="ar-LY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52C56D-76FB-4910-A7A3-12E92FF744DD}" type="pres">
      <dgm:prSet presAssocID="{8A1B4D3F-E6DA-4975-AD66-2E24FECFBA2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1208CA-0F0E-4E38-97A1-C1AA956208E1}" type="pres">
      <dgm:prSet presAssocID="{0EA00AF7-305F-4BD8-8E73-E6ACAD070BFC}" presName="node" presStyleLbl="node1" presStyleIdx="0" presStyleCnt="7" custRadScaleRad="100003" custRadScaleInc="16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F2D56-98EB-4780-81BF-B8FC0EF51CF2}" type="pres">
      <dgm:prSet presAssocID="{A09779F5-0C3F-4DB5-919D-12BE72724660}" presName="sibTrans" presStyleLbl="sibTrans2D1" presStyleIdx="0" presStyleCnt="7"/>
      <dgm:spPr/>
      <dgm:t>
        <a:bodyPr/>
        <a:lstStyle/>
        <a:p>
          <a:endParaRPr lang="en-US"/>
        </a:p>
      </dgm:t>
    </dgm:pt>
    <dgm:pt modelId="{2E56F683-8764-4B95-8F30-AB9BE94A498B}" type="pres">
      <dgm:prSet presAssocID="{A09779F5-0C3F-4DB5-919D-12BE72724660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687C26D3-5485-4EC5-9262-12D5262079A6}" type="pres">
      <dgm:prSet presAssocID="{BABC9444-3B35-489C-BC50-98D09690A83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F7B760-79DD-4BB1-B902-A2E2BC06F086}" type="pres">
      <dgm:prSet presAssocID="{628E0C71-207F-4A5F-AE57-ADBCB9527AC9}" presName="sibTrans" presStyleLbl="sibTrans2D1" presStyleIdx="1" presStyleCnt="7"/>
      <dgm:spPr/>
      <dgm:t>
        <a:bodyPr/>
        <a:lstStyle/>
        <a:p>
          <a:endParaRPr lang="en-US"/>
        </a:p>
      </dgm:t>
    </dgm:pt>
    <dgm:pt modelId="{060F3535-AC32-457D-999A-B1CC9E8105DD}" type="pres">
      <dgm:prSet presAssocID="{628E0C71-207F-4A5F-AE57-ADBCB9527AC9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03B721EB-BCB2-4564-B3A3-A1E561747B32}" type="pres">
      <dgm:prSet presAssocID="{1820E65B-C762-4A5A-B4F0-15470153FDD3}" presName="node" presStyleLbl="node1" presStyleIdx="2" presStyleCnt="7" custRadScaleRad="99932" custRadScaleInc="34">
        <dgm:presLayoutVars>
          <dgm:bulletEnabled val="1"/>
        </dgm:presLayoutVars>
      </dgm:prSet>
      <dgm:spPr/>
      <dgm:t>
        <a:bodyPr/>
        <a:lstStyle/>
        <a:p>
          <a:pPr rtl="1"/>
          <a:endParaRPr lang="ar-LY"/>
        </a:p>
      </dgm:t>
    </dgm:pt>
    <dgm:pt modelId="{2FE0E177-BFB5-48AE-B754-B11EDFD626FA}" type="pres">
      <dgm:prSet presAssocID="{459905BA-590C-4D6C-A567-3CC310D693F4}" presName="sibTrans" presStyleLbl="sibTrans2D1" presStyleIdx="2" presStyleCnt="7"/>
      <dgm:spPr/>
      <dgm:t>
        <a:bodyPr/>
        <a:lstStyle/>
        <a:p>
          <a:endParaRPr lang="en-US"/>
        </a:p>
      </dgm:t>
    </dgm:pt>
    <dgm:pt modelId="{C55FEA72-98AC-4A92-A6AD-07C674746801}" type="pres">
      <dgm:prSet presAssocID="{459905BA-590C-4D6C-A567-3CC310D693F4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8B8D8F93-05DF-4DBE-A67B-FEEB211544CB}" type="pres">
      <dgm:prSet presAssocID="{0BDA8099-CC84-48FB-A838-202AB7EE6C65}" presName="node" presStyleLbl="node1" presStyleIdx="3" presStyleCnt="7" custRadScaleRad="99970" custRadScaleInc="1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962791-D63A-4E83-8904-6BD56F9F1471}" type="pres">
      <dgm:prSet presAssocID="{A7FC7E85-A390-45EC-9C2F-BD551DC551F9}" presName="sibTrans" presStyleLbl="sibTrans2D1" presStyleIdx="3" presStyleCnt="7"/>
      <dgm:spPr/>
      <dgm:t>
        <a:bodyPr/>
        <a:lstStyle/>
        <a:p>
          <a:endParaRPr lang="en-US"/>
        </a:p>
      </dgm:t>
    </dgm:pt>
    <dgm:pt modelId="{29AA5F32-4212-4CE3-97B2-F6C9C43FA16C}" type="pres">
      <dgm:prSet presAssocID="{A7FC7E85-A390-45EC-9C2F-BD551DC551F9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9A2585CC-DF41-4C78-AACF-115336FE63CF}" type="pres">
      <dgm:prSet presAssocID="{14478605-7D0D-467B-8E0C-2BA976167A7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LY"/>
        </a:p>
      </dgm:t>
    </dgm:pt>
    <dgm:pt modelId="{922B6B7B-5F8F-4FFA-9597-536E0A0616B0}" type="pres">
      <dgm:prSet presAssocID="{8C0C95F7-232E-4AD9-976F-3404EF169991}" presName="sibTrans" presStyleLbl="sibTrans2D1" presStyleIdx="4" presStyleCnt="7"/>
      <dgm:spPr/>
      <dgm:t>
        <a:bodyPr/>
        <a:lstStyle/>
        <a:p>
          <a:endParaRPr lang="en-US"/>
        </a:p>
      </dgm:t>
    </dgm:pt>
    <dgm:pt modelId="{7B0C5BA7-182C-4E4A-859C-35E649F01681}" type="pres">
      <dgm:prSet presAssocID="{8C0C95F7-232E-4AD9-976F-3404EF169991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93A3FD75-6F79-406A-99D2-F7CB27009946}" type="pres">
      <dgm:prSet presAssocID="{163E1C8D-4F9B-435E-A83D-1778D6DC850F}" presName="node" presStyleLbl="node1" presStyleIdx="5" presStyleCnt="7" custScaleX="116496" custRadScaleRad="99285" custRadScaleInc="-366">
        <dgm:presLayoutVars>
          <dgm:bulletEnabled val="1"/>
        </dgm:presLayoutVars>
      </dgm:prSet>
      <dgm:spPr/>
      <dgm:t>
        <a:bodyPr/>
        <a:lstStyle/>
        <a:p>
          <a:pPr rtl="1"/>
          <a:endParaRPr lang="ar-LY"/>
        </a:p>
      </dgm:t>
    </dgm:pt>
    <dgm:pt modelId="{2735AF52-DD33-4CF6-8998-86D5DC4F3A31}" type="pres">
      <dgm:prSet presAssocID="{B13FB2E9-FD27-4D50-BE7C-C2C89A6C2B72}" presName="sibTrans" presStyleLbl="sibTrans2D1" presStyleIdx="5" presStyleCnt="7"/>
      <dgm:spPr/>
      <dgm:t>
        <a:bodyPr/>
        <a:lstStyle/>
        <a:p>
          <a:endParaRPr lang="en-US"/>
        </a:p>
      </dgm:t>
    </dgm:pt>
    <dgm:pt modelId="{270E7E99-0394-4D70-8CDA-1EA0C12D8956}" type="pres">
      <dgm:prSet presAssocID="{B13FB2E9-FD27-4D50-BE7C-C2C89A6C2B72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54D10487-784E-474B-AEB5-2047B7CE020E}" type="pres">
      <dgm:prSet presAssocID="{5FD6F9EF-D7FE-4A62-92EB-857E553B13EC}" presName="node" presStyleLbl="node1" presStyleIdx="6" presStyleCnt="7" custRadScaleRad="99427" custRadScaleInc="10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67D283-527B-4686-B2F1-70928E8F9B33}" type="pres">
      <dgm:prSet presAssocID="{CDC8B729-AF32-4FFB-8EF1-4F7B6C758C93}" presName="sibTrans" presStyleLbl="sibTrans2D1" presStyleIdx="6" presStyleCnt="7"/>
      <dgm:spPr/>
      <dgm:t>
        <a:bodyPr/>
        <a:lstStyle/>
        <a:p>
          <a:endParaRPr lang="en-US"/>
        </a:p>
      </dgm:t>
    </dgm:pt>
    <dgm:pt modelId="{9B1A30A2-AD31-41F3-BD2C-27C349DF1B4A}" type="pres">
      <dgm:prSet presAssocID="{CDC8B729-AF32-4FFB-8EF1-4F7B6C758C93}" presName="connectorText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5F1F207B-2FF0-47DA-A0E3-FFAAE8685832}" srcId="{8A1B4D3F-E6DA-4975-AD66-2E24FECFBA2C}" destId="{1820E65B-C762-4A5A-B4F0-15470153FDD3}" srcOrd="2" destOrd="0" parTransId="{BB2CC990-1123-4379-8FDB-19566863F177}" sibTransId="{459905BA-590C-4D6C-A567-3CC310D693F4}"/>
    <dgm:cxn modelId="{F4B4EA63-0130-45E4-99A2-5BEF54682FAC}" type="presOf" srcId="{5FD6F9EF-D7FE-4A62-92EB-857E553B13EC}" destId="{54D10487-784E-474B-AEB5-2047B7CE020E}" srcOrd="0" destOrd="0" presId="urn:microsoft.com/office/officeart/2005/8/layout/cycle2"/>
    <dgm:cxn modelId="{15E6373F-C9C9-4669-ACAF-AE5F943DD6DB}" type="presOf" srcId="{1820E65B-C762-4A5A-B4F0-15470153FDD3}" destId="{03B721EB-BCB2-4564-B3A3-A1E561747B32}" srcOrd="0" destOrd="0" presId="urn:microsoft.com/office/officeart/2005/8/layout/cycle2"/>
    <dgm:cxn modelId="{A4373DCE-BB31-4933-912A-1F9BCB5C57DB}" srcId="{8A1B4D3F-E6DA-4975-AD66-2E24FECFBA2C}" destId="{0BDA8099-CC84-48FB-A838-202AB7EE6C65}" srcOrd="3" destOrd="0" parTransId="{ABD47179-06CC-4324-872C-C123A3248268}" sibTransId="{A7FC7E85-A390-45EC-9C2F-BD551DC551F9}"/>
    <dgm:cxn modelId="{431DC541-FB60-4C29-AA75-51B4586DFDD0}" type="presOf" srcId="{8A1B4D3F-E6DA-4975-AD66-2E24FECFBA2C}" destId="{A452C56D-76FB-4910-A7A3-12E92FF744DD}" srcOrd="0" destOrd="0" presId="urn:microsoft.com/office/officeart/2005/8/layout/cycle2"/>
    <dgm:cxn modelId="{6ABEB7C2-F292-4DBE-A45D-9EACEF58AA93}" type="presOf" srcId="{163E1C8D-4F9B-435E-A83D-1778D6DC850F}" destId="{93A3FD75-6F79-406A-99D2-F7CB27009946}" srcOrd="0" destOrd="0" presId="urn:microsoft.com/office/officeart/2005/8/layout/cycle2"/>
    <dgm:cxn modelId="{157F7658-7D2C-4462-A9C1-72D975329CF4}" type="presOf" srcId="{A7FC7E85-A390-45EC-9C2F-BD551DC551F9}" destId="{29AA5F32-4212-4CE3-97B2-F6C9C43FA16C}" srcOrd="1" destOrd="0" presId="urn:microsoft.com/office/officeart/2005/8/layout/cycle2"/>
    <dgm:cxn modelId="{32EE017F-B2B8-450E-B0A0-1015BD03678F}" type="presOf" srcId="{A09779F5-0C3F-4DB5-919D-12BE72724660}" destId="{116F2D56-98EB-4780-81BF-B8FC0EF51CF2}" srcOrd="0" destOrd="0" presId="urn:microsoft.com/office/officeart/2005/8/layout/cycle2"/>
    <dgm:cxn modelId="{CDED520D-8EEC-41BD-A8A0-9A691503352F}" type="presOf" srcId="{BABC9444-3B35-489C-BC50-98D09690A837}" destId="{687C26D3-5485-4EC5-9262-12D5262079A6}" srcOrd="0" destOrd="0" presId="urn:microsoft.com/office/officeart/2005/8/layout/cycle2"/>
    <dgm:cxn modelId="{CA2C7FFC-D37C-4A13-A864-A7F5A36389B5}" type="presOf" srcId="{14478605-7D0D-467B-8E0C-2BA976167A73}" destId="{9A2585CC-DF41-4C78-AACF-115336FE63CF}" srcOrd="0" destOrd="0" presId="urn:microsoft.com/office/officeart/2005/8/layout/cycle2"/>
    <dgm:cxn modelId="{0B6AB3B0-D48B-4E6B-9830-1A5786E951A5}" type="presOf" srcId="{A7FC7E85-A390-45EC-9C2F-BD551DC551F9}" destId="{CF962791-D63A-4E83-8904-6BD56F9F1471}" srcOrd="0" destOrd="0" presId="urn:microsoft.com/office/officeart/2005/8/layout/cycle2"/>
    <dgm:cxn modelId="{6DBD97CD-66AE-4C6F-AD29-E0DC2F2AF966}" type="presOf" srcId="{B13FB2E9-FD27-4D50-BE7C-C2C89A6C2B72}" destId="{2735AF52-DD33-4CF6-8998-86D5DC4F3A31}" srcOrd="0" destOrd="0" presId="urn:microsoft.com/office/officeart/2005/8/layout/cycle2"/>
    <dgm:cxn modelId="{56DBCE07-DBAF-4E11-95B7-59EA346D9292}" type="presOf" srcId="{CDC8B729-AF32-4FFB-8EF1-4F7B6C758C93}" destId="{9B1A30A2-AD31-41F3-BD2C-27C349DF1B4A}" srcOrd="1" destOrd="0" presId="urn:microsoft.com/office/officeart/2005/8/layout/cycle2"/>
    <dgm:cxn modelId="{3D3967C6-7DA8-4358-9AA3-5923F3A3CEBC}" type="presOf" srcId="{628E0C71-207F-4A5F-AE57-ADBCB9527AC9}" destId="{060F3535-AC32-457D-999A-B1CC9E8105DD}" srcOrd="1" destOrd="0" presId="urn:microsoft.com/office/officeart/2005/8/layout/cycle2"/>
    <dgm:cxn modelId="{0B3E19BE-9B85-4D9B-B7A1-148722ADF021}" srcId="{8A1B4D3F-E6DA-4975-AD66-2E24FECFBA2C}" destId="{5FD6F9EF-D7FE-4A62-92EB-857E553B13EC}" srcOrd="6" destOrd="0" parTransId="{DD67B1DE-17F9-4C9E-B0C0-05B5547CD549}" sibTransId="{CDC8B729-AF32-4FFB-8EF1-4F7B6C758C93}"/>
    <dgm:cxn modelId="{AD5B779C-492A-4D16-A0A4-786F750EDE8B}" srcId="{8A1B4D3F-E6DA-4975-AD66-2E24FECFBA2C}" destId="{14478605-7D0D-467B-8E0C-2BA976167A73}" srcOrd="4" destOrd="0" parTransId="{4BABD88F-7E32-4A05-A0B0-64C11A54470F}" sibTransId="{8C0C95F7-232E-4AD9-976F-3404EF169991}"/>
    <dgm:cxn modelId="{46E0CE97-DD88-45CF-8DBA-1B622C5C9B03}" type="presOf" srcId="{459905BA-590C-4D6C-A567-3CC310D693F4}" destId="{2FE0E177-BFB5-48AE-B754-B11EDFD626FA}" srcOrd="0" destOrd="0" presId="urn:microsoft.com/office/officeart/2005/8/layout/cycle2"/>
    <dgm:cxn modelId="{08F72A54-5805-4BE1-8FB2-6B59F1B14C0F}" type="presOf" srcId="{628E0C71-207F-4A5F-AE57-ADBCB9527AC9}" destId="{55F7B760-79DD-4BB1-B902-A2E2BC06F086}" srcOrd="0" destOrd="0" presId="urn:microsoft.com/office/officeart/2005/8/layout/cycle2"/>
    <dgm:cxn modelId="{BB87D743-D082-433A-9B0B-1B4CCDAEA6DA}" type="presOf" srcId="{8C0C95F7-232E-4AD9-976F-3404EF169991}" destId="{7B0C5BA7-182C-4E4A-859C-35E649F01681}" srcOrd="1" destOrd="0" presId="urn:microsoft.com/office/officeart/2005/8/layout/cycle2"/>
    <dgm:cxn modelId="{4FD7CABE-46B9-4C5E-923E-C2DB8F041962}" type="presOf" srcId="{0EA00AF7-305F-4BD8-8E73-E6ACAD070BFC}" destId="{231208CA-0F0E-4E38-97A1-C1AA956208E1}" srcOrd="0" destOrd="0" presId="urn:microsoft.com/office/officeart/2005/8/layout/cycle2"/>
    <dgm:cxn modelId="{F7AB4278-045D-4444-A264-FDA905168B84}" srcId="{8A1B4D3F-E6DA-4975-AD66-2E24FECFBA2C}" destId="{BABC9444-3B35-489C-BC50-98D09690A837}" srcOrd="1" destOrd="0" parTransId="{1398C31A-5391-426E-ACA5-61F28321307B}" sibTransId="{628E0C71-207F-4A5F-AE57-ADBCB9527AC9}"/>
    <dgm:cxn modelId="{46AE9041-07A3-4D41-9F3F-02B3306FD5F7}" type="presOf" srcId="{0BDA8099-CC84-48FB-A838-202AB7EE6C65}" destId="{8B8D8F93-05DF-4DBE-A67B-FEEB211544CB}" srcOrd="0" destOrd="0" presId="urn:microsoft.com/office/officeart/2005/8/layout/cycle2"/>
    <dgm:cxn modelId="{6B084BFC-FE48-4577-AAB6-F1992C95D764}" type="presOf" srcId="{B13FB2E9-FD27-4D50-BE7C-C2C89A6C2B72}" destId="{270E7E99-0394-4D70-8CDA-1EA0C12D8956}" srcOrd="1" destOrd="0" presId="urn:microsoft.com/office/officeart/2005/8/layout/cycle2"/>
    <dgm:cxn modelId="{B3DA1836-FB6D-4ADD-A8B0-47CD5157B3EE}" type="presOf" srcId="{459905BA-590C-4D6C-A567-3CC310D693F4}" destId="{C55FEA72-98AC-4A92-A6AD-07C674746801}" srcOrd="1" destOrd="0" presId="urn:microsoft.com/office/officeart/2005/8/layout/cycle2"/>
    <dgm:cxn modelId="{A16D4EAA-A23F-46C1-B919-AC9CD4EA86E9}" type="presOf" srcId="{8C0C95F7-232E-4AD9-976F-3404EF169991}" destId="{922B6B7B-5F8F-4FFA-9597-536E0A0616B0}" srcOrd="0" destOrd="0" presId="urn:microsoft.com/office/officeart/2005/8/layout/cycle2"/>
    <dgm:cxn modelId="{76F7C881-271A-45FF-A76A-82FC909F9D96}" type="presOf" srcId="{A09779F5-0C3F-4DB5-919D-12BE72724660}" destId="{2E56F683-8764-4B95-8F30-AB9BE94A498B}" srcOrd="1" destOrd="0" presId="urn:microsoft.com/office/officeart/2005/8/layout/cycle2"/>
    <dgm:cxn modelId="{5F532C48-E0A8-4427-86BD-6B2CCEF30636}" srcId="{8A1B4D3F-E6DA-4975-AD66-2E24FECFBA2C}" destId="{163E1C8D-4F9B-435E-A83D-1778D6DC850F}" srcOrd="5" destOrd="0" parTransId="{1685AF4E-5172-4543-AB6A-4C021A744880}" sibTransId="{B13FB2E9-FD27-4D50-BE7C-C2C89A6C2B72}"/>
    <dgm:cxn modelId="{FB43D850-3732-41E5-BFB9-A2A5EFDDAEC7}" type="presOf" srcId="{CDC8B729-AF32-4FFB-8EF1-4F7B6C758C93}" destId="{8667D283-527B-4686-B2F1-70928E8F9B33}" srcOrd="0" destOrd="0" presId="urn:microsoft.com/office/officeart/2005/8/layout/cycle2"/>
    <dgm:cxn modelId="{D4BFDC22-359B-4168-869F-AE41A679A2DE}" srcId="{8A1B4D3F-E6DA-4975-AD66-2E24FECFBA2C}" destId="{0EA00AF7-305F-4BD8-8E73-E6ACAD070BFC}" srcOrd="0" destOrd="0" parTransId="{232E6BAB-5D81-410F-94A1-0EB373A98971}" sibTransId="{A09779F5-0C3F-4DB5-919D-12BE72724660}"/>
    <dgm:cxn modelId="{44DAFACF-CBDF-4E69-8BA5-063C8E281DB3}" type="presParOf" srcId="{A452C56D-76FB-4910-A7A3-12E92FF744DD}" destId="{231208CA-0F0E-4E38-97A1-C1AA956208E1}" srcOrd="0" destOrd="0" presId="urn:microsoft.com/office/officeart/2005/8/layout/cycle2"/>
    <dgm:cxn modelId="{64E97C51-D317-4D39-A4F7-032B6301658E}" type="presParOf" srcId="{A452C56D-76FB-4910-A7A3-12E92FF744DD}" destId="{116F2D56-98EB-4780-81BF-B8FC0EF51CF2}" srcOrd="1" destOrd="0" presId="urn:microsoft.com/office/officeart/2005/8/layout/cycle2"/>
    <dgm:cxn modelId="{54D13983-51DC-401A-BF46-617F5A55DFDE}" type="presParOf" srcId="{116F2D56-98EB-4780-81BF-B8FC0EF51CF2}" destId="{2E56F683-8764-4B95-8F30-AB9BE94A498B}" srcOrd="0" destOrd="0" presId="urn:microsoft.com/office/officeart/2005/8/layout/cycle2"/>
    <dgm:cxn modelId="{CFD36D21-CBA1-446A-B98A-C62589007524}" type="presParOf" srcId="{A452C56D-76FB-4910-A7A3-12E92FF744DD}" destId="{687C26D3-5485-4EC5-9262-12D5262079A6}" srcOrd="2" destOrd="0" presId="urn:microsoft.com/office/officeart/2005/8/layout/cycle2"/>
    <dgm:cxn modelId="{3AA3781F-2037-49C0-A224-F87AD5A43301}" type="presParOf" srcId="{A452C56D-76FB-4910-A7A3-12E92FF744DD}" destId="{55F7B760-79DD-4BB1-B902-A2E2BC06F086}" srcOrd="3" destOrd="0" presId="urn:microsoft.com/office/officeart/2005/8/layout/cycle2"/>
    <dgm:cxn modelId="{018BC9EE-0F20-4729-A9BA-8509BF00BC8F}" type="presParOf" srcId="{55F7B760-79DD-4BB1-B902-A2E2BC06F086}" destId="{060F3535-AC32-457D-999A-B1CC9E8105DD}" srcOrd="0" destOrd="0" presId="urn:microsoft.com/office/officeart/2005/8/layout/cycle2"/>
    <dgm:cxn modelId="{6012999C-C01F-45AC-9EBF-3A2CFB6EC0C2}" type="presParOf" srcId="{A452C56D-76FB-4910-A7A3-12E92FF744DD}" destId="{03B721EB-BCB2-4564-B3A3-A1E561747B32}" srcOrd="4" destOrd="0" presId="urn:microsoft.com/office/officeart/2005/8/layout/cycle2"/>
    <dgm:cxn modelId="{DD07DCD2-DB6F-42FF-93B5-1372BA6FF3EB}" type="presParOf" srcId="{A452C56D-76FB-4910-A7A3-12E92FF744DD}" destId="{2FE0E177-BFB5-48AE-B754-B11EDFD626FA}" srcOrd="5" destOrd="0" presId="urn:microsoft.com/office/officeart/2005/8/layout/cycle2"/>
    <dgm:cxn modelId="{581D3BC4-1C5E-43E0-92ED-0BFC38184CA5}" type="presParOf" srcId="{2FE0E177-BFB5-48AE-B754-B11EDFD626FA}" destId="{C55FEA72-98AC-4A92-A6AD-07C674746801}" srcOrd="0" destOrd="0" presId="urn:microsoft.com/office/officeart/2005/8/layout/cycle2"/>
    <dgm:cxn modelId="{E4F30393-B5EC-4F21-B7D9-C15EE856FF56}" type="presParOf" srcId="{A452C56D-76FB-4910-A7A3-12E92FF744DD}" destId="{8B8D8F93-05DF-4DBE-A67B-FEEB211544CB}" srcOrd="6" destOrd="0" presId="urn:microsoft.com/office/officeart/2005/8/layout/cycle2"/>
    <dgm:cxn modelId="{08DFE438-D127-4203-BE98-3B456A93A64B}" type="presParOf" srcId="{A452C56D-76FB-4910-A7A3-12E92FF744DD}" destId="{CF962791-D63A-4E83-8904-6BD56F9F1471}" srcOrd="7" destOrd="0" presId="urn:microsoft.com/office/officeart/2005/8/layout/cycle2"/>
    <dgm:cxn modelId="{B8CC5385-7C1D-41A3-9F08-3F42CD6325D6}" type="presParOf" srcId="{CF962791-D63A-4E83-8904-6BD56F9F1471}" destId="{29AA5F32-4212-4CE3-97B2-F6C9C43FA16C}" srcOrd="0" destOrd="0" presId="urn:microsoft.com/office/officeart/2005/8/layout/cycle2"/>
    <dgm:cxn modelId="{4F3AE206-281D-431A-8705-1BD00C87601E}" type="presParOf" srcId="{A452C56D-76FB-4910-A7A3-12E92FF744DD}" destId="{9A2585CC-DF41-4C78-AACF-115336FE63CF}" srcOrd="8" destOrd="0" presId="urn:microsoft.com/office/officeart/2005/8/layout/cycle2"/>
    <dgm:cxn modelId="{6CB4259D-2BB0-466C-98D0-40783699BF0B}" type="presParOf" srcId="{A452C56D-76FB-4910-A7A3-12E92FF744DD}" destId="{922B6B7B-5F8F-4FFA-9597-536E0A0616B0}" srcOrd="9" destOrd="0" presId="urn:microsoft.com/office/officeart/2005/8/layout/cycle2"/>
    <dgm:cxn modelId="{CD18330F-AD04-45D9-85E5-CEB2281007EE}" type="presParOf" srcId="{922B6B7B-5F8F-4FFA-9597-536E0A0616B0}" destId="{7B0C5BA7-182C-4E4A-859C-35E649F01681}" srcOrd="0" destOrd="0" presId="urn:microsoft.com/office/officeart/2005/8/layout/cycle2"/>
    <dgm:cxn modelId="{E731A68E-9E42-4335-93BB-E28CF47BF9DC}" type="presParOf" srcId="{A452C56D-76FB-4910-A7A3-12E92FF744DD}" destId="{93A3FD75-6F79-406A-99D2-F7CB27009946}" srcOrd="10" destOrd="0" presId="urn:microsoft.com/office/officeart/2005/8/layout/cycle2"/>
    <dgm:cxn modelId="{ED7428F7-59A3-4307-8B60-5712823827DB}" type="presParOf" srcId="{A452C56D-76FB-4910-A7A3-12E92FF744DD}" destId="{2735AF52-DD33-4CF6-8998-86D5DC4F3A31}" srcOrd="11" destOrd="0" presId="urn:microsoft.com/office/officeart/2005/8/layout/cycle2"/>
    <dgm:cxn modelId="{1E9CC32E-DE1B-438B-A149-DE6A60F596A7}" type="presParOf" srcId="{2735AF52-DD33-4CF6-8998-86D5DC4F3A31}" destId="{270E7E99-0394-4D70-8CDA-1EA0C12D8956}" srcOrd="0" destOrd="0" presId="urn:microsoft.com/office/officeart/2005/8/layout/cycle2"/>
    <dgm:cxn modelId="{22597093-6E31-4C9C-9282-EC5F53F3957F}" type="presParOf" srcId="{A452C56D-76FB-4910-A7A3-12E92FF744DD}" destId="{54D10487-784E-474B-AEB5-2047B7CE020E}" srcOrd="12" destOrd="0" presId="urn:microsoft.com/office/officeart/2005/8/layout/cycle2"/>
    <dgm:cxn modelId="{5AB5F64C-5F7A-4D3F-B84E-661BF2C99132}" type="presParOf" srcId="{A452C56D-76FB-4910-A7A3-12E92FF744DD}" destId="{8667D283-527B-4686-B2F1-70928E8F9B33}" srcOrd="13" destOrd="0" presId="urn:microsoft.com/office/officeart/2005/8/layout/cycle2"/>
    <dgm:cxn modelId="{555C4ED5-D225-4C2B-AFA1-13E1FAE952DB}" type="presParOf" srcId="{8667D283-527B-4686-B2F1-70928E8F9B33}" destId="{9B1A30A2-AD31-41F3-BD2C-27C349DF1B4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208CA-0F0E-4E38-97A1-C1AA956208E1}">
      <dsp:nvSpPr>
        <dsp:cNvPr id="0" name=""/>
        <dsp:cNvSpPr/>
      </dsp:nvSpPr>
      <dsp:spPr>
        <a:xfrm>
          <a:off x="3124198" y="1933"/>
          <a:ext cx="1281224" cy="1281224"/>
        </a:xfrm>
        <a:prstGeom prst="ellipse">
          <a:avLst/>
        </a:prstGeom>
        <a:solidFill>
          <a:srgbClr val="E9C2C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LY" sz="16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+mn-ea"/>
              <a:cs typeface="DecoType Naskh Variants" pitchFamily="2" charset="-78"/>
            </a:rPr>
            <a:t>التركيز </a:t>
          </a:r>
          <a:r>
            <a:rPr lang="ar-LY" sz="1200" b="1" kern="1200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+mn-ea"/>
              <a:cs typeface="DecoType Naskh Variants" pitchFamily="2" charset="-78"/>
            </a:rPr>
            <a:t>ع</a:t>
          </a:r>
          <a:r>
            <a:rPr lang="ar-SA" sz="1200" b="1" kern="1200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+mn-ea"/>
              <a:cs typeface="DecoType Naskh Variants" pitchFamily="2" charset="-78"/>
            </a:rPr>
            <a:t>لى</a:t>
          </a:r>
          <a:r>
            <a:rPr lang="ar-LY" sz="14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+mn-ea"/>
              <a:cs typeface="DecoType Naskh Variants" pitchFamily="2" charset="-78"/>
            </a:rPr>
            <a:t> </a:t>
          </a:r>
          <a:r>
            <a:rPr lang="ar-SA" sz="14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+mn-ea"/>
              <a:cs typeface="DecoType Naskh Variants" pitchFamily="2" charset="-78"/>
            </a:rPr>
            <a:t>الشرائح المست</a:t>
          </a:r>
          <a:r>
            <a:rPr lang="ar-SA" sz="16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+mn-ea"/>
              <a:cs typeface="DecoType Naskh Variants" pitchFamily="2" charset="-78"/>
            </a:rPr>
            <a:t>فيدة</a:t>
          </a:r>
          <a:endParaRPr lang="ar-LY" sz="1800" b="1" kern="1200" dirty="0">
            <a:solidFill>
              <a:schemeClr val="accent2">
                <a:lumMod val="75000"/>
              </a:schemeClr>
            </a:solidFill>
            <a:latin typeface="Arial" pitchFamily="34" charset="0"/>
            <a:ea typeface="+mn-ea"/>
            <a:cs typeface="DecoType Naskh Variants" pitchFamily="2" charset="-78"/>
          </a:endParaRPr>
        </a:p>
      </dsp:txBody>
      <dsp:txXfrm>
        <a:off x="3311829" y="189564"/>
        <a:ext cx="905962" cy="905962"/>
      </dsp:txXfrm>
    </dsp:sp>
    <dsp:sp modelId="{116F2D56-98EB-4780-81BF-B8FC0EF51CF2}">
      <dsp:nvSpPr>
        <dsp:cNvPr id="0" name=""/>
        <dsp:cNvSpPr/>
      </dsp:nvSpPr>
      <dsp:spPr>
        <a:xfrm rot="1555578">
          <a:off x="4448541" y="839696"/>
          <a:ext cx="333104" cy="4324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LY" sz="16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53570" y="904333"/>
        <a:ext cx="233173" cy="259447"/>
      </dsp:txXfrm>
    </dsp:sp>
    <dsp:sp modelId="{687C26D3-5485-4EC5-9262-12D5262079A6}">
      <dsp:nvSpPr>
        <dsp:cNvPr id="0" name=""/>
        <dsp:cNvSpPr/>
      </dsp:nvSpPr>
      <dsp:spPr>
        <a:xfrm>
          <a:off x="4841721" y="836892"/>
          <a:ext cx="1281224" cy="1281224"/>
        </a:xfrm>
        <a:prstGeom prst="ellipse">
          <a:avLst/>
        </a:prstGeom>
        <a:solidFill>
          <a:srgbClr val="E9C2C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LY" sz="40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+mn-ea"/>
              <a:cs typeface="DecoType Naskh Variants" pitchFamily="2" charset="-78"/>
            </a:rPr>
            <a:t>القيادة</a:t>
          </a:r>
          <a:endParaRPr lang="ar-LY" sz="1600" b="1" kern="1200" dirty="0">
            <a:solidFill>
              <a:schemeClr val="accent2">
                <a:lumMod val="75000"/>
              </a:schemeClr>
            </a:solidFill>
            <a:latin typeface="Arial" pitchFamily="34" charset="0"/>
            <a:ea typeface="+mn-ea"/>
            <a:cs typeface="DecoType Naskh Variants" pitchFamily="2" charset="-78"/>
          </a:endParaRPr>
        </a:p>
      </dsp:txBody>
      <dsp:txXfrm>
        <a:off x="5029352" y="1024523"/>
        <a:ext cx="905962" cy="905962"/>
      </dsp:txXfrm>
    </dsp:sp>
    <dsp:sp modelId="{55F7B760-79DD-4BB1-B902-A2E2BC06F086}">
      <dsp:nvSpPr>
        <dsp:cNvPr id="0" name=""/>
        <dsp:cNvSpPr/>
      </dsp:nvSpPr>
      <dsp:spPr>
        <a:xfrm rot="4631261">
          <a:off x="5523188" y="2189953"/>
          <a:ext cx="340681" cy="4324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LY" sz="16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62958" y="2226606"/>
        <a:ext cx="238477" cy="259447"/>
      </dsp:txXfrm>
    </dsp:sp>
    <dsp:sp modelId="{03B721EB-BCB2-4564-B3A3-A1E561747B32}">
      <dsp:nvSpPr>
        <dsp:cNvPr id="0" name=""/>
        <dsp:cNvSpPr/>
      </dsp:nvSpPr>
      <dsp:spPr>
        <a:xfrm>
          <a:off x="5268388" y="2713007"/>
          <a:ext cx="1281224" cy="1281224"/>
        </a:xfrm>
        <a:prstGeom prst="ellipse">
          <a:avLst/>
        </a:prstGeom>
        <a:solidFill>
          <a:srgbClr val="E9C2C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LY" sz="18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+mn-ea"/>
              <a:cs typeface="DecoType Naskh Variants" pitchFamily="2" charset="-78"/>
            </a:rPr>
            <a:t>مشاركة </a:t>
          </a:r>
          <a:r>
            <a:rPr lang="ar-SA" sz="18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+mn-ea"/>
              <a:cs typeface="DecoType Naskh Variants" pitchFamily="2" charset="-78"/>
            </a:rPr>
            <a:t>الأفراد</a:t>
          </a:r>
          <a:endParaRPr lang="ar-LY" sz="1800" b="1" kern="1200" dirty="0">
            <a:solidFill>
              <a:schemeClr val="accent2">
                <a:lumMod val="75000"/>
              </a:schemeClr>
            </a:solidFill>
            <a:latin typeface="Arial" pitchFamily="34" charset="0"/>
            <a:ea typeface="+mn-ea"/>
            <a:cs typeface="DecoType Naskh Variants" pitchFamily="2" charset="-78"/>
          </a:endParaRPr>
        </a:p>
      </dsp:txBody>
      <dsp:txXfrm>
        <a:off x="5456019" y="2900638"/>
        <a:ext cx="905962" cy="905962"/>
      </dsp:txXfrm>
    </dsp:sp>
    <dsp:sp modelId="{2FE0E177-BFB5-48AE-B754-B11EDFD626FA}">
      <dsp:nvSpPr>
        <dsp:cNvPr id="0" name=""/>
        <dsp:cNvSpPr/>
      </dsp:nvSpPr>
      <dsp:spPr>
        <a:xfrm rot="7714272">
          <a:off x="5144669" y="3882141"/>
          <a:ext cx="340870" cy="4324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LY" sz="16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227679" y="3928648"/>
        <a:ext cx="238609" cy="259447"/>
      </dsp:txXfrm>
    </dsp:sp>
    <dsp:sp modelId="{8B8D8F93-05DF-4DBE-A67B-FEEB211544CB}">
      <dsp:nvSpPr>
        <dsp:cNvPr id="0" name=""/>
        <dsp:cNvSpPr/>
      </dsp:nvSpPr>
      <dsp:spPr>
        <a:xfrm>
          <a:off x="4068566" y="4217550"/>
          <a:ext cx="1281224" cy="1281224"/>
        </a:xfrm>
        <a:prstGeom prst="ellipse">
          <a:avLst/>
        </a:prstGeom>
        <a:solidFill>
          <a:srgbClr val="E9C2C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+mn-ea"/>
              <a:cs typeface="DecoType Naskh Variants" pitchFamily="2" charset="-78"/>
            </a:rPr>
            <a:t>منهج </a:t>
          </a:r>
          <a:r>
            <a:rPr lang="ar-LY" sz="32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+mn-ea"/>
              <a:cs typeface="DecoType Naskh Variants" pitchFamily="2" charset="-78"/>
            </a:rPr>
            <a:t>العملية </a:t>
          </a:r>
          <a:endParaRPr lang="ar-LY" sz="3200" b="1" kern="1200" dirty="0">
            <a:solidFill>
              <a:schemeClr val="accent2">
                <a:lumMod val="75000"/>
              </a:schemeClr>
            </a:solidFill>
            <a:latin typeface="Arial" pitchFamily="34" charset="0"/>
            <a:ea typeface="+mn-ea"/>
            <a:cs typeface="DecoType Naskh Variants" pitchFamily="2" charset="-78"/>
          </a:endParaRPr>
        </a:p>
      </dsp:txBody>
      <dsp:txXfrm>
        <a:off x="4256197" y="4405181"/>
        <a:ext cx="905962" cy="905962"/>
      </dsp:txXfrm>
    </dsp:sp>
    <dsp:sp modelId="{CF962791-D63A-4E83-8904-6BD56F9F1471}">
      <dsp:nvSpPr>
        <dsp:cNvPr id="0" name=""/>
        <dsp:cNvSpPr/>
      </dsp:nvSpPr>
      <dsp:spPr>
        <a:xfrm rot="10800008">
          <a:off x="3587365" y="4641953"/>
          <a:ext cx="340048" cy="4324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LY" sz="16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689379" y="4728436"/>
        <a:ext cx="238034" cy="259447"/>
      </dsp:txXfrm>
    </dsp:sp>
    <dsp:sp modelId="{9A2585CC-DF41-4C78-AACF-115336FE63CF}">
      <dsp:nvSpPr>
        <dsp:cNvPr id="0" name=""/>
        <dsp:cNvSpPr/>
      </dsp:nvSpPr>
      <dsp:spPr>
        <a:xfrm>
          <a:off x="2145741" y="4217545"/>
          <a:ext cx="1281224" cy="1281224"/>
        </a:xfrm>
        <a:prstGeom prst="ellipse">
          <a:avLst/>
        </a:prstGeom>
        <a:solidFill>
          <a:srgbClr val="E9C2C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+mn-ea"/>
              <a:cs typeface="DecoType Naskh Variants" pitchFamily="2" charset="-78"/>
            </a:rPr>
            <a:t>التحسين</a:t>
          </a:r>
          <a:endParaRPr lang="ar-LY" sz="2800" b="1" kern="1200" dirty="0">
            <a:solidFill>
              <a:schemeClr val="accent2">
                <a:lumMod val="75000"/>
              </a:schemeClr>
            </a:solidFill>
            <a:latin typeface="Arial" pitchFamily="34" charset="0"/>
            <a:ea typeface="+mn-ea"/>
            <a:cs typeface="DecoType Naskh Variants" pitchFamily="2" charset="-78"/>
          </a:endParaRPr>
        </a:p>
      </dsp:txBody>
      <dsp:txXfrm>
        <a:off x="2333372" y="4405176"/>
        <a:ext cx="905962" cy="905962"/>
      </dsp:txXfrm>
    </dsp:sp>
    <dsp:sp modelId="{922B6B7B-5F8F-4FFA-9597-536E0A0616B0}">
      <dsp:nvSpPr>
        <dsp:cNvPr id="0" name=""/>
        <dsp:cNvSpPr/>
      </dsp:nvSpPr>
      <dsp:spPr>
        <a:xfrm rot="13908556">
          <a:off x="2052387" y="3910441"/>
          <a:ext cx="317030" cy="4324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LY" sz="16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129344" y="4034300"/>
        <a:ext cx="221921" cy="259447"/>
      </dsp:txXfrm>
    </dsp:sp>
    <dsp:sp modelId="{93A3FD75-6F79-406A-99D2-F7CB27009946}">
      <dsp:nvSpPr>
        <dsp:cNvPr id="0" name=""/>
        <dsp:cNvSpPr/>
      </dsp:nvSpPr>
      <dsp:spPr>
        <a:xfrm>
          <a:off x="856507" y="2713010"/>
          <a:ext cx="1492574" cy="1281224"/>
        </a:xfrm>
        <a:prstGeom prst="ellipse">
          <a:avLst/>
        </a:prstGeom>
        <a:solidFill>
          <a:srgbClr val="E9C2C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+mn-ea"/>
              <a:cs typeface="DecoType Naskh Variants" pitchFamily="2" charset="-78"/>
            </a:rPr>
            <a:t>اتخاذ القرار المبني على الدليل</a:t>
          </a:r>
          <a:endParaRPr lang="ar-LY" sz="2000" b="1" kern="1200" dirty="0">
            <a:solidFill>
              <a:schemeClr val="accent2">
                <a:lumMod val="75000"/>
              </a:schemeClr>
            </a:solidFill>
            <a:latin typeface="Arial" pitchFamily="34" charset="0"/>
            <a:ea typeface="+mn-ea"/>
            <a:cs typeface="DecoType Naskh Variants" pitchFamily="2" charset="-78"/>
          </a:endParaRPr>
        </a:p>
      </dsp:txBody>
      <dsp:txXfrm>
        <a:off x="1075089" y="2900641"/>
        <a:ext cx="1055410" cy="905962"/>
      </dsp:txXfrm>
    </dsp:sp>
    <dsp:sp modelId="{2735AF52-DD33-4CF6-8998-86D5DC4F3A31}">
      <dsp:nvSpPr>
        <dsp:cNvPr id="0" name=""/>
        <dsp:cNvSpPr/>
      </dsp:nvSpPr>
      <dsp:spPr>
        <a:xfrm rot="16971452">
          <a:off x="1645928" y="2206649"/>
          <a:ext cx="338628" cy="4324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LY" sz="16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85419" y="2342652"/>
        <a:ext cx="237040" cy="259447"/>
      </dsp:txXfrm>
    </dsp:sp>
    <dsp:sp modelId="{54D10487-784E-474B-AEB5-2047B7CE020E}">
      <dsp:nvSpPr>
        <dsp:cNvPr id="0" name=""/>
        <dsp:cNvSpPr/>
      </dsp:nvSpPr>
      <dsp:spPr>
        <a:xfrm>
          <a:off x="1390406" y="836899"/>
          <a:ext cx="1281224" cy="1281224"/>
        </a:xfrm>
        <a:prstGeom prst="ellipse">
          <a:avLst/>
        </a:prstGeom>
        <a:solidFill>
          <a:srgbClr val="E9C2C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+mn-ea"/>
              <a:cs typeface="DecoType Naskh Variants" pitchFamily="2" charset="-78"/>
            </a:rPr>
            <a:t>إدارة العلاقات</a:t>
          </a:r>
          <a:endParaRPr lang="ar-LY" sz="2800" b="1" kern="1200" dirty="0">
            <a:solidFill>
              <a:schemeClr val="accent2">
                <a:lumMod val="75000"/>
              </a:schemeClr>
            </a:solidFill>
            <a:latin typeface="Arial" pitchFamily="34" charset="0"/>
            <a:ea typeface="+mn-ea"/>
            <a:cs typeface="DecoType Naskh Variants" pitchFamily="2" charset="-78"/>
          </a:endParaRPr>
        </a:p>
      </dsp:txBody>
      <dsp:txXfrm>
        <a:off x="1578037" y="1024530"/>
        <a:ext cx="905962" cy="905962"/>
      </dsp:txXfrm>
    </dsp:sp>
    <dsp:sp modelId="{8667D283-527B-4686-B2F1-70928E8F9B33}">
      <dsp:nvSpPr>
        <dsp:cNvPr id="0" name=""/>
        <dsp:cNvSpPr/>
      </dsp:nvSpPr>
      <dsp:spPr>
        <a:xfrm rot="20057117">
          <a:off x="2718788" y="848007"/>
          <a:ext cx="340867" cy="4324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LY" sz="16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23852" y="956675"/>
        <a:ext cx="238607" cy="259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F99A9DD-BDA2-4E9C-B3A5-702EDC14DA87}" type="datetimeFigureOut">
              <a:rPr lang="ar-SA" smtClean="0"/>
              <a:pPr/>
              <a:t>21/01/1444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25A48A0-A36D-479E-BF5E-B3981C115AE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FD99-684B-485B-A599-B1A45DA6EEDD}" type="datetimeFigureOut">
              <a:rPr lang="ar-SA" smtClean="0"/>
              <a:pPr/>
              <a:t>21/01/1444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2145-473B-4DD1-B6C6-59006F188F3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FD99-684B-485B-A599-B1A45DA6EEDD}" type="datetimeFigureOut">
              <a:rPr lang="ar-SA" smtClean="0"/>
              <a:pPr/>
              <a:t>21/01/1444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2145-473B-4DD1-B6C6-59006F188F3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FD99-684B-485B-A599-B1A45DA6EEDD}" type="datetimeFigureOut">
              <a:rPr lang="ar-SA" smtClean="0"/>
              <a:pPr/>
              <a:t>21/01/1444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2145-473B-4DD1-B6C6-59006F188F3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FD99-684B-485B-A599-B1A45DA6EEDD}" type="datetimeFigureOut">
              <a:rPr lang="ar-SA" smtClean="0"/>
              <a:pPr/>
              <a:t>21/01/1444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2145-473B-4DD1-B6C6-59006F188F3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FD99-684B-485B-A599-B1A45DA6EEDD}" type="datetimeFigureOut">
              <a:rPr lang="ar-SA" smtClean="0"/>
              <a:pPr/>
              <a:t>21/01/1444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2145-473B-4DD1-B6C6-59006F188F3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FD99-684B-485B-A599-B1A45DA6EEDD}" type="datetimeFigureOut">
              <a:rPr lang="ar-SA" smtClean="0"/>
              <a:pPr/>
              <a:t>21/01/1444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2145-473B-4DD1-B6C6-59006F188F3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FD99-684B-485B-A599-B1A45DA6EEDD}" type="datetimeFigureOut">
              <a:rPr lang="ar-SA" smtClean="0"/>
              <a:pPr/>
              <a:t>21/01/1444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2145-473B-4DD1-B6C6-59006F188F3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FD99-684B-485B-A599-B1A45DA6EEDD}" type="datetimeFigureOut">
              <a:rPr lang="ar-SA" smtClean="0"/>
              <a:pPr/>
              <a:t>21/01/1444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2145-473B-4DD1-B6C6-59006F188F3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FD99-684B-485B-A599-B1A45DA6EEDD}" type="datetimeFigureOut">
              <a:rPr lang="ar-SA" smtClean="0"/>
              <a:pPr/>
              <a:t>21/01/1444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2145-473B-4DD1-B6C6-59006F188F3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FD99-684B-485B-A599-B1A45DA6EEDD}" type="datetimeFigureOut">
              <a:rPr lang="ar-SA" smtClean="0"/>
              <a:pPr/>
              <a:t>21/01/1444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2145-473B-4DD1-B6C6-59006F188F3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FD99-684B-485B-A599-B1A45DA6EEDD}" type="datetimeFigureOut">
              <a:rPr lang="ar-SA" smtClean="0"/>
              <a:pPr/>
              <a:t>21/01/1444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2145-473B-4DD1-B6C6-59006F188F3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8FD99-684B-485B-A599-B1A45DA6EEDD}" type="datetimeFigureOut">
              <a:rPr lang="ar-SA" smtClean="0"/>
              <a:pPr/>
              <a:t>21/01/1444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02145-473B-4DD1-B6C6-59006F188F3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2" descr="http://www.ar-des.com/sites/default/files/ksu_1.png?13916857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66" t="23810" r="55187" b="34275"/>
          <a:stretch>
            <a:fillRect/>
          </a:stretch>
        </p:blipFill>
        <p:spPr bwMode="auto">
          <a:xfrm>
            <a:off x="5841206" y="154781"/>
            <a:ext cx="1928794" cy="735984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5257800" y="914400"/>
            <a:ext cx="2514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bg1">
                    <a:lumMod val="50000"/>
                  </a:schemeClr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عمادة التطوير والجودة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3778998" y="2362200"/>
            <a:ext cx="399340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الحمد لله رب العالمين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1590895" y="3886200"/>
            <a:ext cx="503054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 smtClean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وأفضل </a:t>
            </a:r>
            <a:r>
              <a:rPr lang="ar-SA" sz="3200" b="1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الصلاة وأتم التسليم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6838" y="5334000"/>
            <a:ext cx="7590539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على سيدنا محمد وعلى آله وصحبه أجمعين</a:t>
            </a:r>
          </a:p>
        </p:txBody>
      </p:sp>
      <p:cxnSp>
        <p:nvCxnSpPr>
          <p:cNvPr id="11" name="رابط مستقيم 10"/>
          <p:cNvCxnSpPr/>
          <p:nvPr/>
        </p:nvCxnSpPr>
        <p:spPr bwMode="auto">
          <a:xfrm rot="10800000" flipV="1">
            <a:off x="381000" y="885825"/>
            <a:ext cx="5410232" cy="95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رابط مستقيم 16"/>
          <p:cNvCxnSpPr/>
          <p:nvPr/>
        </p:nvCxnSpPr>
        <p:spPr>
          <a:xfrm rot="10800000">
            <a:off x="304800" y="159544"/>
            <a:ext cx="54864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رابط مستقيم 18"/>
          <p:cNvCxnSpPr/>
          <p:nvPr/>
        </p:nvCxnSpPr>
        <p:spPr bwMode="auto">
          <a:xfrm rot="10800000">
            <a:off x="5334000" y="1295400"/>
            <a:ext cx="2286032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0" y="1524000"/>
            <a:ext cx="7772403" cy="4216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4000" dirty="0" smtClean="0">
                <a:solidFill>
                  <a:schemeClr val="accent6">
                    <a:lumMod val="75000"/>
                  </a:schemeClr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أعضاء مشاركة</a:t>
            </a:r>
            <a:endParaRPr lang="ar-SA" sz="4000" dirty="0">
              <a:solidFill>
                <a:schemeClr val="accent6">
                  <a:lumMod val="75000"/>
                </a:schemeClr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pPr algn="just"/>
            <a:r>
              <a:rPr lang="ar-SA" sz="35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هذه الأعضاء من بلدان </a:t>
            </a:r>
            <a:r>
              <a:rPr lang="ar-SA" sz="3500" dirty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ذات الاقتصاديات الضعيفة</a:t>
            </a:r>
            <a:r>
              <a:rPr lang="ar-SA" sz="35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،.حيث أنهم يشاركون </a:t>
            </a:r>
            <a:r>
              <a:rPr lang="ar-SA" sz="3500" dirty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برسوم عضويّة مخفّضة، ويحق لهذه الأعضاء متابعة تطوير  </a:t>
            </a:r>
            <a:r>
              <a:rPr lang="ar-SA" sz="35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المعايير ويطلق </a:t>
            </a:r>
            <a:r>
              <a:rPr lang="ar-SA" sz="3500" dirty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عليهم اسم أعضاء 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P</a:t>
            </a:r>
            <a:r>
              <a:rPr lang="ar-SA" sz="3500" dirty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الأعضاء المشاركون، بينما </a:t>
            </a:r>
            <a:r>
              <a:rPr lang="ar-SA" sz="35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يسمّى </a:t>
            </a:r>
            <a:r>
              <a:rPr lang="ar-SA" sz="3500" dirty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الأعضاء المراقبون بالأعضاء  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O</a:t>
            </a:r>
            <a:r>
              <a:rPr lang="ar-SA" sz="3500" dirty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0" y="2133600"/>
            <a:ext cx="7772400" cy="44781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3500" dirty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إن إدارة الجودة هي ضمان فاعلية وكفاءة </a:t>
            </a:r>
            <a:r>
              <a:rPr lang="ar-SA" sz="4000" dirty="0">
                <a:solidFill>
                  <a:schemeClr val="accent6">
                    <a:lumMod val="75000"/>
                  </a:schemeClr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تطبيق</a:t>
            </a:r>
            <a:r>
              <a:rPr lang="ar-SA" sz="3500" dirty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جميع </a:t>
            </a:r>
            <a:r>
              <a:rPr lang="ar-SA" sz="35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الأنشطة اللازمة  </a:t>
            </a:r>
            <a:r>
              <a:rPr lang="ar-SA" sz="3500" dirty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لتصميم وتطوير وبالتالي تحقيق الخدمة (المنتج النهائي) في المؤسسات</a:t>
            </a:r>
            <a:r>
              <a:rPr lang="ar-SA" sz="35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،</a:t>
            </a:r>
          </a:p>
          <a:p>
            <a:pPr algn="just"/>
            <a:endParaRPr lang="ar-SA" sz="3500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pPr algn="just"/>
            <a:r>
              <a:rPr lang="ar-SA" sz="35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</a:t>
            </a:r>
            <a:r>
              <a:rPr lang="ar-SA" sz="3500" dirty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ولقياس جودة الخدمات </a:t>
            </a:r>
            <a:r>
              <a:rPr lang="ar-SA" sz="35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قامت المنظمة </a:t>
            </a:r>
            <a:r>
              <a:rPr lang="ar-SA" sz="3500" dirty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الدولية للتقييس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ISO</a:t>
            </a:r>
            <a:r>
              <a:rPr lang="ar-SA" sz="3600" dirty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</a:t>
            </a:r>
            <a:r>
              <a:rPr lang="ar-SA" sz="3500" dirty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بإصدار </a:t>
            </a:r>
            <a:r>
              <a:rPr lang="ar-SA" sz="35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مواصفات </a:t>
            </a:r>
            <a:r>
              <a:rPr lang="ar-SA" sz="3500" dirty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قياسية لنظام إدارة الجودة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QMS</a:t>
            </a:r>
            <a:endParaRPr lang="en-US" sz="3500" b="1" dirty="0">
              <a:solidFill>
                <a:schemeClr val="accent6">
                  <a:lumMod val="75000"/>
                </a:schemeClr>
              </a:solidFill>
              <a:latin typeface="Agency FB" pitchFamily="34" charset="0"/>
              <a:ea typeface="GE Dinar Two" pitchFamily="18" charset="-78"/>
              <a:cs typeface="GE Dinar Two" pitchFamily="18" charset="-78"/>
            </a:endParaRPr>
          </a:p>
        </p:txBody>
      </p:sp>
      <p:pic>
        <p:nvPicPr>
          <p:cNvPr id="9218" name="Picture 2" descr="Image result for QMS quality management syst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95525" cy="199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0" y="762000"/>
            <a:ext cx="77724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SA" sz="35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في عام </a:t>
            </a:r>
            <a:r>
              <a:rPr lang="en-US" sz="35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</a:rPr>
              <a:t>1987</a:t>
            </a:r>
            <a:r>
              <a:rPr lang="ar-SA" sz="35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أصدرت المنظمة</a:t>
            </a:r>
          </a:p>
          <a:p>
            <a:pPr algn="ctr"/>
            <a:r>
              <a:rPr lang="ar-SA" sz="4000" b="1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</a:t>
            </a:r>
            <a:r>
              <a:rPr lang="ar-SA" sz="6000" b="1" dirty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الإصدار الأول</a:t>
            </a:r>
            <a:r>
              <a:rPr lang="ar-SA" sz="4000" b="1" dirty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</a:t>
            </a:r>
            <a:r>
              <a:rPr lang="ar-SA" sz="4000" b="1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</a:t>
            </a:r>
          </a:p>
          <a:p>
            <a:pPr algn="just"/>
            <a:r>
              <a:rPr lang="ar-SA" sz="35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من عائلة </a:t>
            </a:r>
            <a:r>
              <a:rPr lang="ar-SA" sz="3500" dirty="0" err="1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الـ</a:t>
            </a:r>
            <a:r>
              <a:rPr lang="ar-SA" sz="3500" dirty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</a:t>
            </a:r>
            <a:r>
              <a:rPr lang="en-US" sz="3500" b="1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</a:rPr>
              <a:t>9000</a:t>
            </a:r>
            <a:r>
              <a:rPr lang="ar-SA" sz="35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المكوّنة</a:t>
            </a:r>
            <a:endParaRPr lang="ar-SA" sz="3500" dirty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pPr algn="just"/>
            <a:r>
              <a:rPr lang="ar-SA" sz="3500" dirty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</a:t>
            </a:r>
            <a:r>
              <a:rPr lang="ar-SA" sz="35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من المواصفات</a:t>
            </a:r>
            <a:r>
              <a:rPr lang="ar-SA" sz="3600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</a:rPr>
              <a:t>( </a:t>
            </a:r>
            <a:r>
              <a:rPr lang="en-US" sz="3600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</a:rPr>
              <a:t> 9001</a:t>
            </a:r>
            <a:r>
              <a:rPr lang="ar-SA" sz="3600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</a:rPr>
              <a:t>و </a:t>
            </a:r>
            <a:r>
              <a:rPr lang="en-US" sz="3600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</a:rPr>
              <a:t> 9002</a:t>
            </a:r>
            <a:r>
              <a:rPr lang="ar-SA" sz="3600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</a:rPr>
              <a:t>و </a:t>
            </a:r>
            <a:r>
              <a:rPr lang="en-US" sz="3600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</a:rPr>
              <a:t>9003</a:t>
            </a:r>
            <a:r>
              <a:rPr lang="ar-SA" sz="3600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</a:rPr>
              <a:t>) </a:t>
            </a:r>
            <a:r>
              <a:rPr lang="ar-SA" sz="3500" dirty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المبنية على </a:t>
            </a:r>
            <a:r>
              <a:rPr lang="ar-SA" sz="35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فلسفة</a:t>
            </a:r>
          </a:p>
          <a:p>
            <a:pPr algn="ctr"/>
            <a:r>
              <a:rPr lang="ar-SA" sz="4800" b="1" dirty="0" smtClean="0">
                <a:solidFill>
                  <a:schemeClr val="accent6">
                    <a:lumMod val="75000"/>
                  </a:schemeClr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</a:t>
            </a:r>
            <a:r>
              <a:rPr lang="ar-SA" sz="4800" b="1" dirty="0">
                <a:solidFill>
                  <a:schemeClr val="accent6">
                    <a:lumMod val="75000"/>
                  </a:schemeClr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الفحص </a:t>
            </a:r>
            <a:r>
              <a:rPr lang="ar-SA" sz="4800" b="1" dirty="0" smtClean="0">
                <a:solidFill>
                  <a:schemeClr val="accent6">
                    <a:lumMod val="75000"/>
                  </a:schemeClr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النهائي  للمنتجات</a:t>
            </a:r>
          </a:p>
          <a:p>
            <a:pPr algn="ctr"/>
            <a:r>
              <a:rPr lang="ar-SA" sz="35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تحت  مسمّى</a:t>
            </a:r>
            <a:r>
              <a:rPr lang="ar-SA" sz="35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</a:rPr>
              <a:t> </a:t>
            </a:r>
            <a:r>
              <a:rPr lang="ar-SA" sz="3600" b="1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</a:rPr>
              <a:t>(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</a:rPr>
              <a:t>ISO 9000 : 1987 </a:t>
            </a:r>
            <a:r>
              <a:rPr lang="ar-SA" sz="3600" b="1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</a:rPr>
              <a:t>)</a:t>
            </a:r>
            <a:r>
              <a:rPr lang="en-US" sz="35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GE Dinar Two" pitchFamily="18" charset="-78"/>
              </a:rPr>
              <a:t> </a:t>
            </a:r>
            <a:r>
              <a:rPr lang="ar-SA" sz="3500" dirty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الصالحة للتطبيق على أنواع مختلفة </a:t>
            </a:r>
            <a:r>
              <a:rPr lang="ar-SA" sz="35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من </a:t>
            </a:r>
            <a:r>
              <a:rPr lang="ar-SA" sz="3500" dirty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المؤسسات الصناعية </a:t>
            </a:r>
            <a:r>
              <a:rPr lang="ar-SA" sz="35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كلاً </a:t>
            </a:r>
            <a:r>
              <a:rPr lang="ar-SA" sz="3500" dirty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حسب </a:t>
            </a:r>
            <a:r>
              <a:rPr lang="ar-SA" sz="35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نشاطها. </a:t>
            </a:r>
            <a:endParaRPr lang="ar-SA" sz="3500" b="1" dirty="0">
              <a:solidFill>
                <a:schemeClr val="accent6">
                  <a:lumMod val="75000"/>
                </a:schemeClr>
              </a:solidFill>
              <a:latin typeface="+mj-lt"/>
              <a:ea typeface="GE Dinar Two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0" y="228600"/>
            <a:ext cx="7772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SA" sz="35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فالمؤسسات </a:t>
            </a:r>
            <a:r>
              <a:rPr lang="ar-SA" sz="3500" dirty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التي </a:t>
            </a:r>
            <a:r>
              <a:rPr lang="ar-SA" sz="35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تتركّز أنشطتها في </a:t>
            </a:r>
            <a:r>
              <a:rPr lang="ar-SA" sz="3500" dirty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مجال التصميم والتطوير والإنتاج والتركيب، </a:t>
            </a:r>
            <a:r>
              <a:rPr lang="ar-SA" sz="35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والخدمة،</a:t>
            </a:r>
            <a:endParaRPr lang="ar-SA" sz="3500" dirty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pPr algn="just"/>
            <a:r>
              <a:rPr lang="ar-SA" sz="3500" dirty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كانت تطبق المواصفة </a:t>
            </a:r>
            <a:r>
              <a:rPr lang="ar-SA" sz="3600" b="1" dirty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</a:rPr>
              <a:t>(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</a:rPr>
              <a:t>ISO 9001 : 1987</a:t>
            </a:r>
            <a:r>
              <a:rPr lang="ar-SA" sz="3600" b="1" dirty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</a:rPr>
              <a:t>)</a:t>
            </a:r>
            <a:endParaRPr lang="ar-SA" sz="3500" b="1" dirty="0">
              <a:solidFill>
                <a:schemeClr val="accent6">
                  <a:lumMod val="75000"/>
                </a:schemeClr>
              </a:solidFill>
              <a:latin typeface="Agency FB" pitchFamily="34" charset="0"/>
              <a:ea typeface="GE Dinar Two" pitchFamily="18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" y="2924413"/>
            <a:ext cx="7772399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35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أما المؤسسات التي يتركّز نشاطها في الإنتاج والتركيب، وتقديم الخدمات </a:t>
            </a:r>
          </a:p>
          <a:p>
            <a:pPr algn="just"/>
            <a:r>
              <a:rPr lang="ar-SA" sz="35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فكانت تطبق المواصفة </a:t>
            </a:r>
            <a:r>
              <a:rPr lang="ar-SA" sz="3600" b="1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</a:rPr>
              <a:t>(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</a:rPr>
              <a:t>ISO 9002 : 1987</a:t>
            </a:r>
            <a:r>
              <a:rPr lang="ar-SA" sz="3600" b="1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</a:rPr>
              <a:t>)</a:t>
            </a:r>
            <a:endParaRPr lang="ar-SA" sz="3500" b="1" dirty="0" smtClean="0">
              <a:solidFill>
                <a:schemeClr val="accent6">
                  <a:lumMod val="75000"/>
                </a:schemeClr>
              </a:solidFill>
              <a:latin typeface="Agency FB" pitchFamily="34" charset="0"/>
              <a:ea typeface="GE Dinar Two" pitchFamily="18" charset="-78"/>
            </a:endParaRPr>
          </a:p>
          <a:p>
            <a:pPr algn="just"/>
            <a:endParaRPr lang="en-US" sz="3500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pPr algn="just"/>
            <a:r>
              <a:rPr lang="en-US" sz="35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</a:t>
            </a:r>
            <a:r>
              <a:rPr lang="ar-SA" sz="35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وللتفتيش النهائي والاختبار كانت تطبق المواصفة </a:t>
            </a:r>
            <a:r>
              <a:rPr lang="ar-SA" sz="3600" b="1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</a:rPr>
              <a:t>(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</a:rPr>
              <a:t>ISO 9003 : 1987</a:t>
            </a:r>
            <a:r>
              <a:rPr lang="ar-SA" sz="3600" b="1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</a:rPr>
              <a:t> )</a:t>
            </a:r>
            <a:r>
              <a:rPr lang="en-US" sz="35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.</a:t>
            </a:r>
            <a:endParaRPr lang="ar-SA" sz="3500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0" y="533400"/>
            <a:ext cx="7772400" cy="56477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35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وفي عام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</a:rPr>
              <a:t>1994</a:t>
            </a:r>
            <a:r>
              <a:rPr lang="ar-SA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GE Dinar Two" pitchFamily="18" charset="-78"/>
              </a:rPr>
              <a:t> </a:t>
            </a:r>
            <a:r>
              <a:rPr lang="ar-SA" sz="35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تم إصدار</a:t>
            </a:r>
          </a:p>
          <a:p>
            <a:pPr algn="just"/>
            <a:endParaRPr lang="ar-SA" sz="1600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pPr algn="ctr"/>
            <a:r>
              <a:rPr lang="ar-SA" sz="4000" b="1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</a:t>
            </a:r>
            <a:r>
              <a:rPr lang="ar-SA" sz="6000" b="1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الإصدار الثاني </a:t>
            </a:r>
          </a:p>
          <a:p>
            <a:pPr algn="ctr"/>
            <a:endParaRPr lang="ar-SA" sz="2000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pPr algn="just"/>
            <a:r>
              <a:rPr lang="ar-SA" sz="35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لعائلة </a:t>
            </a:r>
            <a:r>
              <a:rPr lang="ar-SA" sz="3500" dirty="0" err="1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الـ</a:t>
            </a:r>
            <a:r>
              <a:rPr lang="ar-SA" sz="35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 </a:t>
            </a:r>
            <a:r>
              <a:rPr lang="en-US" sz="35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</a:rPr>
              <a:t>ISO 9000 </a:t>
            </a:r>
            <a:r>
              <a:rPr lang="ar-SA" sz="35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مؤكّدة على  ضمان الجودة عن طريق</a:t>
            </a:r>
          </a:p>
          <a:p>
            <a:pPr algn="ctr"/>
            <a:r>
              <a:rPr lang="ar-SA" sz="4800" b="1" dirty="0" smtClean="0">
                <a:solidFill>
                  <a:schemeClr val="accent6">
                    <a:lumMod val="75000"/>
                  </a:schemeClr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اتخاذ إجراءات وقائية</a:t>
            </a:r>
          </a:p>
          <a:p>
            <a:pPr algn="just"/>
            <a:r>
              <a:rPr lang="ar-SA" sz="35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بدلاً من مجرد  فحص  المخرجات النهائية للمؤسسة </a:t>
            </a:r>
          </a:p>
          <a:p>
            <a:pPr algn="just"/>
            <a:endParaRPr lang="ar-SA" sz="3600" dirty="0" smtClean="0">
              <a:solidFill>
                <a:srgbClr val="640000"/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0" y="457200"/>
            <a:ext cx="7772400" cy="64940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3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ومع بداية القرن الحالي أصدرت المنظمة الدولية </a:t>
            </a:r>
            <a:r>
              <a:rPr lang="ar-SA" sz="3600" dirty="0" smtClean="0">
                <a:solidFill>
                  <a:srgbClr val="640000"/>
                </a:solidFill>
              </a:rPr>
              <a:t>(</a:t>
            </a:r>
            <a:r>
              <a:rPr lang="en-US" sz="4000" b="1" dirty="0" smtClean="0">
                <a:solidFill>
                  <a:srgbClr val="640000"/>
                </a:solidFill>
                <a:latin typeface="Agency FB" pitchFamily="34" charset="0"/>
              </a:rPr>
              <a:t>ISO</a:t>
            </a:r>
            <a:r>
              <a:rPr lang="ar-SA" sz="3600" dirty="0" smtClean="0">
                <a:solidFill>
                  <a:srgbClr val="640000"/>
                </a:solidFill>
              </a:rPr>
              <a:t>) </a:t>
            </a:r>
          </a:p>
          <a:p>
            <a:pPr algn="ctr"/>
            <a:r>
              <a:rPr lang="ar-SA" sz="6000" b="1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إصدارها الثالث</a:t>
            </a:r>
          </a:p>
          <a:p>
            <a:pPr algn="ctr"/>
            <a:r>
              <a:rPr lang="ar-SA" sz="4000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 </a:t>
            </a:r>
            <a:r>
              <a:rPr lang="ar-SA" sz="4000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 </a:t>
            </a:r>
            <a:r>
              <a:rPr lang="ar-SA" sz="3600" b="1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</a:rPr>
              <a:t>(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</a:rPr>
              <a:t>ISO 9001 : 2000 </a:t>
            </a:r>
            <a:r>
              <a:rPr lang="ar-SA" sz="3600" b="1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</a:rPr>
              <a:t>) </a:t>
            </a:r>
          </a:p>
          <a:p>
            <a:pPr algn="just"/>
            <a:r>
              <a:rPr lang="ar-SA" sz="3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حيث تم الجمع بين المعايير الثلاثة </a:t>
            </a:r>
          </a:p>
          <a:p>
            <a:pPr algn="ctr"/>
            <a:r>
              <a:rPr lang="en-US" sz="3600" dirty="0" smtClean="0">
                <a:solidFill>
                  <a:srgbClr val="640000"/>
                </a:solidFill>
              </a:rPr>
              <a:t>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</a:rPr>
              <a:t>ISO 9001 </a:t>
            </a:r>
            <a:r>
              <a:rPr lang="ar-SA" sz="35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GE Dinar Two" pitchFamily="18" charset="-78"/>
              </a:rPr>
              <a:t>و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</a:rPr>
              <a:t>ISO 9002 </a:t>
            </a:r>
            <a:r>
              <a:rPr lang="ar-SA" sz="3600" b="1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</a:rPr>
              <a:t> </a:t>
            </a:r>
            <a:r>
              <a:rPr lang="ar-SA" sz="35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GE Dinar Two" pitchFamily="18" charset="-78"/>
              </a:rPr>
              <a:t>و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</a:rPr>
              <a:t>ISO 9003 </a:t>
            </a:r>
            <a:endParaRPr lang="ar-SA" sz="3600" b="1" dirty="0" smtClean="0">
              <a:solidFill>
                <a:schemeClr val="accent6">
                  <a:lumMod val="75000"/>
                </a:schemeClr>
              </a:solidFill>
              <a:latin typeface="Agency FB" pitchFamily="34" charset="0"/>
              <a:ea typeface="GE Dinar Two" pitchFamily="18" charset="-78"/>
            </a:endParaRPr>
          </a:p>
          <a:p>
            <a:pPr algn="just"/>
            <a:r>
              <a:rPr lang="ar-SA" sz="3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و اتخذت هذه المواصفة </a:t>
            </a:r>
          </a:p>
          <a:p>
            <a:pPr algn="just"/>
            <a:endParaRPr lang="ar-SA" sz="2400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pPr algn="ctr"/>
            <a:r>
              <a:rPr lang="ar-SA" sz="6000" b="1" dirty="0" smtClean="0">
                <a:solidFill>
                  <a:schemeClr val="accent6">
                    <a:lumMod val="75000"/>
                  </a:schemeClr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فلسفة منهج العملية</a:t>
            </a:r>
          </a:p>
          <a:p>
            <a:pPr algn="just"/>
            <a:r>
              <a:rPr lang="ar-SA" sz="4800" dirty="0" smtClean="0">
                <a:solidFill>
                  <a:srgbClr val="640000"/>
                </a:solidFill>
                <a:cs typeface="DecoType Naskh Variants" pitchFamily="2" charset="-78"/>
              </a:rPr>
              <a:t> </a:t>
            </a:r>
            <a:r>
              <a:rPr lang="ar-SA" sz="3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فلسفة لها.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0" y="914400"/>
            <a:ext cx="7772400" cy="51398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3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وقد تزامن صدور هذا الإصدار  مع إصدار المنظمة الدولية للمواصفة</a:t>
            </a:r>
          </a:p>
          <a:p>
            <a:pPr algn="ctr"/>
            <a:r>
              <a:rPr lang="ar-SA" sz="4000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 </a:t>
            </a:r>
            <a:r>
              <a:rPr lang="ar-SA" sz="4000" b="1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(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  <a:cs typeface="Calibri" pitchFamily="34" charset="0"/>
              </a:rPr>
              <a:t>ISO 9000 : 2000</a:t>
            </a:r>
            <a:r>
              <a:rPr lang="ar-SA" sz="4000" b="1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)</a:t>
            </a:r>
          </a:p>
          <a:p>
            <a:r>
              <a:rPr lang="ar-SA" sz="3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التي تُعنى بالأسس  والمصطلحات لنظم إدارة الجودة،  والمواصفة </a:t>
            </a:r>
          </a:p>
          <a:p>
            <a:pPr algn="ctr"/>
            <a:r>
              <a:rPr lang="ar-SA" sz="3600" b="1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  <a:cs typeface="Calibri" pitchFamily="34" charset="0"/>
              </a:rPr>
              <a:t>(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  <a:cs typeface="Calibri" pitchFamily="34" charset="0"/>
              </a:rPr>
              <a:t>ISO 9004 : 2000</a:t>
            </a:r>
            <a:r>
              <a:rPr lang="ar-SA" sz="3600" b="1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  <a:cs typeface="Calibri" pitchFamily="34" charset="0"/>
              </a:rPr>
              <a:t>)</a:t>
            </a:r>
          </a:p>
          <a:p>
            <a:pPr algn="just"/>
            <a:r>
              <a:rPr lang="ar-SA" sz="3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التي تشكّل دليلا لتطوير الأداء بشكل يفوق المتطلبات الأساسية للمواصفة</a:t>
            </a:r>
          </a:p>
          <a:p>
            <a:r>
              <a:rPr lang="ar-SA" sz="3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الدولية </a:t>
            </a:r>
            <a:r>
              <a:rPr lang="ar-SA" sz="3600" b="1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  <a:cs typeface="Calibri" pitchFamily="34" charset="0"/>
              </a:rPr>
              <a:t>(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  <a:cs typeface="Calibri" pitchFamily="34" charset="0"/>
              </a:rPr>
              <a:t>ISO 9001 : 2000</a:t>
            </a:r>
            <a:r>
              <a:rPr lang="ar-SA" sz="3600" b="1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  <a:cs typeface="Calibri" pitchFamily="34" charset="0"/>
              </a:rPr>
              <a:t> )</a:t>
            </a:r>
            <a:r>
              <a:rPr lang="ar-SA" sz="3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.</a:t>
            </a:r>
            <a:endParaRPr lang="en-US" sz="3600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0" y="1190685"/>
            <a:ext cx="7772400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3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إن المواصفة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  <a:cs typeface="Calibri" pitchFamily="34" charset="0"/>
              </a:rPr>
              <a:t>ISO 9001 </a:t>
            </a:r>
            <a:r>
              <a:rPr lang="en-US" sz="3200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 </a:t>
            </a:r>
            <a:r>
              <a:rPr lang="ar-SA" sz="3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تحدّد متطلبات نظام إدارة الجودة التي يمكن  تطبيقها داخل المؤسسات أو في منح الشهادات أو في الأغراض التعاقدية، وتركّز هذه المواصفة على فاعلية نظام إدارة الجودة في</a:t>
            </a:r>
          </a:p>
          <a:p>
            <a:pPr algn="just"/>
            <a:endParaRPr lang="ar-SA" sz="3600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pPr algn="ctr"/>
            <a:r>
              <a:rPr lang="ar-SA" sz="6000" b="1" dirty="0" smtClean="0">
                <a:solidFill>
                  <a:schemeClr val="accent6">
                    <a:lumMod val="75000"/>
                  </a:schemeClr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”الوفاء بمتطلبات المستفيدين“.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0" y="1447800"/>
            <a:ext cx="7772400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3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بينما تُقَدّم المواصفة القياسية الدوليّة</a:t>
            </a:r>
          </a:p>
          <a:p>
            <a:pPr algn="just"/>
            <a:endParaRPr lang="ar-SA" sz="3600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pPr algn="ctr"/>
            <a:r>
              <a:rPr lang="ar-SA" sz="4400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 </a:t>
            </a:r>
            <a:r>
              <a:rPr lang="ar-SA" sz="4000" b="1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  <a:cs typeface="Calibri" pitchFamily="34" charset="0"/>
              </a:rPr>
              <a:t>(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  <a:cs typeface="Calibri" pitchFamily="34" charset="0"/>
              </a:rPr>
              <a:t>ISO 9004</a:t>
            </a:r>
            <a:r>
              <a:rPr lang="ar-SA" sz="4000" b="1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  <a:cs typeface="Calibri" pitchFamily="34" charset="0"/>
              </a:rPr>
              <a:t>) </a:t>
            </a:r>
          </a:p>
          <a:p>
            <a:pPr algn="ctr"/>
            <a:endParaRPr lang="ar-SA" sz="4000" b="1" dirty="0" smtClean="0">
              <a:solidFill>
                <a:schemeClr val="accent6">
                  <a:lumMod val="75000"/>
                </a:schemeClr>
              </a:solidFill>
              <a:latin typeface="Agency FB" pitchFamily="34" charset="0"/>
              <a:ea typeface="GE Dinar Two" pitchFamily="18" charset="-78"/>
              <a:cs typeface="Calibri" pitchFamily="34" charset="0"/>
            </a:endParaRPr>
          </a:p>
          <a:p>
            <a:pPr algn="just"/>
            <a:r>
              <a:rPr lang="ar-SA" sz="3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إرشادات عَمليّة لتَطبيق نظام إدارة الجودة من أجل تَحقيق النجاح  المُستدام للمؤسسة في ظل بيئة مُعقَّدَة،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0" y="1371600"/>
            <a:ext cx="7772400" cy="40934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3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ومن الجدير بالذكر فإن المواصفة القياسية الدوليّة</a:t>
            </a:r>
          </a:p>
          <a:p>
            <a:pPr algn="just"/>
            <a:endParaRPr lang="ar-SA" sz="3600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pPr algn="ctr"/>
            <a:r>
              <a:rPr lang="ar-SA" sz="4000" b="1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 </a:t>
            </a:r>
            <a:r>
              <a:rPr lang="ar-SA" sz="4000" b="1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  <a:cs typeface="Calibri" pitchFamily="34" charset="0"/>
              </a:rPr>
              <a:t>(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  <a:cs typeface="Calibri" pitchFamily="34" charset="0"/>
              </a:rPr>
              <a:t>ISO 9004</a:t>
            </a:r>
            <a:r>
              <a:rPr lang="ar-SA" sz="4000" b="1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  <a:cs typeface="Calibri" pitchFamily="34" charset="0"/>
              </a:rPr>
              <a:t>) </a:t>
            </a:r>
          </a:p>
          <a:p>
            <a:pPr algn="ctr"/>
            <a:endParaRPr lang="ar-SA" sz="4000" b="1" dirty="0" smtClean="0">
              <a:solidFill>
                <a:schemeClr val="accent6">
                  <a:lumMod val="75000"/>
                </a:schemeClr>
              </a:solidFill>
              <a:latin typeface="Agency FB" pitchFamily="34" charset="0"/>
              <a:ea typeface="GE Dinar Two" pitchFamily="18" charset="-78"/>
              <a:cs typeface="Calibri" pitchFamily="34" charset="0"/>
            </a:endParaRPr>
          </a:p>
          <a:p>
            <a:pPr algn="just"/>
            <a:r>
              <a:rPr lang="ar-SA" sz="3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لا تستخدم في  منح الشهادات ولا في الأغراض التنظيمية ولا التعاقدية،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0" y="2590800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60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الجزء الأول</a:t>
            </a:r>
            <a:endParaRPr lang="en-US" sz="5400" b="1" dirty="0" smtClean="0">
              <a:solidFill>
                <a:srgbClr val="640000"/>
              </a:solidFill>
              <a:latin typeface="Agency FB" pitchFamily="34" charset="0"/>
              <a:ea typeface="GE Dinar Two" pitchFamily="18" charset="-78"/>
              <a:cs typeface="GE Dinar Two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0" y="914400"/>
            <a:ext cx="7765293" cy="47705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40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في عام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  <a:cs typeface="Calibri" pitchFamily="34" charset="0"/>
              </a:rPr>
              <a:t>2005 </a:t>
            </a:r>
            <a:r>
              <a:rPr lang="ar-SA" sz="40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</a:t>
            </a:r>
            <a:r>
              <a:rPr lang="ar-SA" sz="3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قامت المنظمة الدولية بإجراء تعديل على المواصفة القياسية الدولية</a:t>
            </a:r>
          </a:p>
          <a:p>
            <a:pPr algn="just"/>
            <a:endParaRPr lang="ar-SA" sz="3600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pPr algn="ctr"/>
            <a:r>
              <a:rPr lang="ar-SA" sz="4800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 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  <a:cs typeface="Calibri" pitchFamily="34" charset="0"/>
              </a:rPr>
              <a:t>ISO 9000 </a:t>
            </a:r>
            <a:r>
              <a:rPr lang="ar-SA" sz="4400" b="1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  <a:cs typeface="Calibri" pitchFamily="34" charset="0"/>
              </a:rPr>
              <a:t> </a:t>
            </a:r>
          </a:p>
          <a:p>
            <a:pPr algn="ctr"/>
            <a:endParaRPr lang="ar-SA" sz="3600" b="1" dirty="0" smtClean="0">
              <a:solidFill>
                <a:schemeClr val="accent6">
                  <a:lumMod val="75000"/>
                </a:schemeClr>
              </a:solidFill>
              <a:latin typeface="Agency FB" pitchFamily="34" charset="0"/>
              <a:ea typeface="GE Dinar Two" pitchFamily="18" charset="-78"/>
              <a:cs typeface="Calibri" pitchFamily="34" charset="0"/>
            </a:endParaRPr>
          </a:p>
          <a:p>
            <a:pPr algn="just"/>
            <a:r>
              <a:rPr lang="ar-SA" sz="3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بقصد توضيح بعض التعريفات الواردة في المواصفة.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0" y="838200"/>
            <a:ext cx="7765293" cy="54784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3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وفي نوفمبر عام </a:t>
            </a:r>
            <a:r>
              <a:rPr lang="en-US" sz="4400" b="1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2008</a:t>
            </a:r>
            <a:r>
              <a:rPr lang="ar-SA" sz="44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</a:t>
            </a:r>
            <a:r>
              <a:rPr lang="ar-SA" sz="3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قامت المنظمة الدولية بإصدار </a:t>
            </a:r>
          </a:p>
          <a:p>
            <a:pPr algn="just"/>
            <a:endParaRPr lang="ar-SA" sz="1200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pPr algn="ctr"/>
            <a:r>
              <a:rPr lang="ar-SA" sz="6000" b="1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الإصدار الرابع</a:t>
            </a:r>
          </a:p>
          <a:p>
            <a:pPr algn="ctr"/>
            <a:endParaRPr lang="ar-SA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pPr algn="just"/>
            <a:r>
              <a:rPr lang="ar-SA" sz="3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للمواصفة الدولية </a:t>
            </a:r>
            <a:r>
              <a:rPr lang="ar-SA" sz="3600" b="1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  <a:cs typeface="Calibri" pitchFamily="34" charset="0"/>
              </a:rPr>
              <a:t>(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  <a:cs typeface="Calibri" pitchFamily="34" charset="0"/>
              </a:rPr>
              <a:t>ISO 9001</a:t>
            </a:r>
            <a:r>
              <a:rPr lang="ar-SA" sz="3600" b="1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  <a:cs typeface="Calibri" pitchFamily="34" charset="0"/>
              </a:rPr>
              <a:t> )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  <a:cs typeface="Calibri" pitchFamily="34" charset="0"/>
              </a:rPr>
              <a:t> </a:t>
            </a:r>
            <a:r>
              <a:rPr lang="ar-SA" sz="3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حيث تم  إعطاء بعض التوضيحات لبعض المتطلبات دون تغيير جذري  في المتطلبات المحدّدة أو في الفلسفة المعتمدة في إصدار عام 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  <a:cs typeface="Calibri" pitchFamily="34" charset="0"/>
              </a:rPr>
              <a:t>2000</a:t>
            </a:r>
            <a:r>
              <a:rPr lang="ar-SA" sz="3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0" y="1253728"/>
            <a:ext cx="7772400" cy="44935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3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في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  <a:cs typeface="Calibri" pitchFamily="34" charset="0"/>
              </a:rPr>
              <a:t>15</a:t>
            </a:r>
            <a:r>
              <a:rPr lang="ar-SA" sz="3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سبتمبر عام 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  <a:cs typeface="Calibri" pitchFamily="34" charset="0"/>
              </a:rPr>
              <a:t>2015 </a:t>
            </a:r>
            <a:r>
              <a:rPr lang="ar-SA" sz="3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تم إصدار </a:t>
            </a:r>
          </a:p>
          <a:p>
            <a:pPr algn="just"/>
            <a:endParaRPr lang="ar-SA" sz="1400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pPr algn="ctr"/>
            <a:r>
              <a:rPr lang="ar-SA" sz="6000" b="1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الإصدار الخامس</a:t>
            </a:r>
          </a:p>
          <a:p>
            <a:pPr algn="just"/>
            <a:endParaRPr lang="ar-SA" sz="1400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pPr algn="just"/>
            <a:r>
              <a:rPr lang="ar-SA" sz="3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للمواصفة الدولية </a:t>
            </a:r>
            <a:r>
              <a:rPr lang="ar-SA" sz="3600" b="1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  <a:cs typeface="Calibri" pitchFamily="34" charset="0"/>
              </a:rPr>
              <a:t>(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  <a:cs typeface="Calibri" pitchFamily="34" charset="0"/>
              </a:rPr>
              <a:t>ISO 9001 </a:t>
            </a:r>
            <a:r>
              <a:rPr lang="ar-SA" sz="3600" b="1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  <a:cs typeface="Calibri" pitchFamily="34" charset="0"/>
              </a:rPr>
              <a:t>) </a:t>
            </a:r>
            <a:r>
              <a:rPr lang="ar-SA" sz="3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حيث تم إدخال تعديلات جوهرية من أبرزها</a:t>
            </a:r>
          </a:p>
          <a:p>
            <a:pPr algn="just"/>
            <a:endParaRPr lang="ar-SA" sz="3600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pPr algn="just"/>
            <a:r>
              <a:rPr lang="ar-SA" sz="3600" dirty="0" smtClean="0">
                <a:solidFill>
                  <a:schemeClr val="accent6">
                    <a:lumMod val="75000"/>
                  </a:schemeClr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تبنّي</a:t>
            </a:r>
            <a:r>
              <a:rPr lang="ar-SA" sz="3600" b="1" dirty="0" smtClean="0">
                <a:solidFill>
                  <a:schemeClr val="accent6">
                    <a:lumMod val="75000"/>
                  </a:schemeClr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و </a:t>
            </a:r>
            <a:r>
              <a:rPr lang="ar-SA" sz="3600" b="1" dirty="0" err="1" smtClean="0">
                <a:solidFill>
                  <a:schemeClr val="accent6">
                    <a:lumMod val="75000"/>
                  </a:schemeClr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تفعيل</a:t>
            </a:r>
            <a:r>
              <a:rPr lang="ar-SA" sz="3600" b="1" dirty="0" smtClean="0">
                <a:solidFill>
                  <a:schemeClr val="accent6">
                    <a:lumMod val="75000"/>
                  </a:schemeClr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دور إدارة المخاطر.</a:t>
            </a:r>
          </a:p>
          <a:p>
            <a:pPr algn="just"/>
            <a:endParaRPr lang="ar-SA" dirty="0"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pic>
        <p:nvPicPr>
          <p:cNvPr id="4" name="Picture 2" descr="http://asq.org/img/qp/118126_figure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14290"/>
            <a:ext cx="4086510" cy="62007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2133600"/>
            <a:ext cx="77724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6500" b="1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فلسفة إصدارات الآيزو الخمسة</a:t>
            </a:r>
            <a:endParaRPr lang="en-US" sz="6500" b="1" dirty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52400" y="381000"/>
            <a:ext cx="744908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4800" b="1" dirty="0" smtClean="0">
                <a:solidFill>
                  <a:schemeClr val="accent3">
                    <a:lumMod val="75000"/>
                  </a:schemeClr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الإصدار الأول </a:t>
            </a:r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1987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Agency FB" pitchFamily="34" charset="0"/>
              <a:ea typeface="GE Dinar Two" pitchFamily="18" charset="-78"/>
              <a:cs typeface="GE Dinar Two" pitchFamily="18" charset="-78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0" y="5181600"/>
            <a:ext cx="7772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48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لضمان الجودة على المؤسسة</a:t>
            </a:r>
            <a:endParaRPr lang="ar-SA" sz="4800" dirty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pPr algn="ctr"/>
            <a:r>
              <a:rPr lang="ar-SA" sz="48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فحص </a:t>
            </a:r>
            <a:r>
              <a:rPr lang="ar-SA" sz="4800" dirty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المخرجات </a:t>
            </a:r>
            <a:r>
              <a:rPr lang="ar-SA" sz="48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النهائية </a:t>
            </a:r>
            <a:endParaRPr lang="en-US" sz="4800" dirty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165384" y="1469409"/>
            <a:ext cx="35108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ISO 9000 : 1987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308052" y="2300406"/>
            <a:ext cx="33682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ISO 9001 : 1987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1181414" y="3138606"/>
            <a:ext cx="34948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ISO 9002 : 1987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1168589" y="3969603"/>
            <a:ext cx="35076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ISO 9003 : 1987</a:t>
            </a:r>
          </a:p>
        </p:txBody>
      </p:sp>
      <p:sp>
        <p:nvSpPr>
          <p:cNvPr id="22" name="مربع نص 21"/>
          <p:cNvSpPr txBox="1"/>
          <p:nvPr/>
        </p:nvSpPr>
        <p:spPr>
          <a:xfrm>
            <a:off x="5715000" y="2057400"/>
            <a:ext cx="2057400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عائلة</a:t>
            </a:r>
          </a:p>
          <a:p>
            <a:pPr algn="ctr"/>
            <a:r>
              <a:rPr lang="ar-SA" sz="32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</a:t>
            </a:r>
            <a:r>
              <a:rPr lang="en-US" sz="3600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ISO 9000 </a:t>
            </a:r>
            <a:r>
              <a:rPr lang="ar-SA" sz="32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لعام </a:t>
            </a:r>
            <a:r>
              <a:rPr lang="en-US" sz="3600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1987</a:t>
            </a:r>
            <a:endParaRPr lang="ar-SA" sz="3200" dirty="0" smtClean="0">
              <a:solidFill>
                <a:srgbClr val="640000"/>
              </a:solidFill>
              <a:latin typeface="Agency FB" pitchFamily="34" charset="0"/>
              <a:ea typeface="GE Dinar Two" pitchFamily="18" charset="-78"/>
              <a:cs typeface="GE Dinar Two" pitchFamily="18" charset="-78"/>
            </a:endParaRPr>
          </a:p>
        </p:txBody>
      </p:sp>
      <p:graphicFrame>
        <p:nvGraphicFramePr>
          <p:cNvPr id="23" name="كائن 22"/>
          <p:cNvGraphicFramePr>
            <a:graphicFrameLocks noChangeAspect="1"/>
          </p:cNvGraphicFramePr>
          <p:nvPr/>
        </p:nvGraphicFramePr>
        <p:xfrm>
          <a:off x="3160076" y="1600200"/>
          <a:ext cx="2505286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3" imgW="164885" imgH="215619" progId="Equation.3">
                  <p:embed/>
                </p:oleObj>
              </mc:Choice>
              <mc:Fallback>
                <p:oleObj name="Equation" r:id="rId3" imgW="164885" imgH="215619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076" y="1600200"/>
                        <a:ext cx="2505286" cy="327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57200" y="1295400"/>
            <a:ext cx="733245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SA" sz="48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الآيزو بحسب إصداره</a:t>
            </a:r>
          </a:p>
          <a:p>
            <a:pPr algn="ctr"/>
            <a:r>
              <a:rPr lang="ar-SA" sz="48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يتضمن نموذج ضمان الجودة </a:t>
            </a:r>
            <a:endParaRPr lang="en-US" sz="4800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209800" y="3124200"/>
            <a:ext cx="556113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SA" sz="2000" b="1" i="1" dirty="0">
                <a:solidFill>
                  <a:srgbClr val="724008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في التصميم والتطوير والإنتاج والتركيب، والخدمة </a:t>
            </a:r>
          </a:p>
          <a:p>
            <a:pPr algn="ctr"/>
            <a:r>
              <a:rPr lang="en-US" sz="3600" b="1" dirty="0">
                <a:solidFill>
                  <a:srgbClr val="724008"/>
                </a:solidFill>
                <a:latin typeface="Agency FB" pitchFamily="34" charset="0"/>
                <a:cs typeface="DecoType Naskh Variants" pitchFamily="2" charset="-78"/>
              </a:rPr>
              <a:t>ISO 9001:1987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0" y="4343400"/>
            <a:ext cx="42530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SA" sz="2000" b="1" i="1" dirty="0">
                <a:solidFill>
                  <a:srgbClr val="724008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في الإنتاج والتركيب، وتقديم الخدمات</a:t>
            </a:r>
          </a:p>
          <a:p>
            <a:pPr algn="ctr"/>
            <a:r>
              <a:rPr lang="ar-SA" sz="3600" b="1" i="1" dirty="0">
                <a:solidFill>
                  <a:srgbClr val="724008"/>
                </a:solidFill>
                <a:cs typeface="DecoType Naskh Variants" pitchFamily="2" charset="-78"/>
              </a:rPr>
              <a:t> </a:t>
            </a:r>
            <a:r>
              <a:rPr lang="en-US" sz="3600" b="1" dirty="0">
                <a:solidFill>
                  <a:srgbClr val="724008"/>
                </a:solidFill>
                <a:latin typeface="Agency FB" pitchFamily="34" charset="0"/>
                <a:cs typeface="DecoType Naskh Variants" pitchFamily="2" charset="-78"/>
              </a:rPr>
              <a:t>ISO 9002:1987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0" y="5429264"/>
            <a:ext cx="7772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i="1" dirty="0">
                <a:solidFill>
                  <a:srgbClr val="724008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في التفتيش النهائي والاختبار </a:t>
            </a:r>
          </a:p>
          <a:p>
            <a:pPr algn="ctr"/>
            <a:r>
              <a:rPr lang="en-US" sz="3600" b="1" dirty="0">
                <a:solidFill>
                  <a:srgbClr val="724008"/>
                </a:solidFill>
                <a:latin typeface="Agency FB" pitchFamily="34" charset="0"/>
                <a:cs typeface="DecoType Naskh Variants" pitchFamily="2" charset="-78"/>
              </a:rPr>
              <a:t>ISO 9003:1987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487308" y="381000"/>
            <a:ext cx="611417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ar-SA" sz="4800" b="1" dirty="0" smtClean="0">
                <a:solidFill>
                  <a:srgbClr val="C9DAA6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(يتبع) الإصدار الأول </a:t>
            </a:r>
            <a:r>
              <a:rPr lang="en-US" sz="5400" b="1" dirty="0" smtClean="0">
                <a:solidFill>
                  <a:srgbClr val="C9DAA6"/>
                </a:solidFill>
                <a:latin typeface="Agency FB" pitchFamily="34" charset="0"/>
                <a:cs typeface="DecoType Naskh Variants" pitchFamily="2" charset="-78"/>
              </a:rPr>
              <a:t>1987</a:t>
            </a:r>
            <a:endParaRPr lang="en-US" sz="4800" b="1" u="sng" dirty="0">
              <a:solidFill>
                <a:srgbClr val="C9DAA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gency FB" pitchFamily="34" charset="0"/>
              <a:ea typeface="GE Dinar Two" pitchFamily="18" charset="-78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1384042"/>
            <a:ext cx="7789657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  <a:cs typeface="DecoType Naskh Variants" pitchFamily="2" charset="-78"/>
              </a:rPr>
              <a:t> 9000 : 1994</a:t>
            </a:r>
            <a:r>
              <a:rPr lang="ar-SA" sz="5400" b="1" dirty="0" smtClean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  <a:cs typeface="DecoType Naskh Variants" pitchFamily="2" charset="-78"/>
              </a:rPr>
              <a:t> </a:t>
            </a:r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  <a:cs typeface="DecoType Naskh Variants" pitchFamily="2" charset="-78"/>
              </a:rPr>
              <a:t>ISO</a:t>
            </a:r>
            <a:r>
              <a:rPr lang="ar-SA" sz="5400" b="1" dirty="0" smtClean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  <a:cs typeface="DecoType Naskh Variants" pitchFamily="2" charset="-78"/>
              </a:rPr>
              <a:t> </a:t>
            </a:r>
            <a:endParaRPr lang="en-US" sz="5400" b="1" dirty="0" smtClean="0">
              <a:solidFill>
                <a:schemeClr val="accent3">
                  <a:lumMod val="75000"/>
                </a:schemeClr>
              </a:solidFill>
              <a:latin typeface="Agency FB" pitchFamily="34" charset="0"/>
              <a:cs typeface="DecoType Naskh Variants" pitchFamily="2" charset="-78"/>
            </a:endParaRPr>
          </a:p>
          <a:p>
            <a:pPr algn="ctr"/>
            <a:endParaRPr lang="ar-SA" sz="2000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pPr algn="ctr"/>
            <a:r>
              <a:rPr lang="ar-SA" sz="48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أكد على ضمان الجودة</a:t>
            </a:r>
          </a:p>
          <a:p>
            <a:pPr algn="ctr"/>
            <a:r>
              <a:rPr lang="ar-SA" sz="48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عن طريق </a:t>
            </a:r>
            <a:r>
              <a:rPr lang="ar-SA" sz="4800" b="1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اتخاذ إجراءات وقائية</a:t>
            </a:r>
          </a:p>
          <a:p>
            <a:pPr algn="ctr"/>
            <a:r>
              <a:rPr lang="ar-SA" sz="48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بدلا من مجرد فحص المخرجات النهائية للمؤسسة</a:t>
            </a:r>
            <a:endParaRPr lang="en-US" sz="4800" dirty="0" err="1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286000" y="381000"/>
            <a:ext cx="5486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sz="4800" dirty="0" smtClean="0">
                <a:solidFill>
                  <a:srgbClr val="003300"/>
                </a:solidFill>
                <a:cs typeface="DecoType Naskh Variants" pitchFamily="2" charset="-78"/>
              </a:rPr>
              <a:t> </a:t>
            </a:r>
            <a:r>
              <a:rPr lang="ar-SA" sz="4800" b="1" dirty="0" smtClean="0">
                <a:solidFill>
                  <a:schemeClr val="accent3">
                    <a:lumMod val="75000"/>
                  </a:schemeClr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الإصدار</a:t>
            </a:r>
            <a:r>
              <a:rPr lang="ar-SA" sz="4800" dirty="0" smtClean="0">
                <a:solidFill>
                  <a:srgbClr val="003300"/>
                </a:solidFill>
                <a:cs typeface="DecoType Naskh Variants" pitchFamily="2" charset="-78"/>
              </a:rPr>
              <a:t> </a:t>
            </a:r>
            <a:r>
              <a:rPr lang="ar-SA" sz="4800" b="1" dirty="0" smtClean="0">
                <a:solidFill>
                  <a:schemeClr val="accent3">
                    <a:lumMod val="75000"/>
                  </a:schemeClr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الثاني</a:t>
            </a:r>
            <a:r>
              <a:rPr lang="ar-SA" sz="4800" dirty="0" smtClean="0">
                <a:solidFill>
                  <a:srgbClr val="003300"/>
                </a:solidFill>
                <a:cs typeface="DecoType Naskh Variants" pitchFamily="2" charset="-78"/>
              </a:rPr>
              <a:t> </a:t>
            </a:r>
            <a:r>
              <a:rPr lang="en-US" sz="4800" dirty="0" smtClean="0">
                <a:solidFill>
                  <a:srgbClr val="003300"/>
                </a:solidFill>
                <a:cs typeface="DecoType Naskh Variants" pitchFamily="2" charset="-78"/>
              </a:rPr>
              <a:t> </a:t>
            </a:r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  <a:cs typeface="DecoType Naskh Variants" pitchFamily="2" charset="-78"/>
              </a:rPr>
              <a:t>1994</a:t>
            </a:r>
            <a:endParaRPr lang="en-US" sz="5400" b="1" dirty="0">
              <a:solidFill>
                <a:schemeClr val="accent3">
                  <a:lumMod val="75000"/>
                </a:schemeClr>
              </a:solidFill>
              <a:latin typeface="Agency FB" pitchFamily="34" charset="0"/>
              <a:cs typeface="DecoType Naskh Variants" pitchFamily="2" charset="-78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1219200"/>
            <a:ext cx="7789657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 </a:t>
            </a:r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  <a:cs typeface="DecoType Naskh Variants" pitchFamily="2" charset="-78"/>
              </a:rPr>
              <a:t>9000 : 2000</a:t>
            </a:r>
            <a:r>
              <a:rPr lang="ar-SA" sz="5400" b="1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 </a:t>
            </a:r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  <a:cs typeface="DecoType Naskh Variants" pitchFamily="2" charset="-78"/>
              </a:rPr>
              <a:t>ISO</a:t>
            </a:r>
            <a:r>
              <a:rPr lang="ar-SA" sz="5400" b="1" dirty="0" smtClean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  <a:cs typeface="DecoType Naskh Variants" pitchFamily="2" charset="-78"/>
              </a:rPr>
              <a:t> </a:t>
            </a:r>
            <a:endParaRPr lang="en-US" sz="4400" b="1" dirty="0" smtClean="0">
              <a:solidFill>
                <a:schemeClr val="accent3">
                  <a:lumMod val="75000"/>
                </a:schemeClr>
              </a:solidFill>
              <a:latin typeface="Agency FB" pitchFamily="34" charset="0"/>
              <a:cs typeface="DecoType Naskh Variants" pitchFamily="2" charset="-78"/>
            </a:endParaRPr>
          </a:p>
          <a:p>
            <a:pPr algn="ctr"/>
            <a:r>
              <a:rPr lang="ar-SA" sz="44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تم الجمع بين المعايير الثلاثة</a:t>
            </a:r>
          </a:p>
          <a:p>
            <a:pPr algn="ctr"/>
            <a:r>
              <a:rPr lang="ar-SA" sz="4400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 </a:t>
            </a:r>
            <a:r>
              <a:rPr lang="en-US" sz="4400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9001</a:t>
            </a:r>
            <a:r>
              <a:rPr lang="ar-SA" sz="4400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 و </a:t>
            </a:r>
            <a:r>
              <a:rPr lang="en-US" sz="4400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9002</a:t>
            </a:r>
            <a:r>
              <a:rPr lang="ar-SA" sz="4400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 و </a:t>
            </a:r>
            <a:r>
              <a:rPr lang="en-US" sz="4400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9003</a:t>
            </a:r>
            <a:r>
              <a:rPr lang="ar-SA" sz="4400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 </a:t>
            </a:r>
          </a:p>
          <a:p>
            <a:pPr algn="ctr"/>
            <a:r>
              <a:rPr lang="ar-SA" sz="44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في مواصفة واحدة هي</a:t>
            </a:r>
            <a:endParaRPr lang="ar-SA" sz="4400" dirty="0" smtClean="0">
              <a:solidFill>
                <a:srgbClr val="640000"/>
              </a:solidFill>
              <a:cs typeface="DecoType Naskh Variants" pitchFamily="2" charset="-78"/>
            </a:endParaRPr>
          </a:p>
          <a:p>
            <a:pPr algn="ctr"/>
            <a:r>
              <a:rPr lang="en-US" sz="4400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ISO 9001 : 2000</a:t>
            </a:r>
            <a:endParaRPr lang="ar-SA" sz="4400" dirty="0" smtClean="0">
              <a:solidFill>
                <a:srgbClr val="640000"/>
              </a:solidFill>
              <a:latin typeface="Agency FB" pitchFamily="34" charset="0"/>
              <a:ea typeface="GE Dinar Two" pitchFamily="18" charset="-78"/>
              <a:cs typeface="GE Dinar Two" pitchFamily="18" charset="-78"/>
            </a:endParaRPr>
          </a:p>
          <a:p>
            <a:pPr algn="ctr"/>
            <a:r>
              <a:rPr lang="ar-SA" sz="44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واتخذت هذه المواصفة </a:t>
            </a:r>
          </a:p>
          <a:p>
            <a:pPr algn="ctr"/>
            <a:r>
              <a:rPr lang="ar-SA" sz="54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منهج العملية </a:t>
            </a:r>
          </a:p>
          <a:p>
            <a:pPr algn="ctr"/>
            <a:r>
              <a:rPr lang="ar-SA" sz="44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فلسفة لها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990600" y="381000"/>
            <a:ext cx="6781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sz="4800" dirty="0" smtClean="0">
                <a:solidFill>
                  <a:srgbClr val="003300"/>
                </a:solidFill>
                <a:cs typeface="DecoType Naskh Variants" pitchFamily="2" charset="-78"/>
              </a:rPr>
              <a:t> </a:t>
            </a:r>
            <a:r>
              <a:rPr lang="ar-SA" sz="4800" b="1" dirty="0" smtClean="0">
                <a:solidFill>
                  <a:schemeClr val="accent3">
                    <a:lumMod val="75000"/>
                  </a:schemeClr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الإصدار الثالث لعام</a:t>
            </a:r>
            <a:r>
              <a:rPr lang="ar-SA" sz="4800" dirty="0" smtClean="0">
                <a:solidFill>
                  <a:srgbClr val="003300"/>
                </a:solidFill>
                <a:cs typeface="DecoType Naskh Variants" pitchFamily="2" charset="-78"/>
              </a:rPr>
              <a:t> </a:t>
            </a:r>
            <a:r>
              <a:rPr lang="en-US" sz="4800" dirty="0" smtClean="0">
                <a:solidFill>
                  <a:srgbClr val="003300"/>
                </a:solidFill>
                <a:cs typeface="DecoType Naskh Variants" pitchFamily="2" charset="-78"/>
              </a:rPr>
              <a:t> </a:t>
            </a:r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  <a:cs typeface="DecoType Naskh Variants" pitchFamily="2" charset="-78"/>
              </a:rPr>
              <a:t>2000</a:t>
            </a:r>
            <a:endParaRPr lang="en-US" sz="5400" b="1" dirty="0">
              <a:solidFill>
                <a:schemeClr val="accent3">
                  <a:lumMod val="75000"/>
                </a:schemeClr>
              </a:solidFill>
              <a:latin typeface="Agency FB" pitchFamily="34" charset="0"/>
              <a:cs typeface="DecoType Naskh Variants" pitchFamily="2" charset="-78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1683127"/>
            <a:ext cx="7789657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"/>
            </a:pPr>
            <a:r>
              <a:rPr lang="ar-SA" sz="32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تعتبر المواصفة القياسية  </a:t>
            </a:r>
            <a:r>
              <a:rPr lang="en-US" sz="3200" b="1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ISO 9000 </a:t>
            </a:r>
            <a:r>
              <a:rPr lang="ar-SA" sz="3200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 مرجع قياسي للأسس والمصطلحات </a:t>
            </a:r>
          </a:p>
          <a:p>
            <a:pPr algn="just"/>
            <a:r>
              <a:rPr lang="ar-SA" sz="3200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(مثال </a:t>
            </a:r>
            <a:r>
              <a:rPr lang="en-US" sz="2400" b="1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ISO 9000 : 2005</a:t>
            </a:r>
            <a:r>
              <a:rPr lang="ar-SA" sz="2400" b="1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 تحت مسمى نظم إدارة الجودة – الأسس والمصطلحات</a:t>
            </a:r>
            <a:r>
              <a:rPr lang="ar-SA" sz="3200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)</a:t>
            </a:r>
          </a:p>
          <a:p>
            <a:pPr algn="just">
              <a:buFont typeface="Wingdings" pitchFamily="2" charset="2"/>
              <a:buChar char=""/>
            </a:pPr>
            <a:r>
              <a:rPr lang="ar-SA" sz="32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تحدد المواصفة </a:t>
            </a:r>
            <a:r>
              <a:rPr lang="en-US" sz="3200" b="1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ISO 9001 </a:t>
            </a:r>
            <a:r>
              <a:rPr lang="ar-SA" sz="3200" b="1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 </a:t>
            </a:r>
            <a:r>
              <a:rPr lang="ar-SA" sz="32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متطلبات نظام إدارة الجودة والتي تركز على على فاعلية النظام في الوفاء بمتطلبات الشرائح المستفيدة.</a:t>
            </a:r>
          </a:p>
          <a:p>
            <a:pPr algn="just">
              <a:buFont typeface="Wingdings" pitchFamily="2" charset="2"/>
              <a:buChar char=""/>
            </a:pPr>
            <a:endParaRPr lang="ar-SA" sz="3200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0" y="381000"/>
            <a:ext cx="77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sz="4800" b="1" dirty="0" smtClean="0">
                <a:solidFill>
                  <a:srgbClr val="C9DAA6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</a:t>
            </a:r>
            <a:r>
              <a:rPr lang="ar-SA" sz="4400" b="1" dirty="0" smtClean="0">
                <a:solidFill>
                  <a:srgbClr val="C9DAA6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(</a:t>
            </a:r>
            <a:r>
              <a:rPr lang="ar-SA" sz="3600" b="1" dirty="0" smtClean="0">
                <a:solidFill>
                  <a:srgbClr val="C9DAA6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يتبع)الإصدار الثالث لعام </a:t>
            </a:r>
            <a:r>
              <a:rPr lang="en-US" sz="3600" b="1" dirty="0" smtClean="0">
                <a:solidFill>
                  <a:srgbClr val="C9DAA6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</a:t>
            </a:r>
            <a:r>
              <a:rPr lang="en-US" sz="3600" b="1" dirty="0" smtClean="0">
                <a:solidFill>
                  <a:srgbClr val="C9DAA6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2000</a:t>
            </a:r>
            <a:endParaRPr lang="en-US" sz="4800" b="1" dirty="0">
              <a:solidFill>
                <a:srgbClr val="C9DAA6"/>
              </a:solidFill>
              <a:latin typeface="Agency FB" pitchFamily="34" charset="0"/>
              <a:ea typeface="GE Dinar Two" pitchFamily="18" charset="-78"/>
              <a:cs typeface="GE Dinar Two" pitchFamily="18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48918" y="914400"/>
            <a:ext cx="115448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0" b="1" dirty="0">
                <a:solidFill>
                  <a:srgbClr val="C00000"/>
                </a:solidFill>
                <a:latin typeface="Agency FB" pitchFamily="34" charset="0"/>
              </a:rPr>
              <a:t>I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362200" y="914400"/>
            <a:ext cx="229421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0" b="1" dirty="0">
                <a:solidFill>
                  <a:srgbClr val="C00000"/>
                </a:solidFill>
                <a:latin typeface="Agency FB" pitchFamily="34" charset="0"/>
              </a:rPr>
              <a:t>S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0" y="5511225"/>
            <a:ext cx="77724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gency FB" pitchFamily="34" charset="0"/>
              </a:rPr>
              <a:t>I</a:t>
            </a:r>
            <a:r>
              <a:rPr lang="en-US" sz="4000" dirty="0">
                <a:solidFill>
                  <a:srgbClr val="C00000"/>
                </a:solidFill>
                <a:latin typeface="Agency FB" pitchFamily="34" charset="0"/>
              </a:rPr>
              <a:t>nternational </a:t>
            </a:r>
            <a:r>
              <a:rPr lang="en-US" sz="4000" b="1" dirty="0">
                <a:solidFill>
                  <a:srgbClr val="C00000"/>
                </a:solidFill>
                <a:latin typeface="Agency FB" pitchFamily="34" charset="0"/>
              </a:rPr>
              <a:t>O</a:t>
            </a:r>
            <a:r>
              <a:rPr lang="en-US" sz="4000" dirty="0">
                <a:solidFill>
                  <a:srgbClr val="C00000"/>
                </a:solidFill>
                <a:latin typeface="Agency FB" pitchFamily="34" charset="0"/>
              </a:rPr>
              <a:t>rganization for </a:t>
            </a:r>
            <a:r>
              <a:rPr lang="en-US" sz="4000" b="1" dirty="0">
                <a:solidFill>
                  <a:srgbClr val="C00000"/>
                </a:solidFill>
                <a:latin typeface="Agency FB" pitchFamily="34" charset="0"/>
              </a:rPr>
              <a:t>S</a:t>
            </a:r>
            <a:r>
              <a:rPr lang="en-US" sz="4000" dirty="0">
                <a:solidFill>
                  <a:srgbClr val="C00000"/>
                </a:solidFill>
                <a:latin typeface="Agency FB" pitchFamily="34" charset="0"/>
              </a:rPr>
              <a:t>tandardization</a:t>
            </a:r>
            <a:r>
              <a:rPr lang="ar-SA" sz="4000" dirty="0">
                <a:solidFill>
                  <a:srgbClr val="C00000"/>
                </a:solidFill>
                <a:latin typeface="Agency FB" pitchFamily="34" charset="0"/>
              </a:rPr>
              <a:t> </a:t>
            </a:r>
            <a:endParaRPr lang="en-US" sz="4000" dirty="0">
              <a:solidFill>
                <a:srgbClr val="C00000"/>
              </a:solidFill>
              <a:latin typeface="Agency FB" pitchFamily="34" charset="0"/>
            </a:endParaRPr>
          </a:p>
        </p:txBody>
      </p:sp>
      <p:pic>
        <p:nvPicPr>
          <p:cNvPr id="22530" name="Picture 2" descr="ISO Logo registered tradema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2209800" cy="1729042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0" y="6488668"/>
            <a:ext cx="289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dirty="0" smtClean="0">
                <a:solidFill>
                  <a:schemeClr val="bg1">
                    <a:lumMod val="50000"/>
                  </a:schemeClr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ليصل العالم إلى التطابق</a:t>
            </a:r>
            <a:endParaRPr lang="en-US" dirty="0">
              <a:solidFill>
                <a:schemeClr val="bg1">
                  <a:lumMod val="50000"/>
                </a:schemeClr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0" y="6150114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Agency FB" pitchFamily="34" charset="0"/>
              </a:rPr>
              <a:t>When the world agrees</a:t>
            </a:r>
            <a:endParaRPr lang="ar-SA" sz="2400" dirty="0" smtClean="0">
              <a:solidFill>
                <a:srgbClr val="C00000"/>
              </a:solidFill>
              <a:latin typeface="Agency FB" pitchFamily="34" charset="0"/>
            </a:endParaRPr>
          </a:p>
        </p:txBody>
      </p:sp>
      <p:sp>
        <p:nvSpPr>
          <p:cNvPr id="22535" name="AutoShape 7" descr="ÙØªÙØ¬Ø© Ø¨Ø­Ø« Ø§ÙØµÙØ± Ø¹Ù âªGlobal gif Animationâ¬â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2539" name="Picture 11" descr="ØµÙØ±Ø© Ø°Ø§Øª ØµÙØ©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828800"/>
            <a:ext cx="3257550" cy="3488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1647885"/>
            <a:ext cx="7789657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"/>
            </a:pPr>
            <a:r>
              <a:rPr lang="ar-SA" sz="32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تمثل المواصفة القياسية </a:t>
            </a:r>
            <a:r>
              <a:rPr lang="en-US" sz="3200" b="1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ISO 9004</a:t>
            </a:r>
            <a:r>
              <a:rPr lang="ar-SA" sz="3200" b="1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 </a:t>
            </a:r>
            <a:r>
              <a:rPr lang="ar-SA" sz="3200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دليلاً </a:t>
            </a:r>
            <a:r>
              <a:rPr lang="ar-SA" sz="32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للإدارة من أجل تحقيق النجاح الدائم، حيث تركز هذه المواصفة على إدارة الجودة بشكل أكبر من التركيز الذي توفره المواصفة </a:t>
            </a:r>
            <a:r>
              <a:rPr lang="en-US" sz="3200" b="1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ISO 9000</a:t>
            </a:r>
            <a:r>
              <a:rPr lang="ar-SA" sz="32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، حيث أن هذه المواصفة تتناول احتياجات وتوقعات الشرائح المستفيدة وكيفية تحقيق ذلك</a:t>
            </a:r>
          </a:p>
          <a:p>
            <a:pPr algn="just">
              <a:buFont typeface="Wingdings" pitchFamily="2" charset="2"/>
              <a:buChar char=""/>
            </a:pPr>
            <a:endParaRPr lang="ar-SA" sz="3200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pPr algn="just"/>
            <a:r>
              <a:rPr lang="ar-SA" sz="32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</a:t>
            </a:r>
            <a:r>
              <a:rPr lang="ar-SA" sz="2400" b="1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(لا تستخدم في منح الشهادات ولا في الأغراض التنظيمية ولا التعاقدية)</a:t>
            </a:r>
            <a:endParaRPr lang="ar-SA" sz="3200" b="1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pPr algn="just">
              <a:buFont typeface="Wingdings" pitchFamily="2" charset="2"/>
              <a:buChar char=""/>
            </a:pPr>
            <a:endParaRPr lang="ar-SA" sz="3200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0" y="381000"/>
            <a:ext cx="77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sz="4800" b="1" dirty="0" smtClean="0">
                <a:solidFill>
                  <a:srgbClr val="C9DAA6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</a:t>
            </a:r>
            <a:r>
              <a:rPr lang="ar-SA" sz="4400" b="1" dirty="0" smtClean="0">
                <a:solidFill>
                  <a:srgbClr val="C9DAA6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(</a:t>
            </a:r>
            <a:r>
              <a:rPr lang="ar-SA" sz="3600" b="1" dirty="0" smtClean="0">
                <a:solidFill>
                  <a:srgbClr val="C9DAA6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يتبع)الإصدار الثالث لعام </a:t>
            </a:r>
            <a:r>
              <a:rPr lang="en-US" sz="3600" b="1" dirty="0" smtClean="0">
                <a:solidFill>
                  <a:srgbClr val="C9DAA6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</a:t>
            </a:r>
            <a:r>
              <a:rPr lang="en-US" sz="3600" b="1" dirty="0" smtClean="0">
                <a:solidFill>
                  <a:srgbClr val="C9DAA6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2000</a:t>
            </a:r>
            <a:endParaRPr lang="en-US" sz="4800" b="1" dirty="0">
              <a:solidFill>
                <a:srgbClr val="C9DAA6"/>
              </a:solidFill>
              <a:latin typeface="Agency FB" pitchFamily="34" charset="0"/>
              <a:ea typeface="GE Dinar Two" pitchFamily="18" charset="-78"/>
              <a:cs typeface="GE Dinar Two" pitchFamily="18" charset="-78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0" y="152400"/>
            <a:ext cx="77724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العملية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0" y="1447800"/>
            <a:ext cx="7772401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3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العملية هي مجموعة من الأنشطة التي تستخدم موارد وتكون إدارة هذه  الأنشطة بأسلوب يسمح تحويل  </a:t>
            </a:r>
            <a:r>
              <a:rPr lang="ar-SA" sz="3600" dirty="0" err="1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المدخلات</a:t>
            </a:r>
            <a:r>
              <a:rPr lang="ar-SA" sz="3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 إلى مخرجات.</a:t>
            </a:r>
          </a:p>
          <a:p>
            <a:pPr algn="just"/>
            <a:r>
              <a:rPr lang="ar-SA" sz="3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ومن الممكن أن يكون مخرج عملية ما مدخلاً لعملية تالية.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0" y="4724400"/>
            <a:ext cx="7772400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إن ضمان فاعلية أداء المنشآت يتأتى من خلال تحديد وإدارة  العمليات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5181600"/>
            <a:ext cx="7772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4400" b="1" dirty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تحسين الفعالية للعملية عبر مقاييس </a:t>
            </a:r>
            <a:r>
              <a:rPr lang="ar-SA" sz="4400" b="1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الأداء</a:t>
            </a:r>
            <a:endParaRPr lang="en-US" sz="4400" b="1" dirty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0" y="762000"/>
            <a:ext cx="77724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منهج العملية </a:t>
            </a:r>
            <a:endParaRPr lang="ar-SA" sz="6000" dirty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0" y="2209800"/>
            <a:ext cx="777240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SA" sz="3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تطبيق نظام من العمليات داخل المنشأة</a:t>
            </a:r>
          </a:p>
          <a:p>
            <a:pPr>
              <a:buFont typeface="Arial" pitchFamily="34" charset="0"/>
              <a:buChar char="•"/>
            </a:pPr>
            <a:r>
              <a:rPr lang="ar-SA" sz="3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تحديد العمليات والتداخلات بينها</a:t>
            </a:r>
          </a:p>
          <a:p>
            <a:pPr>
              <a:buFont typeface="Arial" pitchFamily="34" charset="0"/>
              <a:buChar char="•"/>
            </a:pPr>
            <a:r>
              <a:rPr lang="ar-SA" sz="3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إدارة العمليات لتحقيق المنتج المرغوب فيه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1219200"/>
            <a:ext cx="778965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 </a:t>
            </a:r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  <a:cs typeface="DecoType Naskh Variants" pitchFamily="2" charset="-78"/>
              </a:rPr>
              <a:t>9000 : 2008</a:t>
            </a:r>
            <a:r>
              <a:rPr lang="ar-SA" sz="5400" b="1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 </a:t>
            </a:r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  <a:cs typeface="DecoType Naskh Variants" pitchFamily="2" charset="-78"/>
              </a:rPr>
              <a:t>ISO</a:t>
            </a:r>
            <a:r>
              <a:rPr lang="ar-SA" sz="5400" b="1" dirty="0" smtClean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  <a:cs typeface="DecoType Naskh Variants" pitchFamily="2" charset="-78"/>
              </a:rPr>
              <a:t> 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990600" y="381000"/>
            <a:ext cx="6781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sz="4800" dirty="0" smtClean="0">
                <a:solidFill>
                  <a:srgbClr val="003300"/>
                </a:solidFill>
                <a:cs typeface="DecoType Naskh Variants" pitchFamily="2" charset="-78"/>
              </a:rPr>
              <a:t> </a:t>
            </a:r>
            <a:r>
              <a:rPr lang="ar-SA" sz="4800" b="1" dirty="0" smtClean="0">
                <a:solidFill>
                  <a:schemeClr val="accent3">
                    <a:lumMod val="75000"/>
                  </a:schemeClr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الإصدار الرابع لعام</a:t>
            </a:r>
            <a:r>
              <a:rPr lang="ar-SA" sz="4800" dirty="0" smtClean="0">
                <a:solidFill>
                  <a:srgbClr val="003300"/>
                </a:solidFill>
                <a:cs typeface="DecoType Naskh Variants" pitchFamily="2" charset="-78"/>
              </a:rPr>
              <a:t> </a:t>
            </a:r>
            <a:r>
              <a:rPr lang="en-US" sz="4800" dirty="0" smtClean="0">
                <a:solidFill>
                  <a:srgbClr val="003300"/>
                </a:solidFill>
                <a:cs typeface="DecoType Naskh Variants" pitchFamily="2" charset="-78"/>
              </a:rPr>
              <a:t> </a:t>
            </a:r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  <a:cs typeface="DecoType Naskh Variants" pitchFamily="2" charset="-78"/>
              </a:rPr>
              <a:t>2008</a:t>
            </a:r>
            <a:endParaRPr lang="en-US" sz="5400" b="1" dirty="0">
              <a:solidFill>
                <a:schemeClr val="accent3">
                  <a:lumMod val="75000"/>
                </a:schemeClr>
              </a:solidFill>
              <a:latin typeface="Agency FB" pitchFamily="34" charset="0"/>
              <a:cs typeface="DecoType Naskh Variants" pitchFamily="2" charset="-78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0" y="2438400"/>
            <a:ext cx="7772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54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قدمت فقط </a:t>
            </a:r>
            <a:r>
              <a:rPr lang="ar-SA" sz="5400" dirty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توضيحات </a:t>
            </a:r>
            <a:r>
              <a:rPr lang="ar-SA" sz="54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لمتطلبات</a:t>
            </a:r>
          </a:p>
          <a:p>
            <a:pPr algn="ctr">
              <a:defRPr/>
            </a:pPr>
            <a:r>
              <a:rPr lang="ar-SA" sz="54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المواصفة القياسية</a:t>
            </a:r>
            <a:endParaRPr lang="ar-SA" sz="5400" dirty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pPr algn="ctr">
              <a:defRPr/>
            </a:pPr>
            <a:r>
              <a:rPr lang="en-US" sz="5400" b="1" dirty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ISO 9001 : 2000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914400"/>
            <a:ext cx="778965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 </a:t>
            </a:r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  <a:cs typeface="DecoType Naskh Variants" pitchFamily="2" charset="-78"/>
              </a:rPr>
              <a:t>9000 : 2015</a:t>
            </a:r>
            <a:r>
              <a:rPr lang="ar-SA" sz="5400" b="1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 </a:t>
            </a:r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  <a:cs typeface="DecoType Naskh Variants" pitchFamily="2" charset="-78"/>
              </a:rPr>
              <a:t>ISO</a:t>
            </a:r>
            <a:r>
              <a:rPr lang="ar-SA" sz="5400" b="1" dirty="0" smtClean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  <a:cs typeface="DecoType Naskh Variants" pitchFamily="2" charset="-78"/>
              </a:rPr>
              <a:t> 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0" y="76200"/>
            <a:ext cx="7772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sz="4800" dirty="0" smtClean="0">
                <a:solidFill>
                  <a:srgbClr val="003300"/>
                </a:solidFill>
                <a:cs typeface="DecoType Naskh Variants" pitchFamily="2" charset="-78"/>
              </a:rPr>
              <a:t> </a:t>
            </a:r>
            <a:r>
              <a:rPr lang="ar-SA" sz="4800" b="1" dirty="0" smtClean="0">
                <a:solidFill>
                  <a:schemeClr val="accent3">
                    <a:lumMod val="75000"/>
                  </a:schemeClr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الإصدار الخامس لعام</a:t>
            </a:r>
            <a:r>
              <a:rPr lang="ar-SA" sz="4800" dirty="0" smtClean="0">
                <a:solidFill>
                  <a:srgbClr val="003300"/>
                </a:solidFill>
                <a:cs typeface="DecoType Naskh Variants" pitchFamily="2" charset="-78"/>
              </a:rPr>
              <a:t> </a:t>
            </a:r>
            <a:r>
              <a:rPr lang="en-US" sz="4800" dirty="0" smtClean="0">
                <a:solidFill>
                  <a:srgbClr val="003300"/>
                </a:solidFill>
                <a:cs typeface="DecoType Naskh Variants" pitchFamily="2" charset="-78"/>
              </a:rPr>
              <a:t> </a:t>
            </a:r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  <a:cs typeface="DecoType Naskh Variants" pitchFamily="2" charset="-78"/>
              </a:rPr>
              <a:t>2015</a:t>
            </a:r>
            <a:endParaRPr lang="en-US" sz="5400" b="1" dirty="0">
              <a:solidFill>
                <a:schemeClr val="accent3">
                  <a:lumMod val="75000"/>
                </a:schemeClr>
              </a:solidFill>
              <a:latin typeface="Agency FB" pitchFamily="34" charset="0"/>
              <a:cs typeface="DecoType Naskh Variants" pitchFamily="2" charset="-7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1868812" cy="281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مستطيل 9"/>
          <p:cNvSpPr/>
          <p:nvPr/>
        </p:nvSpPr>
        <p:spPr>
          <a:xfrm>
            <a:off x="2133600" y="1752600"/>
            <a:ext cx="5562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ar-SA" sz="3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إن المواصفة القياسية الدولية </a:t>
            </a:r>
            <a:r>
              <a:rPr lang="en-US" sz="3600" b="1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ISO 9001 </a:t>
            </a:r>
            <a:r>
              <a:rPr lang="ar-SA" sz="3600" b="1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 </a:t>
            </a:r>
            <a:r>
              <a:rPr lang="ar-SA" sz="3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لم تتغير كثيرا في السنوات </a:t>
            </a:r>
            <a:r>
              <a:rPr lang="ar-SA" sz="3600" dirty="0" err="1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الـ</a:t>
            </a:r>
            <a:r>
              <a:rPr lang="ar-SA" sz="3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</a:t>
            </a:r>
            <a:r>
              <a:rPr lang="en-US" sz="3600" b="1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15</a:t>
            </a:r>
            <a:r>
              <a:rPr lang="en-US" sz="3600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 </a:t>
            </a:r>
            <a:r>
              <a:rPr lang="ar-SA" sz="3600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  </a:t>
            </a:r>
            <a:r>
              <a:rPr lang="ar-SA" sz="3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الماضية.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7848600" y="0"/>
            <a:ext cx="1295400" cy="12464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500" dirty="0" smtClean="0"/>
              <a:t>ISO 9001 hasn't changed much in the last 15 years... until now! ISO 9001:2015 is</a:t>
            </a:r>
          </a:p>
          <a:p>
            <a:pPr algn="l" rtl="0"/>
            <a:r>
              <a:rPr lang="en-US" sz="500" dirty="0" smtClean="0"/>
              <a:t> a MAJOR revision. A LOT has changed. Requirements have been added and </a:t>
            </a:r>
          </a:p>
          <a:p>
            <a:pPr algn="l" rtl="0"/>
            <a:r>
              <a:rPr lang="en-US" sz="500" dirty="0" smtClean="0"/>
              <a:t>removed. Content has shifted to different sections and clauses. ISO 9001:2015</a:t>
            </a:r>
          </a:p>
          <a:p>
            <a:pPr algn="l" rtl="0"/>
            <a:r>
              <a:rPr lang="en-US" sz="500" dirty="0" smtClean="0"/>
              <a:t> is built upon a completely different structure with </a:t>
            </a:r>
            <a:r>
              <a:rPr lang="en-US" sz="400" dirty="0" smtClean="0"/>
              <a:t>the</a:t>
            </a:r>
            <a:r>
              <a:rPr lang="en-US" sz="500" dirty="0" smtClean="0"/>
              <a:t> adoption of Annex SL. </a:t>
            </a:r>
          </a:p>
          <a:p>
            <a:pPr algn="l" rtl="0"/>
            <a:r>
              <a:rPr lang="en-US" sz="500" dirty="0" smtClean="0"/>
              <a:t>This may seem like a lot to take in, and it is. </a:t>
            </a:r>
          </a:p>
          <a:p>
            <a:pPr algn="l" rtl="0"/>
            <a:r>
              <a:rPr lang="en-US" sz="500" dirty="0" smtClean="0"/>
              <a:t>Fortunately, bestselling author Craig Cochran has translated ISO 9001:2015 into plain</a:t>
            </a:r>
          </a:p>
          <a:p>
            <a:pPr algn="l" rtl="0"/>
            <a:r>
              <a:rPr lang="en-US" sz="500" dirty="0" smtClean="0"/>
              <a:t> English </a:t>
            </a:r>
            <a:endParaRPr lang="ar-SA" sz="500" dirty="0" smtClean="0"/>
          </a:p>
          <a:p>
            <a:pPr algn="l" rtl="0"/>
            <a:endParaRPr lang="ar-SA" sz="500" dirty="0"/>
          </a:p>
        </p:txBody>
      </p:sp>
      <p:sp>
        <p:nvSpPr>
          <p:cNvPr id="13" name="مستطيل 12"/>
          <p:cNvSpPr/>
          <p:nvPr/>
        </p:nvSpPr>
        <p:spPr>
          <a:xfrm>
            <a:off x="0" y="4026456"/>
            <a:ext cx="7772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ar-SA" sz="40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إن المواصفة الدولية</a:t>
            </a:r>
          </a:p>
          <a:p>
            <a:pPr algn="ctr"/>
            <a:r>
              <a:rPr lang="ar-SA" sz="40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</a:t>
            </a:r>
            <a:r>
              <a:rPr lang="en-US" sz="4000" b="1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ISO 9001 : 2015</a:t>
            </a:r>
            <a:r>
              <a:rPr lang="ar-SA" sz="4000" b="1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 </a:t>
            </a:r>
          </a:p>
          <a:p>
            <a:pPr algn="just"/>
            <a:r>
              <a:rPr lang="ar-SA" sz="40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هي مراجعة رئيسية للمواصفات السابقة.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5715000" y="0"/>
            <a:ext cx="2071176" cy="311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مربع نص 7"/>
          <p:cNvSpPr txBox="1"/>
          <p:nvPr/>
        </p:nvSpPr>
        <p:spPr>
          <a:xfrm>
            <a:off x="7848600" y="0"/>
            <a:ext cx="1295400" cy="12464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500" dirty="0" smtClean="0"/>
              <a:t>ISO 9001 hasn't changed much in the last 15 years... until now! ISO 9001:2015 is</a:t>
            </a:r>
          </a:p>
          <a:p>
            <a:pPr algn="l" rtl="0"/>
            <a:r>
              <a:rPr lang="en-US" sz="500" dirty="0" smtClean="0"/>
              <a:t> a MAJOR revision. A LOT has changed. Requirements have been added and </a:t>
            </a:r>
          </a:p>
          <a:p>
            <a:pPr algn="l" rtl="0"/>
            <a:r>
              <a:rPr lang="en-US" sz="500" dirty="0" smtClean="0"/>
              <a:t>removed. Content has shifted to different sections and clauses. ISO 9001:2015</a:t>
            </a:r>
          </a:p>
          <a:p>
            <a:pPr algn="l" rtl="0"/>
            <a:r>
              <a:rPr lang="en-US" sz="500" dirty="0" smtClean="0"/>
              <a:t> is built upon a completely different structure with </a:t>
            </a:r>
            <a:r>
              <a:rPr lang="en-US" sz="400" dirty="0" smtClean="0"/>
              <a:t>the</a:t>
            </a:r>
            <a:r>
              <a:rPr lang="en-US" sz="500" dirty="0" smtClean="0"/>
              <a:t> adoption of Annex SL. </a:t>
            </a:r>
          </a:p>
          <a:p>
            <a:pPr algn="l" rtl="0"/>
            <a:r>
              <a:rPr lang="en-US" sz="500" dirty="0" smtClean="0"/>
              <a:t>This may seem like a lot to take in, and it is. </a:t>
            </a:r>
          </a:p>
          <a:p>
            <a:pPr algn="l" rtl="0"/>
            <a:r>
              <a:rPr lang="en-US" sz="500" dirty="0" smtClean="0"/>
              <a:t>Fortunately, bestselling author Craig Cochran has translated ISO 9001:2015 into plain</a:t>
            </a:r>
          </a:p>
          <a:p>
            <a:pPr algn="l" rtl="0"/>
            <a:r>
              <a:rPr lang="en-US" sz="500" dirty="0" smtClean="0"/>
              <a:t> English </a:t>
            </a:r>
            <a:endParaRPr lang="ar-SA" sz="500" dirty="0" smtClean="0"/>
          </a:p>
          <a:p>
            <a:pPr algn="l" rtl="0"/>
            <a:endParaRPr lang="ar-SA" sz="500" dirty="0"/>
          </a:p>
        </p:txBody>
      </p:sp>
      <p:sp>
        <p:nvSpPr>
          <p:cNvPr id="9" name="مربع نص 8"/>
          <p:cNvSpPr txBox="1"/>
          <p:nvPr/>
        </p:nvSpPr>
        <p:spPr>
          <a:xfrm>
            <a:off x="0" y="4267200"/>
            <a:ext cx="7772399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ar-SA" sz="40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حيث تم إضافة بعض المتطلبات  الجديدة  وتم حذف بعضها.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0" y="762000"/>
            <a:ext cx="5715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SA" sz="40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لقد تم  تغيير الكثير من الأمور من الإصدار الرابع  إلى الإصدار الخامس.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5715000" y="0"/>
            <a:ext cx="2071176" cy="311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مربع نص 7"/>
          <p:cNvSpPr txBox="1"/>
          <p:nvPr/>
        </p:nvSpPr>
        <p:spPr>
          <a:xfrm>
            <a:off x="7848600" y="0"/>
            <a:ext cx="1295400" cy="12464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500" dirty="0" smtClean="0"/>
              <a:t>ISO 9001 hasn't changed much in the last 15 years... until now! ISO 9001:2015 is</a:t>
            </a:r>
          </a:p>
          <a:p>
            <a:pPr algn="l" rtl="0"/>
            <a:r>
              <a:rPr lang="en-US" sz="500" dirty="0" smtClean="0"/>
              <a:t> a MAJOR revision. A LOT has changed. Requirements have been added and </a:t>
            </a:r>
          </a:p>
          <a:p>
            <a:pPr algn="l" rtl="0"/>
            <a:r>
              <a:rPr lang="en-US" sz="500" dirty="0" smtClean="0"/>
              <a:t>removed. Content has shifted to different sections and clauses. ISO 9001:2015</a:t>
            </a:r>
          </a:p>
          <a:p>
            <a:pPr algn="l" rtl="0"/>
            <a:r>
              <a:rPr lang="en-US" sz="500" dirty="0" smtClean="0"/>
              <a:t> is built upon a completely different structure with </a:t>
            </a:r>
            <a:r>
              <a:rPr lang="en-US" sz="400" dirty="0" smtClean="0"/>
              <a:t>the</a:t>
            </a:r>
            <a:r>
              <a:rPr lang="en-US" sz="500" dirty="0" smtClean="0"/>
              <a:t> adoption of Annex SL. </a:t>
            </a:r>
          </a:p>
          <a:p>
            <a:pPr algn="l" rtl="0"/>
            <a:r>
              <a:rPr lang="en-US" sz="500" dirty="0" smtClean="0"/>
              <a:t>This may seem like a lot to take in, and it is. </a:t>
            </a:r>
          </a:p>
          <a:p>
            <a:pPr algn="l" rtl="0"/>
            <a:r>
              <a:rPr lang="en-US" sz="500" dirty="0" smtClean="0"/>
              <a:t>Fortunately, bestselling author Craig Cochran has translated ISO 9001:2015 into plain</a:t>
            </a:r>
          </a:p>
          <a:p>
            <a:pPr algn="l" rtl="0"/>
            <a:r>
              <a:rPr lang="en-US" sz="500" dirty="0" smtClean="0"/>
              <a:t> English </a:t>
            </a:r>
            <a:endParaRPr lang="ar-SA" sz="500" dirty="0" smtClean="0"/>
          </a:p>
          <a:p>
            <a:pPr algn="l" rtl="0"/>
            <a:endParaRPr lang="ar-SA" sz="500" dirty="0"/>
          </a:p>
        </p:txBody>
      </p:sp>
      <p:sp>
        <p:nvSpPr>
          <p:cNvPr id="9" name="مربع نص 8"/>
          <p:cNvSpPr txBox="1"/>
          <p:nvPr/>
        </p:nvSpPr>
        <p:spPr>
          <a:xfrm>
            <a:off x="-1" y="0"/>
            <a:ext cx="5638801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 algn="just">
              <a:buFont typeface="+mj-lt"/>
              <a:buAutoNum type="arabicPeriod" startAt="2"/>
            </a:pPr>
            <a:r>
              <a:rPr lang="ar-SA" sz="32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كما وتم نقل محتويات بعض المتطلبات أو بعض المتطلبات الفرعية إلى متطلبات أخرى </a:t>
            </a:r>
          </a:p>
          <a:p>
            <a:pPr algn="just"/>
            <a:r>
              <a:rPr lang="ar-SA" sz="32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أو متطلبات فرعية أخرى.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132942" y="3200400"/>
            <a:ext cx="7566495" cy="35394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514350" indent="-514350" algn="just">
              <a:buFont typeface="+mj-lt"/>
              <a:buAutoNum type="arabicPeriod" startAt="3"/>
            </a:pPr>
            <a:r>
              <a:rPr lang="ar-SA" sz="32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كما أنه تم بناء متطلبات المواصفة</a:t>
            </a:r>
          </a:p>
          <a:p>
            <a:pPr marL="514350" indent="-514350"/>
            <a:r>
              <a:rPr lang="ar-SA" sz="32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القياسية  الدولية </a:t>
            </a:r>
          </a:p>
          <a:p>
            <a:pPr algn="ctr"/>
            <a:r>
              <a:rPr lang="en-US" sz="4400" b="1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ISO 9001 : 2015</a:t>
            </a:r>
            <a:endParaRPr lang="ar-SA" sz="4400" b="1" dirty="0" smtClean="0">
              <a:solidFill>
                <a:srgbClr val="640000"/>
              </a:solidFill>
              <a:latin typeface="Agency FB" pitchFamily="34" charset="0"/>
              <a:ea typeface="GE Dinar Two" pitchFamily="18" charset="-78"/>
              <a:cs typeface="GE Dinar Two" pitchFamily="18" charset="-78"/>
            </a:endParaRPr>
          </a:p>
          <a:p>
            <a:r>
              <a:rPr lang="ar-SA" sz="32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بهيكلية جديدة تنطبق على جميع المواصفات</a:t>
            </a:r>
          </a:p>
          <a:p>
            <a:r>
              <a:rPr lang="ar-SA" sz="32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التي  تصدرها المنظمة الدولية </a:t>
            </a:r>
            <a:r>
              <a:rPr lang="en-US" sz="4000" b="1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ISO</a:t>
            </a:r>
            <a:endParaRPr lang="ar-SA" sz="4000" b="1" dirty="0" smtClean="0">
              <a:solidFill>
                <a:srgbClr val="640000"/>
              </a:solidFill>
              <a:latin typeface="Agency FB" pitchFamily="34" charset="0"/>
              <a:ea typeface="GE Dinar Two" pitchFamily="18" charset="-78"/>
              <a:cs typeface="GE Dinar Two" pitchFamily="18" charset="-78"/>
            </a:endParaRPr>
          </a:p>
          <a:p>
            <a:r>
              <a:rPr lang="en-US" sz="4000" b="1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ISO 9001:2015</a:t>
            </a:r>
            <a:r>
              <a:rPr lang="en-US" sz="3200" dirty="0" smtClean="0"/>
              <a:t> </a:t>
            </a:r>
            <a:r>
              <a:rPr lang="en-US" sz="3200" b="1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HAS A</a:t>
            </a:r>
            <a:r>
              <a:rPr lang="en-US" sz="3200" dirty="0" smtClean="0"/>
              <a:t> </a:t>
            </a:r>
            <a:r>
              <a:rPr lang="en-US" sz="4400" b="1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HIGH</a:t>
            </a:r>
            <a:r>
              <a:rPr lang="en-US" sz="3200" b="1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 LEVEL STRUCTURE</a:t>
            </a:r>
            <a:endParaRPr lang="ar-SA" sz="3200" b="1" dirty="0" smtClean="0">
              <a:solidFill>
                <a:srgbClr val="640000"/>
              </a:solidFill>
              <a:latin typeface="Agency FB" pitchFamily="34" charset="0"/>
              <a:ea typeface="GE Dinar Two" pitchFamily="18" charset="-78"/>
              <a:cs typeface="GE Dinar Two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pic>
        <p:nvPicPr>
          <p:cNvPr id="4" name="Picture 10" descr="http://phoenixschool-sy.com/files/image/TQM/TQ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48400"/>
            <a:ext cx="814006" cy="609600"/>
          </a:xfrm>
          <a:prstGeom prst="rect">
            <a:avLst/>
          </a:prstGeom>
          <a:noFill/>
        </p:spPr>
      </p:pic>
      <p:pic>
        <p:nvPicPr>
          <p:cNvPr id="5" name="صورة 4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19425" cy="1514475"/>
          </a:xfrm>
          <a:prstGeom prst="rect">
            <a:avLst/>
          </a:prstGeom>
        </p:spPr>
      </p:pic>
      <p:pic>
        <p:nvPicPr>
          <p:cNvPr id="7" name="صورة 6" descr="pdca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0400" y="-57150"/>
            <a:ext cx="4648200" cy="3486150"/>
          </a:xfrm>
          <a:prstGeom prst="rect">
            <a:avLst/>
          </a:prstGeom>
        </p:spPr>
      </p:pic>
      <p:pic>
        <p:nvPicPr>
          <p:cNvPr id="8" name="Picture 4" descr="نتيجة بحث الصور عن ‪deming cycle‬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2514600"/>
            <a:ext cx="3581400" cy="3652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pic>
        <p:nvPicPr>
          <p:cNvPr id="143362" name="Picture 2" descr="ØµÙØ±Ø© Ø°Ø§Øª ØµÙØ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7696200" cy="3869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0" y="228600"/>
            <a:ext cx="7772400" cy="7921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Y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40000"/>
                </a:solidFill>
                <a:effectLst/>
                <a:uLnTx/>
                <a:uFillTx/>
                <a:latin typeface="Arial" pitchFamily="34" charset="0"/>
                <a:ea typeface="+mn-ea"/>
                <a:cs typeface="DecoType Naskh Variants" pitchFamily="2" charset="-78"/>
              </a:rPr>
              <a:t>مبادئ إدارة الجودة</a:t>
            </a:r>
            <a:endParaRPr kumimoji="0" lang="ar-LY" sz="4800" b="0" i="0" u="none" strike="noStrike" kern="1200" cap="none" spc="0" normalizeH="0" baseline="0" noProof="0" dirty="0">
              <a:ln>
                <a:noFill/>
              </a:ln>
              <a:solidFill>
                <a:srgbClr val="640000"/>
              </a:solidFill>
              <a:effectLst/>
              <a:uLnTx/>
              <a:uFillTx/>
              <a:latin typeface="Arial" pitchFamily="34" charset="0"/>
              <a:ea typeface="+mn-ea"/>
              <a:cs typeface="DecoType Naskh Variants" pitchFamily="2" charset="-78"/>
            </a:endParaRPr>
          </a:p>
        </p:txBody>
      </p:sp>
      <p:graphicFrame>
        <p:nvGraphicFramePr>
          <p:cNvPr id="5" name="Content Placeholder 7"/>
          <p:cNvGraphicFramePr>
            <a:graphicFrameLocks/>
          </p:cNvGraphicFramePr>
          <p:nvPr/>
        </p:nvGraphicFramePr>
        <p:xfrm>
          <a:off x="228600" y="1143001"/>
          <a:ext cx="7391400" cy="5500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0" y="990600"/>
            <a:ext cx="7772400" cy="44319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3600" dirty="0">
                <a:solidFill>
                  <a:srgbClr val="FF7979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المنظمة الدولية للمعايير (آيزو)</a:t>
            </a:r>
          </a:p>
          <a:p>
            <a:pPr algn="just"/>
            <a:endParaRPr lang="ar-SA" u="sng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pPr algn="just"/>
            <a:r>
              <a:rPr lang="ar-SA" sz="14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 </a:t>
            </a:r>
            <a:r>
              <a:rPr lang="ar-SA" sz="28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هي منظمة دولية تعمل على وضع المعايير، وتضم هذه المنظمة ممثلين من عدة  منظمات وطنية للمعايير.</a:t>
            </a:r>
          </a:p>
          <a:p>
            <a:pPr algn="just"/>
            <a:endParaRPr lang="ar-SA" sz="2800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pPr algn="just"/>
            <a:r>
              <a:rPr lang="ar-SA" sz="28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تأسست هذه المنظمة في 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</a:rPr>
              <a:t>23</a:t>
            </a:r>
            <a:r>
              <a:rPr lang="ar-SA" sz="3200" dirty="0" smtClean="0">
                <a:solidFill>
                  <a:schemeClr val="accent6">
                    <a:lumMod val="75000"/>
                  </a:schemeClr>
                </a:solidFill>
                <a:latin typeface="GE Dinar Two" pitchFamily="18" charset="-78"/>
                <a:ea typeface="GE Dinar Two" pitchFamily="18" charset="-78"/>
              </a:rPr>
              <a:t> </a:t>
            </a:r>
            <a:r>
              <a:rPr lang="ar-SA" sz="2800" dirty="0" smtClean="0">
                <a:solidFill>
                  <a:schemeClr val="accent6">
                    <a:lumMod val="75000"/>
                  </a:schemeClr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فبراير</a:t>
            </a:r>
            <a:r>
              <a:rPr lang="ar-SA" sz="28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 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</a:rPr>
              <a:t>1947</a:t>
            </a:r>
            <a:r>
              <a:rPr lang="ar-SA" sz="28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 وهي تصدّر  معايير تجارية وصناعية عالمية.</a:t>
            </a:r>
          </a:p>
          <a:p>
            <a:pPr algn="just"/>
            <a:endParaRPr lang="ar-SA" sz="2800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pPr algn="just"/>
            <a:r>
              <a:rPr lang="ar-SA" sz="28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مقر هذه المنظمة في جنيف في سويسرا. </a:t>
            </a:r>
            <a:r>
              <a:rPr lang="ar-SA" sz="2800" dirty="0" smtClean="0">
                <a:solidFill>
                  <a:srgbClr val="FF7979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(يتبع)</a:t>
            </a:r>
            <a:endParaRPr lang="ar-SA" sz="2800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0" y="2057400"/>
            <a:ext cx="77724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60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متطلبات</a:t>
            </a:r>
          </a:p>
          <a:p>
            <a:pPr algn="ctr"/>
            <a:r>
              <a:rPr lang="ar-SA" sz="60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المواصفة الدولية</a:t>
            </a:r>
          </a:p>
          <a:p>
            <a:pPr algn="ctr"/>
            <a:r>
              <a:rPr lang="en-US" sz="5400" b="1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ISO 9001 :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0" y="152400"/>
            <a:ext cx="77724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 smtClean="0">
                <a:solidFill>
                  <a:schemeClr val="accent3">
                    <a:lumMod val="50000"/>
                  </a:schemeClr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المحتويات</a:t>
            </a:r>
          </a:p>
          <a:p>
            <a:endParaRPr lang="ar-SA" sz="1200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r>
              <a:rPr lang="ar-SA" sz="32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-تمهيد</a:t>
            </a:r>
          </a:p>
          <a:p>
            <a:endParaRPr lang="ar-SA" sz="1200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pPr>
              <a:buFontTx/>
              <a:buChar char="-"/>
            </a:pPr>
            <a:r>
              <a:rPr lang="ar-SA" sz="32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مقدمة</a:t>
            </a:r>
          </a:p>
          <a:p>
            <a:pPr lvl="2"/>
            <a:r>
              <a:rPr lang="en-US" sz="28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0.1</a:t>
            </a:r>
            <a:r>
              <a:rPr lang="ar-SA" sz="2800" dirty="0" smtClean="0">
                <a:solidFill>
                  <a:srgbClr val="640000"/>
                </a:solidFill>
                <a:cs typeface="DecoType Naskh Variants" pitchFamily="2" charset="-78"/>
              </a:rPr>
              <a:t> </a:t>
            </a:r>
            <a:r>
              <a:rPr lang="ar-SA" sz="24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عام</a:t>
            </a:r>
          </a:p>
          <a:p>
            <a:pPr lvl="2"/>
            <a:r>
              <a:rPr lang="en-US" sz="28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02</a:t>
            </a:r>
            <a:r>
              <a:rPr lang="ar-SA" sz="2800" dirty="0" smtClean="0">
                <a:solidFill>
                  <a:srgbClr val="640000"/>
                </a:solidFill>
                <a:cs typeface="DecoType Naskh Variants" pitchFamily="2" charset="-78"/>
              </a:rPr>
              <a:t> </a:t>
            </a:r>
            <a:r>
              <a:rPr lang="ar-SA" sz="24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مبادئ إدارة الجودة</a:t>
            </a:r>
          </a:p>
          <a:p>
            <a:pPr lvl="2"/>
            <a:r>
              <a:rPr lang="en-US" sz="28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0.3</a:t>
            </a:r>
            <a:r>
              <a:rPr lang="ar-SA" sz="24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منهج العملية</a:t>
            </a:r>
          </a:p>
          <a:p>
            <a:pPr lvl="2"/>
            <a:r>
              <a:rPr lang="ar-SA" sz="2400" dirty="0" smtClean="0">
                <a:solidFill>
                  <a:srgbClr val="640000"/>
                </a:solidFill>
                <a:cs typeface="DecoType Naskh Variants" pitchFamily="2" charset="-78"/>
              </a:rPr>
              <a:t>	</a:t>
            </a:r>
            <a:r>
              <a:rPr lang="en-US" sz="28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0.3.1</a:t>
            </a:r>
            <a:r>
              <a:rPr lang="ar-SA" sz="2400" dirty="0" smtClean="0">
                <a:solidFill>
                  <a:srgbClr val="640000"/>
                </a:solidFill>
                <a:cs typeface="DecoType Naskh Variants" pitchFamily="2" charset="-78"/>
              </a:rPr>
              <a:t> </a:t>
            </a:r>
            <a:r>
              <a:rPr lang="ar-SA" sz="24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عام</a:t>
            </a:r>
          </a:p>
          <a:p>
            <a:pPr lvl="2"/>
            <a:r>
              <a:rPr lang="ar-SA" sz="2400" dirty="0" smtClean="0">
                <a:solidFill>
                  <a:srgbClr val="640000"/>
                </a:solidFill>
                <a:cs typeface="DecoType Naskh Variants" pitchFamily="2" charset="-78"/>
              </a:rPr>
              <a:t>	</a:t>
            </a:r>
            <a:r>
              <a:rPr lang="en-US" sz="28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0.3.2</a:t>
            </a:r>
            <a:r>
              <a:rPr lang="ar-SA" sz="2800" dirty="0" smtClean="0">
                <a:solidFill>
                  <a:srgbClr val="640000"/>
                </a:solidFill>
                <a:cs typeface="DecoType Naskh Variants" pitchFamily="2" charset="-78"/>
              </a:rPr>
              <a:t> </a:t>
            </a:r>
            <a:r>
              <a:rPr lang="ar-SA" sz="24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حلقة خطط – نفذ - إفحص – أفعل</a:t>
            </a:r>
          </a:p>
          <a:p>
            <a:pPr lvl="2"/>
            <a:r>
              <a:rPr lang="ar-SA" sz="2400" dirty="0" smtClean="0">
                <a:solidFill>
                  <a:srgbClr val="640000"/>
                </a:solidFill>
                <a:cs typeface="DecoType Naskh Variants" pitchFamily="2" charset="-78"/>
              </a:rPr>
              <a:t>	</a:t>
            </a:r>
            <a:r>
              <a:rPr lang="en-US" sz="28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0.3.3</a:t>
            </a:r>
            <a:r>
              <a:rPr lang="ar-SA" sz="2400" dirty="0" smtClean="0">
                <a:solidFill>
                  <a:srgbClr val="640000"/>
                </a:solidFill>
                <a:cs typeface="DecoType Naskh Variants" pitchFamily="2" charset="-78"/>
              </a:rPr>
              <a:t> </a:t>
            </a:r>
            <a:r>
              <a:rPr lang="ar-SA" sz="24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التفكير القائم على المخاطر</a:t>
            </a:r>
          </a:p>
          <a:p>
            <a:pPr lvl="2"/>
            <a:r>
              <a:rPr lang="en-US" sz="2800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 </a:t>
            </a:r>
            <a:r>
              <a:rPr lang="en-US" sz="28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0.4</a:t>
            </a:r>
            <a:r>
              <a:rPr lang="ar-SA" sz="24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العلاقة مع معايير نظام إدارة أخرى</a:t>
            </a:r>
          </a:p>
          <a:p>
            <a:pPr lvl="2"/>
            <a:r>
              <a:rPr lang="en-US" sz="36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01</a:t>
            </a:r>
            <a:r>
              <a:rPr lang="ar-SA" sz="3600" dirty="0" smtClean="0">
                <a:solidFill>
                  <a:srgbClr val="640000"/>
                </a:solidFill>
                <a:cs typeface="DecoType Naskh Variants" pitchFamily="2" charset="-78"/>
              </a:rPr>
              <a:t> </a:t>
            </a:r>
            <a:r>
              <a:rPr lang="ar-SA" sz="32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المجال</a:t>
            </a:r>
          </a:p>
          <a:p>
            <a:r>
              <a:rPr lang="ar-SA" sz="3200" dirty="0" smtClean="0">
                <a:solidFill>
                  <a:srgbClr val="640000"/>
                </a:solidFill>
                <a:cs typeface="DecoType Naskh Variants" pitchFamily="2" charset="-78"/>
              </a:rPr>
              <a:t> 	</a:t>
            </a:r>
            <a:r>
              <a:rPr lang="en-US" sz="3200" b="1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02</a:t>
            </a:r>
            <a:r>
              <a:rPr lang="ar-SA" sz="32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المراجع القياسية</a:t>
            </a:r>
          </a:p>
          <a:p>
            <a:r>
              <a:rPr lang="ar-SA" sz="3200" dirty="0" smtClean="0">
                <a:solidFill>
                  <a:srgbClr val="640000"/>
                </a:solidFill>
                <a:cs typeface="DecoType Naskh Variants" pitchFamily="2" charset="-78"/>
              </a:rPr>
              <a:t>	</a:t>
            </a:r>
            <a:r>
              <a:rPr lang="en-US" sz="32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03</a:t>
            </a:r>
            <a:r>
              <a:rPr lang="ar-SA" sz="32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المصطلحات </a:t>
            </a:r>
            <a:r>
              <a:rPr lang="ar-SA" sz="3200" dirty="0" err="1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و</a:t>
            </a:r>
            <a:r>
              <a:rPr lang="ar-SA" sz="32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 </a:t>
            </a:r>
            <a:r>
              <a:rPr lang="ar-SA" sz="3200" dirty="0" err="1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التعاريف</a:t>
            </a:r>
            <a:endParaRPr lang="ar-SA" sz="3200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0" y="762000"/>
            <a:ext cx="7772400" cy="3170099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sz="36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04</a:t>
            </a:r>
            <a:r>
              <a:rPr lang="ar-SA" sz="32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سياق المنظمة</a:t>
            </a:r>
          </a:p>
          <a:p>
            <a:r>
              <a:rPr lang="ar-SA" sz="3200" dirty="0" smtClean="0">
                <a:solidFill>
                  <a:srgbClr val="640000"/>
                </a:solidFill>
                <a:cs typeface="DecoType Naskh Variants" pitchFamily="2" charset="-78"/>
              </a:rPr>
              <a:t>	</a:t>
            </a:r>
            <a:r>
              <a:rPr lang="en-US" sz="3200" b="1" dirty="0" smtClean="0">
                <a:solidFill>
                  <a:srgbClr val="640000"/>
                </a:solidFill>
                <a:cs typeface="DecoType Naskh Variants" pitchFamily="2" charset="-78"/>
              </a:rPr>
              <a:t>4.1</a:t>
            </a:r>
            <a:r>
              <a:rPr lang="ar-SA" sz="32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فهم المؤسسة وسياقها</a:t>
            </a:r>
          </a:p>
          <a:p>
            <a:r>
              <a:rPr lang="ar-SA" sz="3200" dirty="0" smtClean="0">
                <a:solidFill>
                  <a:srgbClr val="640000"/>
                </a:solidFill>
                <a:cs typeface="DecoType Naskh Variants" pitchFamily="2" charset="-78"/>
              </a:rPr>
              <a:t>	</a:t>
            </a:r>
            <a:r>
              <a:rPr lang="en-US" sz="3200" b="1" dirty="0" smtClean="0">
                <a:solidFill>
                  <a:srgbClr val="640000"/>
                </a:solidFill>
                <a:cs typeface="DecoType Naskh Variants" pitchFamily="2" charset="-78"/>
              </a:rPr>
              <a:t>4.2</a:t>
            </a:r>
            <a:r>
              <a:rPr lang="ar-SA" sz="24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فهم احتياجات وتوقعات الجهات صاحبة العلاقة</a:t>
            </a:r>
            <a:endParaRPr lang="ar-SA" sz="3200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r>
              <a:rPr lang="ar-SA" sz="3200" dirty="0" smtClean="0">
                <a:solidFill>
                  <a:srgbClr val="640000"/>
                </a:solidFill>
                <a:cs typeface="DecoType Naskh Variants" pitchFamily="2" charset="-78"/>
              </a:rPr>
              <a:t>	</a:t>
            </a:r>
            <a:r>
              <a:rPr lang="en-US" sz="3200" b="1" dirty="0" smtClean="0">
                <a:solidFill>
                  <a:srgbClr val="640000"/>
                </a:solidFill>
                <a:cs typeface="DecoType Naskh Variants" pitchFamily="2" charset="-78"/>
              </a:rPr>
              <a:t>4.3</a:t>
            </a:r>
            <a:r>
              <a:rPr lang="ar-SA" sz="32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تحديد مجال نظام إدارة الجودة</a:t>
            </a:r>
          </a:p>
          <a:p>
            <a:r>
              <a:rPr lang="ar-SA" sz="3200" dirty="0" smtClean="0">
                <a:solidFill>
                  <a:srgbClr val="640000"/>
                </a:solidFill>
                <a:cs typeface="DecoType Naskh Variants" pitchFamily="2" charset="-78"/>
              </a:rPr>
              <a:t>	</a:t>
            </a:r>
            <a:r>
              <a:rPr lang="en-US" sz="3200" b="1" dirty="0" smtClean="0">
                <a:solidFill>
                  <a:srgbClr val="640000"/>
                </a:solidFill>
                <a:cs typeface="DecoType Naskh Variants" pitchFamily="2" charset="-78"/>
              </a:rPr>
              <a:t>4.4</a:t>
            </a:r>
            <a:r>
              <a:rPr lang="ar-SA" sz="28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نظام إدارة الجودة وعملياته </a:t>
            </a:r>
            <a:r>
              <a:rPr lang="ar-SA" sz="3200" dirty="0" smtClean="0">
                <a:solidFill>
                  <a:srgbClr val="640000"/>
                </a:solidFill>
                <a:cs typeface="DecoType Naskh Variants" pitchFamily="2" charset="-78"/>
              </a:rPr>
              <a:t>(</a:t>
            </a:r>
            <a:r>
              <a:rPr lang="en-US" sz="3600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Processes</a:t>
            </a:r>
            <a:r>
              <a:rPr lang="ar-SA" sz="3200" dirty="0" smtClean="0">
                <a:solidFill>
                  <a:srgbClr val="640000"/>
                </a:solidFill>
                <a:cs typeface="DecoType Naskh Variants" pitchFamily="2" charset="-78"/>
              </a:rPr>
              <a:t>)</a:t>
            </a:r>
          </a:p>
          <a:p>
            <a:endParaRPr lang="ar-SA" sz="3200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0" y="381000"/>
            <a:ext cx="7772400" cy="489364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05</a:t>
            </a:r>
            <a:r>
              <a:rPr lang="ar-SA" sz="32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القيادة</a:t>
            </a:r>
          </a:p>
          <a:p>
            <a:r>
              <a:rPr lang="ar-SA" sz="3200" dirty="0" smtClean="0">
                <a:solidFill>
                  <a:srgbClr val="640000"/>
                </a:solidFill>
                <a:cs typeface="DecoType Naskh Variants" pitchFamily="2" charset="-78"/>
              </a:rPr>
              <a:t> 	 </a:t>
            </a:r>
            <a:r>
              <a:rPr lang="en-US" sz="36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5.1</a:t>
            </a:r>
            <a:r>
              <a:rPr lang="ar-SA" sz="32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القيادة والتزامها</a:t>
            </a:r>
          </a:p>
          <a:p>
            <a:r>
              <a:rPr lang="ar-SA" sz="3200" dirty="0" smtClean="0">
                <a:solidFill>
                  <a:srgbClr val="640000"/>
                </a:solidFill>
                <a:cs typeface="DecoType Naskh Variants" pitchFamily="2" charset="-78"/>
              </a:rPr>
              <a:t>		</a:t>
            </a:r>
            <a:r>
              <a:rPr lang="en-US" sz="36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5.1.1</a:t>
            </a:r>
            <a:r>
              <a:rPr lang="ar-SA" sz="32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عام</a:t>
            </a:r>
          </a:p>
          <a:p>
            <a:r>
              <a:rPr lang="ar-SA" sz="3200" dirty="0" smtClean="0">
                <a:solidFill>
                  <a:srgbClr val="640000"/>
                </a:solidFill>
                <a:cs typeface="DecoType Naskh Variants" pitchFamily="2" charset="-78"/>
              </a:rPr>
              <a:t>		</a:t>
            </a:r>
            <a:r>
              <a:rPr lang="en-US" sz="32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5.1.2</a:t>
            </a:r>
            <a:r>
              <a:rPr lang="ar-SA" sz="28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التركيز على الشرائح المستفيدة</a:t>
            </a:r>
            <a:endParaRPr lang="ar-SA" sz="3200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r>
              <a:rPr lang="ar-SA" sz="3200" dirty="0" smtClean="0">
                <a:solidFill>
                  <a:srgbClr val="640000"/>
                </a:solidFill>
                <a:cs typeface="DecoType Naskh Variants" pitchFamily="2" charset="-78"/>
              </a:rPr>
              <a:t>	</a:t>
            </a:r>
            <a:r>
              <a:rPr lang="en-US" sz="36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5.2</a:t>
            </a:r>
            <a:r>
              <a:rPr lang="ar-SA" sz="32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السياسة</a:t>
            </a:r>
          </a:p>
          <a:p>
            <a:r>
              <a:rPr lang="ar-SA" sz="3200" dirty="0" smtClean="0">
                <a:solidFill>
                  <a:srgbClr val="640000"/>
                </a:solidFill>
                <a:cs typeface="DecoType Naskh Variants" pitchFamily="2" charset="-78"/>
              </a:rPr>
              <a:t>		</a:t>
            </a:r>
            <a:r>
              <a:rPr lang="en-US" sz="36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5.2.1</a:t>
            </a:r>
            <a:r>
              <a:rPr lang="ar-SA" sz="32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إنشاء سياسة الجودة</a:t>
            </a:r>
          </a:p>
          <a:p>
            <a:r>
              <a:rPr lang="ar-SA" sz="3200" dirty="0" smtClean="0">
                <a:solidFill>
                  <a:srgbClr val="640000"/>
                </a:solidFill>
                <a:cs typeface="DecoType Naskh Variants" pitchFamily="2" charset="-78"/>
              </a:rPr>
              <a:t>		</a:t>
            </a:r>
            <a:r>
              <a:rPr lang="en-US" sz="36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5.2.2</a:t>
            </a:r>
            <a:r>
              <a:rPr lang="ar-SA" sz="32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إعلان سياسة الجودة</a:t>
            </a:r>
          </a:p>
          <a:p>
            <a:r>
              <a:rPr lang="ar-SA" sz="3200" dirty="0" smtClean="0">
                <a:solidFill>
                  <a:srgbClr val="640000"/>
                </a:solidFill>
                <a:cs typeface="DecoType Naskh Variants" pitchFamily="2" charset="-78"/>
              </a:rPr>
              <a:t>	</a:t>
            </a:r>
            <a:r>
              <a:rPr lang="en-US" sz="3200" dirty="0" smtClean="0">
                <a:solidFill>
                  <a:srgbClr val="640000"/>
                </a:solidFill>
                <a:cs typeface="DecoType Naskh Variants" pitchFamily="2" charset="-78"/>
              </a:rPr>
              <a:t> </a:t>
            </a:r>
            <a:r>
              <a:rPr lang="en-US" sz="36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5.3</a:t>
            </a:r>
            <a:r>
              <a:rPr lang="ar-SA" sz="32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المهام التنظيمية  والمسؤوليات والصلاحيات</a:t>
            </a:r>
            <a:endParaRPr lang="ar-SA" sz="3200" dirty="0" smtClean="0"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0" y="685800"/>
            <a:ext cx="7772400" cy="2062103"/>
          </a:xfrm>
          <a:prstGeom prst="rect">
            <a:avLst/>
          </a:prstGeom>
          <a:solidFill>
            <a:schemeClr val="bg1">
              <a:alpha val="5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olidFill>
                  <a:srgbClr val="640000"/>
                </a:solidFill>
                <a:cs typeface="DecoType Naskh Variants" pitchFamily="2" charset="-78"/>
              </a:rPr>
              <a:t> </a:t>
            </a:r>
            <a:r>
              <a:rPr lang="en-US" sz="3200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06</a:t>
            </a:r>
            <a:r>
              <a:rPr lang="ar-SA" sz="32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التخطيط</a:t>
            </a:r>
          </a:p>
          <a:p>
            <a:r>
              <a:rPr lang="ar-SA" sz="3200" dirty="0" smtClean="0">
                <a:solidFill>
                  <a:srgbClr val="640000"/>
                </a:solidFill>
                <a:cs typeface="DecoType Naskh Variants" pitchFamily="2" charset="-78"/>
              </a:rPr>
              <a:t>	</a:t>
            </a:r>
            <a:r>
              <a:rPr lang="en-US" sz="32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6.1</a:t>
            </a:r>
            <a:r>
              <a:rPr lang="ar-SA" sz="24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الإجراءات الرامية إلى مواجهة المخاطر والفرص</a:t>
            </a:r>
            <a:endParaRPr lang="ar-SA" sz="3200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r>
              <a:rPr lang="ar-SA" sz="3200" dirty="0" smtClean="0">
                <a:solidFill>
                  <a:srgbClr val="640000"/>
                </a:solidFill>
                <a:cs typeface="DecoType Naskh Variants" pitchFamily="2" charset="-78"/>
              </a:rPr>
              <a:t>	</a:t>
            </a:r>
            <a:r>
              <a:rPr lang="en-US" sz="32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6.2</a:t>
            </a:r>
            <a:r>
              <a:rPr lang="ar-SA" sz="32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أهداف الجودة والتخطيط لتحقيقها</a:t>
            </a:r>
          </a:p>
          <a:p>
            <a:r>
              <a:rPr lang="ar-SA" sz="3200" dirty="0" smtClean="0">
                <a:solidFill>
                  <a:srgbClr val="640000"/>
                </a:solidFill>
                <a:cs typeface="DecoType Naskh Variants" pitchFamily="2" charset="-78"/>
              </a:rPr>
              <a:t>	</a:t>
            </a:r>
            <a:r>
              <a:rPr lang="en-US" sz="32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6.3</a:t>
            </a:r>
            <a:r>
              <a:rPr lang="ar-SA" sz="32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التخطيط للتغيرات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1" y="6457890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0" y="0"/>
            <a:ext cx="7772400" cy="655564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07</a:t>
            </a:r>
            <a:r>
              <a:rPr lang="ar-SA" sz="28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الموارد (الدعم)</a:t>
            </a:r>
          </a:p>
          <a:p>
            <a:r>
              <a:rPr lang="ar-SA" sz="2800" dirty="0" smtClean="0">
                <a:solidFill>
                  <a:srgbClr val="640000"/>
                </a:solidFill>
                <a:cs typeface="DecoType Naskh Variants" pitchFamily="2" charset="-78"/>
              </a:rPr>
              <a:t>	</a:t>
            </a:r>
            <a:r>
              <a:rPr lang="en-US" sz="28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7.1</a:t>
            </a:r>
            <a:endParaRPr lang="ar-SA" sz="2800" b="1" dirty="0" smtClean="0">
              <a:solidFill>
                <a:srgbClr val="640000"/>
              </a:solidFill>
              <a:latin typeface="Agency FB" pitchFamily="34" charset="0"/>
              <a:cs typeface="DecoType Naskh Variants" pitchFamily="2" charset="-78"/>
            </a:endParaRPr>
          </a:p>
          <a:p>
            <a:r>
              <a:rPr lang="ar-SA" sz="2800" dirty="0" smtClean="0">
                <a:solidFill>
                  <a:srgbClr val="640000"/>
                </a:solidFill>
                <a:cs typeface="DecoType Naskh Variants" pitchFamily="2" charset="-78"/>
              </a:rPr>
              <a:t>		 </a:t>
            </a:r>
            <a:r>
              <a:rPr lang="en-US" sz="28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7.1.1</a:t>
            </a:r>
            <a:r>
              <a:rPr lang="ar-SA" sz="28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عام</a:t>
            </a:r>
          </a:p>
          <a:p>
            <a:r>
              <a:rPr lang="ar-SA" sz="2800" dirty="0" smtClean="0">
                <a:solidFill>
                  <a:srgbClr val="640000"/>
                </a:solidFill>
                <a:cs typeface="DecoType Naskh Variants" pitchFamily="2" charset="-78"/>
              </a:rPr>
              <a:t>		</a:t>
            </a:r>
            <a:r>
              <a:rPr lang="en-US" sz="28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7.1.2</a:t>
            </a:r>
            <a:r>
              <a:rPr lang="ar-SA" sz="28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الموارد البشرية</a:t>
            </a:r>
          </a:p>
          <a:p>
            <a:r>
              <a:rPr lang="ar-SA" sz="2800" dirty="0" smtClean="0">
                <a:solidFill>
                  <a:srgbClr val="640000"/>
                </a:solidFill>
                <a:cs typeface="DecoType Naskh Variants" pitchFamily="2" charset="-78"/>
              </a:rPr>
              <a:t>		</a:t>
            </a:r>
            <a:r>
              <a:rPr lang="en-US" sz="28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7.1.3</a:t>
            </a:r>
            <a:r>
              <a:rPr lang="ar-SA" sz="28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البنية التحتية</a:t>
            </a:r>
          </a:p>
          <a:p>
            <a:r>
              <a:rPr lang="ar-SA" sz="2800" dirty="0" smtClean="0">
                <a:solidFill>
                  <a:srgbClr val="640000"/>
                </a:solidFill>
                <a:cs typeface="DecoType Naskh Variants" pitchFamily="2" charset="-78"/>
              </a:rPr>
              <a:t>		</a:t>
            </a:r>
            <a:r>
              <a:rPr lang="en-US" sz="28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7.1.4</a:t>
            </a:r>
            <a:r>
              <a:rPr lang="ar-SA" sz="2800" dirty="0" smtClean="0">
                <a:solidFill>
                  <a:srgbClr val="640000"/>
                </a:solidFill>
                <a:cs typeface="DecoType Naskh Variants" pitchFamily="2" charset="-78"/>
              </a:rPr>
              <a:t> </a:t>
            </a:r>
            <a:r>
              <a:rPr lang="ar-SA" sz="28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بيئة تنفيذ العمليات</a:t>
            </a:r>
          </a:p>
          <a:p>
            <a:r>
              <a:rPr lang="ar-SA" sz="2800" dirty="0" smtClean="0">
                <a:solidFill>
                  <a:srgbClr val="640000"/>
                </a:solidFill>
                <a:cs typeface="DecoType Naskh Variants" pitchFamily="2" charset="-78"/>
              </a:rPr>
              <a:t>		</a:t>
            </a:r>
            <a:r>
              <a:rPr lang="en-US" sz="28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7.1.5</a:t>
            </a:r>
            <a:r>
              <a:rPr lang="ar-SA" sz="2800" dirty="0" smtClean="0">
                <a:solidFill>
                  <a:srgbClr val="640000"/>
                </a:solidFill>
                <a:cs typeface="DecoType Naskh Variants" pitchFamily="2" charset="-78"/>
              </a:rPr>
              <a:t> </a:t>
            </a:r>
            <a:r>
              <a:rPr lang="ar-SA" sz="28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مراقبة وقياس الموارد (الدعم)</a:t>
            </a:r>
          </a:p>
          <a:p>
            <a:r>
              <a:rPr lang="ar-SA" sz="2800" dirty="0" smtClean="0">
                <a:solidFill>
                  <a:srgbClr val="640000"/>
                </a:solidFill>
                <a:cs typeface="DecoType Naskh Variants" pitchFamily="2" charset="-78"/>
              </a:rPr>
              <a:t>		</a:t>
            </a:r>
            <a:r>
              <a:rPr lang="en-US" sz="28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7.1.6</a:t>
            </a:r>
            <a:r>
              <a:rPr lang="ar-SA" sz="28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المعرفة التنظيمية</a:t>
            </a:r>
          </a:p>
          <a:p>
            <a:r>
              <a:rPr lang="ar-SA" sz="2800" dirty="0" smtClean="0">
                <a:solidFill>
                  <a:srgbClr val="640000"/>
                </a:solidFill>
                <a:cs typeface="DecoType Naskh Variants" pitchFamily="2" charset="-78"/>
              </a:rPr>
              <a:t>	</a:t>
            </a:r>
            <a:r>
              <a:rPr lang="en-US" sz="28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7.2</a:t>
            </a:r>
            <a:r>
              <a:rPr lang="ar-SA" sz="28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الكفاءات (الأهلية)</a:t>
            </a:r>
          </a:p>
          <a:p>
            <a:r>
              <a:rPr lang="ar-SA" sz="2800" dirty="0" smtClean="0">
                <a:solidFill>
                  <a:srgbClr val="640000"/>
                </a:solidFill>
                <a:cs typeface="DecoType Naskh Variants" pitchFamily="2" charset="-78"/>
              </a:rPr>
              <a:t>	</a:t>
            </a:r>
            <a:r>
              <a:rPr lang="en-US" sz="28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7.3</a:t>
            </a:r>
            <a:r>
              <a:rPr lang="ar-SA" sz="28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الوعي (الإدراك)</a:t>
            </a:r>
          </a:p>
          <a:p>
            <a:r>
              <a:rPr lang="ar-SA" sz="2800" dirty="0" smtClean="0">
                <a:solidFill>
                  <a:srgbClr val="640000"/>
                </a:solidFill>
                <a:cs typeface="DecoType Naskh Variants" pitchFamily="2" charset="-78"/>
              </a:rPr>
              <a:t>	</a:t>
            </a:r>
            <a:r>
              <a:rPr lang="en-US" sz="28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7.4</a:t>
            </a:r>
            <a:r>
              <a:rPr lang="ar-SA" sz="28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التواصل</a:t>
            </a:r>
          </a:p>
          <a:p>
            <a:r>
              <a:rPr lang="ar-SA" sz="2800" dirty="0" smtClean="0">
                <a:solidFill>
                  <a:srgbClr val="640000"/>
                </a:solidFill>
                <a:cs typeface="DecoType Naskh Variants" pitchFamily="2" charset="-78"/>
              </a:rPr>
              <a:t>	</a:t>
            </a:r>
            <a:r>
              <a:rPr lang="en-US" sz="28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7.5</a:t>
            </a:r>
            <a:r>
              <a:rPr lang="ar-SA" sz="28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المعلومات الموثقة</a:t>
            </a:r>
          </a:p>
          <a:p>
            <a:r>
              <a:rPr lang="ar-SA" sz="2800" dirty="0" smtClean="0">
                <a:solidFill>
                  <a:srgbClr val="640000"/>
                </a:solidFill>
                <a:cs typeface="DecoType Naskh Variants" pitchFamily="2" charset="-78"/>
              </a:rPr>
              <a:t>		</a:t>
            </a:r>
            <a:r>
              <a:rPr lang="en-US" sz="28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7.5.1</a:t>
            </a:r>
            <a:r>
              <a:rPr lang="ar-SA" sz="28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عام</a:t>
            </a:r>
          </a:p>
          <a:p>
            <a:r>
              <a:rPr lang="ar-SA" sz="2800" dirty="0" smtClean="0">
                <a:solidFill>
                  <a:srgbClr val="640000"/>
                </a:solidFill>
                <a:cs typeface="DecoType Naskh Variants" pitchFamily="2" charset="-78"/>
              </a:rPr>
              <a:t>		</a:t>
            </a:r>
            <a:r>
              <a:rPr lang="en-US" sz="28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7.5.2</a:t>
            </a:r>
            <a:r>
              <a:rPr lang="ar-SA" sz="28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إعداد وتحديث</a:t>
            </a:r>
          </a:p>
          <a:p>
            <a:r>
              <a:rPr lang="ar-SA" sz="2800" dirty="0" smtClean="0">
                <a:solidFill>
                  <a:srgbClr val="640000"/>
                </a:solidFill>
                <a:cs typeface="DecoType Naskh Variants" pitchFamily="2" charset="-78"/>
              </a:rPr>
              <a:t>		</a:t>
            </a:r>
            <a:r>
              <a:rPr lang="en-US" sz="28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7.5.3</a:t>
            </a:r>
            <a:r>
              <a:rPr lang="ar-SA" sz="27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الرقابة (التحكم) المعلومات الموثقة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 rot="16200000">
            <a:off x="7486655" y="5200656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0" y="0"/>
            <a:ext cx="7772400" cy="69865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sz="16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08</a:t>
            </a:r>
            <a:r>
              <a:rPr lang="ar-SA" sz="1600" dirty="0" smtClean="0">
                <a:solidFill>
                  <a:srgbClr val="640000"/>
                </a:solidFill>
                <a:cs typeface="DecoType Naskh Variants" pitchFamily="2" charset="-78"/>
              </a:rPr>
              <a:t> </a:t>
            </a:r>
            <a:r>
              <a:rPr lang="ar-SA" sz="1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العمليات (التشغيل)</a:t>
            </a:r>
          </a:p>
          <a:p>
            <a:r>
              <a:rPr lang="ar-SA" sz="1600" dirty="0" smtClean="0">
                <a:solidFill>
                  <a:srgbClr val="640000"/>
                </a:solidFill>
                <a:cs typeface="DecoType Naskh Variants" pitchFamily="2" charset="-78"/>
              </a:rPr>
              <a:t>	</a:t>
            </a:r>
            <a:r>
              <a:rPr lang="en-US" sz="16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8.1</a:t>
            </a:r>
            <a:r>
              <a:rPr lang="ar-SA" sz="1600" dirty="0" smtClean="0">
                <a:solidFill>
                  <a:srgbClr val="640000"/>
                </a:solidFill>
                <a:cs typeface="DecoType Naskh Variants" pitchFamily="2" charset="-78"/>
              </a:rPr>
              <a:t> </a:t>
            </a:r>
            <a:r>
              <a:rPr lang="ar-SA" sz="1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التخطيط </a:t>
            </a:r>
            <a:r>
              <a:rPr lang="ar-SA" sz="1600" dirty="0" err="1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العملياتي</a:t>
            </a:r>
            <a:r>
              <a:rPr lang="ar-SA" sz="1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(التشغيلي)</a:t>
            </a:r>
          </a:p>
          <a:p>
            <a:r>
              <a:rPr lang="ar-SA" sz="1600" dirty="0" smtClean="0">
                <a:solidFill>
                  <a:srgbClr val="640000"/>
                </a:solidFill>
                <a:cs typeface="DecoType Naskh Variants" pitchFamily="2" charset="-78"/>
              </a:rPr>
              <a:t>	</a:t>
            </a:r>
            <a:r>
              <a:rPr lang="en-US" sz="16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8.2</a:t>
            </a:r>
            <a:r>
              <a:rPr lang="ar-SA" sz="1600" dirty="0" smtClean="0">
                <a:solidFill>
                  <a:srgbClr val="640000"/>
                </a:solidFill>
                <a:cs typeface="DecoType Naskh Variants" pitchFamily="2" charset="-78"/>
              </a:rPr>
              <a:t> </a:t>
            </a:r>
            <a:r>
              <a:rPr lang="ar-SA" sz="1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متطلبات المنتجات والخدمات</a:t>
            </a:r>
          </a:p>
          <a:p>
            <a:r>
              <a:rPr lang="ar-SA" sz="1600" dirty="0" smtClean="0">
                <a:solidFill>
                  <a:srgbClr val="640000"/>
                </a:solidFill>
                <a:cs typeface="DecoType Naskh Variants" pitchFamily="2" charset="-78"/>
              </a:rPr>
              <a:t>		</a:t>
            </a:r>
            <a:r>
              <a:rPr lang="en-US" sz="16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8.2.1</a:t>
            </a:r>
            <a:r>
              <a:rPr lang="ar-SA" sz="1600" dirty="0" smtClean="0">
                <a:solidFill>
                  <a:srgbClr val="640000"/>
                </a:solidFill>
                <a:cs typeface="DecoType Naskh Variants" pitchFamily="2" charset="-78"/>
              </a:rPr>
              <a:t>  </a:t>
            </a:r>
            <a:r>
              <a:rPr lang="ar-SA" sz="1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التواصل مع الشرائح المستفيدة</a:t>
            </a:r>
          </a:p>
          <a:p>
            <a:r>
              <a:rPr lang="ar-SA" sz="1600" dirty="0" smtClean="0">
                <a:solidFill>
                  <a:srgbClr val="640000"/>
                </a:solidFill>
                <a:cs typeface="DecoType Naskh Variants" pitchFamily="2" charset="-78"/>
              </a:rPr>
              <a:t>		</a:t>
            </a:r>
            <a:r>
              <a:rPr lang="en-US" sz="16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8.2.2</a:t>
            </a:r>
            <a:r>
              <a:rPr lang="ar-SA" sz="1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تحديد المتطلبات للمنتجات والخدمات.</a:t>
            </a:r>
          </a:p>
          <a:p>
            <a:r>
              <a:rPr lang="ar-SA" sz="1600" dirty="0" smtClean="0">
                <a:solidFill>
                  <a:srgbClr val="640000"/>
                </a:solidFill>
                <a:cs typeface="DecoType Naskh Variants" pitchFamily="2" charset="-78"/>
              </a:rPr>
              <a:t>		</a:t>
            </a:r>
            <a:r>
              <a:rPr lang="en-US" sz="16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8.2.3</a:t>
            </a:r>
            <a:r>
              <a:rPr lang="ar-SA" sz="1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مراجعة المتطلبات للمنتجات والخدمات.</a:t>
            </a:r>
          </a:p>
          <a:p>
            <a:r>
              <a:rPr lang="ar-SA" sz="1600" dirty="0" smtClean="0">
                <a:solidFill>
                  <a:srgbClr val="640000"/>
                </a:solidFill>
                <a:cs typeface="DecoType Naskh Variants" pitchFamily="2" charset="-78"/>
              </a:rPr>
              <a:t>		</a:t>
            </a:r>
            <a:r>
              <a:rPr lang="en-US" sz="16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8.2.4</a:t>
            </a:r>
            <a:r>
              <a:rPr lang="ar-SA" sz="1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تغيرات في متطلبات المنتجات والخدمات.</a:t>
            </a:r>
          </a:p>
          <a:p>
            <a:r>
              <a:rPr lang="ar-SA" sz="1600" dirty="0" smtClean="0">
                <a:solidFill>
                  <a:srgbClr val="640000"/>
                </a:solidFill>
                <a:cs typeface="DecoType Naskh Variants" pitchFamily="2" charset="-78"/>
              </a:rPr>
              <a:t>	</a:t>
            </a:r>
            <a:r>
              <a:rPr lang="en-US" sz="16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8.3</a:t>
            </a:r>
            <a:r>
              <a:rPr lang="ar-SA" sz="1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تصميم وتطوير المنتجات والخدمات</a:t>
            </a:r>
          </a:p>
          <a:p>
            <a:r>
              <a:rPr lang="ar-SA" sz="1600" dirty="0" smtClean="0">
                <a:solidFill>
                  <a:srgbClr val="640000"/>
                </a:solidFill>
                <a:cs typeface="DecoType Naskh Variants" pitchFamily="2" charset="-78"/>
              </a:rPr>
              <a:t>		</a:t>
            </a:r>
            <a:r>
              <a:rPr lang="en-US" sz="16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8.3.1</a:t>
            </a:r>
            <a:r>
              <a:rPr lang="ar-SA" sz="1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عام</a:t>
            </a:r>
          </a:p>
          <a:p>
            <a:r>
              <a:rPr lang="ar-SA" sz="1600" dirty="0" smtClean="0">
                <a:solidFill>
                  <a:srgbClr val="640000"/>
                </a:solidFill>
                <a:cs typeface="DecoType Naskh Variants" pitchFamily="2" charset="-78"/>
              </a:rPr>
              <a:t>		</a:t>
            </a:r>
            <a:r>
              <a:rPr lang="en-US" sz="16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8.3.2</a:t>
            </a:r>
            <a:r>
              <a:rPr lang="ar-SA" sz="1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تصميم وتطوير التخطيط</a:t>
            </a:r>
          </a:p>
          <a:p>
            <a:r>
              <a:rPr lang="ar-SA" sz="1600" dirty="0" smtClean="0">
                <a:solidFill>
                  <a:srgbClr val="640000"/>
                </a:solidFill>
                <a:cs typeface="DecoType Naskh Variants" pitchFamily="2" charset="-78"/>
              </a:rPr>
              <a:t>		</a:t>
            </a:r>
            <a:r>
              <a:rPr lang="en-US" sz="16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8.3.3</a:t>
            </a:r>
            <a:r>
              <a:rPr lang="ar-SA" sz="1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تصميم وتطوير </a:t>
            </a:r>
            <a:r>
              <a:rPr lang="ar-SA" sz="1600" dirty="0" err="1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المدخلات</a:t>
            </a:r>
            <a:endParaRPr lang="ar-SA" sz="1600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r>
              <a:rPr lang="ar-SA" sz="1600" dirty="0" smtClean="0">
                <a:solidFill>
                  <a:srgbClr val="640000"/>
                </a:solidFill>
                <a:cs typeface="DecoType Naskh Variants" pitchFamily="2" charset="-78"/>
              </a:rPr>
              <a:t>		</a:t>
            </a:r>
            <a:r>
              <a:rPr lang="en-US" sz="16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8.3.4</a:t>
            </a:r>
            <a:r>
              <a:rPr lang="ar-SA" sz="1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تصميم وتطوير التخطيط </a:t>
            </a:r>
            <a:r>
              <a:rPr lang="en-US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Design and development planning</a:t>
            </a:r>
            <a:endParaRPr lang="ar-SA" sz="1600" dirty="0" smtClean="0">
              <a:solidFill>
                <a:srgbClr val="640000"/>
              </a:solidFill>
              <a:latin typeface="Agency FB" pitchFamily="34" charset="0"/>
              <a:cs typeface="DecoType Naskh Variants" pitchFamily="2" charset="-78"/>
            </a:endParaRPr>
          </a:p>
          <a:p>
            <a:r>
              <a:rPr lang="ar-SA" sz="1600" dirty="0" smtClean="0">
                <a:solidFill>
                  <a:srgbClr val="640000"/>
                </a:solidFill>
                <a:cs typeface="DecoType Naskh Variants" pitchFamily="2" charset="-78"/>
              </a:rPr>
              <a:t>		</a:t>
            </a:r>
            <a:r>
              <a:rPr lang="en-US" sz="16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8.3.5</a:t>
            </a:r>
            <a:r>
              <a:rPr lang="ar-SA" sz="1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تصميم وتطوير المخرجات</a:t>
            </a:r>
          </a:p>
          <a:p>
            <a:r>
              <a:rPr lang="ar-SA" sz="1600" dirty="0" smtClean="0">
                <a:solidFill>
                  <a:srgbClr val="640000"/>
                </a:solidFill>
                <a:cs typeface="DecoType Naskh Variants" pitchFamily="2" charset="-78"/>
              </a:rPr>
              <a:t>		</a:t>
            </a:r>
            <a:r>
              <a:rPr lang="en-US" sz="16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8.3.6</a:t>
            </a:r>
            <a:r>
              <a:rPr lang="ar-SA" sz="1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تصميم وتطوير التغيّرات</a:t>
            </a:r>
          </a:p>
          <a:p>
            <a:r>
              <a:rPr lang="ar-SA" sz="1600" dirty="0" smtClean="0">
                <a:solidFill>
                  <a:srgbClr val="640000"/>
                </a:solidFill>
                <a:cs typeface="DecoType Naskh Variants" pitchFamily="2" charset="-78"/>
              </a:rPr>
              <a:t>	</a:t>
            </a:r>
            <a:r>
              <a:rPr lang="en-US" sz="16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8.4</a:t>
            </a:r>
            <a:r>
              <a:rPr lang="ar-SA" sz="1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التحكم بالعمليات والمنتجات والخدمات المقدمة من الخارج (من جهة خارجية))</a:t>
            </a:r>
          </a:p>
          <a:p>
            <a:r>
              <a:rPr lang="ar-SA" sz="1600" dirty="0" smtClean="0">
                <a:solidFill>
                  <a:srgbClr val="640000"/>
                </a:solidFill>
                <a:cs typeface="DecoType Naskh Variants" pitchFamily="2" charset="-78"/>
              </a:rPr>
              <a:t>		</a:t>
            </a:r>
            <a:r>
              <a:rPr lang="en-US" sz="16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8.4.1</a:t>
            </a:r>
            <a:r>
              <a:rPr lang="ar-SA" sz="1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عام</a:t>
            </a:r>
          </a:p>
          <a:p>
            <a:r>
              <a:rPr lang="ar-SA" sz="1600" dirty="0" smtClean="0">
                <a:solidFill>
                  <a:srgbClr val="640000"/>
                </a:solidFill>
                <a:cs typeface="DecoType Naskh Variants" pitchFamily="2" charset="-78"/>
              </a:rPr>
              <a:t>		</a:t>
            </a:r>
            <a:r>
              <a:rPr lang="en-US" sz="16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8.4.2</a:t>
            </a:r>
            <a:r>
              <a:rPr lang="ar-SA" sz="1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نوع ودرجة التحكم</a:t>
            </a:r>
          </a:p>
          <a:p>
            <a:r>
              <a:rPr lang="ar-SA" sz="1600" dirty="0" smtClean="0">
                <a:solidFill>
                  <a:srgbClr val="640000"/>
                </a:solidFill>
                <a:cs typeface="DecoType Naskh Variants" pitchFamily="2" charset="-78"/>
              </a:rPr>
              <a:t>		</a:t>
            </a:r>
            <a:r>
              <a:rPr lang="en-US" sz="16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8.4.3</a:t>
            </a:r>
            <a:r>
              <a:rPr lang="ar-SA" sz="1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معلومات عن المزودين الخارجيين</a:t>
            </a:r>
          </a:p>
          <a:p>
            <a:r>
              <a:rPr lang="ar-SA" sz="1600" dirty="0" smtClean="0">
                <a:solidFill>
                  <a:srgbClr val="640000"/>
                </a:solidFill>
                <a:cs typeface="DecoType Naskh Variants" pitchFamily="2" charset="-78"/>
              </a:rPr>
              <a:t>	</a:t>
            </a:r>
            <a:r>
              <a:rPr lang="en-US" sz="16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8.5</a:t>
            </a:r>
            <a:r>
              <a:rPr lang="ar-SA" sz="1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الإنتاج وتقديم الخدمات</a:t>
            </a:r>
          </a:p>
          <a:p>
            <a:r>
              <a:rPr lang="ar-SA" sz="1600" dirty="0" smtClean="0">
                <a:solidFill>
                  <a:srgbClr val="640000"/>
                </a:solidFill>
                <a:cs typeface="DecoType Naskh Variants" pitchFamily="2" charset="-78"/>
              </a:rPr>
              <a:t>		</a:t>
            </a:r>
            <a:r>
              <a:rPr lang="en-US" sz="16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8.5.1</a:t>
            </a:r>
            <a:r>
              <a:rPr lang="ar-SA" sz="1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الرقابة على الإنتاج وتوفير الخدمات</a:t>
            </a:r>
          </a:p>
          <a:p>
            <a:r>
              <a:rPr lang="ar-SA" sz="1600" dirty="0" smtClean="0">
                <a:solidFill>
                  <a:srgbClr val="640000"/>
                </a:solidFill>
                <a:cs typeface="DecoType Naskh Variants" pitchFamily="2" charset="-78"/>
              </a:rPr>
              <a:t>		</a:t>
            </a:r>
            <a:r>
              <a:rPr lang="en-US" sz="16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8.5.2</a:t>
            </a:r>
            <a:r>
              <a:rPr lang="ar-SA" sz="1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التحديد وإمكانية التتبع</a:t>
            </a:r>
          </a:p>
          <a:p>
            <a:r>
              <a:rPr lang="ar-SA" sz="1600" dirty="0" smtClean="0">
                <a:solidFill>
                  <a:srgbClr val="640000"/>
                </a:solidFill>
                <a:cs typeface="DecoType Naskh Variants" pitchFamily="2" charset="-78"/>
              </a:rPr>
              <a:t>		</a:t>
            </a:r>
            <a:r>
              <a:rPr lang="en-US" sz="16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8.5.3</a:t>
            </a:r>
            <a:r>
              <a:rPr lang="ar-SA" sz="1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المحافظة على ممتلكات الشرائح المستفيدة أو الموردين الخرجيين</a:t>
            </a:r>
          </a:p>
          <a:p>
            <a:r>
              <a:rPr lang="ar-SA" sz="1600" dirty="0" smtClean="0">
                <a:solidFill>
                  <a:srgbClr val="640000"/>
                </a:solidFill>
                <a:cs typeface="DecoType Naskh Variants" pitchFamily="2" charset="-78"/>
              </a:rPr>
              <a:t>		</a:t>
            </a:r>
            <a:r>
              <a:rPr lang="en-US" sz="16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8.5.4</a:t>
            </a:r>
            <a:r>
              <a:rPr lang="ar-SA" sz="1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الحفاظ (المخرجات الخدمات)</a:t>
            </a:r>
          </a:p>
          <a:p>
            <a:r>
              <a:rPr lang="ar-SA" sz="1600" dirty="0" smtClean="0">
                <a:solidFill>
                  <a:srgbClr val="640000"/>
                </a:solidFill>
                <a:cs typeface="DecoType Naskh Variants" pitchFamily="2" charset="-78"/>
              </a:rPr>
              <a:t>		</a:t>
            </a:r>
            <a:r>
              <a:rPr lang="en-US" sz="16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8.5.5</a:t>
            </a:r>
            <a:r>
              <a:rPr lang="ar-SA" sz="1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أنشطة ما بعد التسليم</a:t>
            </a:r>
          </a:p>
          <a:p>
            <a:r>
              <a:rPr lang="ar-SA" sz="2400" dirty="0" smtClean="0">
                <a:solidFill>
                  <a:srgbClr val="640000"/>
                </a:solidFill>
                <a:cs typeface="DecoType Naskh Variants" pitchFamily="2" charset="-78"/>
              </a:rPr>
              <a:t>		</a:t>
            </a:r>
            <a:r>
              <a:rPr lang="en-US" sz="16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8.5.6</a:t>
            </a:r>
            <a:r>
              <a:rPr lang="ar-SA" sz="1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التحكم (الرقابة) على التغيرات</a:t>
            </a:r>
          </a:p>
          <a:p>
            <a:r>
              <a:rPr lang="ar-SA" sz="1600" dirty="0" smtClean="0">
                <a:solidFill>
                  <a:srgbClr val="640000"/>
                </a:solidFill>
                <a:cs typeface="DecoType Naskh Variants" pitchFamily="2" charset="-78"/>
              </a:rPr>
              <a:t>	</a:t>
            </a:r>
            <a:r>
              <a:rPr lang="en-US" sz="16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8.6</a:t>
            </a:r>
            <a:r>
              <a:rPr lang="ar-SA" sz="1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الإفراج عن المنتجات والخدمات</a:t>
            </a:r>
          </a:p>
          <a:p>
            <a:r>
              <a:rPr lang="ar-SA" sz="1600" dirty="0" smtClean="0">
                <a:solidFill>
                  <a:srgbClr val="640000"/>
                </a:solidFill>
                <a:cs typeface="DecoType Naskh Variants" pitchFamily="2" charset="-78"/>
              </a:rPr>
              <a:t>	</a:t>
            </a:r>
            <a:r>
              <a:rPr lang="en-US" sz="16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8.7</a:t>
            </a:r>
            <a:r>
              <a:rPr lang="ar-SA" sz="1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التحكم  (الرقابة) على المنتجات غير المطابقة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0" y="0"/>
            <a:ext cx="7772400" cy="501675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09</a:t>
            </a:r>
            <a:r>
              <a:rPr lang="ar-SA" sz="32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تقييم الأداء</a:t>
            </a:r>
          </a:p>
          <a:p>
            <a:r>
              <a:rPr lang="ar-SA" sz="3200" dirty="0" smtClean="0">
                <a:solidFill>
                  <a:srgbClr val="640000"/>
                </a:solidFill>
                <a:cs typeface="DecoType Naskh Variants" pitchFamily="2" charset="-78"/>
              </a:rPr>
              <a:t>	</a:t>
            </a:r>
            <a:r>
              <a:rPr lang="en-US" sz="32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9.1</a:t>
            </a:r>
            <a:r>
              <a:rPr lang="ar-SA" sz="32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المراقبة والقياس والتحليل والتقييم</a:t>
            </a:r>
          </a:p>
          <a:p>
            <a:r>
              <a:rPr lang="ar-SA" sz="3200" dirty="0" smtClean="0">
                <a:solidFill>
                  <a:srgbClr val="640000"/>
                </a:solidFill>
                <a:cs typeface="DecoType Naskh Variants" pitchFamily="2" charset="-78"/>
              </a:rPr>
              <a:t>		</a:t>
            </a:r>
            <a:r>
              <a:rPr lang="en-US" sz="32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9.1.1</a:t>
            </a:r>
            <a:r>
              <a:rPr lang="ar-SA" sz="32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عام</a:t>
            </a:r>
          </a:p>
          <a:p>
            <a:r>
              <a:rPr lang="ar-SA" sz="3200" dirty="0" smtClean="0">
                <a:solidFill>
                  <a:srgbClr val="640000"/>
                </a:solidFill>
                <a:cs typeface="DecoType Naskh Variants" pitchFamily="2" charset="-78"/>
              </a:rPr>
              <a:t>		</a:t>
            </a:r>
            <a:r>
              <a:rPr lang="en-US" sz="32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9.1.1</a:t>
            </a:r>
            <a:r>
              <a:rPr lang="ar-SA" sz="32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رضا الشرائح المستفيدة</a:t>
            </a:r>
          </a:p>
          <a:p>
            <a:r>
              <a:rPr lang="ar-SA" sz="3200" dirty="0" smtClean="0">
                <a:solidFill>
                  <a:srgbClr val="640000"/>
                </a:solidFill>
                <a:cs typeface="DecoType Naskh Variants" pitchFamily="2" charset="-78"/>
              </a:rPr>
              <a:t>		</a:t>
            </a:r>
            <a:r>
              <a:rPr lang="en-US" sz="32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9.1</a:t>
            </a:r>
            <a:r>
              <a:rPr lang="en-US" sz="3200" b="1" dirty="0" smtClean="0">
                <a:solidFill>
                  <a:srgbClr val="640000"/>
                </a:solidFill>
                <a:cs typeface="DecoType Naskh Variants" pitchFamily="2" charset="-78"/>
              </a:rPr>
              <a:t>.3</a:t>
            </a:r>
            <a:r>
              <a:rPr lang="ar-SA" sz="32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تحليل وتقييم</a:t>
            </a:r>
          </a:p>
          <a:p>
            <a:r>
              <a:rPr lang="ar-SA" sz="3200" dirty="0" smtClean="0">
                <a:solidFill>
                  <a:srgbClr val="640000"/>
                </a:solidFill>
                <a:cs typeface="DecoType Naskh Variants" pitchFamily="2" charset="-78"/>
              </a:rPr>
              <a:t>	</a:t>
            </a:r>
            <a:r>
              <a:rPr lang="en-US" sz="32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9.2</a:t>
            </a:r>
            <a:r>
              <a:rPr lang="ar-SA" sz="32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التدقيق الداخلي</a:t>
            </a:r>
          </a:p>
          <a:p>
            <a:r>
              <a:rPr lang="ar-SA" sz="3200" dirty="0" smtClean="0">
                <a:solidFill>
                  <a:srgbClr val="640000"/>
                </a:solidFill>
                <a:cs typeface="DecoType Naskh Variants" pitchFamily="2" charset="-78"/>
              </a:rPr>
              <a:t>	</a:t>
            </a:r>
            <a:r>
              <a:rPr lang="en-US" sz="32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9.3</a:t>
            </a:r>
            <a:r>
              <a:rPr lang="ar-SA" sz="32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مراجعة الإدارة</a:t>
            </a:r>
          </a:p>
          <a:p>
            <a:r>
              <a:rPr lang="ar-SA" sz="3200" dirty="0" smtClean="0">
                <a:solidFill>
                  <a:srgbClr val="640000"/>
                </a:solidFill>
                <a:cs typeface="DecoType Naskh Variants" pitchFamily="2" charset="-78"/>
              </a:rPr>
              <a:t>		</a:t>
            </a:r>
            <a:r>
              <a:rPr lang="en-US" sz="32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9.3.1</a:t>
            </a:r>
            <a:r>
              <a:rPr lang="ar-SA" sz="32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عام</a:t>
            </a:r>
          </a:p>
          <a:p>
            <a:r>
              <a:rPr lang="ar-SA" sz="3200" dirty="0" smtClean="0">
                <a:solidFill>
                  <a:srgbClr val="640000"/>
                </a:solidFill>
                <a:cs typeface="DecoType Naskh Variants" pitchFamily="2" charset="-78"/>
              </a:rPr>
              <a:t>		</a:t>
            </a:r>
            <a:r>
              <a:rPr lang="en-US" sz="32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9.3.2</a:t>
            </a:r>
            <a:r>
              <a:rPr lang="ar-SA" sz="3200" dirty="0" err="1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مدخلات</a:t>
            </a:r>
            <a:r>
              <a:rPr lang="ar-SA" sz="32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مراجعة الإدارة</a:t>
            </a:r>
          </a:p>
          <a:p>
            <a:r>
              <a:rPr lang="ar-SA" sz="3200" dirty="0" smtClean="0">
                <a:solidFill>
                  <a:srgbClr val="640000"/>
                </a:solidFill>
                <a:cs typeface="DecoType Naskh Variants" pitchFamily="2" charset="-78"/>
              </a:rPr>
              <a:t>		</a:t>
            </a:r>
            <a:r>
              <a:rPr lang="en-US" sz="32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9.3.3</a:t>
            </a:r>
            <a:r>
              <a:rPr lang="ar-SA" sz="32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مخرجات مراجعة الإدارة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0" y="0"/>
            <a:ext cx="7772400" cy="2062103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10</a:t>
            </a:r>
            <a:r>
              <a:rPr lang="ar-SA" sz="32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التحسين</a:t>
            </a:r>
          </a:p>
          <a:p>
            <a:r>
              <a:rPr lang="ar-SA" sz="3200" dirty="0" smtClean="0">
                <a:solidFill>
                  <a:srgbClr val="640000"/>
                </a:solidFill>
                <a:cs typeface="DecoType Naskh Variants" pitchFamily="2" charset="-78"/>
              </a:rPr>
              <a:t>	 </a:t>
            </a:r>
            <a:r>
              <a:rPr lang="en-US" sz="32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10.1</a:t>
            </a:r>
            <a:r>
              <a:rPr lang="ar-SA" sz="32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عام</a:t>
            </a:r>
          </a:p>
          <a:p>
            <a:r>
              <a:rPr lang="ar-SA" sz="3200" dirty="0" smtClean="0">
                <a:solidFill>
                  <a:srgbClr val="640000"/>
                </a:solidFill>
                <a:cs typeface="DecoType Naskh Variants" pitchFamily="2" charset="-78"/>
              </a:rPr>
              <a:t>	</a:t>
            </a:r>
            <a:r>
              <a:rPr lang="en-US" sz="32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10.2</a:t>
            </a:r>
            <a:r>
              <a:rPr lang="ar-SA" sz="28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حالات عدم المطابقة والإجراءات التصحيحية</a:t>
            </a:r>
          </a:p>
          <a:p>
            <a:r>
              <a:rPr lang="ar-SA" sz="3200" dirty="0" smtClean="0">
                <a:solidFill>
                  <a:srgbClr val="640000"/>
                </a:solidFill>
                <a:cs typeface="DecoType Naskh Variants" pitchFamily="2" charset="-78"/>
              </a:rPr>
              <a:t>	</a:t>
            </a:r>
            <a:r>
              <a:rPr lang="en-US" sz="3200" b="1" dirty="0" smtClean="0">
                <a:solidFill>
                  <a:srgbClr val="640000"/>
                </a:solidFill>
                <a:latin typeface="Agency FB" pitchFamily="34" charset="0"/>
                <a:cs typeface="DecoType Naskh Variants" pitchFamily="2" charset="-78"/>
              </a:rPr>
              <a:t>10.3</a:t>
            </a:r>
            <a:r>
              <a:rPr lang="ar-SA" sz="32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التحسين المستمر</a:t>
            </a:r>
            <a:endParaRPr lang="ar-SA" sz="3200" dirty="0" smtClean="0"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1143000"/>
            <a:ext cx="7772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3200" b="1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محتويات نظام إدارة الجودة </a:t>
            </a:r>
            <a:r>
              <a:rPr lang="ar-SA" sz="4000" b="1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(</a:t>
            </a:r>
            <a:r>
              <a:rPr lang="en-US" sz="4000" b="1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ISO</a:t>
            </a:r>
            <a:r>
              <a:rPr lang="ar-SA" sz="4000" b="1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)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SA" sz="3200" b="1" dirty="0" smtClean="0">
              <a:solidFill>
                <a:srgbClr val="640000"/>
              </a:solidFill>
              <a:latin typeface="Agency FB" pitchFamily="34" charset="0"/>
              <a:ea typeface="GE Dinar Two" pitchFamily="18" charset="-78"/>
              <a:cs typeface="GE Dinar Two" pitchFamily="18" charset="-78"/>
            </a:endParaRPr>
          </a:p>
          <a:p>
            <a:pPr algn="ctr"/>
            <a:r>
              <a:rPr lang="ar-SA" sz="3200" b="1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في المؤسسات</a:t>
            </a:r>
          </a:p>
          <a:p>
            <a:pPr algn="ctr"/>
            <a:endParaRPr lang="ar-SA" sz="3200" b="1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pPr algn="ctr"/>
            <a:r>
              <a:rPr lang="ar-SA" sz="3200" b="1" dirty="0" smtClean="0">
                <a:solidFill>
                  <a:srgbClr val="808080"/>
                </a:solidFill>
                <a:latin typeface="Traditional Arabic" pitchFamily="18" charset="-78"/>
                <a:ea typeface="Calibri" pitchFamily="34" charset="0"/>
                <a:cs typeface="GE Dinar Two" pitchFamily="18" charset="-78"/>
              </a:rPr>
              <a:t> </a:t>
            </a:r>
            <a:r>
              <a:rPr lang="ar-SA" sz="3200" b="1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وفقاً لمتطلبات المواصفة القياسية الدولية</a:t>
            </a:r>
          </a:p>
          <a:p>
            <a:pPr algn="ctr"/>
            <a:r>
              <a:rPr lang="ar-SA" sz="3200" b="1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</a:t>
            </a:r>
            <a:endParaRPr lang="en-US" sz="3200" b="1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pPr algn="ctr"/>
            <a:r>
              <a:rPr lang="ar-SA" sz="4000" b="1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(</a:t>
            </a:r>
            <a:r>
              <a:rPr lang="en-US" sz="4000" b="1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ISO 9001 : 2015</a:t>
            </a:r>
            <a:r>
              <a:rPr lang="ar-SA" sz="4000" b="1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)</a:t>
            </a:r>
            <a:endParaRPr lang="en-US" sz="4000" b="1" dirty="0" smtClean="0">
              <a:solidFill>
                <a:srgbClr val="640000"/>
              </a:solidFill>
              <a:latin typeface="Agency FB" pitchFamily="34" charset="0"/>
              <a:ea typeface="GE Dinar Two" pitchFamily="18" charset="-78"/>
              <a:cs typeface="GE Dinar Two" pitchFamily="18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0" y="507623"/>
            <a:ext cx="7772402" cy="58169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endParaRPr lang="ar-SA" sz="1400" dirty="0" smtClean="0"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pPr algn="just"/>
            <a:r>
              <a:rPr lang="ar-SA" sz="3600" dirty="0">
                <a:solidFill>
                  <a:srgbClr val="FFD1D1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(تابع)المنظمة الدولية للمعايير (آيزو)</a:t>
            </a:r>
          </a:p>
          <a:p>
            <a:pPr algn="just"/>
            <a:endParaRPr lang="ar-SA" sz="2800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pPr algn="just"/>
            <a:r>
              <a:rPr lang="ar-SA" sz="28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بالرغم من أن منظمة الآيزو تعرّف عن نفسها كمنظمة غير حكومية، </a:t>
            </a:r>
          </a:p>
          <a:p>
            <a:pPr algn="just"/>
            <a:endParaRPr lang="ar-SA" sz="2800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pPr algn="just"/>
            <a:r>
              <a:rPr lang="ar-SA" sz="28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ولكن  قدرتها على وضع المعايير التي تتحوّل عادة إلى قوانين (إما عن طريق المعاهدات  أو  المعايير الوطنية) تجعلها أكثر قوة من معظم المنظمات غير</a:t>
            </a:r>
          </a:p>
          <a:p>
            <a:pPr algn="just"/>
            <a:r>
              <a:rPr lang="ar-SA" sz="28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الحكومية.</a:t>
            </a:r>
          </a:p>
          <a:p>
            <a:pPr algn="just"/>
            <a:endParaRPr lang="ar-SA" sz="2800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pPr algn="just"/>
            <a:endParaRPr lang="ar-SA" sz="1400" dirty="0" smtClean="0"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pPr algn="just"/>
            <a:r>
              <a:rPr lang="ar-SA" sz="28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تؤلّف منظمة الآيزو عمليّا حلف ذو صلات قوية مع الحكومات.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52400" y="457200"/>
          <a:ext cx="7596206" cy="5841540"/>
        </p:xfrm>
        <a:graphic>
          <a:graphicData uri="http://schemas.openxmlformats.org/drawingml/2006/table">
            <a:tbl>
              <a:tblPr/>
              <a:tblGrid>
                <a:gridCol w="662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273"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640000"/>
                        </a:solidFill>
                        <a:latin typeface="Calibri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kern="1200" dirty="0">
                        <a:solidFill>
                          <a:srgbClr val="640000"/>
                        </a:solidFill>
                        <a:latin typeface="GE Dinar Two" pitchFamily="18" charset="-78"/>
                        <a:ea typeface="GE Dinar Two" pitchFamily="18" charset="-78"/>
                        <a:cs typeface="GE Dinar Two" pitchFamily="18" charset="-78"/>
                      </a:endParaRPr>
                    </a:p>
                  </a:txBody>
                  <a:tcPr marL="61472" marR="6147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75">
                <a:tc gridSpan="2">
                  <a:txBody>
                    <a:bodyPr/>
                    <a:lstStyle/>
                    <a:p>
                      <a:pPr lvl="0" rtl="1"/>
                      <a:r>
                        <a:rPr lang="ar-SA" sz="2000" b="1" kern="1200" dirty="0" smtClean="0">
                          <a:solidFill>
                            <a:srgbClr val="640000"/>
                          </a:solidFill>
                          <a:latin typeface="GE Dinar Two" pitchFamily="18" charset="-78"/>
                          <a:ea typeface="GE Dinar Two" pitchFamily="18" charset="-78"/>
                          <a:cs typeface="GE Dinar Two" pitchFamily="18" charset="-78"/>
                        </a:rPr>
                        <a:t>الغلاف</a:t>
                      </a:r>
                      <a:endParaRPr lang="en-US" sz="2000" b="1" kern="1200" dirty="0">
                        <a:solidFill>
                          <a:srgbClr val="640000"/>
                        </a:solidFill>
                        <a:latin typeface="GE Dinar Two" pitchFamily="18" charset="-78"/>
                        <a:ea typeface="GE Dinar Two" pitchFamily="18" charset="-78"/>
                        <a:cs typeface="GE Dinar Two" pitchFamily="18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640000"/>
                          </a:solidFill>
                          <a:latin typeface="Agency FB" pitchFamily="34" charset="0"/>
                          <a:ea typeface="Calibri"/>
                          <a:cs typeface="DecoType Naskh Variants" pitchFamily="2" charset="-78"/>
                        </a:rPr>
                        <a:t>01</a:t>
                      </a:r>
                      <a:endParaRPr lang="en-US" sz="2400" b="1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75">
                <a:tc gridSpan="2">
                  <a:txBody>
                    <a:bodyPr/>
                    <a:lstStyle/>
                    <a:p>
                      <a:pPr lvl="0" rtl="1"/>
                      <a:r>
                        <a:rPr lang="ar-SA" sz="2000" b="1" kern="1200" dirty="0" smtClean="0">
                          <a:solidFill>
                            <a:srgbClr val="640000"/>
                          </a:solidFill>
                          <a:latin typeface="GE Dinar Two" pitchFamily="18" charset="-78"/>
                          <a:ea typeface="GE Dinar Two" pitchFamily="18" charset="-78"/>
                          <a:cs typeface="GE Dinar Two" pitchFamily="18" charset="-78"/>
                        </a:rPr>
                        <a:t>مخطط لتوزّع مباني وأدوار ومكاتب المؤسسة</a:t>
                      </a:r>
                      <a:endParaRPr lang="en-US" sz="2000" b="1" kern="1200" dirty="0">
                        <a:solidFill>
                          <a:srgbClr val="640000"/>
                        </a:solidFill>
                        <a:latin typeface="GE Dinar Two" pitchFamily="18" charset="-78"/>
                        <a:ea typeface="GE Dinar Two" pitchFamily="18" charset="-78"/>
                        <a:cs typeface="GE Dinar Two" pitchFamily="18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640000"/>
                          </a:solidFill>
                          <a:latin typeface="Agency FB" pitchFamily="34" charset="0"/>
                          <a:ea typeface="Calibri"/>
                          <a:cs typeface="DecoType Naskh Variants" pitchFamily="2" charset="-78"/>
                        </a:rPr>
                        <a:t>02</a:t>
                      </a:r>
                      <a:endParaRPr lang="en-US" sz="2400" b="1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75">
                <a:tc gridSpan="2">
                  <a:txBody>
                    <a:bodyPr/>
                    <a:lstStyle/>
                    <a:p>
                      <a:pPr lvl="0" rtl="1"/>
                      <a:r>
                        <a:rPr lang="ar-SA" sz="2000" b="1" kern="1200" dirty="0" smtClean="0">
                          <a:solidFill>
                            <a:srgbClr val="640000"/>
                          </a:solidFill>
                          <a:latin typeface="GE Dinar Two" pitchFamily="18" charset="-78"/>
                          <a:ea typeface="GE Dinar Two" pitchFamily="18" charset="-78"/>
                          <a:cs typeface="GE Dinar Two" pitchFamily="18" charset="-78"/>
                        </a:rPr>
                        <a:t>قرار تشكيل فريق إعداد نظام إدارة الجودة (</a:t>
                      </a:r>
                      <a:r>
                        <a:rPr lang="en-US" sz="2000" b="1" kern="1200" dirty="0" smtClean="0">
                          <a:solidFill>
                            <a:srgbClr val="640000"/>
                          </a:solidFill>
                          <a:latin typeface="GE Dinar Two" pitchFamily="18" charset="-78"/>
                          <a:ea typeface="GE Dinar Two" pitchFamily="18" charset="-78"/>
                          <a:cs typeface="GE Dinar Two" pitchFamily="18" charset="-78"/>
                        </a:rPr>
                        <a:t>ISO</a:t>
                      </a:r>
                      <a:r>
                        <a:rPr lang="ar-SA" sz="2000" b="1" kern="1200" dirty="0" smtClean="0">
                          <a:solidFill>
                            <a:srgbClr val="640000"/>
                          </a:solidFill>
                          <a:latin typeface="GE Dinar Two" pitchFamily="18" charset="-78"/>
                          <a:ea typeface="GE Dinar Two" pitchFamily="18" charset="-78"/>
                          <a:cs typeface="GE Dinar Two" pitchFamily="18" charset="-78"/>
                        </a:rPr>
                        <a:t>) للمؤسسة</a:t>
                      </a:r>
                      <a:endParaRPr lang="en-US" sz="2000" b="1" kern="1200" dirty="0">
                        <a:solidFill>
                          <a:srgbClr val="640000"/>
                        </a:solidFill>
                        <a:latin typeface="GE Dinar Two" pitchFamily="18" charset="-78"/>
                        <a:ea typeface="GE Dinar Two" pitchFamily="18" charset="-78"/>
                        <a:cs typeface="GE Dinar Two" pitchFamily="18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640000"/>
                          </a:solidFill>
                          <a:latin typeface="Agency FB" pitchFamily="34" charset="0"/>
                          <a:ea typeface="Calibri"/>
                          <a:cs typeface="DecoType Naskh Variants" pitchFamily="2" charset="-78"/>
                        </a:rPr>
                        <a:t>03</a:t>
                      </a:r>
                      <a:endParaRPr lang="en-US" sz="2400" b="1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75">
                <a:tc gridSpan="2">
                  <a:txBody>
                    <a:bodyPr/>
                    <a:lstStyle/>
                    <a:p>
                      <a:pPr lvl="0" rtl="1"/>
                      <a:r>
                        <a:rPr lang="ar-SA" sz="2000" b="1" kern="1200" dirty="0" smtClean="0">
                          <a:solidFill>
                            <a:srgbClr val="640000"/>
                          </a:solidFill>
                          <a:latin typeface="GE Dinar Two" pitchFamily="18" charset="-78"/>
                          <a:ea typeface="GE Dinar Two" pitchFamily="18" charset="-78"/>
                          <a:cs typeface="GE Dinar Two" pitchFamily="18" charset="-78"/>
                        </a:rPr>
                        <a:t>قرار إنشاء المؤسسة</a:t>
                      </a:r>
                      <a:endParaRPr lang="en-US" sz="2000" b="1" kern="1200" dirty="0">
                        <a:solidFill>
                          <a:srgbClr val="640000"/>
                        </a:solidFill>
                        <a:latin typeface="GE Dinar Two" pitchFamily="18" charset="-78"/>
                        <a:ea typeface="GE Dinar Two" pitchFamily="18" charset="-78"/>
                        <a:cs typeface="GE Dinar Two" pitchFamily="18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640000"/>
                          </a:solidFill>
                          <a:latin typeface="Agency FB" pitchFamily="34" charset="0"/>
                          <a:ea typeface="Calibri"/>
                          <a:cs typeface="DecoType Naskh Variants" pitchFamily="2" charset="-78"/>
                        </a:rPr>
                        <a:t>04</a:t>
                      </a:r>
                      <a:endParaRPr lang="en-US" sz="2400" b="1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75">
                <a:tc gridSpan="2">
                  <a:txBody>
                    <a:bodyPr/>
                    <a:lstStyle/>
                    <a:p>
                      <a:pPr lvl="0" rtl="1"/>
                      <a:r>
                        <a:rPr lang="ar-SA" sz="2000" b="1" kern="1200" dirty="0" smtClean="0">
                          <a:solidFill>
                            <a:srgbClr val="640000"/>
                          </a:solidFill>
                          <a:latin typeface="GE Dinar Two" pitchFamily="18" charset="-78"/>
                          <a:ea typeface="GE Dinar Two" pitchFamily="18" charset="-78"/>
                          <a:cs typeface="GE Dinar Two" pitchFamily="18" charset="-78"/>
                        </a:rPr>
                        <a:t>سياق المؤسسة: (باللغة العربية والانجليزية)</a:t>
                      </a:r>
                      <a:endParaRPr lang="en-US" sz="2000" b="1" kern="1200" dirty="0">
                        <a:solidFill>
                          <a:srgbClr val="640000"/>
                        </a:solidFill>
                        <a:latin typeface="GE Dinar Two" pitchFamily="18" charset="-78"/>
                        <a:ea typeface="GE Dinar Two" pitchFamily="18" charset="-78"/>
                        <a:cs typeface="GE Dinar Two" pitchFamily="18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640000"/>
                          </a:solidFill>
                          <a:latin typeface="Agency FB" pitchFamily="34" charset="0"/>
                          <a:ea typeface="Calibri"/>
                          <a:cs typeface="DecoType Naskh Variants" pitchFamily="2" charset="-78"/>
                        </a:rPr>
                        <a:t>05</a:t>
                      </a:r>
                      <a:endParaRPr lang="en-US" sz="2400" b="1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75">
                <a:tc>
                  <a:txBody>
                    <a:bodyPr/>
                    <a:lstStyle/>
                    <a:p>
                      <a:pPr marL="0" lvl="1" indent="0" rtl="1"/>
                      <a:r>
                        <a:rPr lang="ar-SA" sz="1400" b="1" kern="1200" dirty="0" smtClean="0">
                          <a:solidFill>
                            <a:srgbClr val="640000"/>
                          </a:solidFill>
                          <a:latin typeface="GE Dinar Two" pitchFamily="18" charset="-78"/>
                          <a:ea typeface="GE Dinar Two" pitchFamily="18" charset="-78"/>
                          <a:cs typeface="GE Dinar Two" pitchFamily="18" charset="-78"/>
                        </a:rPr>
                        <a:t>نبذه عن المؤسسة (تاريخية – فنية – ارتباطها بالمؤسسات الأخرى)</a:t>
                      </a:r>
                      <a:endParaRPr lang="en-US" sz="1400" b="1" kern="1200" dirty="0">
                        <a:solidFill>
                          <a:srgbClr val="640000"/>
                        </a:solidFill>
                        <a:latin typeface="GE Dinar Two" pitchFamily="18" charset="-78"/>
                        <a:ea typeface="GE Dinar Two" pitchFamily="18" charset="-78"/>
                        <a:cs typeface="GE Dinar Two" pitchFamily="18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640000"/>
                          </a:solidFill>
                          <a:latin typeface="Agency FB" pitchFamily="34" charset="0"/>
                          <a:ea typeface="Calibri"/>
                          <a:cs typeface="DecoType Naskh Variants" pitchFamily="2" charset="-78"/>
                        </a:rPr>
                        <a:t>5.1</a:t>
                      </a:r>
                      <a:endParaRPr lang="en-US" sz="2400" b="1" kern="1200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75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1200" dirty="0" smtClean="0">
                          <a:solidFill>
                            <a:srgbClr val="640000"/>
                          </a:solidFill>
                          <a:latin typeface="GE Dinar Two" pitchFamily="18" charset="-78"/>
                          <a:ea typeface="GE Dinar Two" pitchFamily="18" charset="-78"/>
                          <a:cs typeface="GE Dinar Two" pitchFamily="18" charset="-78"/>
                        </a:rPr>
                        <a:t>جدول </a:t>
                      </a:r>
                      <a:r>
                        <a:rPr lang="ar-SA" sz="1400" b="1" kern="1200" dirty="0" err="1" smtClean="0">
                          <a:solidFill>
                            <a:srgbClr val="640000"/>
                          </a:solidFill>
                          <a:latin typeface="GE Dinar Two" pitchFamily="18" charset="-78"/>
                          <a:ea typeface="GE Dinar Two" pitchFamily="18" charset="-78"/>
                          <a:cs typeface="GE Dinar Two" pitchFamily="18" charset="-78"/>
                        </a:rPr>
                        <a:t>مدخلات</a:t>
                      </a:r>
                      <a:r>
                        <a:rPr lang="ar-SA" sz="1400" b="1" kern="1200" dirty="0" smtClean="0">
                          <a:solidFill>
                            <a:srgbClr val="640000"/>
                          </a:solidFill>
                          <a:latin typeface="GE Dinar Two" pitchFamily="18" charset="-78"/>
                          <a:ea typeface="GE Dinar Two" pitchFamily="18" charset="-78"/>
                          <a:cs typeface="GE Dinar Two" pitchFamily="18" charset="-78"/>
                        </a:rPr>
                        <a:t> ومخرجات العمليات في المؤسسة</a:t>
                      </a:r>
                      <a:endParaRPr lang="en-US" sz="1400" b="1" kern="1200" dirty="0">
                        <a:solidFill>
                          <a:srgbClr val="640000"/>
                        </a:solidFill>
                        <a:latin typeface="GE Dinar Two" pitchFamily="18" charset="-78"/>
                        <a:ea typeface="GE Dinar Two" pitchFamily="18" charset="-78"/>
                        <a:cs typeface="GE Dinar Two" pitchFamily="18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640000"/>
                          </a:solidFill>
                          <a:latin typeface="Agency FB" pitchFamily="34" charset="0"/>
                          <a:ea typeface="Calibri"/>
                          <a:cs typeface="DecoType Naskh Variants" pitchFamily="2" charset="-78"/>
                        </a:rPr>
                        <a:t>5.2</a:t>
                      </a:r>
                      <a:endParaRPr lang="en-US" sz="2400" b="1" kern="1200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175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1200" dirty="0" smtClean="0">
                          <a:solidFill>
                            <a:srgbClr val="640000"/>
                          </a:solidFill>
                          <a:latin typeface="GE Dinar Two" pitchFamily="18" charset="-78"/>
                          <a:ea typeface="GE Dinar Two" pitchFamily="18" charset="-78"/>
                          <a:cs typeface="GE Dinar Two" pitchFamily="18" charset="-78"/>
                        </a:rPr>
                        <a:t>جدول القضايا(المؤثرات )الداخلية والخارجية التي تواجهها المؤسسة</a:t>
                      </a:r>
                      <a:endParaRPr lang="en-US" sz="1400" b="1" kern="1200" dirty="0">
                        <a:solidFill>
                          <a:srgbClr val="640000"/>
                        </a:solidFill>
                        <a:latin typeface="GE Dinar Two" pitchFamily="18" charset="-78"/>
                        <a:ea typeface="GE Dinar Two" pitchFamily="18" charset="-78"/>
                        <a:cs typeface="GE Dinar Two" pitchFamily="18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640000"/>
                          </a:solidFill>
                          <a:latin typeface="Agency FB" pitchFamily="34" charset="0"/>
                          <a:ea typeface="Calibri"/>
                          <a:cs typeface="DecoType Naskh Variants" pitchFamily="2" charset="-78"/>
                        </a:rPr>
                        <a:t>5.3</a:t>
                      </a:r>
                      <a:endParaRPr lang="en-US" sz="2400" b="1" kern="1200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175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1200" dirty="0" smtClean="0">
                          <a:solidFill>
                            <a:srgbClr val="640000"/>
                          </a:solidFill>
                          <a:latin typeface="GE Dinar Two" pitchFamily="18" charset="-78"/>
                          <a:ea typeface="GE Dinar Two" pitchFamily="18" charset="-78"/>
                          <a:cs typeface="GE Dinar Two" pitchFamily="18" charset="-78"/>
                        </a:rPr>
                        <a:t>جدول الشرائح المستفيدة من المنتجات والخدمات التي تقدمها المؤسسة وتوقعاتهم</a:t>
                      </a:r>
                      <a:endParaRPr lang="en-US" sz="1400" b="1" kern="1200" dirty="0">
                        <a:solidFill>
                          <a:srgbClr val="640000"/>
                        </a:solidFill>
                        <a:latin typeface="GE Dinar Two" pitchFamily="18" charset="-78"/>
                        <a:ea typeface="GE Dinar Two" pitchFamily="18" charset="-78"/>
                        <a:cs typeface="GE Dinar Two" pitchFamily="18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640000"/>
                          </a:solidFill>
                          <a:latin typeface="Agency FB" pitchFamily="34" charset="0"/>
                          <a:ea typeface="Calibri"/>
                          <a:cs typeface="DecoType Naskh Variants" pitchFamily="2" charset="-78"/>
                        </a:rPr>
                        <a:t>5.4</a:t>
                      </a:r>
                      <a:endParaRPr lang="en-US" sz="2400" b="1" kern="1200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175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1200" dirty="0" smtClean="0">
                          <a:solidFill>
                            <a:srgbClr val="640000"/>
                          </a:solidFill>
                          <a:latin typeface="GE Dinar Two" pitchFamily="18" charset="-78"/>
                          <a:ea typeface="GE Dinar Two" pitchFamily="18" charset="-78"/>
                          <a:cs typeface="GE Dinar Two" pitchFamily="18" charset="-78"/>
                        </a:rPr>
                        <a:t>جدول الجهات ذات العلاقة(الأطراف المعنية - الداخلية والخارجية) المؤثرة والمتأثرة بنظام إدارة الجودة (</a:t>
                      </a:r>
                      <a:r>
                        <a:rPr lang="en-US" sz="1400" b="1" kern="1200" dirty="0" smtClean="0">
                          <a:solidFill>
                            <a:srgbClr val="640000"/>
                          </a:solidFill>
                          <a:latin typeface="GE Dinar Two" pitchFamily="18" charset="-78"/>
                          <a:ea typeface="GE Dinar Two" pitchFamily="18" charset="-78"/>
                          <a:cs typeface="GE Dinar Two" pitchFamily="18" charset="-78"/>
                        </a:rPr>
                        <a:t>ISO</a:t>
                      </a:r>
                      <a:r>
                        <a:rPr lang="ar-SA" sz="1400" b="1" kern="1200" dirty="0" smtClean="0">
                          <a:solidFill>
                            <a:srgbClr val="640000"/>
                          </a:solidFill>
                          <a:latin typeface="GE Dinar Two" pitchFamily="18" charset="-78"/>
                          <a:ea typeface="GE Dinar Two" pitchFamily="18" charset="-78"/>
                          <a:cs typeface="GE Dinar Two" pitchFamily="18" charset="-78"/>
                        </a:rPr>
                        <a:t>) للمؤسسة ومتطلباتهم</a:t>
                      </a: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640000"/>
                        </a:solidFill>
                        <a:latin typeface="GE Dinar Two" pitchFamily="18" charset="-78"/>
                        <a:ea typeface="GE Dinar Two" pitchFamily="18" charset="-78"/>
                        <a:cs typeface="GE Dinar Two" pitchFamily="18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640000"/>
                          </a:solidFill>
                          <a:latin typeface="Agency FB" pitchFamily="34" charset="0"/>
                          <a:ea typeface="Calibri"/>
                          <a:cs typeface="DecoType Naskh Variants" pitchFamily="2" charset="-78"/>
                        </a:rPr>
                        <a:t>5.5</a:t>
                      </a:r>
                      <a:endParaRPr lang="en-US" sz="2400" b="1" kern="1200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175">
                <a:tc>
                  <a:txBody>
                    <a:bodyPr/>
                    <a:lstStyle/>
                    <a:p>
                      <a:pPr lvl="0" rtl="1"/>
                      <a:r>
                        <a:rPr lang="ar-SA" sz="2000" b="1" kern="1200" dirty="0" smtClean="0">
                          <a:solidFill>
                            <a:srgbClr val="640000"/>
                          </a:solidFill>
                          <a:latin typeface="GE Dinar Two" pitchFamily="18" charset="-78"/>
                          <a:ea typeface="GE Dinar Two" pitchFamily="18" charset="-78"/>
                          <a:cs typeface="GE Dinar Two" pitchFamily="18" charset="-78"/>
                        </a:rPr>
                        <a:t>رؤية ورسالة وأهداف المؤسسة  (تحديد نقاط القوة ونقاط الضعف وتحديد الفرص والتحديات) </a:t>
                      </a:r>
                      <a:r>
                        <a:rPr lang="ar-SA" sz="1800" b="1" kern="1200" dirty="0" smtClean="0">
                          <a:solidFill>
                            <a:srgbClr val="640000"/>
                          </a:solidFill>
                          <a:latin typeface="GE Dinar Two" pitchFamily="18" charset="-78"/>
                          <a:ea typeface="GE Dinar Two" pitchFamily="18" charset="-78"/>
                          <a:cs typeface="GE Dinar Two" pitchFamily="18" charset="-78"/>
                        </a:rPr>
                        <a:t>(باللغة العربية والانجليزية)</a:t>
                      </a:r>
                      <a:endParaRPr lang="en-US" sz="1800" b="1" kern="1200" dirty="0">
                        <a:solidFill>
                          <a:srgbClr val="640000"/>
                        </a:solidFill>
                        <a:latin typeface="GE Dinar Two" pitchFamily="18" charset="-78"/>
                        <a:ea typeface="GE Dinar Two" pitchFamily="18" charset="-78"/>
                        <a:cs typeface="GE Dinar Two" pitchFamily="18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kern="1200" dirty="0">
                        <a:solidFill>
                          <a:srgbClr val="640000"/>
                        </a:solidFill>
                        <a:latin typeface="GE Dinar Two" pitchFamily="18" charset="-78"/>
                        <a:ea typeface="GE Dinar Two" pitchFamily="18" charset="-78"/>
                        <a:cs typeface="GE Dinar Two" pitchFamily="18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640000"/>
                          </a:solidFill>
                          <a:latin typeface="Agency FB" pitchFamily="34" charset="0"/>
                          <a:ea typeface="Calibri"/>
                          <a:cs typeface="DecoType Naskh Variants" pitchFamily="2" charset="-78"/>
                        </a:rPr>
                        <a:t>06</a:t>
                      </a:r>
                      <a:endParaRPr lang="en-US" sz="2400" b="1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52400" y="457200"/>
          <a:ext cx="7606878" cy="5771436"/>
        </p:xfrm>
        <a:graphic>
          <a:graphicData uri="http://schemas.openxmlformats.org/drawingml/2006/table">
            <a:tbl>
              <a:tblPr/>
              <a:tblGrid>
                <a:gridCol w="655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273">
                <a:tc gridSpan="3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640000"/>
                        </a:solidFill>
                        <a:latin typeface="Calibri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kern="1200" dirty="0">
                        <a:solidFill>
                          <a:srgbClr val="640000"/>
                        </a:solidFill>
                        <a:latin typeface="GE Dinar Two" pitchFamily="18" charset="-78"/>
                        <a:ea typeface="GE Dinar Two" pitchFamily="18" charset="-78"/>
                        <a:cs typeface="GE Dinar Two" pitchFamily="18" charset="-78"/>
                      </a:endParaRPr>
                    </a:p>
                  </a:txBody>
                  <a:tcPr marL="61472" marR="6147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75">
                <a:tc gridSpan="3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dirty="0" smtClean="0">
                          <a:solidFill>
                            <a:srgbClr val="640000"/>
                          </a:solidFill>
                          <a:latin typeface="GE Dinar Two" pitchFamily="18" charset="-78"/>
                          <a:ea typeface="GE Dinar Two" pitchFamily="18" charset="-78"/>
                          <a:cs typeface="GE Dinar Two" pitchFamily="18" charset="-78"/>
                        </a:rPr>
                        <a:t>سياسة الجودة للمؤسسة (باللغة العربية والانجليزية)</a:t>
                      </a:r>
                      <a:endParaRPr lang="en-US" sz="2000" b="1" kern="1200" dirty="0" smtClean="0">
                        <a:solidFill>
                          <a:srgbClr val="640000"/>
                        </a:solidFill>
                        <a:latin typeface="GE Dinar Two" pitchFamily="18" charset="-78"/>
                        <a:ea typeface="GE Dinar Two" pitchFamily="18" charset="-78"/>
                        <a:cs typeface="GE Dinar Two" pitchFamily="18" charset="-78"/>
                      </a:endParaRPr>
                    </a:p>
                    <a:p>
                      <a:pPr lvl="0" rtl="1"/>
                      <a:endParaRPr lang="en-US" sz="2000" b="1" kern="1200" dirty="0">
                        <a:solidFill>
                          <a:srgbClr val="640000"/>
                        </a:solidFill>
                        <a:latin typeface="GE Dinar Two" pitchFamily="18" charset="-78"/>
                        <a:ea typeface="GE Dinar Two" pitchFamily="18" charset="-78"/>
                        <a:cs typeface="GE Dinar Two" pitchFamily="18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640000"/>
                          </a:solidFill>
                          <a:latin typeface="Agency FB" pitchFamily="34" charset="0"/>
                          <a:ea typeface="Calibri"/>
                          <a:cs typeface="DecoType Naskh Variants" pitchFamily="2" charset="-78"/>
                        </a:rPr>
                        <a:t>07</a:t>
                      </a:r>
                      <a:endParaRPr lang="en-US" sz="2400" b="1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75">
                <a:tc gridSpan="3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dirty="0" smtClean="0">
                          <a:solidFill>
                            <a:srgbClr val="640000"/>
                          </a:solidFill>
                          <a:latin typeface="GE Dinar Two" pitchFamily="18" charset="-78"/>
                          <a:ea typeface="GE Dinar Two" pitchFamily="18" charset="-78"/>
                          <a:cs typeface="GE Dinar Two" pitchFamily="18" charset="-78"/>
                        </a:rPr>
                        <a:t>الهيكلة التنظيمية للمؤسسة</a:t>
                      </a:r>
                      <a:endParaRPr lang="en-US" sz="2000" b="1" kern="1200" dirty="0" smtClean="0">
                        <a:solidFill>
                          <a:srgbClr val="640000"/>
                        </a:solidFill>
                        <a:latin typeface="GE Dinar Two" pitchFamily="18" charset="-78"/>
                        <a:ea typeface="GE Dinar Two" pitchFamily="18" charset="-78"/>
                        <a:cs typeface="GE Dinar Two" pitchFamily="18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0" rtl="1"/>
                      <a:endParaRPr lang="en-US" sz="2000" b="1" kern="1200" dirty="0">
                        <a:solidFill>
                          <a:srgbClr val="640000"/>
                        </a:solidFill>
                        <a:latin typeface="GE Dinar Two" pitchFamily="18" charset="-78"/>
                        <a:ea typeface="GE Dinar Two" pitchFamily="18" charset="-78"/>
                        <a:cs typeface="GE Dinar Two" pitchFamily="18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640000"/>
                          </a:solidFill>
                          <a:latin typeface="Agency FB" pitchFamily="34" charset="0"/>
                          <a:ea typeface="Calibri"/>
                          <a:cs typeface="DecoType Naskh Variants" pitchFamily="2" charset="-78"/>
                        </a:rPr>
                        <a:t>08</a:t>
                      </a:r>
                      <a:endParaRPr lang="en-US" sz="2400" b="1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75"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kern="1200" dirty="0" smtClean="0">
                          <a:solidFill>
                            <a:srgbClr val="640000"/>
                          </a:solidFill>
                          <a:latin typeface="GE Dinar Two" pitchFamily="18" charset="-78"/>
                          <a:ea typeface="GE Dinar Two" pitchFamily="18" charset="-78"/>
                          <a:cs typeface="GE Dinar Two" pitchFamily="18" charset="-78"/>
                        </a:rPr>
                        <a:t>الهيكل التنظيمي حسب الإدارات والوحدات</a:t>
                      </a:r>
                      <a:endParaRPr lang="en-US" sz="1400" b="1" kern="1200" dirty="0" smtClean="0">
                        <a:solidFill>
                          <a:srgbClr val="640000"/>
                        </a:solidFill>
                        <a:latin typeface="GE Dinar Two" pitchFamily="18" charset="-78"/>
                        <a:ea typeface="GE Dinar Two" pitchFamily="18" charset="-78"/>
                        <a:cs typeface="GE Dinar Two" pitchFamily="18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1"/>
                      <a:r>
                        <a:rPr lang="en-US" sz="2000" b="1" kern="1200" dirty="0" smtClean="0">
                          <a:solidFill>
                            <a:srgbClr val="640000"/>
                          </a:solidFill>
                          <a:latin typeface="Agency FB" pitchFamily="34" charset="0"/>
                          <a:ea typeface="GE Dinar Two" pitchFamily="18" charset="-78"/>
                          <a:cs typeface="GE Dinar Two" pitchFamily="18" charset="-78"/>
                        </a:rPr>
                        <a:t>8.1</a:t>
                      </a:r>
                      <a:endParaRPr lang="en-US" sz="2000" b="1" kern="1200" dirty="0">
                        <a:solidFill>
                          <a:srgbClr val="640000"/>
                        </a:solidFill>
                        <a:latin typeface="Agency FB" pitchFamily="34" charset="0"/>
                        <a:ea typeface="GE Dinar Two" pitchFamily="18" charset="-78"/>
                        <a:cs typeface="GE Dinar Two" pitchFamily="18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75"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kern="1200" dirty="0" smtClean="0">
                          <a:solidFill>
                            <a:srgbClr val="640000"/>
                          </a:solidFill>
                          <a:latin typeface="GE Dinar Two" pitchFamily="18" charset="-78"/>
                          <a:ea typeface="GE Dinar Two" pitchFamily="18" charset="-78"/>
                          <a:cs typeface="GE Dinar Two" pitchFamily="18" charset="-78"/>
                        </a:rPr>
                        <a:t>الهيكل التنظيمي حسب المناصب الإدارية</a:t>
                      </a:r>
                      <a:endParaRPr lang="en-US" sz="1400" b="1" kern="1200" dirty="0" smtClean="0">
                        <a:solidFill>
                          <a:srgbClr val="640000"/>
                        </a:solidFill>
                        <a:latin typeface="GE Dinar Two" pitchFamily="18" charset="-78"/>
                        <a:ea typeface="GE Dinar Two" pitchFamily="18" charset="-78"/>
                        <a:cs typeface="GE Dinar Two" pitchFamily="18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1"/>
                      <a:r>
                        <a:rPr lang="en-US" sz="2000" b="1" kern="1200" dirty="0" smtClean="0">
                          <a:solidFill>
                            <a:srgbClr val="640000"/>
                          </a:solidFill>
                          <a:latin typeface="Agency FB" pitchFamily="34" charset="0"/>
                          <a:ea typeface="GE Dinar Two" pitchFamily="18" charset="-78"/>
                          <a:cs typeface="GE Dinar Two" pitchFamily="18" charset="-78"/>
                        </a:rPr>
                        <a:t>8.2</a:t>
                      </a:r>
                      <a:endParaRPr lang="en-US" sz="2000" b="1" kern="1200" dirty="0">
                        <a:solidFill>
                          <a:srgbClr val="640000"/>
                        </a:solidFill>
                        <a:latin typeface="Agency FB" pitchFamily="34" charset="0"/>
                        <a:ea typeface="GE Dinar Two" pitchFamily="18" charset="-78"/>
                        <a:cs typeface="GE Dinar Two" pitchFamily="18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75"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kern="1200" dirty="0" smtClean="0">
                          <a:solidFill>
                            <a:srgbClr val="640000"/>
                          </a:solidFill>
                          <a:latin typeface="GE Dinar Two" pitchFamily="18" charset="-78"/>
                          <a:ea typeface="GE Dinar Two" pitchFamily="18" charset="-78"/>
                          <a:cs typeface="GE Dinar Two" pitchFamily="18" charset="-78"/>
                        </a:rPr>
                        <a:t>الهيكل التنظيمي حسب الأرقام المرجعية</a:t>
                      </a:r>
                      <a:endParaRPr lang="en-US" sz="1400" b="1" kern="1200" dirty="0" smtClean="0">
                        <a:solidFill>
                          <a:srgbClr val="640000"/>
                        </a:solidFill>
                        <a:latin typeface="GE Dinar Two" pitchFamily="18" charset="-78"/>
                        <a:ea typeface="GE Dinar Two" pitchFamily="18" charset="-78"/>
                        <a:cs typeface="GE Dinar Two" pitchFamily="18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1"/>
                      <a:r>
                        <a:rPr lang="en-US" sz="2000" b="1" kern="1200" dirty="0" smtClean="0">
                          <a:solidFill>
                            <a:srgbClr val="640000"/>
                          </a:solidFill>
                          <a:latin typeface="Agency FB" pitchFamily="34" charset="0"/>
                          <a:ea typeface="GE Dinar Two" pitchFamily="18" charset="-78"/>
                          <a:cs typeface="GE Dinar Two" pitchFamily="18" charset="-78"/>
                        </a:rPr>
                        <a:t>8.3</a:t>
                      </a:r>
                      <a:endParaRPr lang="en-US" sz="2000" b="1" kern="1200" dirty="0">
                        <a:solidFill>
                          <a:srgbClr val="640000"/>
                        </a:solidFill>
                        <a:latin typeface="Agency FB" pitchFamily="34" charset="0"/>
                        <a:ea typeface="GE Dinar Two" pitchFamily="18" charset="-78"/>
                        <a:cs typeface="GE Dinar Two" pitchFamily="18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75">
                <a:tc gridSpan="3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dirty="0" smtClean="0">
                          <a:solidFill>
                            <a:srgbClr val="640000"/>
                          </a:solidFill>
                          <a:latin typeface="GE Dinar Two" pitchFamily="18" charset="-78"/>
                          <a:ea typeface="GE Dinar Two" pitchFamily="18" charset="-78"/>
                          <a:cs typeface="GE Dinar Two" pitchFamily="18" charset="-78"/>
                        </a:rPr>
                        <a:t>العمليات التي تجري في المؤسسة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kern="1200" dirty="0" smtClean="0">
                          <a:solidFill>
                            <a:srgbClr val="640000"/>
                          </a:solidFill>
                          <a:latin typeface="GE Dinar Two" pitchFamily="18" charset="-78"/>
                          <a:ea typeface="GE Dinar Two" pitchFamily="18" charset="-78"/>
                          <a:cs typeface="GE Dinar Two" pitchFamily="18" charset="-78"/>
                        </a:rPr>
                        <a:t> </a:t>
                      </a:r>
                      <a:r>
                        <a:rPr lang="ar-SA" sz="1400" b="1" kern="1200" dirty="0" smtClean="0">
                          <a:solidFill>
                            <a:srgbClr val="640000"/>
                          </a:solidFill>
                          <a:latin typeface="GE Dinar Two" pitchFamily="18" charset="-78"/>
                          <a:ea typeface="GE Dinar Two" pitchFamily="18" charset="-78"/>
                          <a:cs typeface="GE Dinar Two" pitchFamily="18" charset="-78"/>
                        </a:rPr>
                        <a:t>(يحدد في قائمة الإجراءات فيما إذا كانت أساسية أو مساندة)</a:t>
                      </a:r>
                      <a:r>
                        <a:rPr lang="ar-SA" sz="1800" b="1" kern="1200" dirty="0" smtClean="0">
                          <a:solidFill>
                            <a:srgbClr val="640000"/>
                          </a:solidFill>
                          <a:latin typeface="GE Dinar Two" pitchFamily="18" charset="-78"/>
                          <a:ea typeface="GE Dinar Two" pitchFamily="18" charset="-78"/>
                          <a:cs typeface="GE Dinar Two" pitchFamily="18" charset="-78"/>
                        </a:rPr>
                        <a:t>.</a:t>
                      </a:r>
                      <a:endParaRPr lang="en-US" sz="2000" b="1" kern="1200" dirty="0" smtClean="0">
                        <a:solidFill>
                          <a:srgbClr val="640000"/>
                        </a:solidFill>
                        <a:latin typeface="GE Dinar Two" pitchFamily="18" charset="-78"/>
                        <a:ea typeface="GE Dinar Two" pitchFamily="18" charset="-78"/>
                        <a:cs typeface="GE Dinar Two" pitchFamily="18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kern="1200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640000"/>
                          </a:solidFill>
                          <a:latin typeface="Agency FB" pitchFamily="34" charset="0"/>
                          <a:ea typeface="Calibri"/>
                          <a:cs typeface="DecoType Naskh Variants" pitchFamily="2" charset="-78"/>
                        </a:rPr>
                        <a:t>09</a:t>
                      </a:r>
                      <a:endParaRPr lang="en-US" sz="2400" b="1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75">
                <a:tc gridSpan="3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dirty="0" smtClean="0">
                          <a:solidFill>
                            <a:srgbClr val="640000"/>
                          </a:solidFill>
                          <a:latin typeface="GE Dinar Two" pitchFamily="18" charset="-78"/>
                          <a:ea typeface="GE Dinar Two" pitchFamily="18" charset="-78"/>
                          <a:cs typeface="GE Dinar Two" pitchFamily="18" charset="-78"/>
                        </a:rPr>
                        <a:t>تحليل وتقييم المخاطر</a:t>
                      </a:r>
                      <a:endParaRPr lang="en-US" sz="2000" b="1" kern="1200" dirty="0" smtClean="0">
                        <a:solidFill>
                          <a:srgbClr val="640000"/>
                        </a:solidFill>
                        <a:latin typeface="GE Dinar Two" pitchFamily="18" charset="-78"/>
                        <a:ea typeface="GE Dinar Two" pitchFamily="18" charset="-78"/>
                        <a:cs typeface="GE Dinar Two" pitchFamily="18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kern="1200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640000"/>
                          </a:solidFill>
                          <a:latin typeface="Agency FB" pitchFamily="34" charset="0"/>
                          <a:ea typeface="Calibri"/>
                          <a:cs typeface="DecoType Naskh Variants" pitchFamily="2" charset="-78"/>
                        </a:rPr>
                        <a:t>10</a:t>
                      </a:r>
                      <a:endParaRPr lang="en-US" sz="2400" b="1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175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1200" dirty="0" smtClean="0">
                          <a:solidFill>
                            <a:srgbClr val="640000"/>
                          </a:solidFill>
                          <a:latin typeface="GE Dinar Two" pitchFamily="18" charset="-78"/>
                          <a:ea typeface="GE Dinar Two" pitchFamily="18" charset="-78"/>
                          <a:cs typeface="GE Dinar Two" pitchFamily="18" charset="-78"/>
                        </a:rPr>
                        <a:t>جدول المخاطر ذات العلاقة بالقضايا الداخلية والخارجية التي تواجهها المؤسسة</a:t>
                      </a:r>
                      <a:endParaRPr lang="en-US" sz="1400" b="1" kern="1200" dirty="0">
                        <a:solidFill>
                          <a:srgbClr val="640000"/>
                        </a:solidFill>
                        <a:latin typeface="GE Dinar Two" pitchFamily="18" charset="-78"/>
                        <a:ea typeface="GE Dinar Two" pitchFamily="18" charset="-78"/>
                        <a:cs typeface="GE Dinar Two" pitchFamily="18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640000"/>
                          </a:solidFill>
                          <a:latin typeface="Agency FB" pitchFamily="34" charset="0"/>
                          <a:ea typeface="Calibri"/>
                          <a:cs typeface="DecoType Naskh Variants" pitchFamily="2" charset="-78"/>
                        </a:rPr>
                        <a:t>10.1</a:t>
                      </a:r>
                      <a:endParaRPr lang="en-US" sz="2400" b="1" kern="1200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kern="1200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175">
                <a:tc>
                  <a:txBody>
                    <a:bodyPr/>
                    <a:lstStyle/>
                    <a:p>
                      <a:pPr marL="0" marR="0" lvl="1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kern="1200" dirty="0" smtClean="0">
                          <a:solidFill>
                            <a:srgbClr val="640000"/>
                          </a:solidFill>
                          <a:latin typeface="GE Dinar Two" pitchFamily="18" charset="-78"/>
                          <a:ea typeface="GE Dinar Two" pitchFamily="18" charset="-78"/>
                          <a:cs typeface="GE Dinar Two" pitchFamily="18" charset="-78"/>
                        </a:rPr>
                        <a:t>جدول المخاطر التي تتعلق بالعمليات</a:t>
                      </a:r>
                      <a:endParaRPr lang="en-US" sz="1400" b="1" kern="1200" dirty="0" smtClean="0">
                        <a:solidFill>
                          <a:srgbClr val="640000"/>
                        </a:solidFill>
                        <a:latin typeface="GE Dinar Two" pitchFamily="18" charset="-78"/>
                        <a:ea typeface="GE Dinar Two" pitchFamily="18" charset="-78"/>
                        <a:cs typeface="GE Dinar Two" pitchFamily="18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640000"/>
                          </a:solidFill>
                          <a:latin typeface="Agency FB" pitchFamily="34" charset="0"/>
                          <a:ea typeface="Calibri"/>
                          <a:cs typeface="DecoType Naskh Variants" pitchFamily="2" charset="-78"/>
                        </a:rPr>
                        <a:t>10.2</a:t>
                      </a:r>
                      <a:endParaRPr lang="en-US" sz="2400" b="1" kern="1200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kern="1200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175">
                <a:tc>
                  <a:txBody>
                    <a:bodyPr/>
                    <a:lstStyle/>
                    <a:p>
                      <a:pPr marL="0" marR="0" lvl="1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kern="1200" dirty="0" smtClean="0">
                          <a:solidFill>
                            <a:srgbClr val="640000"/>
                          </a:solidFill>
                          <a:latin typeface="GE Dinar Two" pitchFamily="18" charset="-78"/>
                          <a:ea typeface="GE Dinar Two" pitchFamily="18" charset="-78"/>
                          <a:cs typeface="GE Dinar Two" pitchFamily="18" charset="-78"/>
                        </a:rPr>
                        <a:t>جدول المخاطر التي تتعلق بتوقعات المستفيدين.</a:t>
                      </a:r>
                      <a:endParaRPr lang="en-US" sz="1400" b="1" kern="1200" dirty="0" smtClean="0">
                        <a:solidFill>
                          <a:srgbClr val="640000"/>
                        </a:solidFill>
                        <a:latin typeface="GE Dinar Two" pitchFamily="18" charset="-78"/>
                        <a:ea typeface="GE Dinar Two" pitchFamily="18" charset="-78"/>
                        <a:cs typeface="GE Dinar Two" pitchFamily="18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rtl="1"/>
                      <a:r>
                        <a:rPr lang="en-US" sz="2400" b="1" kern="1200" dirty="0" smtClean="0">
                          <a:solidFill>
                            <a:srgbClr val="640000"/>
                          </a:solidFill>
                          <a:latin typeface="Agency FB" pitchFamily="34" charset="0"/>
                          <a:ea typeface="Calibri"/>
                          <a:cs typeface="DecoType Naskh Variants" pitchFamily="2" charset="-78"/>
                        </a:rPr>
                        <a:t>10.3</a:t>
                      </a:r>
                      <a:endParaRPr lang="ar-SA" sz="2400" b="1" kern="1200" dirty="0" smtClean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kern="1200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17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kern="1200" dirty="0" smtClean="0">
                          <a:solidFill>
                            <a:srgbClr val="640000"/>
                          </a:solidFill>
                          <a:latin typeface="GE Dinar Two" pitchFamily="18" charset="-78"/>
                          <a:ea typeface="GE Dinar Two" pitchFamily="18" charset="-78"/>
                          <a:cs typeface="GE Dinar Two" pitchFamily="18" charset="-78"/>
                        </a:rPr>
                        <a:t>جدول المخاطر التي تتعلق بالجهات ذات العلاقة ( المؤثرة والمتأثرة)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kern="1200" dirty="0" smtClean="0">
                          <a:solidFill>
                            <a:srgbClr val="640000"/>
                          </a:solidFill>
                          <a:latin typeface="GE Dinar Two" pitchFamily="18" charset="-78"/>
                          <a:ea typeface="GE Dinar Two" pitchFamily="18" charset="-78"/>
                          <a:cs typeface="GE Dinar Two" pitchFamily="18" charset="-78"/>
                        </a:rPr>
                        <a:t>بنظام إدارة الجودة (</a:t>
                      </a:r>
                      <a:r>
                        <a:rPr lang="en-US" sz="1400" b="1" kern="1200" dirty="0" smtClean="0">
                          <a:solidFill>
                            <a:srgbClr val="640000"/>
                          </a:solidFill>
                          <a:latin typeface="GE Dinar Two" pitchFamily="18" charset="-78"/>
                          <a:ea typeface="GE Dinar Two" pitchFamily="18" charset="-78"/>
                          <a:cs typeface="GE Dinar Two" pitchFamily="18" charset="-78"/>
                        </a:rPr>
                        <a:t>ISO</a:t>
                      </a:r>
                      <a:r>
                        <a:rPr lang="ar-SA" sz="1400" b="1" kern="1200" dirty="0" smtClean="0">
                          <a:solidFill>
                            <a:srgbClr val="640000"/>
                          </a:solidFill>
                          <a:latin typeface="GE Dinar Two" pitchFamily="18" charset="-78"/>
                          <a:ea typeface="GE Dinar Two" pitchFamily="18" charset="-78"/>
                          <a:cs typeface="GE Dinar Two" pitchFamily="18" charset="-78"/>
                        </a:rPr>
                        <a:t>) للمؤسسة</a:t>
                      </a:r>
                      <a:endParaRPr lang="en-US" sz="1400" b="1" kern="1200" dirty="0" smtClean="0">
                        <a:solidFill>
                          <a:srgbClr val="640000"/>
                        </a:solidFill>
                        <a:latin typeface="GE Dinar Two" pitchFamily="18" charset="-78"/>
                        <a:ea typeface="GE Dinar Two" pitchFamily="18" charset="-78"/>
                        <a:cs typeface="GE Dinar Two" pitchFamily="18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rtl="1"/>
                      <a:r>
                        <a:rPr lang="en-US" sz="2400" b="1" kern="1200" dirty="0" smtClean="0">
                          <a:solidFill>
                            <a:srgbClr val="640000"/>
                          </a:solidFill>
                          <a:latin typeface="Agency FB" pitchFamily="34" charset="0"/>
                          <a:ea typeface="Calibri"/>
                          <a:cs typeface="DecoType Naskh Variants" pitchFamily="2" charset="-78"/>
                        </a:rPr>
                        <a:t>10.4</a:t>
                      </a:r>
                      <a:endParaRPr lang="ar-SA" sz="2400" b="1" kern="1200" dirty="0" smtClean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kern="1200" dirty="0">
                        <a:solidFill>
                          <a:srgbClr val="640000"/>
                        </a:solidFill>
                        <a:latin typeface="GE Dinar Two" pitchFamily="18" charset="-78"/>
                        <a:ea typeface="GE Dinar Two" pitchFamily="18" charset="-78"/>
                        <a:cs typeface="GE Dinar Two" pitchFamily="18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52400" y="457200"/>
          <a:ext cx="7606878" cy="5968132"/>
        </p:xfrm>
        <a:graphic>
          <a:graphicData uri="http://schemas.openxmlformats.org/drawingml/2006/table">
            <a:tbl>
              <a:tblPr/>
              <a:tblGrid>
                <a:gridCol w="655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273"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640000"/>
                        </a:solidFill>
                        <a:latin typeface="Calibri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kern="1200" dirty="0">
                        <a:solidFill>
                          <a:srgbClr val="640000"/>
                        </a:solidFill>
                        <a:latin typeface="GE Dinar Two" pitchFamily="18" charset="-78"/>
                        <a:ea typeface="GE Dinar Two" pitchFamily="18" charset="-78"/>
                        <a:cs typeface="GE Dinar Two" pitchFamily="18" charset="-78"/>
                      </a:endParaRPr>
                    </a:p>
                  </a:txBody>
                  <a:tcPr marL="61472" marR="6147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75">
                <a:tc gridSpan="2">
                  <a:txBody>
                    <a:bodyPr/>
                    <a:lstStyle/>
                    <a:p>
                      <a:pPr lvl="0" rtl="1"/>
                      <a:r>
                        <a:rPr lang="ar-SA" sz="2000" b="1" kern="1200" dirty="0" smtClean="0">
                          <a:solidFill>
                            <a:srgbClr val="640000"/>
                          </a:solidFill>
                          <a:latin typeface="GE Dinar Two" pitchFamily="18" charset="-78"/>
                          <a:ea typeface="GE Dinar Two" pitchFamily="18" charset="-78"/>
                          <a:cs typeface="GE Dinar Two" pitchFamily="18" charset="-78"/>
                        </a:rPr>
                        <a:t>وصف وأهداف ومهام إدارات ووحدات المؤسسة</a:t>
                      </a:r>
                    </a:p>
                    <a:p>
                      <a:pPr lvl="0" algn="ctr" rtl="1"/>
                      <a:r>
                        <a:rPr lang="ar-SA" sz="2000" b="1" kern="1200" dirty="0" smtClean="0">
                          <a:solidFill>
                            <a:srgbClr val="640000"/>
                          </a:solidFill>
                          <a:latin typeface="GE Dinar Two" pitchFamily="18" charset="-78"/>
                          <a:ea typeface="GE Dinar Two" pitchFamily="18" charset="-78"/>
                          <a:cs typeface="GE Dinar Two" pitchFamily="18" charset="-78"/>
                        </a:rPr>
                        <a:t> </a:t>
                      </a:r>
                      <a:r>
                        <a:rPr lang="ar-SA" sz="1400" b="1" kern="1200" dirty="0" smtClean="0">
                          <a:solidFill>
                            <a:srgbClr val="640000"/>
                          </a:solidFill>
                          <a:latin typeface="GE Dinar Two" pitchFamily="18" charset="-78"/>
                          <a:ea typeface="GE Dinar Two" pitchFamily="18" charset="-78"/>
                          <a:cs typeface="GE Dinar Two" pitchFamily="18" charset="-78"/>
                        </a:rPr>
                        <a:t>(وفقاً للهيكل التنظيمي للمؤسسة  حسب الإدارات والوحدات</a:t>
                      </a:r>
                      <a:r>
                        <a:rPr lang="ar-SA" sz="2000" b="1" kern="1200" dirty="0" smtClean="0">
                          <a:solidFill>
                            <a:srgbClr val="640000"/>
                          </a:solidFill>
                          <a:latin typeface="GE Dinar Two" pitchFamily="18" charset="-78"/>
                          <a:ea typeface="GE Dinar Two" pitchFamily="18" charset="-78"/>
                          <a:cs typeface="GE Dinar Two" pitchFamily="18" charset="-78"/>
                        </a:rPr>
                        <a:t>)</a:t>
                      </a:r>
                      <a:endParaRPr lang="en-US" sz="2000" b="1" kern="1200" dirty="0" smtClean="0">
                        <a:solidFill>
                          <a:srgbClr val="640000"/>
                        </a:solidFill>
                        <a:latin typeface="GE Dinar Two" pitchFamily="18" charset="-78"/>
                        <a:ea typeface="GE Dinar Two" pitchFamily="18" charset="-78"/>
                        <a:cs typeface="GE Dinar Two" pitchFamily="18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640000"/>
                          </a:solidFill>
                          <a:latin typeface="Agency FB" pitchFamily="34" charset="0"/>
                          <a:ea typeface="Calibri"/>
                          <a:cs typeface="DecoType Naskh Variants" pitchFamily="2" charset="-78"/>
                        </a:rPr>
                        <a:t>11</a:t>
                      </a:r>
                      <a:endParaRPr lang="en-US" sz="2400" b="1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75"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dirty="0" smtClean="0">
                          <a:solidFill>
                            <a:srgbClr val="640000"/>
                          </a:solidFill>
                          <a:latin typeface="GE Dinar Two" pitchFamily="18" charset="-78"/>
                          <a:ea typeface="GE Dinar Two" pitchFamily="18" charset="-78"/>
                          <a:cs typeface="GE Dinar Two" pitchFamily="18" charset="-78"/>
                        </a:rPr>
                        <a:t>الهيكلة التنظيمية للمؤسسة</a:t>
                      </a:r>
                      <a:endParaRPr lang="en-US" sz="2000" b="1" kern="1200" dirty="0" smtClean="0">
                        <a:solidFill>
                          <a:srgbClr val="640000"/>
                        </a:solidFill>
                        <a:latin typeface="GE Dinar Two" pitchFamily="18" charset="-78"/>
                        <a:ea typeface="GE Dinar Two" pitchFamily="18" charset="-78"/>
                        <a:cs typeface="GE Dinar Two" pitchFamily="18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640000"/>
                          </a:solidFill>
                          <a:latin typeface="Agency FB" pitchFamily="34" charset="0"/>
                          <a:ea typeface="Calibri"/>
                          <a:cs typeface="DecoType Naskh Variants" pitchFamily="2" charset="-78"/>
                        </a:rPr>
                        <a:t>12</a:t>
                      </a:r>
                      <a:endParaRPr lang="en-US" sz="2400" b="1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75">
                <a:tc gridSpan="2">
                  <a:txBody>
                    <a:bodyPr/>
                    <a:lstStyle/>
                    <a:p>
                      <a:pPr lvl="0" rtl="1"/>
                      <a:r>
                        <a:rPr lang="ar-SA" sz="2000" b="1" kern="1200" dirty="0" smtClean="0">
                          <a:solidFill>
                            <a:srgbClr val="640000"/>
                          </a:solidFill>
                          <a:latin typeface="GE Dinar Two" pitchFamily="18" charset="-78"/>
                          <a:ea typeface="GE Dinar Two" pitchFamily="18" charset="-78"/>
                          <a:cs typeface="GE Dinar Two" pitchFamily="18" charset="-78"/>
                        </a:rPr>
                        <a:t>مسؤوليات وصلاحيات المناصب الإدارية في المؤسسة</a:t>
                      </a:r>
                    </a:p>
                    <a:p>
                      <a:pPr lvl="0" algn="ctr" rtl="1"/>
                      <a:r>
                        <a:rPr lang="ar-SA" sz="1400" b="1" kern="1200" dirty="0" smtClean="0">
                          <a:solidFill>
                            <a:srgbClr val="640000"/>
                          </a:solidFill>
                          <a:latin typeface="GE Dinar Two" pitchFamily="18" charset="-78"/>
                          <a:ea typeface="GE Dinar Two" pitchFamily="18" charset="-78"/>
                          <a:cs typeface="GE Dinar Two" pitchFamily="18" charset="-78"/>
                        </a:rPr>
                        <a:t> (وفقاً للهيكل التنظيمي للمؤسسة حسب المناصب الإدارية)</a:t>
                      </a:r>
                      <a:endParaRPr lang="en-US" sz="1400" b="1" kern="1200" dirty="0">
                        <a:solidFill>
                          <a:srgbClr val="640000"/>
                        </a:solidFill>
                        <a:latin typeface="GE Dinar Two" pitchFamily="18" charset="-78"/>
                        <a:ea typeface="GE Dinar Two" pitchFamily="18" charset="-78"/>
                        <a:cs typeface="GE Dinar Two" pitchFamily="18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640000"/>
                          </a:solidFill>
                          <a:latin typeface="Agency FB" pitchFamily="34" charset="0"/>
                          <a:ea typeface="Calibri"/>
                          <a:cs typeface="DecoType Naskh Variants" pitchFamily="2" charset="-78"/>
                        </a:rPr>
                        <a:t>13</a:t>
                      </a:r>
                      <a:endParaRPr lang="en-US" sz="2400" b="1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7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dirty="0" smtClean="0">
                          <a:solidFill>
                            <a:srgbClr val="640000"/>
                          </a:solidFill>
                          <a:latin typeface="GE Dinar Two" pitchFamily="18" charset="-78"/>
                          <a:ea typeface="GE Dinar Two" pitchFamily="18" charset="-78"/>
                          <a:cs typeface="GE Dinar Two" pitchFamily="18" charset="-78"/>
                        </a:rPr>
                        <a:t>دليل إجراءات العمليات الأساسية في المؤسسة</a:t>
                      </a:r>
                      <a:endParaRPr lang="en-US" sz="2000" b="1" kern="1200" dirty="0" smtClean="0">
                        <a:solidFill>
                          <a:srgbClr val="640000"/>
                        </a:solidFill>
                        <a:latin typeface="GE Dinar Two" pitchFamily="18" charset="-78"/>
                        <a:ea typeface="GE Dinar Two" pitchFamily="18" charset="-78"/>
                        <a:cs typeface="GE Dinar Two" pitchFamily="18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>
                        <a:solidFill>
                          <a:srgbClr val="640000"/>
                        </a:solidFill>
                        <a:latin typeface="Agency FB" pitchFamily="34" charset="0"/>
                        <a:ea typeface="GE Dinar Two" pitchFamily="18" charset="-78"/>
                        <a:cs typeface="GE Dinar Two" pitchFamily="18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640000"/>
                          </a:solidFill>
                          <a:latin typeface="Agency FB" pitchFamily="34" charset="0"/>
                          <a:ea typeface="Calibri"/>
                          <a:cs typeface="DecoType Naskh Variants" pitchFamily="2" charset="-78"/>
                        </a:rPr>
                        <a:t>14</a:t>
                      </a:r>
                      <a:endParaRPr lang="en-US" sz="2400" b="1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7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kern="1200" dirty="0" smtClean="0">
                          <a:solidFill>
                            <a:srgbClr val="640000"/>
                          </a:solidFill>
                          <a:latin typeface="GE Dinar Two" pitchFamily="18" charset="-78"/>
                          <a:ea typeface="GE Dinar Two" pitchFamily="18" charset="-78"/>
                          <a:cs typeface="GE Dinar Two" pitchFamily="18" charset="-78"/>
                        </a:rPr>
                        <a:t>قائمــة الإجراءات المتخذة لإنجاز العمليات</a:t>
                      </a:r>
                      <a:endParaRPr lang="en-US" sz="1400" b="1" kern="1200" dirty="0" smtClean="0">
                        <a:solidFill>
                          <a:srgbClr val="640000"/>
                        </a:solidFill>
                        <a:latin typeface="GE Dinar Two" pitchFamily="18" charset="-78"/>
                        <a:ea typeface="GE Dinar Two" pitchFamily="18" charset="-78"/>
                        <a:cs typeface="GE Dinar Two" pitchFamily="18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1"/>
                      <a:r>
                        <a:rPr lang="en-US" sz="2000" b="1" kern="1200" dirty="0" smtClean="0">
                          <a:solidFill>
                            <a:srgbClr val="640000"/>
                          </a:solidFill>
                          <a:latin typeface="Agency FB" pitchFamily="34" charset="0"/>
                          <a:ea typeface="GE Dinar Two" pitchFamily="18" charset="-78"/>
                          <a:cs typeface="GE Dinar Two" pitchFamily="18" charset="-78"/>
                        </a:rPr>
                        <a:t>14.1</a:t>
                      </a:r>
                      <a:endParaRPr lang="en-US" sz="2000" b="1" kern="1200" dirty="0">
                        <a:solidFill>
                          <a:srgbClr val="640000"/>
                        </a:solidFill>
                        <a:latin typeface="Agency FB" pitchFamily="34" charset="0"/>
                        <a:ea typeface="GE Dinar Two" pitchFamily="18" charset="-78"/>
                        <a:cs typeface="GE Dinar Two" pitchFamily="18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7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kern="1200" dirty="0" smtClean="0">
                          <a:solidFill>
                            <a:srgbClr val="640000"/>
                          </a:solidFill>
                          <a:latin typeface="GE Dinar Two" pitchFamily="18" charset="-78"/>
                          <a:ea typeface="GE Dinar Two" pitchFamily="18" charset="-78"/>
                          <a:cs typeface="GE Dinar Two" pitchFamily="18" charset="-78"/>
                        </a:rPr>
                        <a:t>جدول خطوات تنفيذ كل إجراء</a:t>
                      </a:r>
                      <a:endParaRPr lang="en-US" sz="1400" b="1" kern="1200" dirty="0" smtClean="0">
                        <a:solidFill>
                          <a:srgbClr val="640000"/>
                        </a:solidFill>
                        <a:latin typeface="GE Dinar Two" pitchFamily="18" charset="-78"/>
                        <a:ea typeface="GE Dinar Two" pitchFamily="18" charset="-78"/>
                        <a:cs typeface="GE Dinar Two" pitchFamily="18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640000"/>
                          </a:solidFill>
                          <a:latin typeface="Agency FB" pitchFamily="34" charset="0"/>
                          <a:ea typeface="GE Dinar Two" pitchFamily="18" charset="-78"/>
                          <a:cs typeface="GE Dinar Two" pitchFamily="18" charset="-78"/>
                        </a:rPr>
                        <a:t>14.2</a:t>
                      </a: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7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kern="1200" dirty="0" smtClean="0">
                          <a:solidFill>
                            <a:srgbClr val="640000"/>
                          </a:solidFill>
                          <a:latin typeface="GE Dinar Two" pitchFamily="18" charset="-78"/>
                          <a:ea typeface="GE Dinar Two" pitchFamily="18" charset="-78"/>
                          <a:cs typeface="GE Dinar Two" pitchFamily="18" charset="-78"/>
                        </a:rPr>
                        <a:t>الرسوم التوضيحية لكل إجراء</a:t>
                      </a:r>
                      <a:endParaRPr lang="en-US" sz="1400" b="1" kern="1200" dirty="0" smtClean="0">
                        <a:solidFill>
                          <a:srgbClr val="640000"/>
                        </a:solidFill>
                        <a:latin typeface="GE Dinar Two" pitchFamily="18" charset="-78"/>
                        <a:ea typeface="GE Dinar Two" pitchFamily="18" charset="-78"/>
                        <a:cs typeface="GE Dinar Two" pitchFamily="18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640000"/>
                          </a:solidFill>
                          <a:latin typeface="Agency FB" pitchFamily="34" charset="0"/>
                          <a:ea typeface="GE Dinar Two" pitchFamily="18" charset="-78"/>
                          <a:cs typeface="GE Dinar Two" pitchFamily="18" charset="-78"/>
                        </a:rPr>
                        <a:t>14.3</a:t>
                      </a: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175"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dirty="0" smtClean="0">
                          <a:solidFill>
                            <a:srgbClr val="640000"/>
                          </a:solidFill>
                          <a:latin typeface="GE Dinar Two" pitchFamily="18" charset="-78"/>
                          <a:ea typeface="GE Dinar Two" pitchFamily="18" charset="-78"/>
                          <a:cs typeface="GE Dinar Two" pitchFamily="18" charset="-78"/>
                        </a:rPr>
                        <a:t>ملف أهداف الجودة</a:t>
                      </a:r>
                    </a:p>
                    <a:p>
                      <a:pPr marL="0" marR="0" lvl="0" indent="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kern="1200" dirty="0" smtClean="0">
                          <a:solidFill>
                            <a:srgbClr val="640000"/>
                          </a:solidFill>
                          <a:latin typeface="GE Dinar Two" pitchFamily="18" charset="-78"/>
                          <a:ea typeface="GE Dinar Two" pitchFamily="18" charset="-78"/>
                          <a:cs typeface="GE Dinar Two" pitchFamily="18" charset="-78"/>
                        </a:rPr>
                        <a:t>تحديد أهداف الجودة للمؤسسة متضمناً العناصر التالية لكل هدف جودة (الهدف - خطوات التنفيذ - المسئول عن التنفيذ - المواد اللازمة - تاريخ الانتهاء من التنفيذ - تقرير يبين قياس نتائج تحقيق الهدف).</a:t>
                      </a:r>
                      <a:endParaRPr lang="en-US" sz="1400" b="1" kern="1200" dirty="0" smtClean="0">
                        <a:solidFill>
                          <a:srgbClr val="640000"/>
                        </a:solidFill>
                        <a:latin typeface="GE Dinar Two" pitchFamily="18" charset="-78"/>
                        <a:ea typeface="GE Dinar Two" pitchFamily="18" charset="-78"/>
                        <a:cs typeface="GE Dinar Two" pitchFamily="18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kern="1200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640000"/>
                          </a:solidFill>
                          <a:latin typeface="Agency FB" pitchFamily="34" charset="0"/>
                          <a:ea typeface="Calibri"/>
                          <a:cs typeface="DecoType Naskh Variants" pitchFamily="2" charset="-78"/>
                        </a:rPr>
                        <a:t>15</a:t>
                      </a:r>
                      <a:endParaRPr lang="en-US" sz="2400" b="1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175">
                <a:tc gridSpan="2">
                  <a:txBody>
                    <a:bodyPr/>
                    <a:lstStyle/>
                    <a:p>
                      <a:pPr marL="0" marR="0" lvl="1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dirty="0" smtClean="0">
                          <a:solidFill>
                            <a:srgbClr val="640000"/>
                          </a:solidFill>
                          <a:latin typeface="GE Dinar Two" pitchFamily="18" charset="-78"/>
                          <a:ea typeface="GE Dinar Two" pitchFamily="18" charset="-78"/>
                          <a:cs typeface="GE Dinar Two" pitchFamily="18" charset="-78"/>
                        </a:rPr>
                        <a:t>ملف التخطيط للتغيير</a:t>
                      </a:r>
                      <a:endParaRPr lang="en-US" sz="2000" b="1" kern="1200" dirty="0" smtClean="0">
                        <a:solidFill>
                          <a:srgbClr val="640000"/>
                        </a:solidFill>
                        <a:latin typeface="GE Dinar Two" pitchFamily="18" charset="-78"/>
                        <a:ea typeface="GE Dinar Two" pitchFamily="18" charset="-78"/>
                        <a:cs typeface="GE Dinar Two" pitchFamily="18" charset="-78"/>
                      </a:endParaRPr>
                    </a:p>
                    <a:p>
                      <a:pPr marL="0" marR="0" lvl="1" indent="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kern="1200" dirty="0" smtClean="0">
                          <a:solidFill>
                            <a:srgbClr val="640000"/>
                          </a:solidFill>
                          <a:latin typeface="GE Dinar Two" pitchFamily="18" charset="-78"/>
                          <a:ea typeface="GE Dinar Two" pitchFamily="18" charset="-78"/>
                          <a:cs typeface="GE Dinar Two" pitchFamily="18" charset="-78"/>
                        </a:rPr>
                        <a:t>وصف التغيير - مبررات التغيير - الموارد اللازمة للتغيير - آليات مراقبة النتائج المحتملة من التغيير (الإيجابي أو والسلبي) - إجراءات التصدي أو تخفيف المخاطر الناتجة عن التغيير - آلية التواصل مع الجهات المعنية بالتغيير.</a:t>
                      </a:r>
                      <a:endParaRPr lang="en-US" sz="1400" b="1" kern="1200" dirty="0" smtClean="0">
                        <a:solidFill>
                          <a:srgbClr val="640000"/>
                        </a:solidFill>
                        <a:latin typeface="GE Dinar Two" pitchFamily="18" charset="-78"/>
                        <a:ea typeface="GE Dinar Two" pitchFamily="18" charset="-78"/>
                        <a:cs typeface="GE Dinar Two" pitchFamily="18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kern="1200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640000"/>
                          </a:solidFill>
                          <a:latin typeface="Agency FB" pitchFamily="34" charset="0"/>
                          <a:ea typeface="Calibri"/>
                          <a:cs typeface="DecoType Naskh Variants" pitchFamily="2" charset="-78"/>
                        </a:rPr>
                        <a:t>16</a:t>
                      </a:r>
                      <a:endParaRPr lang="en-US" sz="2400" b="1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52400" y="457200"/>
          <a:ext cx="7606878" cy="5410198"/>
        </p:xfrm>
        <a:graphic>
          <a:graphicData uri="http://schemas.openxmlformats.org/drawingml/2006/table">
            <a:tbl>
              <a:tblPr/>
              <a:tblGrid>
                <a:gridCol w="655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273"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640000"/>
                        </a:solidFill>
                        <a:latin typeface="Calibri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kern="1200" dirty="0">
                        <a:solidFill>
                          <a:srgbClr val="640000"/>
                        </a:solidFill>
                        <a:latin typeface="GE Dinar Two" pitchFamily="18" charset="-78"/>
                        <a:ea typeface="GE Dinar Two" pitchFamily="18" charset="-78"/>
                        <a:cs typeface="GE Dinar Two" pitchFamily="18" charset="-78"/>
                      </a:endParaRPr>
                    </a:p>
                  </a:txBody>
                  <a:tcPr marL="61472" marR="6147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75"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dirty="0" smtClean="0">
                          <a:solidFill>
                            <a:srgbClr val="640000"/>
                          </a:solidFill>
                          <a:latin typeface="GE Dinar Two" pitchFamily="18" charset="-78"/>
                          <a:ea typeface="GE Dinar Two" pitchFamily="18" charset="-78"/>
                          <a:cs typeface="GE Dinar Two" pitchFamily="18" charset="-78"/>
                        </a:rPr>
                        <a:t>ملف التدريب</a:t>
                      </a:r>
                      <a:endParaRPr lang="en-US" sz="2000" b="1" kern="1200" dirty="0" smtClean="0">
                        <a:solidFill>
                          <a:srgbClr val="640000"/>
                        </a:solidFill>
                        <a:latin typeface="GE Dinar Two" pitchFamily="18" charset="-78"/>
                        <a:ea typeface="GE Dinar Two" pitchFamily="18" charset="-78"/>
                        <a:cs typeface="GE Dinar Two" pitchFamily="18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640000"/>
                          </a:solidFill>
                          <a:latin typeface="Agency FB" pitchFamily="34" charset="0"/>
                          <a:ea typeface="Calibri"/>
                          <a:cs typeface="DecoType Naskh Variants" pitchFamily="2" charset="-78"/>
                        </a:rPr>
                        <a:t>17</a:t>
                      </a:r>
                      <a:endParaRPr lang="en-US" sz="2400" b="1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75"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dirty="0" smtClean="0">
                          <a:solidFill>
                            <a:srgbClr val="640000"/>
                          </a:solidFill>
                          <a:latin typeface="GE Dinar Two" pitchFamily="18" charset="-78"/>
                          <a:ea typeface="GE Dinar Two" pitchFamily="18" charset="-78"/>
                          <a:cs typeface="GE Dinar Two" pitchFamily="18" charset="-78"/>
                        </a:rPr>
                        <a:t>ملف عملية الشراء</a:t>
                      </a:r>
                      <a:endParaRPr lang="en-US" sz="2000" b="1" kern="1200" dirty="0" smtClean="0">
                        <a:solidFill>
                          <a:srgbClr val="640000"/>
                        </a:solidFill>
                        <a:latin typeface="GE Dinar Two" pitchFamily="18" charset="-78"/>
                        <a:ea typeface="GE Dinar Two" pitchFamily="18" charset="-78"/>
                        <a:cs typeface="GE Dinar Two" pitchFamily="18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640000"/>
                          </a:solidFill>
                          <a:latin typeface="Agency FB" pitchFamily="34" charset="0"/>
                          <a:ea typeface="Calibri"/>
                          <a:cs typeface="DecoType Naskh Variants" pitchFamily="2" charset="-78"/>
                        </a:rPr>
                        <a:t>18</a:t>
                      </a:r>
                      <a:endParaRPr lang="en-US" sz="2400" b="1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75"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dirty="0" smtClean="0">
                          <a:solidFill>
                            <a:srgbClr val="640000"/>
                          </a:solidFill>
                          <a:latin typeface="GE Dinar Two" pitchFamily="18" charset="-78"/>
                          <a:ea typeface="GE Dinar Two" pitchFamily="18" charset="-78"/>
                          <a:cs typeface="GE Dinar Two" pitchFamily="18" charset="-78"/>
                        </a:rPr>
                        <a:t>دليل النماذج</a:t>
                      </a:r>
                      <a:endParaRPr lang="en-US" sz="2000" b="1" kern="1200" dirty="0" smtClean="0">
                        <a:solidFill>
                          <a:srgbClr val="640000"/>
                        </a:solidFill>
                        <a:latin typeface="GE Dinar Two" pitchFamily="18" charset="-78"/>
                        <a:ea typeface="GE Dinar Two" pitchFamily="18" charset="-78"/>
                        <a:cs typeface="GE Dinar Two" pitchFamily="18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640000"/>
                          </a:solidFill>
                          <a:latin typeface="Agency FB" pitchFamily="34" charset="0"/>
                          <a:ea typeface="Calibri"/>
                          <a:cs typeface="DecoType Naskh Variants" pitchFamily="2" charset="-78"/>
                        </a:rPr>
                        <a:t>19</a:t>
                      </a:r>
                      <a:endParaRPr lang="en-US" sz="2400" b="1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7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kern="1200" dirty="0" smtClean="0">
                          <a:solidFill>
                            <a:srgbClr val="640000"/>
                          </a:solidFill>
                          <a:latin typeface="GE Dinar Two" pitchFamily="18" charset="-78"/>
                          <a:ea typeface="GE Dinar Two" pitchFamily="18" charset="-78"/>
                          <a:cs typeface="GE Dinar Two" pitchFamily="18" charset="-78"/>
                        </a:rPr>
                        <a:t>دليل النماذج الداخلية</a:t>
                      </a:r>
                      <a:endParaRPr lang="en-US" sz="1400" b="1" kern="1200" dirty="0" smtClean="0">
                        <a:solidFill>
                          <a:srgbClr val="640000"/>
                        </a:solidFill>
                        <a:latin typeface="GE Dinar Two" pitchFamily="18" charset="-78"/>
                        <a:ea typeface="GE Dinar Two" pitchFamily="18" charset="-78"/>
                        <a:cs typeface="GE Dinar Two" pitchFamily="18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rtl="1"/>
                      <a:r>
                        <a:rPr lang="en-US" sz="2000" b="1" kern="1200" dirty="0" smtClean="0">
                          <a:solidFill>
                            <a:srgbClr val="640000"/>
                          </a:solidFill>
                          <a:latin typeface="Agency FB" pitchFamily="34" charset="0"/>
                          <a:ea typeface="GE Dinar Two" pitchFamily="18" charset="-78"/>
                          <a:cs typeface="GE Dinar Two" pitchFamily="18" charset="-78"/>
                        </a:rPr>
                        <a:t>19.1</a:t>
                      </a:r>
                      <a:endParaRPr lang="en-US" sz="2000" b="1" kern="1200" dirty="0">
                        <a:solidFill>
                          <a:srgbClr val="640000"/>
                        </a:solidFill>
                        <a:latin typeface="Agency FB" pitchFamily="34" charset="0"/>
                        <a:ea typeface="GE Dinar Two" pitchFamily="18" charset="-78"/>
                        <a:cs typeface="GE Dinar Two" pitchFamily="18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7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kern="1200" dirty="0" smtClean="0">
                          <a:solidFill>
                            <a:srgbClr val="640000"/>
                          </a:solidFill>
                          <a:latin typeface="GE Dinar Two" pitchFamily="18" charset="-78"/>
                          <a:ea typeface="GE Dinar Two" pitchFamily="18" charset="-78"/>
                          <a:cs typeface="GE Dinar Two" pitchFamily="18" charset="-78"/>
                        </a:rPr>
                        <a:t>دليل النماذج الخارجية</a:t>
                      </a:r>
                      <a:endParaRPr lang="en-US" sz="1400" b="1" kern="1200" dirty="0" smtClean="0">
                        <a:solidFill>
                          <a:srgbClr val="640000"/>
                        </a:solidFill>
                        <a:latin typeface="GE Dinar Two" pitchFamily="18" charset="-78"/>
                        <a:ea typeface="GE Dinar Two" pitchFamily="18" charset="-78"/>
                        <a:cs typeface="GE Dinar Two" pitchFamily="18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1"/>
                      <a:r>
                        <a:rPr lang="en-US" sz="2000" b="1" kern="1200" dirty="0" smtClean="0">
                          <a:solidFill>
                            <a:srgbClr val="640000"/>
                          </a:solidFill>
                          <a:latin typeface="Agency FB" pitchFamily="34" charset="0"/>
                          <a:ea typeface="GE Dinar Two" pitchFamily="18" charset="-78"/>
                          <a:cs typeface="GE Dinar Two" pitchFamily="18" charset="-78"/>
                        </a:rPr>
                        <a:t>19.2</a:t>
                      </a:r>
                      <a:endParaRPr lang="en-US" sz="2000" b="1" kern="1200" dirty="0">
                        <a:solidFill>
                          <a:srgbClr val="640000"/>
                        </a:solidFill>
                        <a:latin typeface="Agency FB" pitchFamily="34" charset="0"/>
                        <a:ea typeface="GE Dinar Two" pitchFamily="18" charset="-78"/>
                        <a:cs typeface="GE Dinar Two" pitchFamily="18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75"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dirty="0" smtClean="0">
                          <a:solidFill>
                            <a:srgbClr val="640000"/>
                          </a:solidFill>
                          <a:latin typeface="GE Dinar Two" pitchFamily="18" charset="-78"/>
                          <a:ea typeface="GE Dinar Two" pitchFamily="18" charset="-78"/>
                          <a:cs typeface="GE Dinar Two" pitchFamily="18" charset="-78"/>
                        </a:rPr>
                        <a:t>الرموز والمصطلحات العلمية</a:t>
                      </a:r>
                      <a:endParaRPr lang="en-US" sz="2000" b="1" kern="1200" dirty="0" smtClean="0">
                        <a:solidFill>
                          <a:srgbClr val="640000"/>
                        </a:solidFill>
                        <a:latin typeface="GE Dinar Two" pitchFamily="18" charset="-78"/>
                        <a:ea typeface="GE Dinar Two" pitchFamily="18" charset="-78"/>
                        <a:cs typeface="GE Dinar Two" pitchFamily="18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 smtClean="0">
                        <a:solidFill>
                          <a:srgbClr val="640000"/>
                        </a:solidFill>
                        <a:latin typeface="GE Dinar Two" pitchFamily="18" charset="-78"/>
                        <a:ea typeface="GE Dinar Two" pitchFamily="18" charset="-78"/>
                        <a:cs typeface="GE Dinar Two" pitchFamily="18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640000"/>
                          </a:solidFill>
                          <a:latin typeface="Agency FB" pitchFamily="34" charset="0"/>
                          <a:ea typeface="Calibri"/>
                          <a:cs typeface="DecoType Naskh Variants" pitchFamily="2" charset="-78"/>
                        </a:rPr>
                        <a:t>20</a:t>
                      </a:r>
                      <a:endParaRPr lang="en-US" sz="2400" b="1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75">
                <a:tc gridSpan="2">
                  <a:txBody>
                    <a:bodyPr/>
                    <a:lstStyle/>
                    <a:p>
                      <a:pPr lvl="0" rtl="1"/>
                      <a:r>
                        <a:rPr lang="ar-SA" sz="2000" b="1" kern="1200" dirty="0" smtClean="0">
                          <a:solidFill>
                            <a:srgbClr val="640000"/>
                          </a:solidFill>
                          <a:latin typeface="GE Dinar Two" pitchFamily="18" charset="-78"/>
                          <a:ea typeface="GE Dinar Two" pitchFamily="18" charset="-78"/>
                          <a:cs typeface="GE Dinar Two" pitchFamily="18" charset="-78"/>
                        </a:rPr>
                        <a:t>المراجع والوثائق الخارجية</a:t>
                      </a:r>
                      <a:endParaRPr lang="en-US" sz="2000" b="1" kern="1200" dirty="0">
                        <a:solidFill>
                          <a:srgbClr val="640000"/>
                        </a:solidFill>
                        <a:latin typeface="GE Dinar Two" pitchFamily="18" charset="-78"/>
                        <a:ea typeface="GE Dinar Two" pitchFamily="18" charset="-78"/>
                        <a:cs typeface="GE Dinar Two" pitchFamily="18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ar-SA" dirty="0"/>
                    </a:p>
                  </a:txBody>
                  <a:tcPr marL="61472" marR="61472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640000"/>
                          </a:solidFill>
                          <a:latin typeface="Agency FB" pitchFamily="34" charset="0"/>
                          <a:ea typeface="Calibri"/>
                          <a:cs typeface="DecoType Naskh Variants" pitchFamily="2" charset="-78"/>
                        </a:rPr>
                        <a:t>21</a:t>
                      </a:r>
                      <a:endParaRPr lang="en-US" sz="2400" b="1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175">
                <a:tc gridSpan="2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kern="1200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175">
                <a:tc gridSpan="2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kern="1200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175">
                <a:tc gridSpan="2">
                  <a:txBody>
                    <a:bodyPr/>
                    <a:lstStyle/>
                    <a:p>
                      <a:pPr rtl="1"/>
                      <a:endParaRPr lang="ar-SA" sz="2400" b="1" kern="1200" dirty="0" smtClean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175">
                <a:tc gridSpan="2">
                  <a:txBody>
                    <a:bodyPr/>
                    <a:lstStyle/>
                    <a:p>
                      <a:pPr rtl="1"/>
                      <a:endParaRPr lang="ar-SA" sz="2400" b="1" kern="1200" dirty="0" smtClean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640000"/>
                        </a:solidFill>
                        <a:latin typeface="Agency FB" pitchFamily="34" charset="0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882069" y="2286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graphicFrame>
        <p:nvGraphicFramePr>
          <p:cNvPr id="8" name="كائن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293902"/>
              </p:ext>
            </p:extLst>
          </p:nvPr>
        </p:nvGraphicFramePr>
        <p:xfrm>
          <a:off x="0" y="908429"/>
          <a:ext cx="7772398" cy="5492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Acrobat Document" r:id="rId3" imgW="8019846" imgH="5667226" progId="AcroExch.Document.7">
                  <p:embed/>
                </p:oleObj>
              </mc:Choice>
              <mc:Fallback>
                <p:oleObj name="Acrobat Document" r:id="rId3" imgW="8019846" imgH="566722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908429"/>
                        <a:ext cx="7772398" cy="54923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مربع نص 8"/>
          <p:cNvSpPr txBox="1"/>
          <p:nvPr/>
        </p:nvSpPr>
        <p:spPr>
          <a:xfrm>
            <a:off x="1" y="243989"/>
            <a:ext cx="777239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 smtClean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منهجية جامعة الملك سعود في تطبيق نظام إدارة الجودة</a:t>
            </a:r>
          </a:p>
          <a:p>
            <a:pPr algn="ctr"/>
            <a:r>
              <a:rPr lang="ar-SA" sz="2000" dirty="0" smtClean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 وفق المعيار القياسي الدولي </a:t>
            </a:r>
            <a:r>
              <a:rPr lang="ar-SA" sz="2000" b="1" dirty="0" smtClean="0">
                <a:solidFill>
                  <a:srgbClr val="740000"/>
                </a:solidFill>
                <a:latin typeface="Agency FB" panose="020B0503020202020204" pitchFamily="34" charset="0"/>
                <a:ea typeface="GE Dinar Two" pitchFamily="18" charset="-78"/>
                <a:cs typeface="GE Dinar Two" pitchFamily="18" charset="-78"/>
              </a:rPr>
              <a:t>(</a:t>
            </a:r>
            <a:r>
              <a:rPr lang="en-US" sz="2000" b="1" dirty="0" smtClean="0">
                <a:solidFill>
                  <a:srgbClr val="740000"/>
                </a:solidFill>
                <a:latin typeface="Agency FB" panose="020B0503020202020204" pitchFamily="34" charset="0"/>
                <a:ea typeface="GE Dinar Two" pitchFamily="18" charset="-78"/>
                <a:cs typeface="GE Dinar Two" pitchFamily="18" charset="-78"/>
              </a:rPr>
              <a:t>ISO 9001 : 2015</a:t>
            </a:r>
            <a:r>
              <a:rPr lang="ar-SA" sz="2000" b="1" dirty="0" smtClean="0">
                <a:solidFill>
                  <a:srgbClr val="740000"/>
                </a:solidFill>
                <a:latin typeface="Agency FB" panose="020B0503020202020204" pitchFamily="34" charset="0"/>
                <a:ea typeface="GE Dinar Two" pitchFamily="18" charset="-78"/>
                <a:cs typeface="GE Dinar Two" pitchFamily="18" charset="-78"/>
              </a:rPr>
              <a:t>)</a:t>
            </a:r>
            <a:endParaRPr lang="ar-SA" sz="2000" b="1" dirty="0">
              <a:solidFill>
                <a:srgbClr val="740000"/>
              </a:solidFill>
              <a:latin typeface="Agency FB" panose="020B0503020202020204" pitchFamily="34" charset="0"/>
              <a:ea typeface="GE Dinar Two" pitchFamily="18" charset="-78"/>
              <a:cs typeface="GE Dinar Two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0" y="2590800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60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غلاف نظام إدارة الجودة </a:t>
            </a:r>
            <a:endParaRPr lang="en-US" sz="5400" b="1" dirty="0" smtClean="0">
              <a:solidFill>
                <a:srgbClr val="640000"/>
              </a:solidFill>
              <a:latin typeface="Agency FB" pitchFamily="34" charset="0"/>
              <a:ea typeface="GE Dinar Two" pitchFamily="18" charset="-78"/>
              <a:cs typeface="GE Dinar Two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760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pic>
        <p:nvPicPr>
          <p:cNvPr id="5" name="صورة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0"/>
            <a:ext cx="5257800" cy="647700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0" y="1981200"/>
            <a:ext cx="777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60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مخطط لتوزّع المباني ولأدوار والمكاتب</a:t>
            </a:r>
            <a:endParaRPr lang="en-US" sz="6000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pic>
        <p:nvPicPr>
          <p:cNvPr id="5" name="Picture 4" descr="https://projects.ksu.edu.sa/sites/projects.ksu.edu.sa/files/full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7239000" cy="6153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pic>
        <p:nvPicPr>
          <p:cNvPr id="7" name="Picture 2" descr="https://cba.ksu.edu.sa/sites/cba.ksu.edu.sa/files/imce_images/ldwr-lrdy_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388" y="0"/>
            <a:ext cx="7416412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0" y="228600"/>
            <a:ext cx="77724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6792C5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أعضاء المنظمة الدولية</a:t>
            </a:r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0354"/>
            <a:ext cx="7734300" cy="432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مستطيل 13"/>
          <p:cNvSpPr/>
          <p:nvPr/>
        </p:nvSpPr>
        <p:spPr>
          <a:xfrm>
            <a:off x="3276600" y="5791200"/>
            <a:ext cx="3554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https://www.iso.org/members.html</a:t>
            </a:r>
            <a:endParaRPr lang="ar-SA" dirty="0"/>
          </a:p>
        </p:txBody>
      </p:sp>
      <p:grpSp>
        <p:nvGrpSpPr>
          <p:cNvPr id="19" name="مجموعة 18"/>
          <p:cNvGrpSpPr/>
          <p:nvPr/>
        </p:nvGrpSpPr>
        <p:grpSpPr>
          <a:xfrm>
            <a:off x="304800" y="5638800"/>
            <a:ext cx="3048000" cy="923330"/>
            <a:chOff x="1752600" y="5791200"/>
            <a:chExt cx="3048000" cy="923330"/>
          </a:xfrm>
        </p:grpSpPr>
        <p:sp>
          <p:nvSpPr>
            <p:cNvPr id="15" name="مستطيل 14"/>
            <p:cNvSpPr/>
            <p:nvPr/>
          </p:nvSpPr>
          <p:spPr>
            <a:xfrm>
              <a:off x="1752600" y="5791200"/>
              <a:ext cx="30480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SA" dirty="0" smtClean="0">
                  <a:solidFill>
                    <a:schemeClr val="bg1">
                      <a:lumMod val="50000"/>
                    </a:schemeClr>
                  </a:solidFill>
                  <a:latin typeface="GE Dinar Two" pitchFamily="18" charset="-78"/>
                  <a:ea typeface="GE Dinar Two" pitchFamily="18" charset="-78"/>
                  <a:cs typeface="GE Dinar Two" pitchFamily="18" charset="-78"/>
                </a:rPr>
                <a:t>                             أعضاء المنظمة</a:t>
              </a:r>
            </a:p>
            <a:p>
              <a:r>
                <a:rPr lang="ar-SA" dirty="0" smtClean="0">
                  <a:solidFill>
                    <a:schemeClr val="bg1">
                      <a:lumMod val="50000"/>
                    </a:schemeClr>
                  </a:solidFill>
                  <a:latin typeface="GE Dinar Two" pitchFamily="18" charset="-78"/>
                  <a:ea typeface="GE Dinar Two" pitchFamily="18" charset="-78"/>
                  <a:cs typeface="GE Dinar Two" pitchFamily="18" charset="-78"/>
                </a:rPr>
                <a:t>                              الأعضاء المراسلون</a:t>
              </a:r>
            </a:p>
            <a:p>
              <a:r>
                <a:rPr lang="ar-SA" dirty="0" smtClean="0">
                  <a:solidFill>
                    <a:schemeClr val="bg1">
                      <a:lumMod val="50000"/>
                    </a:schemeClr>
                  </a:solidFill>
                  <a:latin typeface="GE Dinar Two" pitchFamily="18" charset="-78"/>
                  <a:ea typeface="GE Dinar Two" pitchFamily="18" charset="-78"/>
                  <a:cs typeface="GE Dinar Two" pitchFamily="18" charset="-78"/>
                </a:rPr>
                <a:t>                               أعضاء المشترك</a:t>
              </a:r>
              <a:endParaRPr lang="ar-SA" dirty="0">
                <a:solidFill>
                  <a:schemeClr val="bg1">
                    <a:lumMod val="50000"/>
                  </a:schemeClr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endParaRPr>
            </a:p>
          </p:txBody>
        </p:sp>
        <p:sp>
          <p:nvSpPr>
            <p:cNvPr id="16" name="مستطيل 15"/>
            <p:cNvSpPr/>
            <p:nvPr/>
          </p:nvSpPr>
          <p:spPr>
            <a:xfrm>
              <a:off x="3733800" y="5867400"/>
              <a:ext cx="2286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7" name="مستطيل 16"/>
            <p:cNvSpPr/>
            <p:nvPr/>
          </p:nvSpPr>
          <p:spPr>
            <a:xfrm>
              <a:off x="3733800" y="6172200"/>
              <a:ext cx="228600" cy="152400"/>
            </a:xfrm>
            <a:prstGeom prst="rect">
              <a:avLst/>
            </a:prstGeom>
            <a:solidFill>
              <a:srgbClr val="D9851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8" name="مستطيل 17"/>
            <p:cNvSpPr/>
            <p:nvPr/>
          </p:nvSpPr>
          <p:spPr>
            <a:xfrm>
              <a:off x="3733800" y="6477000"/>
              <a:ext cx="228600" cy="1524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0" y="2286000"/>
            <a:ext cx="7772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5500" b="1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قرار تشكيل فريق إعداد نظام إدارة الجودة (</a:t>
            </a:r>
            <a:r>
              <a:rPr lang="en-US" sz="5500" b="1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ISO</a:t>
            </a:r>
            <a:r>
              <a:rPr lang="ar-SA" sz="5500" b="1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)</a:t>
            </a:r>
            <a:endParaRPr lang="en-US" sz="5500" b="1" dirty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0340" y="76200"/>
            <a:ext cx="4910060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52400"/>
            <a:ext cx="4953000" cy="6294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0" y="2286000"/>
            <a:ext cx="7772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5500" b="1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قرار تكليف ممثلً لإدارة للجودة في</a:t>
            </a:r>
            <a:endParaRPr lang="en-US" sz="5500" b="1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pic>
        <p:nvPicPr>
          <p:cNvPr id="9523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76200"/>
            <a:ext cx="4815281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0" y="2895600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60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قرار الإنشاء </a:t>
            </a:r>
            <a:endParaRPr lang="en-US" sz="6000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609600"/>
            <a:ext cx="3758908" cy="5572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143000"/>
            <a:ext cx="3533503" cy="45804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0" y="2895600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60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سياق المؤسسة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0" y="1066800"/>
            <a:ext cx="77724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ar-SA" sz="5400" b="1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نبذه عن المؤسسة</a:t>
            </a:r>
          </a:p>
          <a:p>
            <a:pPr marL="0" lvl="1" algn="ctr"/>
            <a:endParaRPr lang="ar-SA" sz="5400" b="1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pPr marL="714375" lvl="1">
              <a:buFont typeface="Arial" pitchFamily="34" charset="0"/>
              <a:buChar char="•"/>
            </a:pPr>
            <a:r>
              <a:rPr lang="ar-SA" sz="4800" b="1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</a:t>
            </a:r>
            <a:r>
              <a:rPr lang="ar-SA" sz="3200" b="1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تاريخية</a:t>
            </a:r>
          </a:p>
          <a:p>
            <a:pPr marL="714375" lvl="1">
              <a:buFont typeface="Arial" pitchFamily="34" charset="0"/>
              <a:buChar char="•"/>
            </a:pPr>
            <a:endParaRPr lang="ar-SA" sz="3200" b="1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pPr marL="714375" lvl="1">
              <a:buFont typeface="Arial" pitchFamily="34" charset="0"/>
              <a:buChar char="•"/>
            </a:pPr>
            <a:r>
              <a:rPr lang="ar-SA" sz="3200" b="1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فنية </a:t>
            </a:r>
          </a:p>
          <a:p>
            <a:pPr marL="714375" lvl="1">
              <a:buFont typeface="Arial" pitchFamily="34" charset="0"/>
              <a:buChar char="•"/>
            </a:pPr>
            <a:endParaRPr lang="ar-SA" sz="3200" b="1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pPr marL="714375" lvl="1">
              <a:buFont typeface="Arial" pitchFamily="34" charset="0"/>
              <a:buChar char="•"/>
            </a:pPr>
            <a:r>
              <a:rPr lang="ar-SA" sz="3200" b="1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الارتباط التنظيمي بالمؤسسات الأخرى</a:t>
            </a:r>
            <a:endParaRPr lang="en-US" sz="3200" b="1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pic>
        <p:nvPicPr>
          <p:cNvPr id="983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777685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1" y="769977"/>
            <a:ext cx="7772400" cy="566308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أصل كلمة </a:t>
            </a:r>
            <a:r>
              <a:rPr lang="ar-SA" sz="4400" dirty="0" err="1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آ</a:t>
            </a:r>
            <a:r>
              <a:rPr lang="ar-SA" sz="4400" dirty="0" err="1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يزو</a:t>
            </a:r>
            <a:endParaRPr lang="ar-SA" sz="4400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endParaRPr lang="ar-SA" dirty="0" smtClean="0"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r>
              <a:rPr lang="ar-SA" sz="3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</a:t>
            </a:r>
            <a:r>
              <a:rPr lang="en-US" sz="4000" b="1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ISO</a:t>
            </a:r>
            <a:r>
              <a:rPr lang="en-US" sz="3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) </a:t>
            </a:r>
            <a:r>
              <a:rPr lang="ar-SA" sz="3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من اليونانية </a:t>
            </a:r>
            <a:r>
              <a:rPr lang="el-GR" sz="3600" dirty="0" smtClean="0">
                <a:solidFill>
                  <a:srgbClr val="640000"/>
                </a:solidFill>
                <a:ea typeface="GE Dinar Two" pitchFamily="18" charset="-78"/>
                <a:cs typeface="GE Dinar Two" pitchFamily="18" charset="-78"/>
              </a:rPr>
              <a:t>ἴσος (</a:t>
            </a:r>
            <a:r>
              <a:rPr lang="ar-SA" sz="3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 </a:t>
            </a:r>
            <a:r>
              <a:rPr lang="ar-SA" sz="3600" dirty="0" err="1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إسوس</a:t>
            </a:r>
            <a:r>
              <a:rPr lang="ar-SA" sz="3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 /</a:t>
            </a:r>
            <a:r>
              <a:rPr lang="en-US" sz="4000" b="1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 </a:t>
            </a:r>
            <a:r>
              <a:rPr lang="en-US" sz="4000" b="1" dirty="0" err="1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ísos</a:t>
            </a:r>
            <a:r>
              <a:rPr lang="en-US" sz="3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) </a:t>
            </a:r>
            <a:r>
              <a:rPr lang="ar-SA" sz="3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بمعنى المساواة)</a:t>
            </a:r>
          </a:p>
          <a:p>
            <a:endParaRPr lang="ar-SA" sz="3600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pPr algn="ctr" rtl="0"/>
            <a:r>
              <a:rPr lang="ar-SA" sz="3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 </a:t>
            </a:r>
            <a:r>
              <a:rPr lang="en-US" sz="4000" b="1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International Organization for Standardization </a:t>
            </a:r>
            <a:endParaRPr lang="ar-SA" sz="3600" b="1" dirty="0" smtClean="0">
              <a:solidFill>
                <a:srgbClr val="640000"/>
              </a:solidFill>
              <a:latin typeface="Agency FB" pitchFamily="34" charset="0"/>
              <a:ea typeface="GE Dinar Two" pitchFamily="18" charset="-78"/>
              <a:cs typeface="GE Dinar Two" pitchFamily="18" charset="-78"/>
            </a:endParaRPr>
          </a:p>
          <a:p>
            <a:endParaRPr lang="ar-SA" sz="3600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pPr algn="ctr"/>
            <a:r>
              <a:rPr lang="ar-SA" sz="3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هدف المنظمة هو المساواة بين ثقافات الشعوب المختلفة.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7772399" cy="528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0740"/>
            <a:ext cx="7772399" cy="528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pic>
        <p:nvPicPr>
          <p:cNvPr id="972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85800"/>
            <a:ext cx="7772400" cy="527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0" y="1600200"/>
            <a:ext cx="7772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6000" b="1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الرؤية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6000" b="1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		الرسالة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6000" b="1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					الأهداف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28601" y="0"/>
            <a:ext cx="75438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الرسالة </a:t>
            </a:r>
            <a:r>
              <a:rPr lang="en-US" sz="4400" b="1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Mission</a:t>
            </a:r>
            <a:endParaRPr lang="ar-SA" sz="3600" b="1" dirty="0" smtClean="0">
              <a:solidFill>
                <a:srgbClr val="640000"/>
              </a:solidFill>
              <a:latin typeface="Agency FB" pitchFamily="34" charset="0"/>
              <a:ea typeface="GE Dinar Two" pitchFamily="18" charset="-78"/>
              <a:cs typeface="GE Dinar Two" pitchFamily="18" charset="-78"/>
            </a:endParaRPr>
          </a:p>
          <a:p>
            <a:pPr algn="ctr"/>
            <a:endParaRPr lang="ar-SA" sz="1600" dirty="0" smtClean="0">
              <a:solidFill>
                <a:srgbClr val="C00000"/>
              </a:solidFill>
              <a:cs typeface="DecoType Naskh Variants" pitchFamily="2" charset="-78"/>
            </a:endParaRPr>
          </a:p>
          <a:p>
            <a:pPr marL="4763" indent="4763" algn="just"/>
            <a:r>
              <a:rPr lang="ar-SA" sz="2800" b="1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تحدد الغرض الأساسي لمنظمة أو مشروع ما، أو بالأساس تصف لماذا هي موجودة وماذا تفعل لتحقق رؤيتها. وهناك رسائل مشتركه يمكن أن تبقى لعدة سنوات، أو طوال حياة المنظمة.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0" y="3810000"/>
            <a:ext cx="7772400" cy="2590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Font typeface="Wingdings 2" pitchFamily="18" charset="2"/>
              <a:buChar char=""/>
            </a:pPr>
            <a:r>
              <a:rPr lang="ar-SA" sz="2800" b="1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ما تود أن تسير عليه في الحياة</a:t>
            </a:r>
          </a:p>
          <a:p>
            <a:pPr marL="361950" indent="-361950">
              <a:buFont typeface="Wingdings 2" pitchFamily="18" charset="2"/>
              <a:buChar char=""/>
            </a:pPr>
            <a:r>
              <a:rPr lang="ar-SA" sz="2800" b="1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أهدافًا عامة يمكن تحقيقها في ظل الموارد الحالية.</a:t>
            </a:r>
          </a:p>
          <a:p>
            <a:pPr marL="361950" indent="-361950">
              <a:buFont typeface="Wingdings 2" pitchFamily="18" charset="2"/>
              <a:buChar char=""/>
            </a:pPr>
            <a:r>
              <a:rPr lang="ar-SA" sz="2800" b="1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المهمة أو الدور العام والدائم، وتمثل الغاية</a:t>
            </a:r>
          </a:p>
          <a:p>
            <a:pPr marL="361950" indent="-361950">
              <a:buFont typeface="Wingdings 2" pitchFamily="18" charset="2"/>
              <a:buChar char=""/>
            </a:pPr>
            <a:r>
              <a:rPr lang="ar-SA" sz="2800" b="1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هي الهدف العام للمؤسسة </a:t>
            </a:r>
          </a:p>
          <a:p>
            <a:r>
              <a:rPr lang="ar-SA" sz="1600" b="1" dirty="0" smtClean="0">
                <a:solidFill>
                  <a:srgbClr val="FF5353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الرسالة = جملة تشرح سبب وجود المنظمة أو الجماعة أو الجهة وهي نتيجة للرؤية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4735910" y="3124200"/>
            <a:ext cx="30572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أي الرسالة هي</a:t>
            </a:r>
          </a:p>
        </p:txBody>
      </p:sp>
      <p:pic>
        <p:nvPicPr>
          <p:cNvPr id="10" name="Picture 2" descr="al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174" b="9938"/>
          <a:stretch>
            <a:fillRect/>
          </a:stretch>
        </p:blipFill>
        <p:spPr bwMode="auto">
          <a:xfrm>
            <a:off x="7848600" y="228600"/>
            <a:ext cx="1295400" cy="1693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0" y="3429000"/>
            <a:ext cx="77724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رسالة جامعة الملك سعود</a:t>
            </a:r>
          </a:p>
          <a:p>
            <a:pPr algn="just"/>
            <a:endParaRPr lang="ar-SA" sz="1400" dirty="0" smtClean="0">
              <a:solidFill>
                <a:srgbClr val="C00000"/>
              </a:solidFill>
              <a:cs typeface="DecoType Naskh Variants" pitchFamily="2" charset="-78"/>
            </a:endParaRPr>
          </a:p>
          <a:p>
            <a:pPr algn="just"/>
            <a:r>
              <a:rPr lang="ar-SA" sz="2800" b="1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تقديم تعليم مميز، وإنتاج بحوث إبداعية تخدم المجتمع وتسهم في بناء اقتصاد المعرفة من خلال  إيجاد بيئة محفزة للتعليم والإبداع الفكري والتوظيف الأمثل للتقنية والشراكة المحلية والعالمية الفاعلة.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4800" y="152400"/>
            <a:ext cx="7467600" cy="320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ar-SA" sz="3600" b="1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رسالة شركة ”مايكروسوفت“</a:t>
            </a:r>
          </a:p>
          <a:p>
            <a:pPr algn="ctr">
              <a:lnSpc>
                <a:spcPct val="125000"/>
              </a:lnSpc>
            </a:pPr>
            <a:endParaRPr lang="ar-SA" sz="1400" dirty="0" smtClean="0">
              <a:solidFill>
                <a:srgbClr val="C00000"/>
              </a:solidFill>
              <a:cs typeface="DecoType Naskh Variants" pitchFamily="2" charset="-78"/>
            </a:endParaRPr>
          </a:p>
          <a:p>
            <a:pPr algn="just" rtl="1">
              <a:lnSpc>
                <a:spcPct val="125000"/>
              </a:lnSpc>
            </a:pPr>
            <a:r>
              <a:rPr lang="ar-SA" sz="2800" b="1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نحن في شركة مايكروسوفت، تتمحور رسالتنا وقيمنا في مساعدة جميع الأفراد والمؤسسات حول العالم على تحقيق أقصى طموحاتهم وتطلعاتهم.</a:t>
            </a:r>
            <a:endParaRPr lang="en-US" sz="2800" b="1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</p:txBody>
      </p:sp>
      <p:pic>
        <p:nvPicPr>
          <p:cNvPr id="10" name="Picture 2" descr="al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174" b="9938"/>
          <a:stretch>
            <a:fillRect/>
          </a:stretch>
        </p:blipFill>
        <p:spPr bwMode="auto">
          <a:xfrm>
            <a:off x="7848600" y="228600"/>
            <a:ext cx="1295400" cy="1693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609600" y="1371600"/>
            <a:ext cx="6705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الرؤية</a:t>
            </a:r>
            <a:r>
              <a:rPr lang="en-US" sz="3600" b="1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</a:t>
            </a:r>
            <a:r>
              <a:rPr lang="en-US" sz="4400" b="1" dirty="0" smtClean="0">
                <a:solidFill>
                  <a:srgbClr val="6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Vision</a:t>
            </a:r>
            <a:r>
              <a:rPr lang="en-US" sz="3600" b="1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</a:t>
            </a:r>
            <a:r>
              <a:rPr lang="ar-SA" sz="2400" dirty="0" smtClean="0"/>
              <a:t> </a:t>
            </a:r>
          </a:p>
          <a:p>
            <a:pPr algn="just"/>
            <a:endParaRPr lang="ar-SA" sz="2400" dirty="0" smtClean="0">
              <a:solidFill>
                <a:srgbClr val="C00000"/>
              </a:solidFill>
              <a:cs typeface="DecoType Naskh Variants" pitchFamily="2" charset="-78"/>
            </a:endParaRPr>
          </a:p>
          <a:p>
            <a:pPr algn="just"/>
            <a:endParaRPr lang="ar-SA" sz="2800" b="1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pPr marL="4763" indent="4763" algn="just"/>
            <a:r>
              <a:rPr lang="ar-SA" sz="2800" b="1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تحدد الرغبة أو حالة المستقبل المرجوة للمؤسسة بالنسبة إلى الأهداف الأساسية أو التوجه الاستراتيجي لها.</a:t>
            </a:r>
          </a:p>
          <a:p>
            <a:pPr marL="4763" indent="4763" algn="just"/>
            <a:endParaRPr lang="ar-SA" sz="2800" b="1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pPr marL="4763" indent="4763" algn="just"/>
            <a:r>
              <a:rPr lang="ar-SA" sz="2800" b="1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و هي نظرة بعيدة المدى، وأحيانا تصف رؤية المؤسسة لما تحب ان ترى عليه نفسها.</a:t>
            </a:r>
          </a:p>
        </p:txBody>
      </p:sp>
      <p:pic>
        <p:nvPicPr>
          <p:cNvPr id="8" name="Picture 2" descr="http://www.jazanu.edu.sa/Administrations/vpofgsar/PublishingImages/V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33400"/>
            <a:ext cx="1176950" cy="1238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pic>
        <p:nvPicPr>
          <p:cNvPr id="8" name="Picture 2" descr="http://www.jazanu.edu.sa/Administrations/vpofgsar/PublishingImages/V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33400"/>
            <a:ext cx="1176950" cy="1238248"/>
          </a:xfrm>
          <a:prstGeom prst="rect">
            <a:avLst/>
          </a:prstGeom>
          <a:noFill/>
        </p:spPr>
      </p:pic>
      <p:sp>
        <p:nvSpPr>
          <p:cNvPr id="9" name="مستطيل 8"/>
          <p:cNvSpPr/>
          <p:nvPr/>
        </p:nvSpPr>
        <p:spPr>
          <a:xfrm>
            <a:off x="533400" y="152400"/>
            <a:ext cx="70104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رؤية شركة مايكروسوفت</a:t>
            </a:r>
          </a:p>
          <a:p>
            <a:pPr algn="ctr"/>
            <a:endParaRPr lang="ar-SA" sz="1400" dirty="0" smtClean="0">
              <a:solidFill>
                <a:srgbClr val="C00000"/>
              </a:solidFill>
              <a:cs typeface="DecoType Naskh Variants" pitchFamily="2" charset="-78"/>
            </a:endParaRPr>
          </a:p>
          <a:p>
            <a:pPr marL="4763" indent="4763"/>
            <a:r>
              <a:rPr lang="ar-SA" sz="3600" dirty="0" smtClean="0">
                <a:solidFill>
                  <a:srgbClr val="C00000"/>
                </a:solidFill>
                <a:cs typeface="DecoType Naskh Variants" pitchFamily="2" charset="-78"/>
              </a:rPr>
              <a:t>   </a:t>
            </a:r>
            <a:r>
              <a:rPr lang="ar-SA" sz="2800" b="1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هناك رؤية واحدة وراء كل ما نفعله؛</a:t>
            </a:r>
          </a:p>
          <a:p>
            <a:pPr marL="4763" indent="4763"/>
            <a:r>
              <a:rPr lang="ar-SA" sz="2800" b="1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كمبيوتر لكل مكتب وفي كل منزل يستخدم برامجنا كأداة لتحقيق الفاعلية والقيمة.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-76200" y="3733800"/>
            <a:ext cx="78486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رؤية جامعة الملك سعود</a:t>
            </a:r>
          </a:p>
          <a:p>
            <a:endParaRPr lang="ar-SA" sz="3600" dirty="0" smtClean="0"/>
          </a:p>
          <a:p>
            <a:r>
              <a:rPr lang="ar-SA" sz="2800" b="1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الريادة العالمية والتميز في بناء مجتمع المعرفة</a:t>
            </a:r>
          </a:p>
          <a:p>
            <a:pPr marL="4763" indent="4763"/>
            <a:endParaRPr lang="ar-SA" sz="3600" dirty="0" smtClean="0">
              <a:solidFill>
                <a:srgbClr val="C00000"/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0" y="1447800"/>
            <a:ext cx="77724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sz="3200" b="1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4400" b="1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التحليل الرباعي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ar-SA" sz="4400" b="1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"/>
            </a:pPr>
            <a:r>
              <a:rPr lang="ar-SA" sz="3200" b="1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نقاط القوة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"/>
            </a:pPr>
            <a:r>
              <a:rPr lang="ar-SA" sz="3200" b="1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نقاط الضعف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"/>
            </a:pPr>
            <a:r>
              <a:rPr lang="ar-SA" sz="3200" b="1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الفرص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"/>
            </a:pPr>
            <a:r>
              <a:rPr lang="ar-SA" sz="3200" b="1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التحديات</a:t>
            </a:r>
            <a:endParaRPr lang="ar-SA" sz="32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pic>
        <p:nvPicPr>
          <p:cNvPr id="7" name="Picture 6" descr="http://cdn.free-power-point-templates.com/articles/wp-content/uploads/2013/12/What-is-a-SWOT-Analys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143000"/>
            <a:ext cx="5791200" cy="4632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-1" y="457199"/>
            <a:ext cx="7772401" cy="59400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3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تضم المنظمة في عضويتها 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</a:rPr>
              <a:t>161</a:t>
            </a:r>
            <a:r>
              <a:rPr lang="ar-SA" sz="4400" dirty="0" smtClean="0">
                <a:solidFill>
                  <a:schemeClr val="accent6">
                    <a:lumMod val="75000"/>
                  </a:schemeClr>
                </a:solidFill>
                <a:latin typeface="GE Dinar Two" pitchFamily="18" charset="-78"/>
                <a:ea typeface="GE Dinar Two" pitchFamily="18" charset="-78"/>
              </a:rPr>
              <a:t> </a:t>
            </a:r>
            <a:r>
              <a:rPr lang="ar-SA" sz="3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عضواً وطنياً، من مجموع </a:t>
            </a:r>
            <a:r>
              <a:rPr lang="en-US" sz="3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GE Dinar Two" pitchFamily="18" charset="-78"/>
              </a:rPr>
              <a:t>195</a:t>
            </a:r>
            <a:r>
              <a:rPr lang="ar-SA" sz="3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بلدا في العالم.</a:t>
            </a:r>
          </a:p>
          <a:p>
            <a:pPr algn="just"/>
            <a:endParaRPr lang="ar-SA" sz="3600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pPr algn="just"/>
            <a:r>
              <a:rPr lang="ar-SA" sz="3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لدي منظمة الآيزو ثلاث فئات للعضوية:</a:t>
            </a:r>
          </a:p>
          <a:p>
            <a:pPr algn="just"/>
            <a:endParaRPr lang="ar-SA" sz="3600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pPr algn="just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أعضاء </a:t>
            </a:r>
            <a:r>
              <a:rPr lang="ar-SA" sz="4000" dirty="0" smtClean="0">
                <a:solidFill>
                  <a:schemeClr val="accent6">
                    <a:lumMod val="75000"/>
                  </a:schemeClr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الهيئة</a:t>
            </a:r>
          </a:p>
          <a:p>
            <a:pPr algn="just"/>
            <a:r>
              <a:rPr lang="ar-SA" sz="4000" dirty="0" smtClean="0">
                <a:solidFill>
                  <a:schemeClr val="accent6">
                    <a:lumMod val="75000"/>
                  </a:schemeClr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</a:t>
            </a:r>
            <a:r>
              <a:rPr lang="ar-SA" sz="3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وهي الهيئات الوطنية التي تعتبر الأكثر تمثيلا للمعايير في كل بلد.</a:t>
            </a:r>
          </a:p>
          <a:p>
            <a:pPr algn="just"/>
            <a:r>
              <a:rPr lang="ar-SA" sz="36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هذه الأعضاء  هي فقط أعضاء منظمة الآيزو التي يحق لها التصويت.</a:t>
            </a:r>
            <a:endParaRPr lang="ar-SA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0" y="2362200"/>
            <a:ext cx="7772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dirty="0" smtClean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أسلوب تحليلي في علم التخطيط لتحديد عوامل</a:t>
            </a:r>
          </a:p>
          <a:p>
            <a:endParaRPr lang="ar-SA" sz="2800" dirty="0" smtClean="0">
              <a:solidFill>
                <a:srgbClr val="7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r>
              <a:rPr lang="ar-SA" sz="2800" dirty="0" smtClean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القوة وعوامل الضعف ولتحديد الفرص والمخاطر</a:t>
            </a:r>
          </a:p>
          <a:p>
            <a:endParaRPr lang="ar-SA" sz="2800" dirty="0" smtClean="0">
              <a:solidFill>
                <a:srgbClr val="7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r>
              <a:rPr lang="ar-SA" sz="2800" dirty="0" smtClean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والوقوف على الوضع الراهن للمؤسسة.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0" y="609600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التحليل الإستراتيجي (التحليل الرباعي) </a:t>
            </a:r>
            <a:r>
              <a:rPr lang="en-US" sz="2800" b="1" i="1" dirty="0" smtClean="0">
                <a:solidFill>
                  <a:srgbClr val="740000"/>
                </a:solidFill>
                <a:latin typeface="Agency FB" pitchFamily="34" charset="0"/>
              </a:rPr>
              <a:t>SWOT  Analysis</a:t>
            </a:r>
            <a:endParaRPr lang="ar-SA" sz="6600" b="1" i="1" dirty="0" smtClean="0">
              <a:solidFill>
                <a:srgbClr val="74000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0" y="1524000"/>
            <a:ext cx="7772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sz="2800" dirty="0" smtClean="0">
              <a:solidFill>
                <a:srgbClr val="7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pPr marL="714375">
              <a:buFont typeface="Wingdings" pitchFamily="2" charset="2"/>
              <a:buChar char="×"/>
            </a:pPr>
            <a:r>
              <a:rPr lang="ar-SA" sz="3600" dirty="0" smtClean="0">
                <a:solidFill>
                  <a:srgbClr val="740000"/>
                </a:solidFill>
                <a:cs typeface="DecoType Naskh Variants" pitchFamily="2" charset="-78"/>
              </a:rPr>
              <a:t>      </a:t>
            </a:r>
            <a:r>
              <a:rPr lang="ar-SA" sz="2800" dirty="0" smtClean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تحديد نقاط القوة</a:t>
            </a:r>
            <a:r>
              <a:rPr lang="ar-SA" sz="2800" dirty="0" smtClean="0">
                <a:solidFill>
                  <a:srgbClr val="740000"/>
                </a:solidFill>
                <a:latin typeface="Agency FB" pitchFamily="34" charset="0"/>
                <a:ea typeface="GE Dinar Two" pitchFamily="18" charset="-78"/>
                <a:cs typeface="GE Dinar Two" pitchFamily="18" charset="-78"/>
              </a:rPr>
              <a:t> </a:t>
            </a:r>
            <a:r>
              <a:rPr lang="ar-SA" sz="4000" i="1" dirty="0" smtClean="0">
                <a:solidFill>
                  <a:srgbClr val="740000"/>
                </a:solidFill>
                <a:latin typeface="Agency FB" pitchFamily="34" charset="0"/>
              </a:rPr>
              <a:t>(</a:t>
            </a:r>
            <a:r>
              <a:rPr lang="en-US" sz="4000" b="1" i="1" dirty="0" smtClean="0">
                <a:solidFill>
                  <a:srgbClr val="740000"/>
                </a:solidFill>
                <a:latin typeface="Agency FB" pitchFamily="34" charset="0"/>
              </a:rPr>
              <a:t>Strengths</a:t>
            </a:r>
            <a:r>
              <a:rPr lang="ar-SA" sz="4000" i="1" dirty="0" smtClean="0">
                <a:solidFill>
                  <a:srgbClr val="740000"/>
                </a:solidFill>
                <a:latin typeface="Agency FB" pitchFamily="34" charset="0"/>
              </a:rPr>
              <a:t>) </a:t>
            </a:r>
            <a:r>
              <a:rPr lang="ar-SA" sz="2800" dirty="0" smtClean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وهي الميزات والقدرات التي تتميز    </a:t>
            </a:r>
            <a:r>
              <a:rPr lang="ar-SA" sz="2800" dirty="0" err="1" smtClean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بها</a:t>
            </a:r>
            <a:r>
              <a:rPr lang="ar-SA" sz="2800" dirty="0" smtClean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المؤسسة وتساهم في تعزيز موقفها التنافسي.</a:t>
            </a:r>
          </a:p>
          <a:p>
            <a:pPr marL="714375">
              <a:buFont typeface="Wingdings" pitchFamily="2" charset="2"/>
              <a:buChar char="×"/>
            </a:pPr>
            <a:r>
              <a:rPr lang="ar-SA" sz="3600" dirty="0" smtClean="0">
                <a:solidFill>
                  <a:srgbClr val="740000"/>
                </a:solidFill>
                <a:cs typeface="DecoType Naskh Variants" pitchFamily="2" charset="-78"/>
              </a:rPr>
              <a:t>     </a:t>
            </a:r>
            <a:r>
              <a:rPr lang="ar-SA" sz="2800" dirty="0" smtClean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تحديد نقاط الضعف </a:t>
            </a:r>
            <a:r>
              <a:rPr lang="ar-SA" sz="4000" i="1" dirty="0" smtClean="0">
                <a:solidFill>
                  <a:srgbClr val="740000"/>
                </a:solidFill>
                <a:latin typeface="Gabriola" pitchFamily="82" charset="0"/>
              </a:rPr>
              <a:t>(</a:t>
            </a:r>
            <a:r>
              <a:rPr lang="en-US" sz="4000" b="1" i="1" dirty="0" smtClean="0">
                <a:solidFill>
                  <a:srgbClr val="740000"/>
                </a:solidFill>
                <a:latin typeface="Agency FB" pitchFamily="34" charset="0"/>
              </a:rPr>
              <a:t>Weaknesses</a:t>
            </a:r>
            <a:r>
              <a:rPr lang="ar-SA" sz="4000" i="1" dirty="0" smtClean="0">
                <a:solidFill>
                  <a:srgbClr val="740000"/>
                </a:solidFill>
                <a:latin typeface="Agency FB" pitchFamily="34" charset="0"/>
              </a:rPr>
              <a:t>) </a:t>
            </a:r>
            <a:r>
              <a:rPr lang="ar-SA" sz="2800" dirty="0" smtClean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وهي</a:t>
            </a:r>
            <a:r>
              <a:rPr lang="ar-SA" sz="3600" dirty="0" smtClean="0">
                <a:solidFill>
                  <a:srgbClr val="740000"/>
                </a:solidFill>
                <a:cs typeface="DecoType Naskh Variants" pitchFamily="2" charset="-78"/>
              </a:rPr>
              <a:t> </a:t>
            </a:r>
            <a:r>
              <a:rPr lang="ar-SA" sz="2800" dirty="0" smtClean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جوانب الخلل والقصور والضعف في بنية المؤسسة التنظيمية وفي مواردها وقدرتها على المنافسة.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0" y="558225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"/>
            </a:pPr>
            <a:r>
              <a:rPr lang="ar-SA" sz="3200" dirty="0" smtClean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دراسة وتحليل القدرات الداخلية للمؤسسة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0" y="457200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"/>
            </a:pPr>
            <a:r>
              <a:rPr lang="ar-SA" sz="3200" dirty="0" smtClean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دراسة وتحليل العوامل الخارجية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0" y="1917680"/>
            <a:ext cx="7772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indent="542925">
              <a:buFont typeface="Wingdings" pitchFamily="2" charset="2"/>
              <a:buChar char="×"/>
            </a:pPr>
            <a:r>
              <a:rPr lang="ar-SA" sz="2800" dirty="0" smtClean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التعرف على الفرص المتاحة </a:t>
            </a:r>
            <a:r>
              <a:rPr lang="ar-SA" sz="2800" i="1" dirty="0" smtClean="0">
                <a:solidFill>
                  <a:srgbClr val="740000"/>
                </a:solidFill>
                <a:latin typeface="Agency FB" pitchFamily="34" charset="0"/>
              </a:rPr>
              <a:t>(</a:t>
            </a:r>
            <a:r>
              <a:rPr lang="en-US" sz="2800" b="1" i="1" dirty="0" smtClean="0">
                <a:solidFill>
                  <a:srgbClr val="740000"/>
                </a:solidFill>
                <a:latin typeface="Agency FB" pitchFamily="34" charset="0"/>
              </a:rPr>
              <a:t>Opportunities</a:t>
            </a:r>
            <a:r>
              <a:rPr lang="ar-SA" sz="2800" i="1" dirty="0" smtClean="0">
                <a:solidFill>
                  <a:srgbClr val="740000"/>
                </a:solidFill>
                <a:latin typeface="Agency FB" pitchFamily="34" charset="0"/>
              </a:rPr>
              <a:t>) </a:t>
            </a:r>
            <a:r>
              <a:rPr lang="ar-SA" sz="2800" dirty="0" smtClean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وهي عوامل خارجية حالية أو مستقبلية في المجتمع المحيط بالمؤسسة والسوق الداخلي والخارجي يساهم استغلالها والاستفادة منها في تحقيق أهداف المؤسسة. </a:t>
            </a:r>
          </a:p>
          <a:p>
            <a:pPr marL="714375">
              <a:buFont typeface="Wingdings" pitchFamily="2" charset="2"/>
              <a:buChar char="×"/>
            </a:pPr>
            <a:r>
              <a:rPr lang="ar-SA" sz="2800" dirty="0" smtClean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التعرف على الأخطار والتهديدات </a:t>
            </a:r>
            <a:r>
              <a:rPr lang="ar-SA" sz="2800" i="1" dirty="0" smtClean="0">
                <a:solidFill>
                  <a:srgbClr val="740000"/>
                </a:solidFill>
                <a:latin typeface="Agency FB" pitchFamily="34" charset="0"/>
              </a:rPr>
              <a:t>(</a:t>
            </a:r>
            <a:r>
              <a:rPr lang="en-US" sz="2800" b="1" i="1" dirty="0" smtClean="0">
                <a:solidFill>
                  <a:srgbClr val="740000"/>
                </a:solidFill>
                <a:latin typeface="Agency FB" pitchFamily="34" charset="0"/>
              </a:rPr>
              <a:t>Threats</a:t>
            </a:r>
            <a:r>
              <a:rPr lang="ar-SA" sz="2800" i="1" dirty="0" smtClean="0">
                <a:solidFill>
                  <a:srgbClr val="740000"/>
                </a:solidFill>
                <a:latin typeface="Agency FB" pitchFamily="34" charset="0"/>
              </a:rPr>
              <a:t>) </a:t>
            </a:r>
            <a:r>
              <a:rPr lang="ar-SA" sz="2800" dirty="0" smtClean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وهي العوامل الخارجية المحيطة بالمؤسسة حالية أو مستقبلية قد تؤدي إلى تعثر أو فشل المؤسسة في تحقيق أهدافها وقد تكون هذه الأخطار نابعة عن المجتمع أو تنظيمات رسمية أو منافسين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0" y="2590800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60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نهاية الجزء الأول</a:t>
            </a:r>
            <a:endParaRPr lang="en-US" sz="5400" b="1" dirty="0" smtClean="0">
              <a:solidFill>
                <a:srgbClr val="640000"/>
              </a:solidFill>
              <a:latin typeface="Agency FB" pitchFamily="34" charset="0"/>
              <a:ea typeface="GE Dinar Two" pitchFamily="18" charset="-78"/>
              <a:cs typeface="GE Dinar Two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72400" y="0"/>
            <a:ext cx="1371600" cy="6858000"/>
          </a:xfrm>
          <a:prstGeom prst="rect">
            <a:avLst/>
          </a:prstGeom>
          <a:solidFill>
            <a:srgbClr val="FFDE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9424" y="6396335"/>
            <a:ext cx="2914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>
                <a:solidFill>
                  <a:srgbClr val="7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الدكتور هشام عادل عبهري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0" y="1535936"/>
            <a:ext cx="7772401" cy="34932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endParaRPr lang="ar-SA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pPr algn="just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أعضاء </a:t>
            </a:r>
            <a:r>
              <a:rPr lang="ar-SA" sz="4000" dirty="0" smtClean="0">
                <a:solidFill>
                  <a:schemeClr val="accent6">
                    <a:lumMod val="75000"/>
                  </a:schemeClr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بالمراسلة</a:t>
            </a:r>
          </a:p>
          <a:p>
            <a:pPr algn="just"/>
            <a:r>
              <a:rPr lang="ar-SA" sz="4000" dirty="0" smtClean="0">
                <a:solidFill>
                  <a:schemeClr val="accent6">
                    <a:lumMod val="75000"/>
                  </a:schemeClr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</a:t>
            </a:r>
            <a:r>
              <a:rPr lang="ar-SA" sz="35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هي الدول التي ليس لديها هيئة وطنية للمعايير.</a:t>
            </a:r>
          </a:p>
          <a:p>
            <a:pPr algn="just"/>
            <a:r>
              <a:rPr lang="ar-SA" sz="3500" dirty="0" smtClean="0">
                <a:solidFill>
                  <a:srgbClr val="640000"/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هؤلاء الأعضاء على علم بأعمال المنظمة، ولكنها لا تشارك  في إصدار المعايير.</a:t>
            </a:r>
          </a:p>
          <a:p>
            <a:pPr algn="just"/>
            <a:endParaRPr lang="ar-SA" dirty="0" smtClean="0">
              <a:solidFill>
                <a:srgbClr val="640000"/>
              </a:solidFill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110530</TotalTime>
  <Words>2522</Words>
  <Application>Microsoft Office PowerPoint</Application>
  <PresentationFormat>عرض على الشاشة (4:3)</PresentationFormat>
  <Paragraphs>550</Paragraphs>
  <Slides>83</Slides>
  <Notes>0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2</vt:i4>
      </vt:variant>
      <vt:variant>
        <vt:lpstr>عناوين الشرائح</vt:lpstr>
      </vt:variant>
      <vt:variant>
        <vt:i4>83</vt:i4>
      </vt:variant>
    </vt:vector>
  </HeadingPairs>
  <TitlesOfParts>
    <vt:vector size="96" baseType="lpstr">
      <vt:lpstr>Agency FB</vt:lpstr>
      <vt:lpstr>Arial</vt:lpstr>
      <vt:lpstr>Calibri</vt:lpstr>
      <vt:lpstr>DecoType Naskh Variants</vt:lpstr>
      <vt:lpstr>Gabriola</vt:lpstr>
      <vt:lpstr>GE Dinar Two</vt:lpstr>
      <vt:lpstr>Times New Roman</vt:lpstr>
      <vt:lpstr>Traditional Arabic</vt:lpstr>
      <vt:lpstr>Wingdings</vt:lpstr>
      <vt:lpstr>Wingdings 2</vt:lpstr>
      <vt:lpstr>سمة Office</vt:lpstr>
      <vt:lpstr>Equation</vt:lpstr>
      <vt:lpstr>Adobe Acrobat Document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DrHisham</dc:creator>
  <cp:lastModifiedBy>CTTC</cp:lastModifiedBy>
  <cp:revision>1505</cp:revision>
  <dcterms:created xsi:type="dcterms:W3CDTF">2017-09-12T10:18:53Z</dcterms:created>
  <dcterms:modified xsi:type="dcterms:W3CDTF">2022-08-18T10:33:28Z</dcterms:modified>
</cp:coreProperties>
</file>