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01" r:id="rId36"/>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1511" autoAdjust="0"/>
  </p:normalViewPr>
  <p:slideViewPr>
    <p:cSldViewPr snapToGrid="0">
      <p:cViewPr varScale="1">
        <p:scale>
          <a:sx n="80" d="100"/>
          <a:sy n="80" d="100"/>
        </p:scale>
        <p:origin x="-4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39426-17AB-45B0-94C8-B4C565C7182E}" type="datetimeFigureOut">
              <a:rPr lang="en-US" smtClean="0"/>
              <a:t>20/9/2017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24DCD-A29E-4913-B06D-67440F7FA8CA}" type="slidenum">
              <a:rPr lang="en-US" smtClean="0"/>
              <a:t>‹#›</a:t>
            </a:fld>
            <a:endParaRPr lang="en-US"/>
          </a:p>
        </p:txBody>
      </p:sp>
    </p:spTree>
    <p:extLst>
      <p:ext uri="{BB962C8B-B14F-4D97-AF65-F5344CB8AC3E}">
        <p14:creationId xmlns:p14="http://schemas.microsoft.com/office/powerpoint/2010/main" val="370339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F6F7B-86D4-42FD-BBB1-580D19C4A4AE}" type="slidenum">
              <a:rPr lang="en-US" altLang="ar-SA"/>
              <a:pPr/>
              <a:t>2</a:t>
            </a:fld>
            <a:endParaRPr lang="en-US" altLang="ar-SA"/>
          </a:p>
        </p:txBody>
      </p:sp>
      <p:sp>
        <p:nvSpPr>
          <p:cNvPr id="38093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167185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10DB5-C54D-40C1-84E0-2A15EC19E91A}" type="slidenum">
              <a:rPr lang="en-US" altLang="ar-SA"/>
              <a:pPr/>
              <a:t>11</a:t>
            </a:fld>
            <a:endParaRPr lang="en-US" altLang="ar-SA"/>
          </a:p>
        </p:txBody>
      </p:sp>
      <p:sp>
        <p:nvSpPr>
          <p:cNvPr id="397314" name="Rectangle 2"/>
          <p:cNvSpPr>
            <a:spLocks noGrp="1" noRot="1" noChangeAspect="1" noChangeArrowheads="1" noTextEdit="1"/>
          </p:cNvSpPr>
          <p:nvPr>
            <p:ph type="sldImg"/>
          </p:nvPr>
        </p:nvSpPr>
        <p:spPr bwMode="auto">
          <a:xfrm>
            <a:off x="1477963" y="381000"/>
            <a:ext cx="3521075" cy="19812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762000" y="2362200"/>
            <a:ext cx="5486400" cy="6477000"/>
          </a:xfrm>
          <a:prstGeom prst="rect">
            <a:avLst/>
          </a:prstGeom>
          <a:solidFill>
            <a:srgbClr val="FFFFFF"/>
          </a:solidFill>
          <a:ln>
            <a:solidFill>
              <a:srgbClr val="000000"/>
            </a:solidFill>
            <a:miter lim="800000"/>
            <a:headEnd/>
            <a:tailEnd/>
          </a:ln>
        </p:spPr>
        <p:txBody>
          <a:bodyPr/>
          <a:lstStyle/>
          <a:p>
            <a:r>
              <a:rPr lang="en-US" altLang="ar-SA"/>
              <a:t>Let’s look at a portion of the Child Labor Provisions of the Fair Labor Standards Act for Nonagricultural Occupations for some examples of what is not allowed….</a:t>
            </a:r>
          </a:p>
          <a:p>
            <a:r>
              <a:rPr lang="en-US" altLang="ar-SA" b="1"/>
              <a:t>Hazardous occupations</a:t>
            </a:r>
            <a:r>
              <a:rPr lang="en-US" altLang="ar-SA"/>
              <a:t> include roofing, coal mining, driving motor vehicles at work are not allowed for anyone under age 18. </a:t>
            </a:r>
          </a:p>
          <a:p>
            <a:r>
              <a:rPr lang="en-US" altLang="ar-SA"/>
              <a:t>For the worker under ages 14 &amp; 15, work is never never allowed during school </a:t>
            </a:r>
            <a:r>
              <a:rPr lang="en-US" altLang="ar-SA" b="1"/>
              <a:t>hours</a:t>
            </a:r>
            <a:r>
              <a:rPr lang="en-US" altLang="ar-SA"/>
              <a:t> and limited to no more than 3 hours per day.</a:t>
            </a:r>
          </a:p>
          <a:p>
            <a:endParaRPr lang="en-US" altLang="ar-SA"/>
          </a:p>
          <a:p>
            <a:r>
              <a:rPr lang="en-US" altLang="ar-SA" b="1"/>
              <a:t>Prohibited tasks </a:t>
            </a:r>
            <a:r>
              <a:rPr lang="en-US" altLang="ar-SA"/>
              <a:t>include operation of power driven hoisting equipment, i.e., forklifts, power driven meat slicers, including those used in restaurants or delicatessens, power driven woodworking machines for all workers under age 18. Driving is not allowed, except in strictly  limited circumstances, and then only if the worker is at least 17 years of age. </a:t>
            </a:r>
          </a:p>
          <a:p>
            <a:r>
              <a:rPr lang="en-US" altLang="ar-SA"/>
              <a:t>Employers may be under the mistaken belief that compliance with OSHA regulations is all they need to worry about, especially if young workers are rare in the work setting</a:t>
            </a:r>
          </a:p>
          <a:p>
            <a:r>
              <a:rPr lang="en-US" altLang="ar-SA"/>
              <a:t>According to the Institute of Medicine Report : Protecting Youth at Work, state and federal regulators report that ignorance of child labor laws is common among employers, as well as health care providers who treat adolescents. </a:t>
            </a:r>
          </a:p>
          <a:p>
            <a:r>
              <a:rPr lang="en-US" altLang="ar-SA"/>
              <a:t>Several studies suggest that illegal work may be a contributing factor to the large numbers of teens injured or killed on the job (Castillo, Davis, Wegman, 1999). One review of fatalities found this to be the case in 80% of the cases (Dunn &amp; Runyan, 1993 as cited by Rowlett, Fairchild, &amp; Rowlett, 2001)</a:t>
            </a:r>
          </a:p>
          <a:p>
            <a:r>
              <a:rPr lang="en-US" altLang="ar-SA"/>
              <a:t>References:</a:t>
            </a:r>
          </a:p>
          <a:p>
            <a:r>
              <a:rPr lang="en-US" altLang="ar-SA"/>
              <a:t>Castillo, D. N., Davis, L. &amp; Wegman, D. H. (1999). Young workers. Occupational Medicine: State of the Art Reviews, Vol. 14, No. 3, July-September 1999. </a:t>
            </a:r>
          </a:p>
          <a:p>
            <a:r>
              <a:rPr lang="en-US" altLang="ar-SA"/>
              <a:t>Rowlett, J. D., Fairchild, V. R., &amp; Rowlett, J. D. (2001). Adolescents and the workplace. </a:t>
            </a:r>
            <a:r>
              <a:rPr lang="en-US" altLang="ar-SA" i="1"/>
              <a:t>Adolescent Medicine</a:t>
            </a:r>
            <a:r>
              <a:rPr lang="en-US" altLang="ar-SA"/>
              <a:t>, vol. 12, No. 3, October 2001.</a:t>
            </a:r>
          </a:p>
          <a:p>
            <a:endParaRPr lang="en-US" altLang="ar-SA"/>
          </a:p>
        </p:txBody>
      </p:sp>
    </p:spTree>
    <p:extLst>
      <p:ext uri="{BB962C8B-B14F-4D97-AF65-F5344CB8AC3E}">
        <p14:creationId xmlns:p14="http://schemas.microsoft.com/office/powerpoint/2010/main" val="10173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2D960-123E-4E2F-97AD-DE5DF651EE80}" type="slidenum">
              <a:rPr lang="en-US" altLang="ar-SA"/>
              <a:pPr/>
              <a:t>12</a:t>
            </a:fld>
            <a:endParaRPr lang="en-US" altLang="ar-SA"/>
          </a:p>
        </p:txBody>
      </p:sp>
      <p:sp>
        <p:nvSpPr>
          <p:cNvPr id="354306" name="Rectangle 1026"/>
          <p:cNvSpPr>
            <a:spLocks noGrp="1" noRot="1" noChangeAspect="1" noChangeArrowheads="1" noTextEdit="1"/>
          </p:cNvSpPr>
          <p:nvPr>
            <p:ph type="sldImg"/>
          </p:nvPr>
        </p:nvSpPr>
        <p:spPr bwMode="auto">
          <a:xfrm>
            <a:off x="1477963" y="381000"/>
            <a:ext cx="3521075" cy="1981200"/>
          </a:xfrm>
          <a:prstGeom prst="rect">
            <a:avLst/>
          </a:prstGeom>
          <a:solidFill>
            <a:srgbClr val="FFFFFF"/>
          </a:solidFill>
          <a:ln>
            <a:solidFill>
              <a:srgbClr val="000000"/>
            </a:solidFill>
            <a:miter lim="800000"/>
            <a:headEnd/>
            <a:tailEnd/>
          </a:ln>
        </p:spPr>
      </p:sp>
      <p:sp>
        <p:nvSpPr>
          <p:cNvPr id="354307" name="Rectangle 1027"/>
          <p:cNvSpPr>
            <a:spLocks noGrp="1" noChangeArrowheads="1"/>
          </p:cNvSpPr>
          <p:nvPr>
            <p:ph type="body" idx="1"/>
          </p:nvPr>
        </p:nvSpPr>
        <p:spPr bwMode="auto">
          <a:xfrm>
            <a:off x="762000" y="2362200"/>
            <a:ext cx="5486400" cy="6477000"/>
          </a:xfrm>
          <a:prstGeom prst="rect">
            <a:avLst/>
          </a:prstGeom>
          <a:solidFill>
            <a:srgbClr val="FFFFFF"/>
          </a:solidFill>
          <a:ln>
            <a:solidFill>
              <a:srgbClr val="000000"/>
            </a:solidFill>
            <a:miter lim="800000"/>
            <a:headEnd/>
            <a:tailEnd/>
          </a:ln>
        </p:spPr>
        <p:txBody>
          <a:bodyPr/>
          <a:lstStyle/>
          <a:p>
            <a:r>
              <a:rPr lang="en-US" altLang="ar-SA"/>
              <a:t>Let’s look at a portion of the Child Labor Provisions of the Fair Labor Standards Act for Nonagricultural Occupations for some examples of what is not allowed….</a:t>
            </a:r>
          </a:p>
          <a:p>
            <a:r>
              <a:rPr lang="en-US" altLang="ar-SA" b="1"/>
              <a:t>Hazardous occupations</a:t>
            </a:r>
            <a:r>
              <a:rPr lang="en-US" altLang="ar-SA"/>
              <a:t> include roofing, coal mining, driving motor vehicles at work are not allowed for anyone under age 18. </a:t>
            </a:r>
          </a:p>
          <a:p>
            <a:r>
              <a:rPr lang="en-US" altLang="ar-SA"/>
              <a:t>For the worker under ages 14 &amp; 15, work is never never allowed during school </a:t>
            </a:r>
            <a:r>
              <a:rPr lang="en-US" altLang="ar-SA" b="1"/>
              <a:t>hours</a:t>
            </a:r>
            <a:r>
              <a:rPr lang="en-US" altLang="ar-SA"/>
              <a:t> and limited to no more than 3 hours per day.</a:t>
            </a:r>
          </a:p>
          <a:p>
            <a:endParaRPr lang="en-US" altLang="ar-SA"/>
          </a:p>
          <a:p>
            <a:r>
              <a:rPr lang="en-US" altLang="ar-SA" b="1"/>
              <a:t>Prohibited tasks </a:t>
            </a:r>
            <a:r>
              <a:rPr lang="en-US" altLang="ar-SA"/>
              <a:t>include operation of power driven hoisting equipment, i.e., forklifts, power driven meat slicers, including those used in restaurants or delicatessens, power driven woodworking machines for all workers under age 18. Driving is not allowed, except in strictly  limited circumstances, and then only if the worker is at least 17 years of age. </a:t>
            </a:r>
          </a:p>
          <a:p>
            <a:r>
              <a:rPr lang="en-US" altLang="ar-SA"/>
              <a:t>Employers may be under the mistaken belief that compliance with OSHA regulations is all they need to worry about, especially if young workers are rare in the work setting</a:t>
            </a:r>
          </a:p>
          <a:p>
            <a:r>
              <a:rPr lang="en-US" altLang="ar-SA"/>
              <a:t>According to the Institute of Medicine Report : Protecting Youth at Work, state and federal regulators report that ignorance of child labor laws is common among employers, as well as health care providers who treat adolescents. </a:t>
            </a:r>
          </a:p>
          <a:p>
            <a:r>
              <a:rPr lang="en-US" altLang="ar-SA"/>
              <a:t>Several studies suggest that illegal work may be a contributing factor to the large numbers of teens injured or killed on the job (Castillo, Davis, Wegman, 1999). One review of fatalities found this to be the case in 80% of the cases (Dunn &amp; Runyan, 1993 as cited by Rowlett, Fairchild, &amp; Rowlett, 2001)</a:t>
            </a:r>
          </a:p>
          <a:p>
            <a:r>
              <a:rPr lang="en-US" altLang="ar-SA"/>
              <a:t>References:</a:t>
            </a:r>
          </a:p>
          <a:p>
            <a:r>
              <a:rPr lang="en-US" altLang="ar-SA"/>
              <a:t>Castillo, D. N., Davis, L. &amp; Wegman, D. H. (1999). Young workers. Occupational Medicine: State of the Art Reviews, Vol. 14, No. 3, July-September 1999. </a:t>
            </a:r>
          </a:p>
          <a:p>
            <a:r>
              <a:rPr lang="en-US" altLang="ar-SA"/>
              <a:t>Rowlett, J. D., Fairchild, V. R., &amp; Rowlett, J. D. (2001). Adolescents and the workplace. </a:t>
            </a:r>
            <a:r>
              <a:rPr lang="en-US" altLang="ar-SA" i="1"/>
              <a:t>Adolescent Medicine</a:t>
            </a:r>
            <a:r>
              <a:rPr lang="en-US" altLang="ar-SA"/>
              <a:t>, vol. 12, No. 3, October 2001.</a:t>
            </a:r>
          </a:p>
          <a:p>
            <a:endParaRPr lang="en-US" altLang="ar-SA"/>
          </a:p>
        </p:txBody>
      </p:sp>
    </p:spTree>
    <p:extLst>
      <p:ext uri="{BB962C8B-B14F-4D97-AF65-F5344CB8AC3E}">
        <p14:creationId xmlns:p14="http://schemas.microsoft.com/office/powerpoint/2010/main" val="198290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1394C-3CF9-4111-AD80-4229AC27871A}" type="slidenum">
              <a:rPr lang="en-US" altLang="ar-SA"/>
              <a:pPr/>
              <a:t>13</a:t>
            </a:fld>
            <a:endParaRPr lang="en-US" altLang="ar-SA"/>
          </a:p>
        </p:txBody>
      </p:sp>
      <p:sp>
        <p:nvSpPr>
          <p:cNvPr id="399362" name="Rectangle 2"/>
          <p:cNvSpPr>
            <a:spLocks noGrp="1" noRot="1" noChangeAspect="1" noChangeArrowheads="1" noTextEdit="1"/>
          </p:cNvSpPr>
          <p:nvPr>
            <p:ph type="sldImg"/>
          </p:nvPr>
        </p:nvSpPr>
        <p:spPr bwMode="auto">
          <a:xfrm>
            <a:off x="1477963" y="381000"/>
            <a:ext cx="3521075" cy="19812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762000" y="2362200"/>
            <a:ext cx="5486400" cy="6477000"/>
          </a:xfrm>
          <a:prstGeom prst="rect">
            <a:avLst/>
          </a:prstGeom>
          <a:solidFill>
            <a:srgbClr val="FFFFFF"/>
          </a:solidFill>
          <a:ln>
            <a:solidFill>
              <a:srgbClr val="000000"/>
            </a:solidFill>
            <a:miter lim="800000"/>
            <a:headEnd/>
            <a:tailEnd/>
          </a:ln>
        </p:spPr>
        <p:txBody>
          <a:bodyPr/>
          <a:lstStyle/>
          <a:p>
            <a:r>
              <a:rPr lang="en-US" altLang="ar-SA"/>
              <a:t>Let’s look at a portion of the Child Labor Provisions of the Fair Labor Standards Act for Nonagricultural Occupations for some examples of what is not allowed….</a:t>
            </a:r>
          </a:p>
          <a:p>
            <a:r>
              <a:rPr lang="en-US" altLang="ar-SA" b="1"/>
              <a:t>Hazardous occupations</a:t>
            </a:r>
            <a:r>
              <a:rPr lang="en-US" altLang="ar-SA"/>
              <a:t> include roofing, coal mining, driving motor vehicles at work are not allowed for anyone under age 18. </a:t>
            </a:r>
          </a:p>
          <a:p>
            <a:r>
              <a:rPr lang="en-US" altLang="ar-SA"/>
              <a:t>For the worker under ages 14 &amp; 15, work is never never allowed during school </a:t>
            </a:r>
            <a:r>
              <a:rPr lang="en-US" altLang="ar-SA" b="1"/>
              <a:t>hours</a:t>
            </a:r>
            <a:r>
              <a:rPr lang="en-US" altLang="ar-SA"/>
              <a:t> and limited to no more than 3 hours per day.</a:t>
            </a:r>
          </a:p>
          <a:p>
            <a:endParaRPr lang="en-US" altLang="ar-SA"/>
          </a:p>
          <a:p>
            <a:r>
              <a:rPr lang="en-US" altLang="ar-SA" b="1"/>
              <a:t>Prohibited tasks </a:t>
            </a:r>
            <a:r>
              <a:rPr lang="en-US" altLang="ar-SA"/>
              <a:t>include operation of power driven hoisting equipment, i.e., forklifts, power driven meat slicers, including those used in restaurants or delicatessens, power driven woodworking machines for all workers under age 18. Driving is not allowed, except in strictly  limited circumstances, and then only if the worker is at least 17 years of age. </a:t>
            </a:r>
          </a:p>
          <a:p>
            <a:r>
              <a:rPr lang="en-US" altLang="ar-SA"/>
              <a:t>Employers may be under the mistaken belief that compliance with OSHA regulations is all they need to worry about, especially if young workers are rare in the work setting</a:t>
            </a:r>
          </a:p>
          <a:p>
            <a:r>
              <a:rPr lang="en-US" altLang="ar-SA"/>
              <a:t>According to the Institute of Medicine Report : Protecting Youth at Work, state and federal regulators report that ignorance of child labor laws is common among employers, as well as health care providers who treat adolescents. </a:t>
            </a:r>
          </a:p>
          <a:p>
            <a:r>
              <a:rPr lang="en-US" altLang="ar-SA"/>
              <a:t>Several studies suggest that illegal work may be a contributing factor to the large numbers of teens injured or killed on the job (Castillo, Davis, Wegman, 1999). One review of fatalities found this to be the case in 80% of the cases (Dunn &amp; Runyan, 1993 as cited by Rowlett, Fairchild, &amp; Rowlett, 2001)</a:t>
            </a:r>
          </a:p>
          <a:p>
            <a:r>
              <a:rPr lang="en-US" altLang="ar-SA"/>
              <a:t>References:</a:t>
            </a:r>
          </a:p>
          <a:p>
            <a:r>
              <a:rPr lang="en-US" altLang="ar-SA"/>
              <a:t>Castillo, D. N., Davis, L. &amp; Wegman, D. H. (1999). Young workers. Occupational Medicine: State of the Art Reviews, Vol. 14, No. 3, July-September 1999. </a:t>
            </a:r>
          </a:p>
          <a:p>
            <a:r>
              <a:rPr lang="en-US" altLang="ar-SA"/>
              <a:t>Rowlett, J. D., Fairchild, V. R., &amp; Rowlett, J. D. (2001). Adolescents and the workplace. </a:t>
            </a:r>
            <a:r>
              <a:rPr lang="en-US" altLang="ar-SA" i="1"/>
              <a:t>Adolescent Medicine</a:t>
            </a:r>
            <a:r>
              <a:rPr lang="en-US" altLang="ar-SA"/>
              <a:t>, vol. 12, No. 3, October 2001.</a:t>
            </a:r>
          </a:p>
          <a:p>
            <a:endParaRPr lang="en-US" altLang="ar-SA"/>
          </a:p>
        </p:txBody>
      </p:sp>
    </p:spTree>
    <p:extLst>
      <p:ext uri="{BB962C8B-B14F-4D97-AF65-F5344CB8AC3E}">
        <p14:creationId xmlns:p14="http://schemas.microsoft.com/office/powerpoint/2010/main" val="314065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49011-6122-4B5B-B780-8E3601762C0E}" type="slidenum">
              <a:rPr lang="en-US" altLang="ar-SA"/>
              <a:pPr/>
              <a:t>14</a:t>
            </a:fld>
            <a:endParaRPr lang="en-US" altLang="ar-SA"/>
          </a:p>
        </p:txBody>
      </p:sp>
      <p:sp>
        <p:nvSpPr>
          <p:cNvPr id="290818"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290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134329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9817E-DB2D-4033-BB96-72EEDB2D6714}" type="slidenum">
              <a:rPr lang="en-US" altLang="ar-SA"/>
              <a:pPr/>
              <a:t>15</a:t>
            </a:fld>
            <a:endParaRPr lang="en-US" altLang="ar-SA"/>
          </a:p>
        </p:txBody>
      </p:sp>
      <p:sp>
        <p:nvSpPr>
          <p:cNvPr id="348162"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71666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35045-F721-4C02-9147-ABD5047CF9F3}" type="slidenum">
              <a:rPr lang="en-US" altLang="ar-SA"/>
              <a:pPr/>
              <a:t>16</a:t>
            </a:fld>
            <a:endParaRPr lang="en-US" altLang="ar-SA"/>
          </a:p>
        </p:txBody>
      </p:sp>
      <p:sp>
        <p:nvSpPr>
          <p:cNvPr id="40141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1113649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F53E2-7547-488F-984D-588F45945DCA}" type="slidenum">
              <a:rPr lang="en-US" altLang="ar-SA"/>
              <a:pPr/>
              <a:t>17</a:t>
            </a:fld>
            <a:endParaRPr lang="en-US" altLang="ar-SA"/>
          </a:p>
        </p:txBody>
      </p:sp>
      <p:sp>
        <p:nvSpPr>
          <p:cNvPr id="405506"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79440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45819-9B0D-47D5-AB85-7261CAF9F9CB}" type="slidenum">
              <a:rPr lang="en-US" altLang="ar-SA"/>
              <a:pPr/>
              <a:t>18</a:t>
            </a:fld>
            <a:endParaRPr lang="en-US" altLang="ar-SA"/>
          </a:p>
        </p:txBody>
      </p:sp>
      <p:sp>
        <p:nvSpPr>
          <p:cNvPr id="407554"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3319789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AA6E2-7447-49C9-ADD2-FBDD3E403DF0}" type="slidenum">
              <a:rPr lang="en-US" altLang="ar-SA"/>
              <a:pPr/>
              <a:t>19</a:t>
            </a:fld>
            <a:endParaRPr lang="en-US" altLang="ar-SA"/>
          </a:p>
        </p:txBody>
      </p:sp>
      <p:sp>
        <p:nvSpPr>
          <p:cNvPr id="409602"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2623572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D4F18-C985-4F59-9366-B7049293FD4F}" type="slidenum">
              <a:rPr lang="en-US" altLang="ar-SA"/>
              <a:pPr/>
              <a:t>20</a:t>
            </a:fld>
            <a:endParaRPr lang="en-US" altLang="ar-SA"/>
          </a:p>
        </p:txBody>
      </p:sp>
      <p:sp>
        <p:nvSpPr>
          <p:cNvPr id="41165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24607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3CC43-CB42-4FB6-AFDD-F95146BB88BA}" type="slidenum">
              <a:rPr lang="en-US" altLang="ar-SA"/>
              <a:pPr/>
              <a:t>3</a:t>
            </a:fld>
            <a:endParaRPr lang="en-US" altLang="ar-SA"/>
          </a:p>
        </p:txBody>
      </p:sp>
      <p:sp>
        <p:nvSpPr>
          <p:cNvPr id="202754" name="Rectangle 2"/>
          <p:cNvSpPr>
            <a:spLocks noGrp="1" noRot="1" noChangeAspect="1" noChangeArrowheads="1" noTextEdit="1"/>
          </p:cNvSpPr>
          <p:nvPr>
            <p:ph type="sldImg"/>
          </p:nvPr>
        </p:nvSpPr>
        <p:spPr>
          <a:xfrm>
            <a:off x="381000" y="685800"/>
            <a:ext cx="6096000" cy="3429000"/>
          </a:xfrm>
          <a:ln/>
        </p:spPr>
      </p:sp>
      <p:sp>
        <p:nvSpPr>
          <p:cNvPr id="202755" name="Rectangle 3"/>
          <p:cNvSpPr>
            <a:spLocks noGrp="1" noChangeArrowheads="1"/>
          </p:cNvSpPr>
          <p:nvPr>
            <p:ph type="body" idx="1"/>
          </p:nvPr>
        </p:nvSpPr>
        <p:spPr/>
        <p:txBody>
          <a:bodyPr/>
          <a:lstStyle/>
          <a:p>
            <a:endParaRPr lang="ar-SA" altLang="ar-SA"/>
          </a:p>
        </p:txBody>
      </p:sp>
    </p:spTree>
    <p:extLst>
      <p:ext uri="{BB962C8B-B14F-4D97-AF65-F5344CB8AC3E}">
        <p14:creationId xmlns:p14="http://schemas.microsoft.com/office/powerpoint/2010/main" val="642348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D34B9-A4FE-427C-8F89-4ACAE6A7892F}" type="slidenum">
              <a:rPr lang="en-US" altLang="ar-SA"/>
              <a:pPr/>
              <a:t>21</a:t>
            </a:fld>
            <a:endParaRPr lang="en-US" altLang="ar-SA"/>
          </a:p>
        </p:txBody>
      </p:sp>
      <p:sp>
        <p:nvSpPr>
          <p:cNvPr id="413698"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13798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1F64D-272B-46C4-91CB-CBBC3E100F52}" type="slidenum">
              <a:rPr lang="en-US" altLang="ar-SA"/>
              <a:pPr/>
              <a:t>22</a:t>
            </a:fld>
            <a:endParaRPr lang="en-US" altLang="ar-SA"/>
          </a:p>
        </p:txBody>
      </p:sp>
      <p:sp>
        <p:nvSpPr>
          <p:cNvPr id="415746"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15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3402444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1F9D0-A9E4-4EF2-AEE4-48D831A98A66}" type="slidenum">
              <a:rPr lang="en-US" altLang="ar-SA"/>
              <a:pPr/>
              <a:t>23</a:t>
            </a:fld>
            <a:endParaRPr lang="en-US" altLang="ar-SA"/>
          </a:p>
        </p:txBody>
      </p:sp>
      <p:sp>
        <p:nvSpPr>
          <p:cNvPr id="417794"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17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3748755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32A56-6202-40BB-9F3B-344298C30081}" type="slidenum">
              <a:rPr lang="en-US" altLang="ar-SA"/>
              <a:pPr/>
              <a:t>24</a:t>
            </a:fld>
            <a:endParaRPr lang="en-US" altLang="ar-SA"/>
          </a:p>
        </p:txBody>
      </p:sp>
      <p:sp>
        <p:nvSpPr>
          <p:cNvPr id="231426"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1165797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FF25F-A25A-41BC-A106-9FC73DF689AD}" type="slidenum">
              <a:rPr lang="en-US" altLang="ar-SA"/>
              <a:pPr/>
              <a:t>25</a:t>
            </a:fld>
            <a:endParaRPr lang="en-US" altLang="ar-SA"/>
          </a:p>
        </p:txBody>
      </p:sp>
      <p:sp>
        <p:nvSpPr>
          <p:cNvPr id="23757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237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1310322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AE660-C2BA-4B29-B14E-762D9B81C976}" type="slidenum">
              <a:rPr lang="en-US" altLang="ar-SA"/>
              <a:pPr/>
              <a:t>26</a:t>
            </a:fld>
            <a:endParaRPr lang="en-US" altLang="ar-SA"/>
          </a:p>
        </p:txBody>
      </p:sp>
      <p:sp>
        <p:nvSpPr>
          <p:cNvPr id="419842"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19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3473966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ABB7B-9394-4446-980D-D7CE304E3530}" type="slidenum">
              <a:rPr lang="en-US" altLang="ar-SA"/>
              <a:pPr/>
              <a:t>27</a:t>
            </a:fld>
            <a:endParaRPr lang="en-US" altLang="ar-SA"/>
          </a:p>
        </p:txBody>
      </p:sp>
      <p:sp>
        <p:nvSpPr>
          <p:cNvPr id="42189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21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2104956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82534-3F29-4E1E-9258-0DE41134199C}" type="slidenum">
              <a:rPr lang="en-US" altLang="ar-SA"/>
              <a:pPr/>
              <a:t>28</a:t>
            </a:fld>
            <a:endParaRPr lang="en-US" altLang="ar-SA"/>
          </a:p>
        </p:txBody>
      </p:sp>
      <p:sp>
        <p:nvSpPr>
          <p:cNvPr id="335874" name="Rectangle 1026"/>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358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259236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4A52C-1EBF-41A2-B393-A74C7671D4EF}" type="slidenum">
              <a:rPr lang="en-US" altLang="ar-SA"/>
              <a:pPr/>
              <a:t>29</a:t>
            </a:fld>
            <a:endParaRPr lang="en-US" altLang="ar-SA"/>
          </a:p>
        </p:txBody>
      </p:sp>
      <p:sp>
        <p:nvSpPr>
          <p:cNvPr id="325634"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25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4242284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0B77C-CDBD-4927-9BBA-5534CD0505C3}" type="slidenum">
              <a:rPr lang="en-US" altLang="ar-SA"/>
              <a:pPr/>
              <a:t>30</a:t>
            </a:fld>
            <a:endParaRPr lang="en-US" altLang="ar-SA"/>
          </a:p>
        </p:txBody>
      </p:sp>
      <p:sp>
        <p:nvSpPr>
          <p:cNvPr id="32973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29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192868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F1999-A967-4413-B8CC-D1939EC4272B}" type="slidenum">
              <a:rPr lang="en-US" altLang="ar-SA"/>
              <a:pPr/>
              <a:t>4</a:t>
            </a:fld>
            <a:endParaRPr lang="en-US" altLang="ar-SA"/>
          </a:p>
        </p:txBody>
      </p:sp>
      <p:sp>
        <p:nvSpPr>
          <p:cNvPr id="360450" name="Rectangle 1026"/>
          <p:cNvSpPr>
            <a:spLocks noGrp="1" noRot="1" noChangeAspect="1" noChangeArrowheads="1" noTextEdit="1"/>
          </p:cNvSpPr>
          <p:nvPr>
            <p:ph type="sldImg"/>
          </p:nvPr>
        </p:nvSpPr>
        <p:spPr>
          <a:xfrm>
            <a:off x="381000" y="685800"/>
            <a:ext cx="6096000" cy="3429000"/>
          </a:xfrm>
          <a:ln/>
        </p:spPr>
      </p:sp>
      <p:sp>
        <p:nvSpPr>
          <p:cNvPr id="360451" name="Rectangle 1027"/>
          <p:cNvSpPr>
            <a:spLocks noGrp="1" noChangeArrowheads="1"/>
          </p:cNvSpPr>
          <p:nvPr>
            <p:ph type="body" idx="1"/>
          </p:nvPr>
        </p:nvSpPr>
        <p:spPr/>
        <p:txBody>
          <a:bodyPr/>
          <a:lstStyle/>
          <a:p>
            <a:endParaRPr lang="ar-SA" altLang="ar-SA"/>
          </a:p>
        </p:txBody>
      </p:sp>
    </p:spTree>
    <p:extLst>
      <p:ext uri="{BB962C8B-B14F-4D97-AF65-F5344CB8AC3E}">
        <p14:creationId xmlns:p14="http://schemas.microsoft.com/office/powerpoint/2010/main" val="3870955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DAF50-4566-428F-99A4-8D08E6565502}" type="slidenum">
              <a:rPr lang="en-US" altLang="ar-SA"/>
              <a:pPr/>
              <a:t>31</a:t>
            </a:fld>
            <a:endParaRPr lang="en-US" altLang="ar-SA"/>
          </a:p>
        </p:txBody>
      </p:sp>
      <p:sp>
        <p:nvSpPr>
          <p:cNvPr id="333826"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33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2595261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15F5F-DA01-4D1D-A1F8-91AD44EFA205}" type="slidenum">
              <a:rPr lang="en-US" altLang="ar-SA"/>
              <a:pPr/>
              <a:t>32</a:t>
            </a:fld>
            <a:endParaRPr lang="en-US" altLang="ar-SA"/>
          </a:p>
        </p:txBody>
      </p:sp>
      <p:sp>
        <p:nvSpPr>
          <p:cNvPr id="313346"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13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2329643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68756-BBE9-4E8D-A51B-DA36A979F87A}" type="slidenum">
              <a:rPr lang="en-US" altLang="ar-SA"/>
              <a:pPr/>
              <a:t>33</a:t>
            </a:fld>
            <a:endParaRPr lang="en-US" altLang="ar-SA"/>
          </a:p>
        </p:txBody>
      </p:sp>
      <p:sp>
        <p:nvSpPr>
          <p:cNvPr id="270338"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270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3593334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B6924-605F-400B-8952-A7FD3E746C53}" type="slidenum">
              <a:rPr lang="en-US" altLang="ar-SA"/>
              <a:pPr/>
              <a:t>34</a:t>
            </a:fld>
            <a:endParaRPr lang="en-US" altLang="ar-SA"/>
          </a:p>
        </p:txBody>
      </p:sp>
      <p:sp>
        <p:nvSpPr>
          <p:cNvPr id="403458"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44751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A498C-8EEF-4D6A-B2A2-7D651D90AD58}" type="slidenum">
              <a:rPr lang="en-US" altLang="ar-SA"/>
              <a:pPr/>
              <a:t>5</a:t>
            </a:fld>
            <a:endParaRPr lang="en-US" altLang="ar-SA"/>
          </a:p>
        </p:txBody>
      </p:sp>
      <p:sp>
        <p:nvSpPr>
          <p:cNvPr id="203778" name="Rectangle 2"/>
          <p:cNvSpPr>
            <a:spLocks noGrp="1" noRot="1" noChangeAspect="1" noChangeArrowheads="1" noTextEdit="1"/>
          </p:cNvSpPr>
          <p:nvPr>
            <p:ph type="sldImg"/>
          </p:nvPr>
        </p:nvSpPr>
        <p:spPr>
          <a:xfrm>
            <a:off x="381000" y="685800"/>
            <a:ext cx="6096000" cy="3429000"/>
          </a:xfrm>
          <a:ln/>
        </p:spPr>
      </p:sp>
      <p:sp>
        <p:nvSpPr>
          <p:cNvPr id="203779" name="Rectangle 3"/>
          <p:cNvSpPr>
            <a:spLocks noGrp="1" noChangeArrowheads="1"/>
          </p:cNvSpPr>
          <p:nvPr>
            <p:ph type="body" idx="1"/>
          </p:nvPr>
        </p:nvSpPr>
        <p:spPr/>
        <p:txBody>
          <a:bodyPr/>
          <a:lstStyle/>
          <a:p>
            <a:endParaRPr lang="ar-SA" altLang="ar-SA"/>
          </a:p>
        </p:txBody>
      </p:sp>
    </p:spTree>
    <p:extLst>
      <p:ext uri="{BB962C8B-B14F-4D97-AF65-F5344CB8AC3E}">
        <p14:creationId xmlns:p14="http://schemas.microsoft.com/office/powerpoint/2010/main" val="346456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F0302-2F14-4FC6-AC3D-79FFB5EEC119}" type="slidenum">
              <a:rPr lang="en-US" altLang="ar-SA"/>
              <a:pPr/>
              <a:t>6</a:t>
            </a:fld>
            <a:endParaRPr lang="en-US" altLang="ar-SA"/>
          </a:p>
        </p:txBody>
      </p:sp>
      <p:sp>
        <p:nvSpPr>
          <p:cNvPr id="205826" name="Rectangle 1026"/>
          <p:cNvSpPr>
            <a:spLocks noGrp="1" noRot="1" noChangeAspect="1" noChangeArrowheads="1" noTextEdit="1"/>
          </p:cNvSpPr>
          <p:nvPr>
            <p:ph type="sldImg"/>
          </p:nvPr>
        </p:nvSpPr>
        <p:spPr>
          <a:xfrm>
            <a:off x="381000" y="685800"/>
            <a:ext cx="6096000" cy="3429000"/>
          </a:xfrm>
          <a:ln/>
        </p:spPr>
      </p:sp>
      <p:sp>
        <p:nvSpPr>
          <p:cNvPr id="205827" name="Rectangle 1027"/>
          <p:cNvSpPr>
            <a:spLocks noGrp="1" noChangeArrowheads="1"/>
          </p:cNvSpPr>
          <p:nvPr>
            <p:ph type="body" idx="1"/>
          </p:nvPr>
        </p:nvSpPr>
        <p:spPr/>
        <p:txBody>
          <a:bodyPr/>
          <a:lstStyle/>
          <a:p>
            <a:endParaRPr lang="ar-SA" altLang="ar-SA"/>
          </a:p>
        </p:txBody>
      </p:sp>
    </p:spTree>
    <p:extLst>
      <p:ext uri="{BB962C8B-B14F-4D97-AF65-F5344CB8AC3E}">
        <p14:creationId xmlns:p14="http://schemas.microsoft.com/office/powerpoint/2010/main" val="385054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9A946-6E6E-48E0-B3C6-058F89B2F793}" type="slidenum">
              <a:rPr lang="en-US" altLang="ar-SA"/>
              <a:pPr/>
              <a:t>7</a:t>
            </a:fld>
            <a:endParaRPr lang="en-US" altLang="ar-SA"/>
          </a:p>
        </p:txBody>
      </p:sp>
      <p:sp>
        <p:nvSpPr>
          <p:cNvPr id="389122"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41096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F4174-2F2B-4FC1-9F8F-0E8F2DD55282}" type="slidenum">
              <a:rPr lang="en-US" altLang="ar-SA"/>
              <a:pPr/>
              <a:t>8</a:t>
            </a:fld>
            <a:endParaRPr lang="en-US" altLang="ar-SA"/>
          </a:p>
        </p:txBody>
      </p:sp>
      <p:sp>
        <p:nvSpPr>
          <p:cNvPr id="280578"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2805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ar-SA" altLang="ar-SA"/>
          </a:p>
        </p:txBody>
      </p:sp>
    </p:spTree>
    <p:extLst>
      <p:ext uri="{BB962C8B-B14F-4D97-AF65-F5344CB8AC3E}">
        <p14:creationId xmlns:p14="http://schemas.microsoft.com/office/powerpoint/2010/main" val="243958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9DC2F-5245-4338-B9E7-2114583C3E07}" type="slidenum">
              <a:rPr lang="en-US" altLang="ar-SA"/>
              <a:pPr/>
              <a:t>9</a:t>
            </a:fld>
            <a:endParaRPr lang="en-US" altLang="ar-SA"/>
          </a:p>
        </p:txBody>
      </p:sp>
      <p:sp>
        <p:nvSpPr>
          <p:cNvPr id="339970"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3399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ar-SA"/>
              <a:t>Young workers are often eager to please and will attempt to perform tasks for which they have not received training, or even been asked to do.</a:t>
            </a:r>
          </a:p>
          <a:p>
            <a:endParaRPr lang="en-US" altLang="ar-SA"/>
          </a:p>
          <a:p>
            <a:r>
              <a:rPr lang="en-US" altLang="ar-SA"/>
              <a:t>Young workers may seem confident and responsible, and therefore not supervised as closely as they need to be.</a:t>
            </a:r>
          </a:p>
          <a:p>
            <a:endParaRPr lang="en-US" altLang="ar-SA"/>
          </a:p>
          <a:p>
            <a:r>
              <a:rPr lang="en-US" altLang="ar-SA"/>
              <a:t>On the other hand they may be asked or required to work with dangerous tools or equipment, performing tasks that violate child labor provisions of the Fair Labor Standards Acts</a:t>
            </a:r>
          </a:p>
        </p:txBody>
      </p:sp>
    </p:spTree>
    <p:extLst>
      <p:ext uri="{BB962C8B-B14F-4D97-AF65-F5344CB8AC3E}">
        <p14:creationId xmlns:p14="http://schemas.microsoft.com/office/powerpoint/2010/main" val="112260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D7845-8C20-40A9-85A6-F4C2BADD5480}" type="slidenum">
              <a:rPr lang="en-US" altLang="ar-SA"/>
              <a:pPr/>
              <a:t>10</a:t>
            </a:fld>
            <a:endParaRPr lang="en-US" altLang="ar-SA"/>
          </a:p>
        </p:txBody>
      </p:sp>
      <p:sp>
        <p:nvSpPr>
          <p:cNvPr id="352258" name="Rectangle 1026"/>
          <p:cNvSpPr>
            <a:spLocks noGrp="1" noRot="1" noChangeAspect="1" noChangeArrowheads="1" noTextEdit="1"/>
          </p:cNvSpPr>
          <p:nvPr>
            <p:ph type="sldImg"/>
          </p:nvPr>
        </p:nvSpPr>
        <p:spPr bwMode="auto">
          <a:xfrm>
            <a:off x="1477963" y="381000"/>
            <a:ext cx="3521075" cy="1981200"/>
          </a:xfrm>
          <a:prstGeom prst="rect">
            <a:avLst/>
          </a:prstGeom>
          <a:solidFill>
            <a:srgbClr val="FFFFFF"/>
          </a:solidFill>
          <a:ln>
            <a:solidFill>
              <a:srgbClr val="000000"/>
            </a:solidFill>
            <a:miter lim="800000"/>
            <a:headEnd/>
            <a:tailEnd/>
          </a:ln>
        </p:spPr>
      </p:sp>
      <p:sp>
        <p:nvSpPr>
          <p:cNvPr id="352259" name="Rectangle 1027"/>
          <p:cNvSpPr>
            <a:spLocks noGrp="1" noChangeArrowheads="1"/>
          </p:cNvSpPr>
          <p:nvPr>
            <p:ph type="body" idx="1"/>
          </p:nvPr>
        </p:nvSpPr>
        <p:spPr bwMode="auto">
          <a:xfrm>
            <a:off x="762000" y="2362200"/>
            <a:ext cx="5486400" cy="6477000"/>
          </a:xfrm>
          <a:prstGeom prst="rect">
            <a:avLst/>
          </a:prstGeom>
          <a:solidFill>
            <a:srgbClr val="FFFFFF"/>
          </a:solidFill>
          <a:ln>
            <a:solidFill>
              <a:srgbClr val="000000"/>
            </a:solidFill>
            <a:miter lim="800000"/>
            <a:headEnd/>
            <a:tailEnd/>
          </a:ln>
        </p:spPr>
        <p:txBody>
          <a:bodyPr/>
          <a:lstStyle/>
          <a:p>
            <a:r>
              <a:rPr lang="en-US" altLang="ar-SA"/>
              <a:t>Let’s look at a portion of the Child Labor Provisions of the Fair Labor Standards Act for Nonagricultural Occupations for some examples of what is not allowed….</a:t>
            </a:r>
          </a:p>
          <a:p>
            <a:r>
              <a:rPr lang="en-US" altLang="ar-SA" b="1"/>
              <a:t>Hazardous occupations</a:t>
            </a:r>
            <a:r>
              <a:rPr lang="en-US" altLang="ar-SA"/>
              <a:t> include roofing, coal mining, driving motor vehicles at work are not allowed for anyone under age 18. </a:t>
            </a:r>
          </a:p>
          <a:p>
            <a:r>
              <a:rPr lang="en-US" altLang="ar-SA"/>
              <a:t>For the worker under ages 14 &amp; 15, work is never never allowed during school </a:t>
            </a:r>
            <a:r>
              <a:rPr lang="en-US" altLang="ar-SA" b="1"/>
              <a:t>hours</a:t>
            </a:r>
            <a:r>
              <a:rPr lang="en-US" altLang="ar-SA"/>
              <a:t> and limited to no more than 3 hours per day.</a:t>
            </a:r>
          </a:p>
          <a:p>
            <a:endParaRPr lang="en-US" altLang="ar-SA"/>
          </a:p>
          <a:p>
            <a:r>
              <a:rPr lang="en-US" altLang="ar-SA" b="1"/>
              <a:t>Prohibited tasks </a:t>
            </a:r>
            <a:r>
              <a:rPr lang="en-US" altLang="ar-SA"/>
              <a:t>include operation of power driven hoisting equipment, i.e., forklifts, power driven meat slicers, including those used in restaurants or delicatessens, power driven woodworking machines for all workers under age 18. Driving is not allowed, except in strictly  limited circumstances, and then only if the worker is at least 17 years of age. </a:t>
            </a:r>
          </a:p>
          <a:p>
            <a:r>
              <a:rPr lang="en-US" altLang="ar-SA"/>
              <a:t>Employers may be under the mistaken belief that compliance with OSHA regulations is all they need to worry about, especially if young workers are rare in the work setting</a:t>
            </a:r>
          </a:p>
          <a:p>
            <a:r>
              <a:rPr lang="en-US" altLang="ar-SA"/>
              <a:t>According to the Institute of Medicine Report : Protecting Youth at Work, state and federal regulators report that ignorance of child labor laws is common among employers, as well as health care providers who treat adolescents. </a:t>
            </a:r>
          </a:p>
          <a:p>
            <a:r>
              <a:rPr lang="en-US" altLang="ar-SA"/>
              <a:t>Several studies suggest that illegal work may be a contributing factor to the large numbers of teens injured or killed on the job (Castillo, Davis, Wegman, 1999). One review of fatalities found this to be the case in 80% of the cases (Dunn &amp; Runyan, 1993 as cited by Rowlett, Fairchild, &amp; Rowlett, 2001)</a:t>
            </a:r>
          </a:p>
          <a:p>
            <a:r>
              <a:rPr lang="en-US" altLang="ar-SA"/>
              <a:t>References:</a:t>
            </a:r>
          </a:p>
          <a:p>
            <a:r>
              <a:rPr lang="en-US" altLang="ar-SA"/>
              <a:t>Castillo, D. N., Davis, L. &amp; Wegman, D. H. (1999). Young workers. Occupational Medicine: State of the Art Reviews, Vol. 14, No. 3, July-September 1999. </a:t>
            </a:r>
          </a:p>
          <a:p>
            <a:r>
              <a:rPr lang="en-US" altLang="ar-SA"/>
              <a:t>Rowlett, J. D., Fairchild, V. R., &amp; Rowlett, J. D. (2001). Adolescents and the workplace. </a:t>
            </a:r>
            <a:r>
              <a:rPr lang="en-US" altLang="ar-SA" i="1"/>
              <a:t>Adolescent Medicine</a:t>
            </a:r>
            <a:r>
              <a:rPr lang="en-US" altLang="ar-SA"/>
              <a:t>, vol. 12, No. 3, October 2001.</a:t>
            </a:r>
          </a:p>
          <a:p>
            <a:endParaRPr lang="en-US" altLang="ar-SA"/>
          </a:p>
        </p:txBody>
      </p:sp>
    </p:spTree>
    <p:extLst>
      <p:ext uri="{BB962C8B-B14F-4D97-AF65-F5344CB8AC3E}">
        <p14:creationId xmlns:p14="http://schemas.microsoft.com/office/powerpoint/2010/main" val="153753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29/12/1438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29/12/1438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29/12/1438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1524000" y="609601"/>
            <a:ext cx="10399184" cy="54514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1524000" y="6248400"/>
            <a:ext cx="2540000" cy="457200"/>
          </a:xfrm>
        </p:spPr>
        <p:txBody>
          <a:bodyPr/>
          <a:lstStyle>
            <a:lvl1pPr>
              <a:defRPr/>
            </a:lvl1pPr>
          </a:lstStyle>
          <a:p>
            <a:endParaRPr lang="en-US" altLang="ar-SA"/>
          </a:p>
        </p:txBody>
      </p:sp>
      <p:sp>
        <p:nvSpPr>
          <p:cNvPr id="4" name="عنصر نائب للتذييل 3"/>
          <p:cNvSpPr>
            <a:spLocks noGrp="1"/>
          </p:cNvSpPr>
          <p:nvPr>
            <p:ph type="ftr" sz="quarter" idx="11"/>
          </p:nvPr>
        </p:nvSpPr>
        <p:spPr>
          <a:xfrm>
            <a:off x="4775200" y="6248400"/>
            <a:ext cx="3860800" cy="457200"/>
          </a:xfrm>
        </p:spPr>
        <p:txBody>
          <a:bodyPr/>
          <a:lstStyle>
            <a:lvl1pPr>
              <a:defRPr/>
            </a:lvl1pPr>
          </a:lstStyle>
          <a:p>
            <a:endParaRPr lang="en-US" altLang="ar-SA"/>
          </a:p>
        </p:txBody>
      </p:sp>
      <p:sp>
        <p:nvSpPr>
          <p:cNvPr id="5" name="عنصر نائب لرقم الشريحة 4"/>
          <p:cNvSpPr>
            <a:spLocks noGrp="1"/>
          </p:cNvSpPr>
          <p:nvPr>
            <p:ph type="sldNum" sz="quarter" idx="12"/>
          </p:nvPr>
        </p:nvSpPr>
        <p:spPr>
          <a:xfrm>
            <a:off x="9347200" y="6248400"/>
            <a:ext cx="2540000" cy="457200"/>
          </a:xfrm>
        </p:spPr>
        <p:txBody>
          <a:bodyPr/>
          <a:lstStyle>
            <a:lvl1pPr>
              <a:defRPr/>
            </a:lvl1pPr>
          </a:lstStyle>
          <a:p>
            <a:fld id="{A62D81B0-EED6-4E7C-9C36-F08898F59923}" type="slidenum">
              <a:rPr lang="en-US" altLang="ar-SA"/>
              <a:pPr/>
              <a:t>‹#›</a:t>
            </a:fld>
            <a:endParaRPr lang="en-US" altLang="ar-SA"/>
          </a:p>
        </p:txBody>
      </p:sp>
    </p:spTree>
    <p:extLst>
      <p:ext uri="{BB962C8B-B14F-4D97-AF65-F5344CB8AC3E}">
        <p14:creationId xmlns:p14="http://schemas.microsoft.com/office/powerpoint/2010/main" val="213128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29/12/1438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29/12/1438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29/12/1438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29/12/1438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29/12/1438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29/12/1438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29/12/1438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29/12/1438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29/12/1438</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openxmlformats.org/officeDocument/2006/relationships/hyperlink" Target="http://www.osha.gov/SLTC/teenworkers/parents.html" TargetMode="External"/><Relationship Id="rId13" Type="http://schemas.openxmlformats.org/officeDocument/2006/relationships/image" Target="../media/image13.jpeg"/><Relationship Id="rId3" Type="http://schemas.openxmlformats.org/officeDocument/2006/relationships/notesSlide" Target="../notesSlides/notesSlide16.xml"/><Relationship Id="rId7" Type="http://schemas.openxmlformats.org/officeDocument/2006/relationships/image" Target="../media/image10.jpeg"/><Relationship Id="rId12" Type="http://schemas.openxmlformats.org/officeDocument/2006/relationships/hyperlink" Target="http://www.osha.gov/SLTC/teenworkers/employers.html"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www.osha.gov/SLTC/teenworkers/educators.html" TargetMode="External"/><Relationship Id="rId11" Type="http://schemas.openxmlformats.org/officeDocument/2006/relationships/image" Target="../media/image12.png"/><Relationship Id="rId5" Type="http://schemas.openxmlformats.org/officeDocument/2006/relationships/image" Target="../media/image9.jpeg"/><Relationship Id="rId10" Type="http://schemas.openxmlformats.org/officeDocument/2006/relationships/hyperlink" Target="http://www.osha.gov/SLTC/teenworkers/index.html" TargetMode="External"/><Relationship Id="rId4" Type="http://schemas.openxmlformats.org/officeDocument/2006/relationships/hyperlink" Target="http://www.osha.gov/SLTC/teenworkers/teenworkers.html" TargetMode="Externa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hyperlink" Target="http://www.youthrules.dol.gov/parents/default.htm" TargetMode="External"/><Relationship Id="rId13" Type="http://schemas.openxmlformats.org/officeDocument/2006/relationships/image" Target="../media/image18.jpeg"/><Relationship Id="rId3" Type="http://schemas.openxmlformats.org/officeDocument/2006/relationships/notesSlide" Target="../notesSlides/notesSlide17.xml"/><Relationship Id="rId7" Type="http://schemas.openxmlformats.org/officeDocument/2006/relationships/image" Target="../media/image15.jpeg"/><Relationship Id="rId12" Type="http://schemas.openxmlformats.org/officeDocument/2006/relationships/hyperlink" Target="http://www.youthrules.dol.gov/employers/default.htm"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www.youthrules.dol.gov/teens/default.htm" TargetMode="External"/><Relationship Id="rId11" Type="http://schemas.openxmlformats.org/officeDocument/2006/relationships/image" Target="../media/image17.jpeg"/><Relationship Id="rId5" Type="http://schemas.openxmlformats.org/officeDocument/2006/relationships/image" Target="../media/image14.png"/><Relationship Id="rId10" Type="http://schemas.openxmlformats.org/officeDocument/2006/relationships/hyperlink" Target="http://www.youthrules.dol.gov/educators/default.htm" TargetMode="External"/><Relationship Id="rId4" Type="http://schemas.openxmlformats.org/officeDocument/2006/relationships/hyperlink" Target="http://www.youthrules.dol.gov/index.htm" TargetMode="External"/><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notesSlide" Target="../notesSlides/notesSlide18.xml"/><Relationship Id="rId7" Type="http://schemas.openxmlformats.org/officeDocument/2006/relationships/image" Target="../media/image20.png"/><Relationship Id="rId12" Type="http://schemas.openxmlformats.org/officeDocument/2006/relationships/hyperlink" Target="http://www.nycosh.org/index_immigrant_and_other.html"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www.nycosh.org/index_health_safety_rights.html" TargetMode="External"/><Relationship Id="rId11" Type="http://schemas.openxmlformats.org/officeDocument/2006/relationships/image" Target="../media/image23.png"/><Relationship Id="rId5" Type="http://schemas.openxmlformats.org/officeDocument/2006/relationships/image" Target="../media/image19.jpeg"/><Relationship Id="rId10" Type="http://schemas.openxmlformats.org/officeDocument/2006/relationships/image" Target="../media/image22.png"/><Relationship Id="rId4" Type="http://schemas.openxmlformats.org/officeDocument/2006/relationships/hyperlink" Target="http://www.nycosh.org/index.html" TargetMode="External"/><Relationship Id="rId9" Type="http://schemas.openxmlformats.org/officeDocument/2006/relationships/hyperlink" Target="http://www.nycosh.org/index_workplace_hazard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1"/>
            <a:ext cx="9144000" cy="1376362"/>
          </a:xfrm>
        </p:spPr>
        <p:txBody>
          <a:bodyPr>
            <a:normAutofit/>
          </a:bodyPr>
          <a:lstStyle/>
          <a:p>
            <a:r>
              <a:rPr lang="en-US" sz="4800" dirty="0">
                <a:latin typeface="Times New Roman" pitchFamily="18" charset="0"/>
                <a:cs typeface="Times New Roman" pitchFamily="18" charset="0"/>
              </a:rPr>
              <a:t>Environmental Health</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577518" y="4355532"/>
            <a:ext cx="7717395" cy="1655762"/>
          </a:xfrm>
        </p:spPr>
        <p:txBody>
          <a:bodyPr>
            <a:noAutofit/>
          </a:bodyPr>
          <a:lstStyle/>
          <a:p>
            <a:r>
              <a:rPr lang="en-US" sz="2800" dirty="0">
                <a:solidFill>
                  <a:srgbClr val="0084BD"/>
                </a:solidFill>
                <a:latin typeface="Times New Roman" pitchFamily="18" charset="0"/>
                <a:cs typeface="Times New Roman" pitchFamily="18" charset="0"/>
              </a:rPr>
              <a:t>Osama A </a:t>
            </a:r>
            <a:r>
              <a:rPr lang="en-US" sz="2800" dirty="0" err="1">
                <a:solidFill>
                  <a:srgbClr val="0084BD"/>
                </a:solidFill>
                <a:latin typeface="Times New Roman" pitchFamily="18" charset="0"/>
                <a:cs typeface="Times New Roman" pitchFamily="18" charset="0"/>
              </a:rPr>
              <a:t>Samarkandi</a:t>
            </a:r>
            <a:r>
              <a:rPr lang="en-US" sz="2800" dirty="0">
                <a:solidFill>
                  <a:srgbClr val="0084BD"/>
                </a:solidFill>
                <a:latin typeface="Times New Roman" pitchFamily="18" charset="0"/>
                <a:cs typeface="Times New Roman" pitchFamily="18" charset="0"/>
              </a:rPr>
              <a:t>, PhD, RN </a:t>
            </a:r>
          </a:p>
          <a:p>
            <a:r>
              <a:rPr lang="en-US" sz="2800" dirty="0" smtClean="0">
                <a:solidFill>
                  <a:srgbClr val="0084BD"/>
                </a:solidFill>
                <a:latin typeface="Times New Roman" pitchFamily="18" charset="0"/>
                <a:cs typeface="Times New Roman" pitchFamily="18" charset="0"/>
              </a:rPr>
              <a:t>EMS </a:t>
            </a:r>
            <a:r>
              <a:rPr lang="en-US" sz="2800" dirty="0">
                <a:solidFill>
                  <a:srgbClr val="0084BD"/>
                </a:solidFill>
                <a:latin typeface="Times New Roman" pitchFamily="18" charset="0"/>
                <a:cs typeface="Times New Roman" pitchFamily="18" charset="0"/>
              </a:rPr>
              <a:t>313; Public Health for EMS Professionals</a:t>
            </a:r>
            <a:br>
              <a:rPr lang="en-US" sz="2800" dirty="0">
                <a:solidFill>
                  <a:srgbClr val="0084BD"/>
                </a:solidFill>
                <a:latin typeface="Times New Roman" pitchFamily="18" charset="0"/>
                <a:cs typeface="Times New Roman" pitchFamily="18" charset="0"/>
              </a:rPr>
            </a:br>
            <a:endParaRPr lang="en-US" sz="28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52721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1026"/>
          <p:cNvSpPr>
            <a:spLocks noGrp="1" noChangeArrowheads="1"/>
          </p:cNvSpPr>
          <p:nvPr>
            <p:ph type="title"/>
          </p:nvPr>
        </p:nvSpPr>
        <p:spPr>
          <a:xfrm>
            <a:off x="508000" y="87085"/>
            <a:ext cx="10987314" cy="625434"/>
          </a:xfrm>
        </p:spPr>
        <p:txBody>
          <a:bodyPr>
            <a:normAutofit fontScale="90000"/>
          </a:bodyPr>
          <a:lstStyle/>
          <a:p>
            <a:r>
              <a:rPr lang="en-US" altLang="ar-SA" sz="4000" dirty="0">
                <a:solidFill>
                  <a:schemeClr val="bg1"/>
                </a:solidFill>
                <a:latin typeface="Times New Roman" panose="02020603050405020304" pitchFamily="18" charset="0"/>
                <a:cs typeface="Times New Roman" panose="02020603050405020304" pitchFamily="18" charset="0"/>
              </a:rPr>
              <a:t>Some NYS Teen Prohibited Jobs</a:t>
            </a:r>
          </a:p>
        </p:txBody>
      </p:sp>
      <p:sp>
        <p:nvSpPr>
          <p:cNvPr id="351235" name="Rectangle 1027"/>
          <p:cNvSpPr>
            <a:spLocks noGrp="1" noChangeArrowheads="1"/>
          </p:cNvSpPr>
          <p:nvPr>
            <p:ph idx="1"/>
          </p:nvPr>
        </p:nvSpPr>
        <p:spPr>
          <a:xfrm>
            <a:off x="595085" y="1495013"/>
            <a:ext cx="10935855" cy="4378325"/>
          </a:xfrm>
        </p:spPr>
        <p:txBody>
          <a:bodyPr/>
          <a:lstStyle/>
          <a:p>
            <a:pPr>
              <a:lnSpc>
                <a:spcPct val="80000"/>
              </a:lnSpc>
            </a:pPr>
            <a:r>
              <a:rPr lang="en-US" altLang="ar-SA" sz="2400" dirty="0">
                <a:latin typeface="Times New Roman" panose="02020603050405020304" pitchFamily="18" charset="0"/>
                <a:cs typeface="Times New Roman" panose="02020603050405020304" pitchFamily="18" charset="0"/>
              </a:rPr>
              <a:t>What jobs are workers </a:t>
            </a:r>
            <a:r>
              <a:rPr lang="en-US" altLang="ar-SA" sz="2400" b="1" dirty="0">
                <a:solidFill>
                  <a:srgbClr val="FF0000"/>
                </a:solidFill>
                <a:latin typeface="Times New Roman" panose="02020603050405020304" pitchFamily="18" charset="0"/>
                <a:cs typeface="Times New Roman" panose="02020603050405020304" pitchFamily="18" charset="0"/>
              </a:rPr>
              <a:t>under 18 not permitted</a:t>
            </a:r>
            <a:r>
              <a:rPr lang="en-US" altLang="ar-SA" sz="2400" dirty="0">
                <a:solidFill>
                  <a:srgbClr val="FF0000"/>
                </a:solidFill>
                <a:latin typeface="Times New Roman" panose="02020603050405020304" pitchFamily="18" charset="0"/>
                <a:cs typeface="Times New Roman" panose="02020603050405020304" pitchFamily="18" charset="0"/>
              </a:rPr>
              <a:t> </a:t>
            </a:r>
            <a:r>
              <a:rPr lang="en-US" altLang="ar-SA" sz="2400" dirty="0">
                <a:latin typeface="Times New Roman" panose="02020603050405020304" pitchFamily="18" charset="0"/>
                <a:cs typeface="Times New Roman" panose="02020603050405020304" pitchFamily="18" charset="0"/>
              </a:rPr>
              <a:t>to do?</a:t>
            </a:r>
          </a:p>
          <a:p>
            <a:pPr lvl="1">
              <a:lnSpc>
                <a:spcPct val="80000"/>
              </a:lnSpc>
            </a:pPr>
            <a:endParaRPr lang="en-US" altLang="ar-SA" sz="2400" dirty="0">
              <a:latin typeface="Times New Roman" panose="02020603050405020304" pitchFamily="18" charset="0"/>
              <a:cs typeface="Times New Roman" panose="02020603050405020304" pitchFamily="18" charset="0"/>
            </a:endParaRPr>
          </a:p>
          <a:p>
            <a:pPr lvl="1">
              <a:lnSpc>
                <a:spcPct val="80000"/>
              </a:lnSpc>
            </a:pPr>
            <a:r>
              <a:rPr lang="en-US" altLang="ar-SA" sz="2400" dirty="0">
                <a:latin typeface="Times New Roman" panose="02020603050405020304" pitchFamily="18" charset="0"/>
                <a:cs typeface="Times New Roman" panose="02020603050405020304" pitchFamily="18" charset="0"/>
              </a:rPr>
              <a:t>Work in wrecking, demolition, excavation, roofing</a:t>
            </a:r>
          </a:p>
          <a:p>
            <a:pPr lvl="1">
              <a:lnSpc>
                <a:spcPct val="80000"/>
              </a:lnSpc>
            </a:pPr>
            <a:endParaRPr lang="en-US" altLang="ar-SA" sz="2400" dirty="0">
              <a:latin typeface="Times New Roman" panose="02020603050405020304" pitchFamily="18" charset="0"/>
              <a:cs typeface="Times New Roman" panose="02020603050405020304" pitchFamily="18" charset="0"/>
            </a:endParaRPr>
          </a:p>
          <a:p>
            <a:pPr lvl="1">
              <a:lnSpc>
                <a:spcPct val="80000"/>
              </a:lnSpc>
            </a:pPr>
            <a:r>
              <a:rPr lang="en-US" altLang="ar-SA" sz="2400" dirty="0">
                <a:latin typeface="Times New Roman" panose="02020603050405020304" pitchFamily="18" charset="0"/>
                <a:cs typeface="Times New Roman" panose="02020603050405020304" pitchFamily="18" charset="0"/>
              </a:rPr>
              <a:t>Work in meat-packing or slaughtering</a:t>
            </a:r>
          </a:p>
          <a:p>
            <a:pPr lvl="1">
              <a:lnSpc>
                <a:spcPct val="80000"/>
              </a:lnSpc>
            </a:pPr>
            <a:endParaRPr lang="en-US" altLang="ar-SA" sz="2400" dirty="0">
              <a:latin typeface="Times New Roman" panose="02020603050405020304" pitchFamily="18" charset="0"/>
              <a:cs typeface="Times New Roman" panose="02020603050405020304" pitchFamily="18" charset="0"/>
            </a:endParaRPr>
          </a:p>
          <a:p>
            <a:pPr lvl="1">
              <a:lnSpc>
                <a:spcPct val="80000"/>
              </a:lnSpc>
            </a:pPr>
            <a:r>
              <a:rPr lang="en-US" altLang="ar-SA" sz="2400" dirty="0">
                <a:latin typeface="Times New Roman" panose="02020603050405020304" pitchFamily="18" charset="0"/>
                <a:cs typeface="Times New Roman" panose="02020603050405020304" pitchFamily="18" charset="0"/>
              </a:rPr>
              <a:t>Operate powered equipment (saws, slicers, compactors)</a:t>
            </a:r>
          </a:p>
          <a:p>
            <a:pPr lvl="1">
              <a:lnSpc>
                <a:spcPct val="80000"/>
              </a:lnSpc>
            </a:pPr>
            <a:endParaRPr lang="en-US" altLang="ar-SA" sz="2400" dirty="0">
              <a:latin typeface="Times New Roman" panose="02020603050405020304" pitchFamily="18" charset="0"/>
              <a:cs typeface="Times New Roman" panose="02020603050405020304" pitchFamily="18" charset="0"/>
            </a:endParaRPr>
          </a:p>
          <a:p>
            <a:pPr lvl="1">
              <a:lnSpc>
                <a:spcPct val="80000"/>
              </a:lnSpc>
            </a:pPr>
            <a:r>
              <a:rPr lang="en-US" altLang="ar-SA" sz="2400" dirty="0">
                <a:latin typeface="Times New Roman" panose="02020603050405020304" pitchFamily="18" charset="0"/>
                <a:cs typeface="Times New Roman" panose="02020603050405020304" pitchFamily="18" charset="0"/>
              </a:rPr>
              <a:t>Work where there is exposure to radiation</a:t>
            </a:r>
          </a:p>
          <a:p>
            <a:pPr lvl="1">
              <a:lnSpc>
                <a:spcPct val="80000"/>
              </a:lnSpc>
            </a:pPr>
            <a:endParaRPr lang="en-US" altLang="ar-SA" sz="2400" dirty="0">
              <a:latin typeface="Times New Roman" panose="02020603050405020304" pitchFamily="18" charset="0"/>
              <a:cs typeface="Times New Roman" panose="02020603050405020304" pitchFamily="18" charset="0"/>
            </a:endParaRPr>
          </a:p>
          <a:p>
            <a:pPr lvl="1">
              <a:lnSpc>
                <a:spcPct val="80000"/>
              </a:lnSpc>
            </a:pPr>
            <a:r>
              <a:rPr lang="en-US" altLang="ar-SA" sz="2400" dirty="0">
                <a:latin typeface="Times New Roman" panose="02020603050405020304" pitchFamily="18" charset="0"/>
                <a:cs typeface="Times New Roman" panose="02020603050405020304" pitchFamily="18" charset="0"/>
              </a:rPr>
              <a:t>Work in mining, logging, or a sawmill</a:t>
            </a:r>
          </a:p>
        </p:txBody>
      </p:sp>
      <p:sp>
        <p:nvSpPr>
          <p:cNvPr id="351236" name="Text Box 1028"/>
          <p:cNvSpPr txBox="1">
            <a:spLocks noChangeArrowheads="1"/>
          </p:cNvSpPr>
          <p:nvPr/>
        </p:nvSpPr>
        <p:spPr bwMode="auto">
          <a:xfrm>
            <a:off x="1524000" y="6172200"/>
            <a:ext cx="975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ar-SA" sz="1600" dirty="0">
                <a:solidFill>
                  <a:schemeClr val="bg1"/>
                </a:solidFill>
                <a:latin typeface="Times New Roman" panose="02020603050405020304" pitchFamily="18" charset="0"/>
                <a:cs typeface="Times New Roman" panose="02020603050405020304" pitchFamily="18" charset="0"/>
              </a:rPr>
              <a:t>www.labor.state.ny.us/workerprotection/laborstandards/workprot/stprhboc.shtm</a:t>
            </a:r>
          </a:p>
        </p:txBody>
      </p:sp>
    </p:spTree>
    <p:custDataLst>
      <p:tags r:id="rId1"/>
    </p:custDataLst>
    <p:extLst>
      <p:ext uri="{BB962C8B-B14F-4D97-AF65-F5344CB8AC3E}">
        <p14:creationId xmlns:p14="http://schemas.microsoft.com/office/powerpoint/2010/main" val="432462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558800" y="0"/>
            <a:ext cx="11684000" cy="760021"/>
          </a:xfrm>
        </p:spPr>
        <p:txBody>
          <a:bodyPr/>
          <a:lstStyle/>
          <a:p>
            <a:r>
              <a:rPr lang="en-US" altLang="ar-SA" sz="4000" dirty="0">
                <a:solidFill>
                  <a:schemeClr val="bg1"/>
                </a:solidFill>
                <a:latin typeface="Times New Roman" panose="02020603050405020304" pitchFamily="18" charset="0"/>
                <a:cs typeface="Times New Roman" panose="02020603050405020304" pitchFamily="18" charset="0"/>
              </a:rPr>
              <a:t>Some NYS Teen Prohibited Jobs</a:t>
            </a:r>
          </a:p>
        </p:txBody>
      </p:sp>
      <p:sp>
        <p:nvSpPr>
          <p:cNvPr id="396291" name="Rectangle 3"/>
          <p:cNvSpPr>
            <a:spLocks noGrp="1" noChangeArrowheads="1"/>
          </p:cNvSpPr>
          <p:nvPr>
            <p:ph idx="1"/>
          </p:nvPr>
        </p:nvSpPr>
        <p:spPr>
          <a:xfrm>
            <a:off x="583211" y="1542515"/>
            <a:ext cx="10959605" cy="4323895"/>
          </a:xfrm>
        </p:spPr>
        <p:txBody>
          <a:bodyPr/>
          <a:lstStyle/>
          <a:p>
            <a:pPr>
              <a:lnSpc>
                <a:spcPct val="80000"/>
              </a:lnSpc>
            </a:pPr>
            <a:r>
              <a:rPr lang="en-US" altLang="ar-SA" sz="2800" dirty="0">
                <a:latin typeface="Times New Roman" panose="02020603050405020304" pitchFamily="18" charset="0"/>
                <a:cs typeface="Times New Roman" panose="02020603050405020304" pitchFamily="18" charset="0"/>
              </a:rPr>
              <a:t>What jobs are workers </a:t>
            </a:r>
            <a:r>
              <a:rPr lang="en-US" altLang="ar-SA" sz="2800" b="1" dirty="0">
                <a:solidFill>
                  <a:srgbClr val="FF0000"/>
                </a:solidFill>
                <a:latin typeface="Times New Roman" panose="02020603050405020304" pitchFamily="18" charset="0"/>
                <a:cs typeface="Times New Roman" panose="02020603050405020304" pitchFamily="18" charset="0"/>
              </a:rPr>
              <a:t>under 18 not permitted</a:t>
            </a:r>
            <a:r>
              <a:rPr lang="en-US" altLang="ar-SA" sz="2800" dirty="0">
                <a:solidFill>
                  <a:srgbClr val="FF0000"/>
                </a:solidFill>
                <a:latin typeface="Times New Roman" panose="02020603050405020304" pitchFamily="18" charset="0"/>
                <a:cs typeface="Times New Roman" panose="02020603050405020304" pitchFamily="18" charset="0"/>
              </a:rPr>
              <a:t> </a:t>
            </a:r>
            <a:r>
              <a:rPr lang="en-US" altLang="ar-SA" sz="2800" dirty="0">
                <a:latin typeface="Times New Roman" panose="02020603050405020304" pitchFamily="18" charset="0"/>
                <a:cs typeface="Times New Roman" panose="02020603050405020304" pitchFamily="18" charset="0"/>
              </a:rPr>
              <a:t>to do?</a:t>
            </a:r>
          </a:p>
          <a:p>
            <a:pPr lvl="1">
              <a:lnSpc>
                <a:spcPct val="80000"/>
              </a:lnSpc>
            </a:pPr>
            <a:endParaRPr lang="en-US" altLang="ar-SA" sz="2800" dirty="0">
              <a:latin typeface="Times New Roman" panose="02020603050405020304" pitchFamily="18" charset="0"/>
              <a:cs typeface="Times New Roman" panose="02020603050405020304" pitchFamily="18" charset="0"/>
            </a:endParaRPr>
          </a:p>
          <a:p>
            <a:pPr lvl="1">
              <a:lnSpc>
                <a:spcPct val="80000"/>
              </a:lnSpc>
            </a:pPr>
            <a:r>
              <a:rPr lang="en-US" altLang="ar-SA" sz="2800" dirty="0">
                <a:latin typeface="Times New Roman" panose="02020603050405020304" pitchFamily="18" charset="0"/>
                <a:cs typeface="Times New Roman" panose="02020603050405020304" pitchFamily="18" charset="0"/>
              </a:rPr>
              <a:t>Drive a motor vehicle</a:t>
            </a:r>
          </a:p>
          <a:p>
            <a:pPr lvl="1">
              <a:lnSpc>
                <a:spcPct val="80000"/>
              </a:lnSpc>
            </a:pPr>
            <a:endParaRPr lang="en-US" altLang="ar-SA" sz="2800" dirty="0">
              <a:latin typeface="Times New Roman" panose="02020603050405020304" pitchFamily="18" charset="0"/>
              <a:cs typeface="Times New Roman" panose="02020603050405020304" pitchFamily="18" charset="0"/>
            </a:endParaRPr>
          </a:p>
          <a:p>
            <a:pPr lvl="1">
              <a:lnSpc>
                <a:spcPct val="80000"/>
              </a:lnSpc>
            </a:pPr>
            <a:r>
              <a:rPr lang="en-US" altLang="ar-SA" sz="2800" dirty="0">
                <a:latin typeface="Times New Roman" panose="02020603050405020304" pitchFamily="18" charset="0"/>
                <a:cs typeface="Times New Roman" panose="02020603050405020304" pitchFamily="18" charset="0"/>
              </a:rPr>
              <a:t>Work operating a freight or passenger elevator</a:t>
            </a:r>
          </a:p>
          <a:p>
            <a:pPr lvl="1">
              <a:lnSpc>
                <a:spcPct val="80000"/>
              </a:lnSpc>
            </a:pPr>
            <a:endParaRPr lang="en-US" altLang="ar-SA" sz="2800" dirty="0">
              <a:latin typeface="Times New Roman" panose="02020603050405020304" pitchFamily="18" charset="0"/>
              <a:cs typeface="Times New Roman" panose="02020603050405020304" pitchFamily="18" charset="0"/>
            </a:endParaRPr>
          </a:p>
          <a:p>
            <a:pPr lvl="1">
              <a:lnSpc>
                <a:spcPct val="80000"/>
              </a:lnSpc>
            </a:pPr>
            <a:r>
              <a:rPr lang="en-US" altLang="ar-SA" sz="2800" dirty="0">
                <a:latin typeface="Times New Roman" panose="02020603050405020304" pitchFamily="18" charset="0"/>
                <a:cs typeface="Times New Roman" panose="02020603050405020304" pitchFamily="18" charset="0"/>
              </a:rPr>
              <a:t>Work where explosives are manufactured or used</a:t>
            </a:r>
          </a:p>
          <a:p>
            <a:pPr lvl="1">
              <a:lnSpc>
                <a:spcPct val="80000"/>
              </a:lnSpc>
            </a:pPr>
            <a:endParaRPr lang="en-US" altLang="ar-SA" sz="2800" dirty="0">
              <a:latin typeface="Times New Roman" panose="02020603050405020304" pitchFamily="18" charset="0"/>
              <a:cs typeface="Times New Roman" panose="02020603050405020304" pitchFamily="18" charset="0"/>
            </a:endParaRPr>
          </a:p>
          <a:p>
            <a:pPr lvl="1">
              <a:lnSpc>
                <a:spcPct val="80000"/>
              </a:lnSpc>
            </a:pPr>
            <a:r>
              <a:rPr lang="en-US" altLang="ar-SA" sz="2800" dirty="0">
                <a:latin typeface="Times New Roman" panose="02020603050405020304" pitchFamily="18" charset="0"/>
                <a:cs typeface="Times New Roman" panose="02020603050405020304" pitchFamily="18" charset="0"/>
              </a:rPr>
              <a:t>Operate a forklift</a:t>
            </a:r>
          </a:p>
        </p:txBody>
      </p:sp>
      <p:sp>
        <p:nvSpPr>
          <p:cNvPr id="396292" name="Text Box 4"/>
          <p:cNvSpPr txBox="1">
            <a:spLocks noChangeArrowheads="1"/>
          </p:cNvSpPr>
          <p:nvPr/>
        </p:nvSpPr>
        <p:spPr bwMode="auto">
          <a:xfrm>
            <a:off x="1524000" y="6172200"/>
            <a:ext cx="975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ar-SA" sz="1600" dirty="0">
                <a:solidFill>
                  <a:schemeClr val="bg1"/>
                </a:solidFill>
                <a:latin typeface="Times New Roman" panose="02020603050405020304" pitchFamily="18" charset="0"/>
                <a:cs typeface="Times New Roman" panose="02020603050405020304" pitchFamily="18" charset="0"/>
              </a:rPr>
              <a:t>www.labor.state.ny.us/workerprotection/laborstandards/workprot/stprhboc.shtm</a:t>
            </a:r>
          </a:p>
        </p:txBody>
      </p:sp>
    </p:spTree>
    <p:custDataLst>
      <p:tags r:id="rId1"/>
    </p:custDataLst>
    <p:extLst>
      <p:ext uri="{BB962C8B-B14F-4D97-AF65-F5344CB8AC3E}">
        <p14:creationId xmlns:p14="http://schemas.microsoft.com/office/powerpoint/2010/main" val="911801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1026"/>
          <p:cNvSpPr>
            <a:spLocks noGrp="1" noChangeArrowheads="1"/>
          </p:cNvSpPr>
          <p:nvPr>
            <p:ph type="title"/>
          </p:nvPr>
        </p:nvSpPr>
        <p:spPr>
          <a:xfrm>
            <a:off x="560779" y="0"/>
            <a:ext cx="11005787" cy="629392"/>
          </a:xfrm>
        </p:spPr>
        <p:txBody>
          <a:bodyPr>
            <a:normAutofit fontScale="90000"/>
          </a:bodyPr>
          <a:lstStyle/>
          <a:p>
            <a:r>
              <a:rPr lang="en-US" altLang="ar-SA" sz="4000" dirty="0">
                <a:solidFill>
                  <a:schemeClr val="bg1"/>
                </a:solidFill>
                <a:latin typeface="Times New Roman" panose="02020603050405020304" pitchFamily="18" charset="0"/>
                <a:cs typeface="Times New Roman" panose="02020603050405020304" pitchFamily="18" charset="0"/>
              </a:rPr>
              <a:t>Some NYS Teen Prohibited Jobs</a:t>
            </a:r>
          </a:p>
        </p:txBody>
      </p:sp>
      <p:sp>
        <p:nvSpPr>
          <p:cNvPr id="353283" name="Rectangle 1027"/>
          <p:cNvSpPr>
            <a:spLocks noGrp="1" noChangeArrowheads="1"/>
          </p:cNvSpPr>
          <p:nvPr>
            <p:ph idx="1"/>
          </p:nvPr>
        </p:nvSpPr>
        <p:spPr>
          <a:xfrm>
            <a:off x="617517" y="1650670"/>
            <a:ext cx="10960926" cy="4381995"/>
          </a:xfrm>
        </p:spPr>
        <p:txBody>
          <a:bodyPr/>
          <a:lstStyle/>
          <a:p>
            <a:pPr>
              <a:lnSpc>
                <a:spcPct val="90000"/>
              </a:lnSpc>
            </a:pPr>
            <a:r>
              <a:rPr lang="en-US" altLang="ar-SA" dirty="0">
                <a:latin typeface="Times New Roman" panose="02020603050405020304" pitchFamily="18" charset="0"/>
                <a:cs typeface="Times New Roman" panose="02020603050405020304" pitchFamily="18" charset="0"/>
              </a:rPr>
              <a:t>What jobs are </a:t>
            </a:r>
            <a:r>
              <a:rPr lang="en-US" altLang="ar-SA" b="1" dirty="0">
                <a:solidFill>
                  <a:srgbClr val="FF0000"/>
                </a:solidFill>
                <a:latin typeface="Times New Roman" panose="02020603050405020304" pitchFamily="18" charset="0"/>
                <a:cs typeface="Times New Roman" panose="02020603050405020304" pitchFamily="18" charset="0"/>
              </a:rPr>
              <a:t>teen workers (14 or 15) not permitted</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to do?</a:t>
            </a:r>
          </a:p>
          <a:p>
            <a:pPr lvl="1">
              <a:lnSpc>
                <a:spcPct val="90000"/>
              </a:lnSpc>
            </a:pPr>
            <a:endParaRPr lang="en-US" altLang="ar-SA" dirty="0">
              <a:latin typeface="Times New Roman" panose="02020603050405020304" pitchFamily="18" charset="0"/>
              <a:cs typeface="Times New Roman" panose="02020603050405020304" pitchFamily="18" charset="0"/>
            </a:endParaRPr>
          </a:p>
          <a:p>
            <a:pPr lvl="1">
              <a:lnSpc>
                <a:spcPct val="90000"/>
              </a:lnSpc>
            </a:pPr>
            <a:r>
              <a:rPr lang="en-US" altLang="ar-SA" dirty="0">
                <a:latin typeface="Times New Roman" panose="02020603050405020304" pitchFamily="18" charset="0"/>
                <a:cs typeface="Times New Roman" panose="02020603050405020304" pitchFamily="18" charset="0"/>
              </a:rPr>
              <a:t>Operate power-driven equipment except non-hazardous equipment (office equipment)</a:t>
            </a:r>
          </a:p>
          <a:p>
            <a:pPr lvl="1">
              <a:lnSpc>
                <a:spcPct val="90000"/>
              </a:lnSpc>
            </a:pPr>
            <a:endParaRPr lang="en-US" altLang="ar-SA" dirty="0">
              <a:latin typeface="Times New Roman" panose="02020603050405020304" pitchFamily="18" charset="0"/>
              <a:cs typeface="Times New Roman" panose="02020603050405020304" pitchFamily="18" charset="0"/>
            </a:endParaRPr>
          </a:p>
          <a:p>
            <a:pPr lvl="1">
              <a:lnSpc>
                <a:spcPct val="90000"/>
              </a:lnSpc>
            </a:pPr>
            <a:r>
              <a:rPr lang="en-US" altLang="ar-SA" dirty="0">
                <a:latin typeface="Times New Roman" panose="02020603050405020304" pitchFamily="18" charset="0"/>
                <a:cs typeface="Times New Roman" panose="02020603050405020304" pitchFamily="18" charset="0"/>
              </a:rPr>
              <a:t>Any occupation in or in connection with a factory (except delivery/clerical work)</a:t>
            </a:r>
          </a:p>
        </p:txBody>
      </p:sp>
    </p:spTree>
    <p:custDataLst>
      <p:tags r:id="rId1"/>
    </p:custDataLst>
    <p:extLst>
      <p:ext uri="{BB962C8B-B14F-4D97-AF65-F5344CB8AC3E}">
        <p14:creationId xmlns:p14="http://schemas.microsoft.com/office/powerpoint/2010/main" val="4279407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572655" y="122712"/>
            <a:ext cx="10958285" cy="542306"/>
          </a:xfrm>
        </p:spPr>
        <p:txBody>
          <a:bodyPr>
            <a:normAutofit fontScale="90000"/>
          </a:bodyPr>
          <a:lstStyle/>
          <a:p>
            <a:r>
              <a:rPr lang="en-US" altLang="ar-SA" sz="4000" dirty="0">
                <a:solidFill>
                  <a:schemeClr val="bg1"/>
                </a:solidFill>
                <a:latin typeface="Times New Roman" panose="02020603050405020304" pitchFamily="18" charset="0"/>
                <a:cs typeface="Times New Roman" panose="02020603050405020304" pitchFamily="18" charset="0"/>
              </a:rPr>
              <a:t>Some NYS Teen Prohibited Jobs</a:t>
            </a:r>
          </a:p>
        </p:txBody>
      </p:sp>
      <p:sp>
        <p:nvSpPr>
          <p:cNvPr id="398339" name="Rectangle 3"/>
          <p:cNvSpPr>
            <a:spLocks noGrp="1" noChangeArrowheads="1"/>
          </p:cNvSpPr>
          <p:nvPr>
            <p:ph idx="1"/>
          </p:nvPr>
        </p:nvSpPr>
        <p:spPr>
          <a:xfrm>
            <a:off x="595086" y="1601892"/>
            <a:ext cx="10959605" cy="4110139"/>
          </a:xfrm>
        </p:spPr>
        <p:txBody>
          <a:bodyPr/>
          <a:lstStyle/>
          <a:p>
            <a:pPr>
              <a:lnSpc>
                <a:spcPct val="90000"/>
              </a:lnSpc>
            </a:pPr>
            <a:r>
              <a:rPr lang="en-US" altLang="ar-SA" dirty="0">
                <a:latin typeface="Times New Roman" panose="02020603050405020304" pitchFamily="18" charset="0"/>
                <a:cs typeface="Times New Roman" panose="02020603050405020304" pitchFamily="18" charset="0"/>
              </a:rPr>
              <a:t>What jobs are </a:t>
            </a:r>
            <a:r>
              <a:rPr lang="en-US" altLang="ar-SA" b="1" dirty="0">
                <a:solidFill>
                  <a:srgbClr val="FF0000"/>
                </a:solidFill>
                <a:latin typeface="Times New Roman" panose="02020603050405020304" pitchFamily="18" charset="0"/>
                <a:cs typeface="Times New Roman" panose="02020603050405020304" pitchFamily="18" charset="0"/>
              </a:rPr>
              <a:t>teen workers (14 or 15) not permitted</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to do?</a:t>
            </a:r>
          </a:p>
          <a:p>
            <a:pPr lvl="1">
              <a:lnSpc>
                <a:spcPct val="90000"/>
              </a:lnSpc>
            </a:pPr>
            <a:endParaRPr lang="en-US" altLang="ar-SA" dirty="0">
              <a:latin typeface="Times New Roman" panose="02020603050405020304" pitchFamily="18" charset="0"/>
              <a:cs typeface="Times New Roman" panose="02020603050405020304" pitchFamily="18" charset="0"/>
            </a:endParaRPr>
          </a:p>
          <a:p>
            <a:pPr lvl="1">
              <a:lnSpc>
                <a:spcPct val="90000"/>
              </a:lnSpc>
            </a:pPr>
            <a:r>
              <a:rPr lang="en-US" altLang="ar-SA" dirty="0">
                <a:latin typeface="Times New Roman" panose="02020603050405020304" pitchFamily="18" charset="0"/>
                <a:cs typeface="Times New Roman" panose="02020603050405020304" pitchFamily="18" charset="0"/>
              </a:rPr>
              <a:t>Painting or exterior cleaning in connection with building maintenance/structure</a:t>
            </a:r>
          </a:p>
          <a:p>
            <a:pPr lvl="1">
              <a:lnSpc>
                <a:spcPct val="90000"/>
              </a:lnSpc>
            </a:pPr>
            <a:endParaRPr lang="en-US" altLang="ar-SA" dirty="0">
              <a:latin typeface="Times New Roman" panose="02020603050405020304" pitchFamily="18" charset="0"/>
              <a:cs typeface="Times New Roman" panose="02020603050405020304" pitchFamily="18" charset="0"/>
            </a:endParaRPr>
          </a:p>
          <a:p>
            <a:pPr lvl="1">
              <a:lnSpc>
                <a:spcPct val="90000"/>
              </a:lnSpc>
            </a:pPr>
            <a:r>
              <a:rPr lang="en-US" altLang="ar-SA" dirty="0">
                <a:latin typeface="Times New Roman" panose="02020603050405020304" pitchFamily="18" charset="0"/>
                <a:cs typeface="Times New Roman" panose="02020603050405020304" pitchFamily="18" charset="0"/>
              </a:rPr>
              <a:t>Work in Department of Mental Health institutions</a:t>
            </a:r>
          </a:p>
        </p:txBody>
      </p:sp>
    </p:spTree>
    <p:custDataLst>
      <p:tags r:id="rId1"/>
    </p:custDataLst>
    <p:extLst>
      <p:ext uri="{BB962C8B-B14F-4D97-AF65-F5344CB8AC3E}">
        <p14:creationId xmlns:p14="http://schemas.microsoft.com/office/powerpoint/2010/main" val="4232306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591127" y="114795"/>
            <a:ext cx="10844811" cy="562099"/>
          </a:xfrm>
        </p:spPr>
        <p:txBody>
          <a:bodyPr>
            <a:normAutofit fontScale="90000"/>
          </a:bodyPr>
          <a:lstStyle/>
          <a:p>
            <a:r>
              <a:rPr lang="en-US" altLang="ar-SA" sz="4000" dirty="0">
                <a:solidFill>
                  <a:schemeClr val="bg1"/>
                </a:solidFill>
                <a:latin typeface="Times New Roman" panose="02020603050405020304" pitchFamily="18" charset="0"/>
                <a:cs typeface="Times New Roman" panose="02020603050405020304" pitchFamily="18" charset="0"/>
              </a:rPr>
              <a:t>General NYS Teen Prohibited Hours</a:t>
            </a:r>
          </a:p>
        </p:txBody>
      </p:sp>
      <p:sp>
        <p:nvSpPr>
          <p:cNvPr id="289795" name="Rectangle 3"/>
          <p:cNvSpPr>
            <a:spLocks noGrp="1" noChangeArrowheads="1"/>
          </p:cNvSpPr>
          <p:nvPr>
            <p:ph sz="half" idx="1"/>
          </p:nvPr>
        </p:nvSpPr>
        <p:spPr>
          <a:xfrm>
            <a:off x="606961" y="1501239"/>
            <a:ext cx="4511304" cy="4648200"/>
          </a:xfrm>
        </p:spPr>
        <p:txBody>
          <a:bodyPr/>
          <a:lstStyle/>
          <a:p>
            <a:pPr marL="0" indent="0" algn="ctr">
              <a:lnSpc>
                <a:spcPct val="90000"/>
              </a:lnSpc>
              <a:buNone/>
            </a:pPr>
            <a:r>
              <a:rPr lang="en-US" altLang="ar-SA" b="1" dirty="0" smtClean="0">
                <a:latin typeface="Times New Roman" panose="02020603050405020304" pitchFamily="18" charset="0"/>
                <a:cs typeface="Times New Roman" panose="02020603050405020304" pitchFamily="18" charset="0"/>
              </a:rPr>
              <a:t>Ages </a:t>
            </a:r>
            <a:r>
              <a:rPr lang="en-US" altLang="ar-SA" b="1" dirty="0" smtClean="0">
                <a:solidFill>
                  <a:srgbClr val="0070C0"/>
                </a:solidFill>
                <a:latin typeface="Times New Roman" panose="02020603050405020304" pitchFamily="18" charset="0"/>
                <a:cs typeface="Times New Roman" panose="02020603050405020304" pitchFamily="18" charset="0"/>
              </a:rPr>
              <a:t>14-15</a:t>
            </a:r>
            <a:endParaRPr lang="en-US" altLang="ar-SA" b="1" dirty="0">
              <a:latin typeface="Times New Roman" panose="02020603050405020304" pitchFamily="18" charset="0"/>
              <a:cs typeface="Times New Roman" panose="02020603050405020304" pitchFamily="18" charset="0"/>
            </a:endParaRPr>
          </a:p>
          <a:p>
            <a:pPr lvl="1">
              <a:lnSpc>
                <a:spcPct val="90000"/>
              </a:lnSpc>
            </a:pPr>
            <a:endParaRPr lang="en-US" altLang="ar-SA" sz="2800"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During school hours</a:t>
            </a: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&gt;3 hours school day</a:t>
            </a: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&gt;8 hours weekend</a:t>
            </a: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&gt;18 </a:t>
            </a:r>
            <a:r>
              <a:rPr lang="en-US" altLang="ar-SA" b="1" dirty="0" smtClean="0">
                <a:latin typeface="Times New Roman" panose="02020603050405020304" pitchFamily="18" charset="0"/>
                <a:cs typeface="Times New Roman" panose="02020603050405020304" pitchFamily="18" charset="0"/>
              </a:rPr>
              <a:t>hours / week</a:t>
            </a:r>
            <a:endParaRPr lang="en-US" altLang="ar-SA" b="1" dirty="0">
              <a:latin typeface="Times New Roman" panose="02020603050405020304" pitchFamily="18" charset="0"/>
              <a:cs typeface="Times New Roman" panose="02020603050405020304" pitchFamily="18" charset="0"/>
            </a:endParaRP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&gt;6 </a:t>
            </a:r>
            <a:r>
              <a:rPr lang="en-US" altLang="ar-SA" b="1" dirty="0" smtClean="0">
                <a:latin typeface="Times New Roman" panose="02020603050405020304" pitchFamily="18" charset="0"/>
                <a:cs typeface="Times New Roman" panose="02020603050405020304" pitchFamily="18" charset="0"/>
              </a:rPr>
              <a:t>days / week</a:t>
            </a:r>
            <a:endParaRPr lang="en-US" altLang="ar-SA" b="1" dirty="0">
              <a:latin typeface="Times New Roman" panose="02020603050405020304" pitchFamily="18" charset="0"/>
              <a:cs typeface="Times New Roman" panose="02020603050405020304" pitchFamily="18" charset="0"/>
            </a:endParaRPr>
          </a:p>
          <a:p>
            <a:pPr lvl="1">
              <a:lnSpc>
                <a:spcPct val="90000"/>
              </a:lnSpc>
            </a:pPr>
            <a:endParaRPr lang="en-US" altLang="ar-SA" b="1" dirty="0">
              <a:latin typeface="Times New Roman" panose="02020603050405020304" pitchFamily="18" charset="0"/>
              <a:cs typeface="Times New Roman" panose="02020603050405020304" pitchFamily="18" charset="0"/>
            </a:endParaRPr>
          </a:p>
        </p:txBody>
      </p:sp>
      <p:sp>
        <p:nvSpPr>
          <p:cNvPr id="289796" name="Rectangle 4"/>
          <p:cNvSpPr>
            <a:spLocks noGrp="1" noChangeArrowheads="1"/>
          </p:cNvSpPr>
          <p:nvPr>
            <p:ph sz="half" idx="2"/>
          </p:nvPr>
        </p:nvSpPr>
        <p:spPr>
          <a:xfrm>
            <a:off x="6958939" y="1542515"/>
            <a:ext cx="4655129" cy="4683125"/>
          </a:xfrm>
        </p:spPr>
        <p:txBody>
          <a:bodyPr/>
          <a:lstStyle/>
          <a:p>
            <a:pPr marL="0" indent="0" algn="ctr">
              <a:lnSpc>
                <a:spcPct val="90000"/>
              </a:lnSpc>
              <a:buNone/>
            </a:pPr>
            <a:r>
              <a:rPr lang="en-US" altLang="ar-SA" b="1" dirty="0">
                <a:latin typeface="Times New Roman" panose="02020603050405020304" pitchFamily="18" charset="0"/>
                <a:cs typeface="Times New Roman" panose="02020603050405020304" pitchFamily="18" charset="0"/>
              </a:rPr>
              <a:t>Ages </a:t>
            </a:r>
            <a:r>
              <a:rPr lang="en-US" altLang="ar-SA" b="1" dirty="0" smtClean="0">
                <a:solidFill>
                  <a:srgbClr val="0070C0"/>
                </a:solidFill>
                <a:latin typeface="Times New Roman" panose="02020603050405020304" pitchFamily="18" charset="0"/>
                <a:cs typeface="Times New Roman" panose="02020603050405020304" pitchFamily="18" charset="0"/>
              </a:rPr>
              <a:t>16-17</a:t>
            </a:r>
            <a:endParaRPr lang="en-US" altLang="ar-SA" b="1" dirty="0">
              <a:latin typeface="Times New Roman" panose="02020603050405020304" pitchFamily="18" charset="0"/>
              <a:cs typeface="Times New Roman" panose="02020603050405020304" pitchFamily="18" charset="0"/>
            </a:endParaRPr>
          </a:p>
          <a:p>
            <a:pPr lvl="1">
              <a:lnSpc>
                <a:spcPct val="90000"/>
              </a:lnSpc>
            </a:pPr>
            <a:endParaRPr lang="en-US" altLang="ar-SA" sz="2800"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During school hours</a:t>
            </a: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&gt;4 hours pre-school day</a:t>
            </a: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&gt;8 hours “off-day”</a:t>
            </a: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&gt;28 </a:t>
            </a:r>
            <a:r>
              <a:rPr lang="en-US" altLang="ar-SA" b="1" dirty="0" smtClean="0">
                <a:latin typeface="Times New Roman" panose="02020603050405020304" pitchFamily="18" charset="0"/>
                <a:cs typeface="Times New Roman" panose="02020603050405020304" pitchFamily="18" charset="0"/>
              </a:rPr>
              <a:t>hours / week</a:t>
            </a:r>
            <a:endParaRPr lang="en-US" altLang="ar-SA" b="1" dirty="0">
              <a:latin typeface="Times New Roman" panose="02020603050405020304" pitchFamily="18" charset="0"/>
              <a:cs typeface="Times New Roman" panose="02020603050405020304" pitchFamily="18" charset="0"/>
            </a:endParaRPr>
          </a:p>
          <a:p>
            <a:pPr lvl="1">
              <a:lnSpc>
                <a:spcPct val="90000"/>
              </a:lnSpc>
            </a:pPr>
            <a:endParaRPr lang="en-US" altLang="ar-SA" b="1" dirty="0">
              <a:latin typeface="Times New Roman" panose="02020603050405020304" pitchFamily="18" charset="0"/>
              <a:cs typeface="Times New Roman" panose="02020603050405020304" pitchFamily="18" charset="0"/>
            </a:endParaRPr>
          </a:p>
          <a:p>
            <a:pPr lvl="1">
              <a:lnSpc>
                <a:spcPct val="90000"/>
              </a:lnSpc>
            </a:pPr>
            <a:r>
              <a:rPr lang="en-US" altLang="ar-SA" b="1" dirty="0">
                <a:latin typeface="Times New Roman" panose="02020603050405020304" pitchFamily="18" charset="0"/>
                <a:cs typeface="Times New Roman" panose="02020603050405020304" pitchFamily="18" charset="0"/>
              </a:rPr>
              <a:t>&gt;6 </a:t>
            </a:r>
            <a:r>
              <a:rPr lang="en-US" altLang="ar-SA" b="1" dirty="0" smtClean="0">
                <a:latin typeface="Times New Roman" panose="02020603050405020304" pitchFamily="18" charset="0"/>
                <a:cs typeface="Times New Roman" panose="02020603050405020304" pitchFamily="18" charset="0"/>
              </a:rPr>
              <a:t>days / week</a:t>
            </a:r>
            <a:endParaRPr lang="en-US" altLang="ar-SA" b="1" dirty="0">
              <a:latin typeface="Times New Roman" panose="02020603050405020304" pitchFamily="18" charset="0"/>
              <a:cs typeface="Times New Roman" panose="02020603050405020304" pitchFamily="18" charset="0"/>
            </a:endParaRPr>
          </a:p>
          <a:p>
            <a:pPr lvl="1"/>
            <a:endParaRPr lang="en-US" altLang="ar-SA" sz="2800" b="1" dirty="0">
              <a:latin typeface="Times New Roman" panose="02020603050405020304" pitchFamily="18" charset="0"/>
              <a:cs typeface="Times New Roman" panose="02020603050405020304" pitchFamily="18" charset="0"/>
            </a:endParaRPr>
          </a:p>
        </p:txBody>
      </p:sp>
      <p:pic>
        <p:nvPicPr>
          <p:cNvPr id="289797" name="Picture 5" descr="j029689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3731821"/>
            <a:ext cx="2946400" cy="1811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6162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050"/>
          <p:cNvSpPr>
            <a:spLocks noGrp="1" noChangeArrowheads="1"/>
          </p:cNvSpPr>
          <p:nvPr>
            <p:ph type="title"/>
          </p:nvPr>
        </p:nvSpPr>
        <p:spPr>
          <a:xfrm>
            <a:off x="604322" y="134587"/>
            <a:ext cx="11045372" cy="494805"/>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What are your responsibilities?</a:t>
            </a:r>
          </a:p>
        </p:txBody>
      </p:sp>
      <p:sp>
        <p:nvSpPr>
          <p:cNvPr id="347139" name="Rectangle 2051"/>
          <p:cNvSpPr>
            <a:spLocks noGrp="1" noChangeArrowheads="1"/>
          </p:cNvSpPr>
          <p:nvPr>
            <p:ph idx="1"/>
          </p:nvPr>
        </p:nvSpPr>
        <p:spPr>
          <a:xfrm>
            <a:off x="580571" y="1513114"/>
            <a:ext cx="11211984" cy="4724400"/>
          </a:xfrm>
        </p:spPr>
        <p:txBody>
          <a:bodyPr/>
          <a:lstStyle/>
          <a:p>
            <a:pPr>
              <a:lnSpc>
                <a:spcPct val="90000"/>
              </a:lnSpc>
            </a:pPr>
            <a:r>
              <a:rPr lang="en-US" altLang="ar-SA" sz="2800" dirty="0">
                <a:latin typeface="Times New Roman" panose="02020603050405020304" pitchFamily="18" charset="0"/>
                <a:cs typeface="Times New Roman" panose="02020603050405020304" pitchFamily="18" charset="0"/>
              </a:rPr>
              <a:t>Follow your </a:t>
            </a:r>
            <a:r>
              <a:rPr lang="en-US" altLang="ar-SA" sz="2800" dirty="0">
                <a:solidFill>
                  <a:srgbClr val="FF0000"/>
                </a:solidFill>
                <a:latin typeface="Times New Roman" panose="02020603050405020304" pitchFamily="18" charset="0"/>
                <a:cs typeface="Times New Roman" panose="02020603050405020304" pitchFamily="18" charset="0"/>
              </a:rPr>
              <a:t>employer’s safety and health rules </a:t>
            </a:r>
            <a:r>
              <a:rPr lang="en-US" altLang="ar-SA" sz="2800" dirty="0">
                <a:latin typeface="Times New Roman" panose="02020603050405020304" pitchFamily="18" charset="0"/>
                <a:cs typeface="Times New Roman" panose="02020603050405020304" pitchFamily="18" charset="0"/>
              </a:rPr>
              <a:t>and wear or use all required gear and equipment</a:t>
            </a:r>
          </a:p>
          <a:p>
            <a:pPr>
              <a:lnSpc>
                <a:spcPct val="90000"/>
              </a:lnSpc>
            </a:pPr>
            <a:endParaRPr lang="en-US" altLang="ar-SA" sz="2800" dirty="0">
              <a:latin typeface="Times New Roman" panose="02020603050405020304" pitchFamily="18" charset="0"/>
              <a:cs typeface="Times New Roman" panose="02020603050405020304" pitchFamily="18" charset="0"/>
            </a:endParaRPr>
          </a:p>
          <a:p>
            <a:pPr>
              <a:lnSpc>
                <a:spcPct val="90000"/>
              </a:lnSpc>
            </a:pPr>
            <a:r>
              <a:rPr lang="en-US" altLang="ar-SA" sz="2800" dirty="0">
                <a:latin typeface="Times New Roman" panose="02020603050405020304" pitchFamily="18" charset="0"/>
                <a:cs typeface="Times New Roman" panose="02020603050405020304" pitchFamily="18" charset="0"/>
              </a:rPr>
              <a:t>Follow </a:t>
            </a:r>
            <a:r>
              <a:rPr lang="en-US" altLang="ar-SA" sz="2800" dirty="0">
                <a:solidFill>
                  <a:srgbClr val="FF0000"/>
                </a:solidFill>
                <a:latin typeface="Times New Roman" panose="02020603050405020304" pitchFamily="18" charset="0"/>
                <a:cs typeface="Times New Roman" panose="02020603050405020304" pitchFamily="18" charset="0"/>
              </a:rPr>
              <a:t>safe work practices </a:t>
            </a:r>
            <a:r>
              <a:rPr lang="en-US" altLang="ar-SA" sz="2800" dirty="0">
                <a:latin typeface="Times New Roman" panose="02020603050405020304" pitchFamily="18" charset="0"/>
                <a:cs typeface="Times New Roman" panose="02020603050405020304" pitchFamily="18" charset="0"/>
              </a:rPr>
              <a:t>for your job, as directed by your employer / supervisor</a:t>
            </a:r>
          </a:p>
          <a:p>
            <a:pPr>
              <a:lnSpc>
                <a:spcPct val="90000"/>
              </a:lnSpc>
            </a:pPr>
            <a:endParaRPr lang="en-US" altLang="ar-SA" sz="2800" dirty="0">
              <a:solidFill>
                <a:srgbClr val="FFFF66"/>
              </a:solidFill>
              <a:latin typeface="Times New Roman" panose="02020603050405020304" pitchFamily="18" charset="0"/>
              <a:cs typeface="Times New Roman" panose="02020603050405020304" pitchFamily="18" charset="0"/>
            </a:endParaRPr>
          </a:p>
          <a:p>
            <a:pPr>
              <a:lnSpc>
                <a:spcPct val="90000"/>
              </a:lnSpc>
            </a:pPr>
            <a:r>
              <a:rPr lang="en-US" altLang="ar-SA" sz="2800" dirty="0">
                <a:solidFill>
                  <a:srgbClr val="FF0000"/>
                </a:solidFill>
                <a:latin typeface="Times New Roman" panose="02020603050405020304" pitchFamily="18" charset="0"/>
                <a:cs typeface="Times New Roman" panose="02020603050405020304" pitchFamily="18" charset="0"/>
              </a:rPr>
              <a:t>Ask </a:t>
            </a:r>
            <a:r>
              <a:rPr lang="en-US" altLang="ar-SA" sz="2800" dirty="0">
                <a:latin typeface="Times New Roman" panose="02020603050405020304" pitchFamily="18" charset="0"/>
                <a:cs typeface="Times New Roman" panose="02020603050405020304" pitchFamily="18" charset="0"/>
              </a:rPr>
              <a:t>questions!</a:t>
            </a:r>
          </a:p>
          <a:p>
            <a:pPr>
              <a:lnSpc>
                <a:spcPct val="90000"/>
              </a:lnSpc>
            </a:pPr>
            <a:endParaRPr lang="en-US" altLang="ar-SA" sz="2800" dirty="0">
              <a:latin typeface="Times New Roman" panose="02020603050405020304" pitchFamily="18" charset="0"/>
              <a:cs typeface="Times New Roman" panose="02020603050405020304" pitchFamily="18" charset="0"/>
            </a:endParaRPr>
          </a:p>
          <a:p>
            <a:pPr>
              <a:lnSpc>
                <a:spcPct val="90000"/>
              </a:lnSpc>
            </a:pPr>
            <a:r>
              <a:rPr lang="en-US" altLang="ar-SA" sz="2800" dirty="0">
                <a:latin typeface="Times New Roman" panose="02020603050405020304" pitchFamily="18" charset="0"/>
                <a:cs typeface="Times New Roman" panose="02020603050405020304" pitchFamily="18" charset="0"/>
              </a:rPr>
              <a:t>Tell your supervisor, boss, parent, or other adult if you feel </a:t>
            </a:r>
            <a:r>
              <a:rPr lang="en-US" altLang="ar-SA" sz="2800" dirty="0">
                <a:solidFill>
                  <a:srgbClr val="FF0000"/>
                </a:solidFill>
                <a:latin typeface="Times New Roman" panose="02020603050405020304" pitchFamily="18" charset="0"/>
                <a:cs typeface="Times New Roman" panose="02020603050405020304" pitchFamily="18" charset="0"/>
              </a:rPr>
              <a:t>threatened </a:t>
            </a:r>
            <a:r>
              <a:rPr lang="en-US" altLang="ar-SA" sz="2800" dirty="0">
                <a:latin typeface="Times New Roman" panose="02020603050405020304" pitchFamily="18" charset="0"/>
                <a:cs typeface="Times New Roman" panose="02020603050405020304" pitchFamily="18" charset="0"/>
              </a:rPr>
              <a:t>or </a:t>
            </a:r>
            <a:r>
              <a:rPr lang="en-US" altLang="ar-SA" sz="2800" dirty="0">
                <a:solidFill>
                  <a:srgbClr val="FF0000"/>
                </a:solidFill>
                <a:latin typeface="Times New Roman" panose="02020603050405020304" pitchFamily="18" charset="0"/>
                <a:cs typeface="Times New Roman" panose="02020603050405020304" pitchFamily="18" charset="0"/>
              </a:rPr>
              <a:t>endangered </a:t>
            </a:r>
            <a:r>
              <a:rPr lang="en-US" altLang="ar-SA" sz="2800" dirty="0">
                <a:latin typeface="Times New Roman" panose="02020603050405020304" pitchFamily="18" charset="0"/>
                <a:cs typeface="Times New Roman" panose="02020603050405020304" pitchFamily="18" charset="0"/>
              </a:rPr>
              <a:t>at work</a:t>
            </a:r>
          </a:p>
        </p:txBody>
      </p:sp>
    </p:spTree>
    <p:custDataLst>
      <p:tags r:id="rId1"/>
    </p:custDataLst>
    <p:extLst>
      <p:ext uri="{BB962C8B-B14F-4D97-AF65-F5344CB8AC3E}">
        <p14:creationId xmlns:p14="http://schemas.microsoft.com/office/powerpoint/2010/main" val="4159461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604322" y="122712"/>
            <a:ext cx="11009746" cy="566057"/>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What are your responsibilities?</a:t>
            </a:r>
          </a:p>
        </p:txBody>
      </p:sp>
      <p:sp>
        <p:nvSpPr>
          <p:cNvPr id="400387" name="Rectangle 3"/>
          <p:cNvSpPr>
            <a:spLocks noGrp="1" noChangeArrowheads="1"/>
          </p:cNvSpPr>
          <p:nvPr>
            <p:ph idx="1"/>
          </p:nvPr>
        </p:nvSpPr>
        <p:spPr>
          <a:xfrm>
            <a:off x="616197" y="1496291"/>
            <a:ext cx="10879117" cy="4227615"/>
          </a:xfrm>
        </p:spPr>
        <p:txBody>
          <a:bodyPr/>
          <a:lstStyle/>
          <a:p>
            <a:r>
              <a:rPr lang="en-US" altLang="ar-SA" dirty="0">
                <a:solidFill>
                  <a:srgbClr val="FF0000"/>
                </a:solidFill>
                <a:latin typeface="Times New Roman" panose="02020603050405020304" pitchFamily="18" charset="0"/>
                <a:cs typeface="Times New Roman" panose="02020603050405020304" pitchFamily="18" charset="0"/>
              </a:rPr>
              <a:t>Be aware </a:t>
            </a:r>
            <a:r>
              <a:rPr lang="en-US" altLang="ar-SA" dirty="0">
                <a:latin typeface="Times New Roman" panose="02020603050405020304" pitchFamily="18" charset="0"/>
                <a:cs typeface="Times New Roman" panose="02020603050405020304" pitchFamily="18" charset="0"/>
              </a:rPr>
              <a:t>of your environment at all times</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Be involved in </a:t>
            </a:r>
            <a:r>
              <a:rPr lang="en-US" altLang="ar-SA" dirty="0">
                <a:solidFill>
                  <a:srgbClr val="FF0000"/>
                </a:solidFill>
                <a:latin typeface="Times New Roman" panose="02020603050405020304" pitchFamily="18" charset="0"/>
                <a:cs typeface="Times New Roman" panose="02020603050405020304" pitchFamily="18" charset="0"/>
              </a:rPr>
              <a:t>establishing or improving </a:t>
            </a:r>
            <a:r>
              <a:rPr lang="en-US" altLang="ar-SA" dirty="0">
                <a:latin typeface="Times New Roman" panose="02020603050405020304" pitchFamily="18" charset="0"/>
                <a:cs typeface="Times New Roman" panose="02020603050405020304" pitchFamily="18" charset="0"/>
              </a:rPr>
              <a:t>your worksite safety and health program</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Trust </a:t>
            </a:r>
            <a:r>
              <a:rPr lang="en-US" altLang="ar-SA" dirty="0">
                <a:solidFill>
                  <a:srgbClr val="FF0000"/>
                </a:solidFill>
                <a:latin typeface="Times New Roman" panose="02020603050405020304" pitchFamily="18" charset="0"/>
                <a:cs typeface="Times New Roman" panose="02020603050405020304" pitchFamily="18" charset="0"/>
              </a:rPr>
              <a:t>your </a:t>
            </a:r>
            <a:r>
              <a:rPr lang="en-US" altLang="ar-SA" dirty="0">
                <a:latin typeface="Times New Roman" panose="02020603050405020304" pitchFamily="18" charset="0"/>
                <a:cs typeface="Times New Roman" panose="02020603050405020304" pitchFamily="18" charset="0"/>
              </a:rPr>
              <a:t>instincts</a:t>
            </a:r>
          </a:p>
        </p:txBody>
      </p:sp>
    </p:spTree>
    <p:custDataLst>
      <p:tags r:id="rId1"/>
    </p:custDataLst>
    <p:extLst>
      <p:ext uri="{BB962C8B-B14F-4D97-AF65-F5344CB8AC3E}">
        <p14:creationId xmlns:p14="http://schemas.microsoft.com/office/powerpoint/2010/main" val="2086943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280416" y="121920"/>
            <a:ext cx="11716512" cy="573024"/>
          </a:xfrm>
        </p:spPr>
        <p:txBody>
          <a:bodyPr>
            <a:noAutofit/>
          </a:bodyPr>
          <a:lstStyle/>
          <a:p>
            <a:r>
              <a:rPr lang="en-US" altLang="ar-SA" sz="3200" dirty="0">
                <a:solidFill>
                  <a:schemeClr val="bg1"/>
                </a:solidFill>
                <a:latin typeface="Times New Roman" panose="02020603050405020304" pitchFamily="18" charset="0"/>
                <a:cs typeface="Times New Roman" panose="02020603050405020304" pitchFamily="18" charset="0"/>
              </a:rPr>
              <a:t>Health &amp; Safety Teen Resources</a:t>
            </a:r>
            <a:r>
              <a:rPr lang="en-US" altLang="ar-SA" sz="3200" dirty="0" smtClean="0">
                <a:solidFill>
                  <a:schemeClr val="bg1"/>
                </a:solidFill>
                <a:latin typeface="Times New Roman" panose="02020603050405020304" pitchFamily="18" charset="0"/>
                <a:cs typeface="Times New Roman" panose="02020603050405020304" pitchFamily="18" charset="0"/>
              </a:rPr>
              <a:t>: OSHA </a:t>
            </a:r>
            <a:r>
              <a:rPr lang="en-US" altLang="ar-SA" sz="1800" dirty="0">
                <a:solidFill>
                  <a:schemeClr val="bg1"/>
                </a:solidFill>
                <a:latin typeface="Times New Roman" panose="02020603050405020304" pitchFamily="18" charset="0"/>
                <a:cs typeface="Times New Roman" panose="02020603050405020304" pitchFamily="18" charset="0"/>
              </a:rPr>
              <a:t>(Occupational Safety and Health Administration)</a:t>
            </a:r>
          </a:p>
        </p:txBody>
      </p:sp>
      <p:sp>
        <p:nvSpPr>
          <p:cNvPr id="404498" name="Rectangle 18"/>
          <p:cNvSpPr>
            <a:spLocks noChangeArrowheads="1"/>
          </p:cNvSpPr>
          <p:nvPr/>
        </p:nvSpPr>
        <p:spPr bwMode="auto">
          <a:xfrm>
            <a:off x="810683" y="6239907"/>
            <a:ext cx="10570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ar-SA" dirty="0">
                <a:solidFill>
                  <a:schemeClr val="bg1"/>
                </a:solidFill>
                <a:latin typeface="Times New Roman" panose="02020603050405020304" pitchFamily="18" charset="0"/>
                <a:cs typeface="Times New Roman" panose="02020603050405020304" pitchFamily="18" charset="0"/>
              </a:rPr>
              <a:t>http://www.osha.gov/SLTC/teenworkers/index.html</a:t>
            </a:r>
          </a:p>
        </p:txBody>
      </p:sp>
      <p:grpSp>
        <p:nvGrpSpPr>
          <p:cNvPr id="3" name="Group 2"/>
          <p:cNvGrpSpPr/>
          <p:nvPr/>
        </p:nvGrpSpPr>
        <p:grpSpPr>
          <a:xfrm>
            <a:off x="20592" y="1613973"/>
            <a:ext cx="12192000" cy="3983553"/>
            <a:chOff x="20592" y="1613973"/>
            <a:chExt cx="12192000" cy="3983553"/>
          </a:xfrm>
        </p:grpSpPr>
        <p:pic>
          <p:nvPicPr>
            <p:cNvPr id="404497" name="Picture 17" descr="Teen Workers">
              <a:hlinkClick r:id="rId4" tooltip="Teen Worker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1" y="3962401"/>
              <a:ext cx="2453217" cy="1635125"/>
            </a:xfrm>
            <a:prstGeom prst="rect">
              <a:avLst/>
            </a:prstGeom>
            <a:noFill/>
            <a:extLst>
              <a:ext uri="{909E8E84-426E-40DD-AFC4-6F175D3DCCD1}">
                <a14:hiddenFill xmlns:a14="http://schemas.microsoft.com/office/drawing/2010/main">
                  <a:solidFill>
                    <a:srgbClr val="FFFFFF"/>
                  </a:solidFill>
                </a14:hiddenFill>
              </a:ext>
            </a:extLst>
          </p:spPr>
        </p:pic>
        <p:pic>
          <p:nvPicPr>
            <p:cNvPr id="404500" name="Picture 20" descr="Educators">
              <a:hlinkClick r:id="rId6" tooltip="Educator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001" y="3962401"/>
              <a:ext cx="2453217" cy="1635125"/>
            </a:xfrm>
            <a:prstGeom prst="rect">
              <a:avLst/>
            </a:prstGeom>
            <a:noFill/>
            <a:extLst>
              <a:ext uri="{909E8E84-426E-40DD-AFC4-6F175D3DCCD1}">
                <a14:hiddenFill xmlns:a14="http://schemas.microsoft.com/office/drawing/2010/main">
                  <a:solidFill>
                    <a:srgbClr val="FFFFFF"/>
                  </a:solidFill>
                </a14:hiddenFill>
              </a:ext>
            </a:extLst>
          </p:spPr>
        </p:pic>
        <p:pic>
          <p:nvPicPr>
            <p:cNvPr id="404502" name="Picture 22" descr="Parents">
              <a:hlinkClick r:id="rId8" tooltip="Parent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9201" y="3962401"/>
              <a:ext cx="2453217" cy="16351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0592" y="1613973"/>
              <a:ext cx="12192000" cy="2030927"/>
              <a:chOff x="20592" y="1613973"/>
              <a:chExt cx="12192000" cy="2030927"/>
            </a:xfrm>
          </p:grpSpPr>
          <p:sp>
            <p:nvSpPr>
              <p:cNvPr id="404495" name="Rectangle 15"/>
              <p:cNvSpPr>
                <a:spLocks noChangeArrowheads="1"/>
              </p:cNvSpPr>
              <p:nvPr/>
            </p:nvSpPr>
            <p:spPr bwMode="auto">
              <a:xfrm>
                <a:off x="20592" y="2947218"/>
                <a:ext cx="12192000" cy="36933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SA" altLang="ar-SA">
                  <a:latin typeface="Times New Roman" panose="02020603050405020304" pitchFamily="18" charset="0"/>
                  <a:cs typeface="Times New Roman" panose="02020603050405020304" pitchFamily="18" charset="0"/>
                </a:endParaRPr>
              </a:p>
            </p:txBody>
          </p:sp>
          <p:pic>
            <p:nvPicPr>
              <p:cNvPr id="404496" name="Picture 16" descr="Teen Workers Home page">
                <a:hlinkClick r:id="rId10" tooltip="Teen Workers: Hom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4875" y="2286000"/>
                <a:ext cx="6197600" cy="1358900"/>
              </a:xfrm>
              <a:prstGeom prst="rect">
                <a:avLst/>
              </a:prstGeom>
              <a:noFill/>
              <a:extLst>
                <a:ext uri="{909E8E84-426E-40DD-AFC4-6F175D3DCCD1}">
                  <a14:hiddenFill xmlns:a14="http://schemas.microsoft.com/office/drawing/2010/main">
                    <a:solidFill>
                      <a:srgbClr val="FFFFFF"/>
                    </a:solidFill>
                  </a14:hiddenFill>
                </a:ext>
              </a:extLst>
            </p:spPr>
          </p:pic>
          <p:sp>
            <p:nvSpPr>
              <p:cNvPr id="404501" name="Rectangle 21"/>
              <p:cNvSpPr>
                <a:spLocks noChangeArrowheads="1"/>
              </p:cNvSpPr>
              <p:nvPr/>
            </p:nvSpPr>
            <p:spPr bwMode="auto">
              <a:xfrm>
                <a:off x="20592" y="1964327"/>
                <a:ext cx="12192000" cy="36933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SA">
                  <a:latin typeface="Times New Roman" panose="02020603050405020304" pitchFamily="18" charset="0"/>
                  <a:cs typeface="Times New Roman" panose="02020603050405020304" pitchFamily="18" charset="0"/>
                </a:endParaRPr>
              </a:p>
            </p:txBody>
          </p:sp>
          <p:sp>
            <p:nvSpPr>
              <p:cNvPr id="404503" name="Rectangle 23"/>
              <p:cNvSpPr>
                <a:spLocks noChangeArrowheads="1"/>
              </p:cNvSpPr>
              <p:nvPr/>
            </p:nvSpPr>
            <p:spPr bwMode="auto">
              <a:xfrm>
                <a:off x="20592" y="1613973"/>
                <a:ext cx="12192000" cy="36933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SA">
                  <a:latin typeface="Times New Roman" panose="02020603050405020304" pitchFamily="18" charset="0"/>
                  <a:cs typeface="Times New Roman" panose="02020603050405020304" pitchFamily="18" charset="0"/>
                </a:endParaRPr>
              </a:p>
            </p:txBody>
          </p:sp>
        </p:grpSp>
        <p:pic>
          <p:nvPicPr>
            <p:cNvPr id="404504" name="Picture 24" descr="Employers">
              <a:hlinkClick r:id="rId12" tooltip="Employer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42401" y="3962401"/>
              <a:ext cx="2453217" cy="163512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77271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213784" y="55184"/>
            <a:ext cx="11563688" cy="627568"/>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Health &amp; Safety Teen Resources</a:t>
            </a:r>
            <a:r>
              <a:rPr lang="en-US" altLang="ar-SA" dirty="0" smtClean="0">
                <a:solidFill>
                  <a:schemeClr val="bg1"/>
                </a:solidFill>
                <a:latin typeface="Times New Roman" panose="02020603050405020304" pitchFamily="18" charset="0"/>
                <a:cs typeface="Times New Roman" panose="02020603050405020304" pitchFamily="18" charset="0"/>
              </a:rPr>
              <a:t>: DOL </a:t>
            </a:r>
            <a:r>
              <a:rPr lang="en-US" altLang="ar-SA" sz="2400" dirty="0">
                <a:solidFill>
                  <a:schemeClr val="bg1"/>
                </a:solidFill>
                <a:latin typeface="Times New Roman" panose="02020603050405020304" pitchFamily="18" charset="0"/>
                <a:cs typeface="Times New Roman" panose="02020603050405020304" pitchFamily="18" charset="0"/>
              </a:rPr>
              <a:t>(Department of Labor)</a:t>
            </a:r>
          </a:p>
        </p:txBody>
      </p:sp>
      <p:grpSp>
        <p:nvGrpSpPr>
          <p:cNvPr id="3" name="Group 2"/>
          <p:cNvGrpSpPr/>
          <p:nvPr/>
        </p:nvGrpSpPr>
        <p:grpSpPr>
          <a:xfrm>
            <a:off x="0" y="1881188"/>
            <a:ext cx="12259734" cy="3646488"/>
            <a:chOff x="0" y="1881188"/>
            <a:chExt cx="12259734" cy="3646488"/>
          </a:xfrm>
        </p:grpSpPr>
        <p:sp>
          <p:nvSpPr>
            <p:cNvPr id="406543" name="Rectangle 15"/>
            <p:cNvSpPr>
              <a:spLocks noChangeArrowheads="1"/>
            </p:cNvSpPr>
            <p:nvPr/>
          </p:nvSpPr>
          <p:spPr bwMode="auto">
            <a:xfrm>
              <a:off x="67734" y="2941638"/>
              <a:ext cx="12192000" cy="36933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SA" altLang="ar-SA">
                <a:latin typeface="Times New Roman" panose="02020603050405020304" pitchFamily="18" charset="0"/>
                <a:cs typeface="Times New Roman" panose="02020603050405020304" pitchFamily="18" charset="0"/>
              </a:endParaRPr>
            </a:p>
          </p:txBody>
        </p:sp>
        <p:sp>
          <p:nvSpPr>
            <p:cNvPr id="406546" name="Rectangle 18"/>
            <p:cNvSpPr>
              <a:spLocks noChangeArrowheads="1"/>
            </p:cNvSpPr>
            <p:nvPr/>
          </p:nvSpPr>
          <p:spPr bwMode="auto">
            <a:xfrm>
              <a:off x="0" y="1881188"/>
              <a:ext cx="12192000" cy="36933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SA">
                <a:latin typeface="Times New Roman" panose="02020603050405020304" pitchFamily="18" charset="0"/>
                <a:cs typeface="Times New Roman" panose="02020603050405020304" pitchFamily="18" charset="0"/>
              </a:endParaRPr>
            </a:p>
          </p:txBody>
        </p:sp>
        <p:pic>
          <p:nvPicPr>
            <p:cNvPr id="406547" name="Picture 19" descr="YouthRules!">
              <a:hlinkClick r:id="rId4" tooltip="YouthRule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982" y="2051012"/>
              <a:ext cx="7040033" cy="1108075"/>
            </a:xfrm>
            <a:prstGeom prst="rect">
              <a:avLst/>
            </a:prstGeom>
            <a:noFill/>
            <a:extLst>
              <a:ext uri="{909E8E84-426E-40DD-AFC4-6F175D3DCCD1}">
                <a14:hiddenFill xmlns:a14="http://schemas.microsoft.com/office/drawing/2010/main">
                  <a:solidFill>
                    <a:srgbClr val="FFFFFF"/>
                  </a:solidFill>
                </a14:hiddenFill>
              </a:ext>
            </a:extLst>
          </p:spPr>
        </p:pic>
        <p:pic>
          <p:nvPicPr>
            <p:cNvPr id="406548" name="Picture 20" descr="Teen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733801"/>
              <a:ext cx="1890184" cy="1793875"/>
            </a:xfrm>
            <a:prstGeom prst="rect">
              <a:avLst/>
            </a:prstGeom>
            <a:noFill/>
            <a:extLst>
              <a:ext uri="{909E8E84-426E-40DD-AFC4-6F175D3DCCD1}">
                <a14:hiddenFill xmlns:a14="http://schemas.microsoft.com/office/drawing/2010/main">
                  <a:solidFill>
                    <a:srgbClr val="FFFFFF"/>
                  </a:solidFill>
                </a14:hiddenFill>
              </a:ext>
            </a:extLst>
          </p:spPr>
        </p:pic>
        <p:pic>
          <p:nvPicPr>
            <p:cNvPr id="406549" name="Picture 21" descr="Parent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4000" y="3733801"/>
              <a:ext cx="1890184" cy="1793875"/>
            </a:xfrm>
            <a:prstGeom prst="rect">
              <a:avLst/>
            </a:prstGeom>
            <a:noFill/>
            <a:extLst>
              <a:ext uri="{909E8E84-426E-40DD-AFC4-6F175D3DCCD1}">
                <a14:hiddenFill xmlns:a14="http://schemas.microsoft.com/office/drawing/2010/main">
                  <a:solidFill>
                    <a:srgbClr val="FFFFFF"/>
                  </a:solidFill>
                </a14:hiddenFill>
              </a:ext>
            </a:extLst>
          </p:spPr>
        </p:pic>
        <p:pic>
          <p:nvPicPr>
            <p:cNvPr id="406550" name="Picture 22" descr="Educator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000" y="3733801"/>
              <a:ext cx="1890184" cy="1793875"/>
            </a:xfrm>
            <a:prstGeom prst="rect">
              <a:avLst/>
            </a:prstGeom>
            <a:noFill/>
            <a:extLst>
              <a:ext uri="{909E8E84-426E-40DD-AFC4-6F175D3DCCD1}">
                <a14:hiddenFill xmlns:a14="http://schemas.microsoft.com/office/drawing/2010/main">
                  <a:solidFill>
                    <a:srgbClr val="FFFFFF"/>
                  </a:solidFill>
                </a14:hiddenFill>
              </a:ext>
            </a:extLst>
          </p:spPr>
        </p:pic>
        <p:pic>
          <p:nvPicPr>
            <p:cNvPr id="406551" name="Picture 23" descr="Employer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42400" y="3733801"/>
              <a:ext cx="1890184" cy="1793875"/>
            </a:xfrm>
            <a:prstGeom prst="rect">
              <a:avLst/>
            </a:prstGeom>
            <a:noFill/>
            <a:extLst>
              <a:ext uri="{909E8E84-426E-40DD-AFC4-6F175D3DCCD1}">
                <a14:hiddenFill xmlns:a14="http://schemas.microsoft.com/office/drawing/2010/main">
                  <a:solidFill>
                    <a:srgbClr val="FFFFFF"/>
                  </a:solidFill>
                </a14:hiddenFill>
              </a:ext>
            </a:extLst>
          </p:spPr>
        </p:pic>
      </p:grpSp>
      <p:sp>
        <p:nvSpPr>
          <p:cNvPr id="406552" name="Rectangle 24"/>
          <p:cNvSpPr>
            <a:spLocks noChangeArrowheads="1"/>
          </p:cNvSpPr>
          <p:nvPr/>
        </p:nvSpPr>
        <p:spPr bwMode="auto">
          <a:xfrm>
            <a:off x="3661665" y="6330823"/>
            <a:ext cx="40040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SA" dirty="0">
                <a:solidFill>
                  <a:schemeClr val="bg1"/>
                </a:solidFill>
                <a:latin typeface="Times New Roman" panose="02020603050405020304" pitchFamily="18" charset="0"/>
                <a:cs typeface="Times New Roman" panose="02020603050405020304" pitchFamily="18" charset="0"/>
              </a:rPr>
              <a:t>http://www.youthrules.dol.gov/index.htm</a:t>
            </a:r>
          </a:p>
        </p:txBody>
      </p:sp>
    </p:spTree>
    <p:custDataLst>
      <p:tags r:id="rId1"/>
    </p:custDataLst>
    <p:extLst>
      <p:ext uri="{BB962C8B-B14F-4D97-AF65-F5344CB8AC3E}">
        <p14:creationId xmlns:p14="http://schemas.microsoft.com/office/powerpoint/2010/main" val="3282420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18754" y="0"/>
            <a:ext cx="11875324" cy="676894"/>
          </a:xfrm>
        </p:spPr>
        <p:txBody>
          <a:bodyPr>
            <a:noAutofit/>
          </a:bodyPr>
          <a:lstStyle/>
          <a:p>
            <a:r>
              <a:rPr lang="en-US" altLang="ar-SA" sz="3200" dirty="0">
                <a:solidFill>
                  <a:schemeClr val="bg1"/>
                </a:solidFill>
                <a:latin typeface="Times New Roman" panose="02020603050405020304" pitchFamily="18" charset="0"/>
                <a:cs typeface="Times New Roman" panose="02020603050405020304" pitchFamily="18" charset="0"/>
              </a:rPr>
              <a:t>Health &amp; Safety Teen Resources</a:t>
            </a:r>
            <a:r>
              <a:rPr lang="en-US" altLang="ar-SA" sz="3200" dirty="0" smtClean="0">
                <a:solidFill>
                  <a:schemeClr val="bg1"/>
                </a:solidFill>
                <a:latin typeface="Times New Roman" panose="02020603050405020304" pitchFamily="18" charset="0"/>
                <a:cs typeface="Times New Roman" panose="02020603050405020304" pitchFamily="18" charset="0"/>
              </a:rPr>
              <a:t>: NYCOSH </a:t>
            </a:r>
            <a:r>
              <a:rPr lang="en-US" altLang="ar-SA" sz="1800" dirty="0">
                <a:solidFill>
                  <a:schemeClr val="bg1"/>
                </a:solidFill>
                <a:latin typeface="Times New Roman" panose="02020603050405020304" pitchFamily="18" charset="0"/>
                <a:cs typeface="Times New Roman" panose="02020603050405020304" pitchFamily="18" charset="0"/>
              </a:rPr>
              <a:t>(NY Committee Occupational Safety &amp; Health)</a:t>
            </a:r>
          </a:p>
        </p:txBody>
      </p:sp>
      <p:grpSp>
        <p:nvGrpSpPr>
          <p:cNvPr id="2" name="Group 1"/>
          <p:cNvGrpSpPr/>
          <p:nvPr/>
        </p:nvGrpSpPr>
        <p:grpSpPr>
          <a:xfrm>
            <a:off x="914400" y="2286001"/>
            <a:ext cx="10424584" cy="2971799"/>
            <a:chOff x="914400" y="2286001"/>
            <a:chExt cx="10424584" cy="2971799"/>
          </a:xfrm>
        </p:grpSpPr>
        <p:pic>
          <p:nvPicPr>
            <p:cNvPr id="408591" name="Picture 15" descr="http://www.nycosh.org/images/log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86001"/>
              <a:ext cx="10424584" cy="925513"/>
            </a:xfrm>
            <a:prstGeom prst="rect">
              <a:avLst/>
            </a:prstGeom>
            <a:noFill/>
            <a:extLst>
              <a:ext uri="{909E8E84-426E-40DD-AFC4-6F175D3DCCD1}">
                <a14:hiddenFill xmlns:a14="http://schemas.microsoft.com/office/drawing/2010/main">
                  <a:solidFill>
                    <a:srgbClr val="FFFFFF"/>
                  </a:solidFill>
                </a14:hiddenFill>
              </a:ext>
            </a:extLst>
          </p:spPr>
        </p:pic>
        <p:pic>
          <p:nvPicPr>
            <p:cNvPr id="408592" name="Picture 16" descr="http://www.nycosh.org/images/icon-health-safety-rights.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429000"/>
              <a:ext cx="3048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08593" name="Picture 17" descr="http://www.nycosh.org/images/icon-young-worker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6400" y="4267200"/>
              <a:ext cx="3048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08594" name="Picture 18" descr="http://www.nycosh.org/images/icon-workplace-hazards.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6400" y="3429000"/>
              <a:ext cx="3048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08595" name="Picture 19" descr="http://www.nycosh.org/images/icon-specific-industries.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0400" y="3429000"/>
              <a:ext cx="3048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08596" name="Picture 20" descr="http://www.nycosh.org/images/icon-immigrants.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2400" y="4267200"/>
              <a:ext cx="3048000" cy="990600"/>
            </a:xfrm>
            <a:prstGeom prst="rect">
              <a:avLst/>
            </a:prstGeom>
            <a:noFill/>
            <a:extLst>
              <a:ext uri="{909E8E84-426E-40DD-AFC4-6F175D3DCCD1}">
                <a14:hiddenFill xmlns:a14="http://schemas.microsoft.com/office/drawing/2010/main">
                  <a:solidFill>
                    <a:srgbClr val="FFFFFF"/>
                  </a:solidFill>
                </a14:hiddenFill>
              </a:ext>
            </a:extLst>
          </p:spPr>
        </p:pic>
      </p:grpSp>
      <p:sp>
        <p:nvSpPr>
          <p:cNvPr id="408597" name="Rectangle 21"/>
          <p:cNvSpPr>
            <a:spLocks noChangeArrowheads="1"/>
          </p:cNvSpPr>
          <p:nvPr/>
        </p:nvSpPr>
        <p:spPr bwMode="auto">
          <a:xfrm>
            <a:off x="143825" y="6256520"/>
            <a:ext cx="11880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ar-SA" dirty="0">
                <a:solidFill>
                  <a:schemeClr val="bg1"/>
                </a:solidFill>
                <a:latin typeface="Times New Roman" panose="02020603050405020304" pitchFamily="18" charset="0"/>
                <a:cs typeface="Times New Roman" panose="02020603050405020304" pitchFamily="18" charset="0"/>
              </a:rPr>
              <a:t>http://www.nycosh.org/young_workers/youth-factsheets.html</a:t>
            </a:r>
          </a:p>
        </p:txBody>
      </p:sp>
    </p:spTree>
    <p:custDataLst>
      <p:tags r:id="rId1"/>
    </p:custDataLst>
    <p:extLst>
      <p:ext uri="{BB962C8B-B14F-4D97-AF65-F5344CB8AC3E}">
        <p14:creationId xmlns:p14="http://schemas.microsoft.com/office/powerpoint/2010/main" val="3158318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1026"/>
          <p:cNvSpPr>
            <a:spLocks noGrp="1" noChangeArrowheads="1"/>
          </p:cNvSpPr>
          <p:nvPr>
            <p:ph type="title"/>
          </p:nvPr>
        </p:nvSpPr>
        <p:spPr>
          <a:xfrm>
            <a:off x="540987" y="0"/>
            <a:ext cx="10871200" cy="617517"/>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Overview</a:t>
            </a:r>
          </a:p>
        </p:txBody>
      </p:sp>
      <p:sp>
        <p:nvSpPr>
          <p:cNvPr id="379907" name="Rectangle 1027"/>
          <p:cNvSpPr>
            <a:spLocks noGrp="1" noChangeArrowheads="1"/>
          </p:cNvSpPr>
          <p:nvPr>
            <p:ph idx="1"/>
          </p:nvPr>
        </p:nvSpPr>
        <p:spPr>
          <a:xfrm>
            <a:off x="914400" y="2133600"/>
            <a:ext cx="10668000" cy="3810000"/>
          </a:xfrm>
        </p:spPr>
        <p:txBody>
          <a:bodyPr/>
          <a:lstStyle/>
          <a:p>
            <a:r>
              <a:rPr lang="en-US" altLang="ar-SA" dirty="0">
                <a:latin typeface="Times New Roman" panose="02020603050405020304" pitchFamily="18" charset="0"/>
                <a:cs typeface="Times New Roman" panose="02020603050405020304" pitchFamily="18" charset="0"/>
              </a:rPr>
              <a:t>What is an Industrial Hygienist?</a:t>
            </a:r>
          </a:p>
          <a:p>
            <a:r>
              <a:rPr lang="en-US" altLang="ar-SA" dirty="0">
                <a:latin typeface="Times New Roman" panose="02020603050405020304" pitchFamily="18" charset="0"/>
                <a:cs typeface="Times New Roman" panose="02020603050405020304" pitchFamily="18" charset="0"/>
              </a:rPr>
              <a:t>What is OSHA?</a:t>
            </a:r>
          </a:p>
          <a:p>
            <a:r>
              <a:rPr lang="en-US" altLang="ar-SA" dirty="0">
                <a:latin typeface="Times New Roman" panose="02020603050405020304" pitchFamily="18" charset="0"/>
                <a:cs typeface="Times New Roman" panose="02020603050405020304" pitchFamily="18" charset="0"/>
              </a:rPr>
              <a:t>Why is the Young Worker Special?</a:t>
            </a:r>
          </a:p>
          <a:p>
            <a:r>
              <a:rPr lang="en-US" altLang="ar-SA" dirty="0">
                <a:latin typeface="Times New Roman" panose="02020603050405020304" pitchFamily="18" charset="0"/>
                <a:cs typeface="Times New Roman" panose="02020603050405020304" pitchFamily="18" charset="0"/>
              </a:rPr>
              <a:t>Applying OSHA: Office Health &amp; Safety</a:t>
            </a:r>
          </a:p>
          <a:p>
            <a:r>
              <a:rPr lang="en-US" altLang="ar-SA" dirty="0">
                <a:latin typeface="Times New Roman" panose="02020603050405020304" pitchFamily="18" charset="0"/>
                <a:cs typeface="Times New Roman" panose="02020603050405020304" pitchFamily="18" charset="0"/>
              </a:rPr>
              <a:t>Questions?</a:t>
            </a:r>
          </a:p>
        </p:txBody>
      </p:sp>
    </p:spTree>
    <p:custDataLst>
      <p:tags r:id="rId1"/>
    </p:custDataLst>
    <p:extLst>
      <p:ext uri="{BB962C8B-B14F-4D97-AF65-F5344CB8AC3E}">
        <p14:creationId xmlns:p14="http://schemas.microsoft.com/office/powerpoint/2010/main" val="676042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648194" y="103189"/>
            <a:ext cx="10934205" cy="573705"/>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NYCOSH Health &amp; Safety Teen Resources</a:t>
            </a:r>
          </a:p>
        </p:txBody>
      </p:sp>
      <p:grpSp>
        <p:nvGrpSpPr>
          <p:cNvPr id="2" name="Group 1"/>
          <p:cNvGrpSpPr/>
          <p:nvPr/>
        </p:nvGrpSpPr>
        <p:grpSpPr>
          <a:xfrm>
            <a:off x="597721" y="1805133"/>
            <a:ext cx="10953007" cy="3581400"/>
            <a:chOff x="597721" y="1805133"/>
            <a:chExt cx="10953007" cy="3581400"/>
          </a:xfrm>
        </p:grpSpPr>
        <p:pic>
          <p:nvPicPr>
            <p:cNvPr id="4106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128" y="1805133"/>
              <a:ext cx="5181600"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40" name="Picture 16" descr="http://www.nycosh.org/young_workers/images/05-Chemicals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721" y="1805133"/>
              <a:ext cx="4775200" cy="3581400"/>
            </a:xfrm>
            <a:prstGeom prst="rect">
              <a:avLst/>
            </a:prstGeom>
            <a:noFill/>
            <a:extLst>
              <a:ext uri="{909E8E84-426E-40DD-AFC4-6F175D3DCCD1}">
                <a14:hiddenFill xmlns:a14="http://schemas.microsoft.com/office/drawing/2010/main">
                  <a:solidFill>
                    <a:srgbClr val="FFFFFF"/>
                  </a:solidFill>
                </a14:hiddenFill>
              </a:ext>
            </a:extLst>
          </p:spPr>
        </p:pic>
      </p:grpSp>
      <p:sp>
        <p:nvSpPr>
          <p:cNvPr id="410641" name="Text Box 17"/>
          <p:cNvSpPr txBox="1">
            <a:spLocks noChangeArrowheads="1"/>
          </p:cNvSpPr>
          <p:nvPr/>
        </p:nvSpPr>
        <p:spPr bwMode="auto">
          <a:xfrm>
            <a:off x="1117600" y="6280666"/>
            <a:ext cx="995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ar-SA" dirty="0">
                <a:solidFill>
                  <a:schemeClr val="bg1"/>
                </a:solidFill>
                <a:latin typeface="Times New Roman" panose="02020603050405020304" pitchFamily="18" charset="0"/>
                <a:cs typeface="Times New Roman" panose="02020603050405020304" pitchFamily="18" charset="0"/>
              </a:rPr>
              <a:t>NYCOSH Youth Worker Fact Sheet Booklets</a:t>
            </a:r>
          </a:p>
        </p:txBody>
      </p:sp>
    </p:spTree>
    <p:custDataLst>
      <p:tags r:id="rId1"/>
    </p:custDataLst>
    <p:extLst>
      <p:ext uri="{BB962C8B-B14F-4D97-AF65-F5344CB8AC3E}">
        <p14:creationId xmlns:p14="http://schemas.microsoft.com/office/powerpoint/2010/main" val="868783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22794" y="1"/>
            <a:ext cx="10959605" cy="676894"/>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NYCOSH Health &amp; Safety Teen Resources</a:t>
            </a:r>
          </a:p>
        </p:txBody>
      </p:sp>
      <p:grpSp>
        <p:nvGrpSpPr>
          <p:cNvPr id="2" name="Group 1"/>
          <p:cNvGrpSpPr/>
          <p:nvPr/>
        </p:nvGrpSpPr>
        <p:grpSpPr>
          <a:xfrm>
            <a:off x="622795" y="1844634"/>
            <a:ext cx="10959605" cy="3581400"/>
            <a:chOff x="622795" y="1844634"/>
            <a:chExt cx="10959605" cy="3581400"/>
          </a:xfrm>
        </p:grpSpPr>
        <p:pic>
          <p:nvPicPr>
            <p:cNvPr id="412687" name="Picture 15" descr="http://www.nycosh.org/young_workers/images/01-Right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95" y="1844634"/>
              <a:ext cx="4775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12688" name="Picture 16" descr="http://www.nycosh.org/young_workers/images/02-Hazards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200" y="1844634"/>
              <a:ext cx="4775200" cy="3581400"/>
            </a:xfrm>
            <a:prstGeom prst="rect">
              <a:avLst/>
            </a:prstGeom>
            <a:noFill/>
            <a:extLst>
              <a:ext uri="{909E8E84-426E-40DD-AFC4-6F175D3DCCD1}">
                <a14:hiddenFill xmlns:a14="http://schemas.microsoft.com/office/drawing/2010/main">
                  <a:solidFill>
                    <a:srgbClr val="FFFFFF"/>
                  </a:solidFill>
                </a14:hiddenFill>
              </a:ext>
            </a:extLst>
          </p:spPr>
        </p:pic>
      </p:grpSp>
      <p:sp>
        <p:nvSpPr>
          <p:cNvPr id="412689" name="Text Box 17"/>
          <p:cNvSpPr txBox="1">
            <a:spLocks noChangeArrowheads="1"/>
          </p:cNvSpPr>
          <p:nvPr/>
        </p:nvSpPr>
        <p:spPr bwMode="auto">
          <a:xfrm>
            <a:off x="1117600" y="6203339"/>
            <a:ext cx="995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ar-SA" dirty="0">
                <a:solidFill>
                  <a:schemeClr val="bg1"/>
                </a:solidFill>
                <a:latin typeface="Times New Roman" panose="02020603050405020304" pitchFamily="18" charset="0"/>
                <a:cs typeface="Times New Roman" panose="02020603050405020304" pitchFamily="18" charset="0"/>
              </a:rPr>
              <a:t>NYCOSH Youth Worker Fact Sheet Booklets</a:t>
            </a:r>
          </a:p>
        </p:txBody>
      </p:sp>
    </p:spTree>
    <p:custDataLst>
      <p:tags r:id="rId1"/>
    </p:custDataLst>
    <p:extLst>
      <p:ext uri="{BB962C8B-B14F-4D97-AF65-F5344CB8AC3E}">
        <p14:creationId xmlns:p14="http://schemas.microsoft.com/office/powerpoint/2010/main" val="4262111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73890" y="103189"/>
            <a:ext cx="11508509" cy="538079"/>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NYCOSH Health &amp; Safety Teen Resources</a:t>
            </a:r>
          </a:p>
        </p:txBody>
      </p:sp>
      <p:grpSp>
        <p:nvGrpSpPr>
          <p:cNvPr id="2" name="Group 1"/>
          <p:cNvGrpSpPr/>
          <p:nvPr/>
        </p:nvGrpSpPr>
        <p:grpSpPr>
          <a:xfrm>
            <a:off x="592446" y="1956460"/>
            <a:ext cx="10989954" cy="3657600"/>
            <a:chOff x="592446" y="1956460"/>
            <a:chExt cx="10989954" cy="3657600"/>
          </a:xfrm>
        </p:grpSpPr>
        <p:pic>
          <p:nvPicPr>
            <p:cNvPr id="414735" name="Picture 15" descr="http://www.nycosh.org/young_workers/images/03-Organizing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46" y="195646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14736" name="Picture 16" descr="http://www.nycosh.org/young_workers/images/04-RSIs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956460"/>
              <a:ext cx="4876800" cy="3657600"/>
            </a:xfrm>
            <a:prstGeom prst="rect">
              <a:avLst/>
            </a:prstGeom>
            <a:noFill/>
            <a:extLst>
              <a:ext uri="{909E8E84-426E-40DD-AFC4-6F175D3DCCD1}">
                <a14:hiddenFill xmlns:a14="http://schemas.microsoft.com/office/drawing/2010/main">
                  <a:solidFill>
                    <a:srgbClr val="FFFFFF"/>
                  </a:solidFill>
                </a14:hiddenFill>
              </a:ext>
            </a:extLst>
          </p:spPr>
        </p:pic>
      </p:grpSp>
      <p:sp>
        <p:nvSpPr>
          <p:cNvPr id="414737" name="Text Box 17"/>
          <p:cNvSpPr txBox="1">
            <a:spLocks noChangeArrowheads="1"/>
          </p:cNvSpPr>
          <p:nvPr/>
        </p:nvSpPr>
        <p:spPr bwMode="auto">
          <a:xfrm>
            <a:off x="1625600" y="6096000"/>
            <a:ext cx="995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ar-SA">
                <a:solidFill>
                  <a:schemeClr val="bg1"/>
                </a:solidFill>
                <a:latin typeface="Times New Roman" panose="02020603050405020304" pitchFamily="18" charset="0"/>
                <a:cs typeface="Times New Roman" panose="02020603050405020304" pitchFamily="18" charset="0"/>
              </a:rPr>
              <a:t>NYCOSH Youth Worker Fact Sheet Booklets</a:t>
            </a:r>
          </a:p>
        </p:txBody>
      </p:sp>
    </p:spTree>
    <p:custDataLst>
      <p:tags r:id="rId1"/>
    </p:custDataLst>
    <p:extLst>
      <p:ext uri="{BB962C8B-B14F-4D97-AF65-F5344CB8AC3E}">
        <p14:creationId xmlns:p14="http://schemas.microsoft.com/office/powerpoint/2010/main" val="354584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90053" y="0"/>
            <a:ext cx="11927775" cy="653143"/>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NYCOSH Health &amp; Safety Teen Resources</a:t>
            </a:r>
          </a:p>
        </p:txBody>
      </p:sp>
      <p:grpSp>
        <p:nvGrpSpPr>
          <p:cNvPr id="2" name="Group 1"/>
          <p:cNvGrpSpPr/>
          <p:nvPr/>
        </p:nvGrpSpPr>
        <p:grpSpPr>
          <a:xfrm>
            <a:off x="634670" y="1737756"/>
            <a:ext cx="10964883" cy="3581400"/>
            <a:chOff x="634670" y="1737756"/>
            <a:chExt cx="10964883" cy="3581400"/>
          </a:xfrm>
        </p:grpSpPr>
        <p:pic>
          <p:nvPicPr>
            <p:cNvPr id="416783" name="Picture 15" descr="http://www.nycosh.org/young_workers/images/05-Chemical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70" y="1737756"/>
              <a:ext cx="4775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16784" name="Picture 16" descr="http://www.nycosh.org/young_workers/images/06-Violence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353" y="1737756"/>
              <a:ext cx="4775200" cy="3581400"/>
            </a:xfrm>
            <a:prstGeom prst="rect">
              <a:avLst/>
            </a:prstGeom>
            <a:noFill/>
            <a:extLst>
              <a:ext uri="{909E8E84-426E-40DD-AFC4-6F175D3DCCD1}">
                <a14:hiddenFill xmlns:a14="http://schemas.microsoft.com/office/drawing/2010/main">
                  <a:solidFill>
                    <a:srgbClr val="FFFFFF"/>
                  </a:solidFill>
                </a14:hiddenFill>
              </a:ext>
            </a:extLst>
          </p:spPr>
        </p:pic>
      </p:grpSp>
      <p:sp>
        <p:nvSpPr>
          <p:cNvPr id="416785" name="Text Box 17"/>
          <p:cNvSpPr txBox="1">
            <a:spLocks noChangeArrowheads="1"/>
          </p:cNvSpPr>
          <p:nvPr/>
        </p:nvSpPr>
        <p:spPr bwMode="auto">
          <a:xfrm>
            <a:off x="1117600" y="6297697"/>
            <a:ext cx="995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ar-SA" dirty="0">
                <a:solidFill>
                  <a:schemeClr val="bg1"/>
                </a:solidFill>
                <a:latin typeface="Times New Roman" panose="02020603050405020304" pitchFamily="18" charset="0"/>
                <a:cs typeface="Times New Roman" panose="02020603050405020304" pitchFamily="18" charset="0"/>
              </a:rPr>
              <a:t>NYCOSH Youth Worker Fact Sheet Booklets</a:t>
            </a:r>
          </a:p>
        </p:txBody>
      </p:sp>
    </p:spTree>
    <p:custDataLst>
      <p:tags r:id="rId1"/>
    </p:custDataLst>
    <p:extLst>
      <p:ext uri="{BB962C8B-B14F-4D97-AF65-F5344CB8AC3E}">
        <p14:creationId xmlns:p14="http://schemas.microsoft.com/office/powerpoint/2010/main" val="816333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3" name="Rectangle 3"/>
          <p:cNvSpPr>
            <a:spLocks noGrp="1" noChangeArrowheads="1"/>
          </p:cNvSpPr>
          <p:nvPr>
            <p:ph type="ctrTitle"/>
          </p:nvPr>
        </p:nvSpPr>
        <p:spPr>
          <a:xfrm>
            <a:off x="108197" y="0"/>
            <a:ext cx="11945258" cy="700644"/>
          </a:xfrm>
          <a:noFill/>
        </p:spPr>
        <p:txBody>
          <a:bodyPr>
            <a:noAutofit/>
          </a:bodyPr>
          <a:lstStyle/>
          <a:p>
            <a:r>
              <a:rPr lang="en-US" altLang="ar-SA" sz="4400" dirty="0">
                <a:solidFill>
                  <a:schemeClr val="bg1"/>
                </a:solidFill>
                <a:latin typeface="Times New Roman" panose="02020603050405020304" pitchFamily="18" charset="0"/>
                <a:cs typeface="Times New Roman" panose="02020603050405020304" pitchFamily="18" charset="0"/>
              </a:rPr>
              <a:t>Applying OSHA </a:t>
            </a:r>
            <a:r>
              <a:rPr lang="en-US" altLang="ar-SA" sz="4400" dirty="0" err="1" smtClean="0">
                <a:solidFill>
                  <a:schemeClr val="bg1"/>
                </a:solidFill>
                <a:latin typeface="Times New Roman" panose="02020603050405020304" pitchFamily="18" charset="0"/>
                <a:cs typeface="Times New Roman" panose="02020603050405020304" pitchFamily="18" charset="0"/>
              </a:rPr>
              <a:t>Concepts:Office</a:t>
            </a:r>
            <a:r>
              <a:rPr lang="en-US" altLang="ar-SA" sz="4400" dirty="0" smtClean="0">
                <a:solidFill>
                  <a:schemeClr val="bg1"/>
                </a:solidFill>
                <a:latin typeface="Times New Roman" panose="02020603050405020304" pitchFamily="18" charset="0"/>
                <a:cs typeface="Times New Roman" panose="02020603050405020304" pitchFamily="18" charset="0"/>
              </a:rPr>
              <a:t> </a:t>
            </a:r>
            <a:r>
              <a:rPr lang="en-US" altLang="ar-SA" sz="4400" dirty="0">
                <a:solidFill>
                  <a:schemeClr val="bg1"/>
                </a:solidFill>
                <a:latin typeface="Times New Roman" panose="02020603050405020304" pitchFamily="18" charset="0"/>
                <a:cs typeface="Times New Roman" panose="02020603050405020304" pitchFamily="18" charset="0"/>
              </a:rPr>
              <a:t>Safety and Health</a:t>
            </a:r>
          </a:p>
        </p:txBody>
      </p:sp>
      <p:pic>
        <p:nvPicPr>
          <p:cNvPr id="230404" name="Picture 4"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120" y="1613714"/>
            <a:ext cx="8000010" cy="39967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8700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13475" y="121722"/>
            <a:ext cx="11928103" cy="519546"/>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236547" name="Rectangle 3"/>
          <p:cNvSpPr>
            <a:spLocks noGrp="1" noChangeArrowheads="1"/>
          </p:cNvSpPr>
          <p:nvPr>
            <p:ph sz="half" idx="1"/>
          </p:nvPr>
        </p:nvSpPr>
        <p:spPr>
          <a:xfrm>
            <a:off x="914400" y="1905000"/>
            <a:ext cx="11074400" cy="4648200"/>
          </a:xfrm>
        </p:spPr>
        <p:txBody>
          <a:bodyPr/>
          <a:lstStyle/>
          <a:p>
            <a:r>
              <a:rPr lang="en-US" altLang="ar-SA" dirty="0">
                <a:latin typeface="Times New Roman" panose="02020603050405020304" pitchFamily="18" charset="0"/>
                <a:cs typeface="Times New Roman" panose="02020603050405020304" pitchFamily="18" charset="0"/>
              </a:rPr>
              <a:t>Physical layout and housekeeping</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Exits and egress</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Fire hazards</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Handling and storage </a:t>
            </a:r>
          </a:p>
          <a:p>
            <a:endParaRPr lang="en-US" altLang="ar-SA"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07514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125350" y="109847"/>
            <a:ext cx="11904353" cy="519545"/>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418820" name="Rectangle 4"/>
          <p:cNvSpPr>
            <a:spLocks noGrp="1" noChangeArrowheads="1"/>
          </p:cNvSpPr>
          <p:nvPr>
            <p:ph sz="half" idx="1"/>
          </p:nvPr>
        </p:nvSpPr>
        <p:spPr>
          <a:xfrm>
            <a:off x="914400" y="1981200"/>
            <a:ext cx="9652000" cy="4495800"/>
          </a:xfrm>
        </p:spPr>
        <p:txBody>
          <a:bodyPr/>
          <a:lstStyle/>
          <a:p>
            <a:r>
              <a:rPr lang="en-US" altLang="ar-SA" dirty="0">
                <a:latin typeface="Times New Roman" panose="02020603050405020304" pitchFamily="18" charset="0"/>
                <a:cs typeface="Times New Roman" panose="02020603050405020304" pitchFamily="18" charset="0"/>
              </a:rPr>
              <a:t>Office furniture</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Electrical equipment</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Office machinery/tools</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Video Display Terminals</a:t>
            </a:r>
          </a:p>
          <a:p>
            <a:endParaRPr lang="en-US" altLang="ar-SA"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717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89724" y="0"/>
            <a:ext cx="12011232" cy="688769"/>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420867" name="Rectangle 3"/>
          <p:cNvSpPr>
            <a:spLocks noGrp="1" noChangeArrowheads="1"/>
          </p:cNvSpPr>
          <p:nvPr>
            <p:ph sz="half" idx="1"/>
          </p:nvPr>
        </p:nvSpPr>
        <p:spPr>
          <a:xfrm>
            <a:off x="914400" y="1981200"/>
            <a:ext cx="9652000" cy="4495800"/>
          </a:xfrm>
        </p:spPr>
        <p:txBody>
          <a:bodyPr/>
          <a:lstStyle/>
          <a:p>
            <a:r>
              <a:rPr lang="en-US" altLang="ar-S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Ventilation</a:t>
            </a:r>
          </a:p>
          <a:p>
            <a:endParaRPr lang="en-US" altLang="ar-S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ar-S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Illumination</a:t>
            </a:r>
          </a:p>
          <a:p>
            <a:endParaRPr lang="en-US" altLang="ar-S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ar-S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Noise</a:t>
            </a:r>
          </a:p>
          <a:p>
            <a:endParaRPr lang="en-US" altLang="ar-S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ar-S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Stress</a:t>
            </a:r>
          </a:p>
        </p:txBody>
      </p:sp>
    </p:spTree>
    <p:custDataLst>
      <p:tags r:id="rId1"/>
    </p:custDataLst>
    <p:extLst>
      <p:ext uri="{BB962C8B-B14F-4D97-AF65-F5344CB8AC3E}">
        <p14:creationId xmlns:p14="http://schemas.microsoft.com/office/powerpoint/2010/main" val="3645884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026"/>
          <p:cNvSpPr>
            <a:spLocks noGrp="1" noChangeArrowheads="1"/>
          </p:cNvSpPr>
          <p:nvPr>
            <p:ph type="title"/>
          </p:nvPr>
        </p:nvSpPr>
        <p:spPr>
          <a:xfrm>
            <a:off x="125350" y="33574"/>
            <a:ext cx="11833102" cy="678945"/>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334851" name="Text Box 1027"/>
          <p:cNvSpPr txBox="1">
            <a:spLocks noChangeArrowheads="1"/>
          </p:cNvSpPr>
          <p:nvPr/>
        </p:nvSpPr>
        <p:spPr bwMode="auto">
          <a:xfrm>
            <a:off x="4233803" y="1826748"/>
            <a:ext cx="3212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ar-SA" sz="2800" dirty="0">
                <a:latin typeface="Times New Roman" panose="02020603050405020304" pitchFamily="18" charset="0"/>
                <a:cs typeface="Times New Roman" panose="02020603050405020304" pitchFamily="18" charset="0"/>
              </a:rPr>
              <a:t>What’s Wrong Here?</a:t>
            </a:r>
          </a:p>
        </p:txBody>
      </p:sp>
      <p:grpSp>
        <p:nvGrpSpPr>
          <p:cNvPr id="2" name="Group 1"/>
          <p:cNvGrpSpPr/>
          <p:nvPr/>
        </p:nvGrpSpPr>
        <p:grpSpPr>
          <a:xfrm>
            <a:off x="304800" y="2743200"/>
            <a:ext cx="11480800" cy="2846388"/>
            <a:chOff x="304800" y="2743200"/>
            <a:chExt cx="11480800" cy="2846388"/>
          </a:xfrm>
        </p:grpSpPr>
        <p:pic>
          <p:nvPicPr>
            <p:cNvPr id="334852" name="Picture 102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5689600" cy="284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853" name="Picture 1029"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2743201"/>
              <a:ext cx="5588000" cy="279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370577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0" y="0"/>
            <a:ext cx="12192000" cy="676894"/>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324611" name="Text Box 3"/>
          <p:cNvSpPr txBox="1">
            <a:spLocks noChangeArrowheads="1"/>
          </p:cNvSpPr>
          <p:nvPr/>
        </p:nvSpPr>
        <p:spPr bwMode="auto">
          <a:xfrm>
            <a:off x="4485553" y="1091682"/>
            <a:ext cx="3212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ar-SA" sz="2800" dirty="0">
                <a:latin typeface="Times New Roman" panose="02020603050405020304" pitchFamily="18" charset="0"/>
                <a:cs typeface="Times New Roman" panose="02020603050405020304" pitchFamily="18" charset="0"/>
              </a:rPr>
              <a:t>What’s Wrong Here?</a:t>
            </a:r>
          </a:p>
        </p:txBody>
      </p:sp>
      <p:grpSp>
        <p:nvGrpSpPr>
          <p:cNvPr id="2" name="Group 1"/>
          <p:cNvGrpSpPr/>
          <p:nvPr/>
        </p:nvGrpSpPr>
        <p:grpSpPr>
          <a:xfrm>
            <a:off x="191328" y="1863436"/>
            <a:ext cx="11785600" cy="4191000"/>
            <a:chOff x="203200" y="2362200"/>
            <a:chExt cx="11785600" cy="4191000"/>
          </a:xfrm>
        </p:grpSpPr>
        <p:pic>
          <p:nvPicPr>
            <p:cNvPr id="324612" name="Picture 4" descr="Untitled-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362200"/>
              <a:ext cx="3725333"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4613" name="Picture 5" descr="Picture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3467" y="2362200"/>
              <a:ext cx="3725333"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4614" name="Picture 6" descr="Untitled-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1" y="2362200"/>
              <a:ext cx="3833284"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424326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603002" y="126054"/>
            <a:ext cx="107696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ar-SA" sz="4400" dirty="0">
                <a:solidFill>
                  <a:schemeClr val="bg1"/>
                </a:solidFill>
                <a:latin typeface="Times New Roman" panose="02020603050405020304" pitchFamily="18" charset="0"/>
                <a:cs typeface="Times New Roman" panose="02020603050405020304" pitchFamily="18" charset="0"/>
              </a:rPr>
              <a:t>What is an Industrial Hygienist?</a:t>
            </a:r>
          </a:p>
        </p:txBody>
      </p:sp>
      <p:sp>
        <p:nvSpPr>
          <p:cNvPr id="92164" name="Text Box 4"/>
          <p:cNvSpPr txBox="1">
            <a:spLocks noChangeArrowheads="1"/>
          </p:cNvSpPr>
          <p:nvPr/>
        </p:nvSpPr>
        <p:spPr bwMode="auto">
          <a:xfrm>
            <a:off x="406400" y="1828801"/>
            <a:ext cx="11480800" cy="393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75000"/>
              <a:buFont typeface="Wingdings" pitchFamily="2" charset="2"/>
              <a:buChar char="n"/>
            </a:pPr>
            <a:r>
              <a:rPr lang="en-US" altLang="ar-SA" sz="3200" dirty="0">
                <a:latin typeface="Times New Roman" panose="02020603050405020304" pitchFamily="18" charset="0"/>
                <a:cs typeface="Times New Roman" panose="02020603050405020304" pitchFamily="18" charset="0"/>
              </a:rPr>
              <a:t>  A highly qualified, </a:t>
            </a:r>
            <a:r>
              <a:rPr lang="en-US" altLang="ar-SA" sz="3200" u="sng" dirty="0">
                <a:solidFill>
                  <a:srgbClr val="FF0000"/>
                </a:solidFill>
                <a:latin typeface="Times New Roman" panose="02020603050405020304" pitchFamily="18" charset="0"/>
                <a:cs typeface="Times New Roman" panose="02020603050405020304" pitchFamily="18" charset="0"/>
              </a:rPr>
              <a:t>science</a:t>
            </a:r>
            <a:r>
              <a:rPr lang="en-US" altLang="ar-SA" sz="3200" dirty="0">
                <a:solidFill>
                  <a:srgbClr val="FF0000"/>
                </a:solidFill>
                <a:latin typeface="Times New Roman" panose="02020603050405020304" pitchFamily="18" charset="0"/>
                <a:cs typeface="Times New Roman" panose="02020603050405020304" pitchFamily="18" charset="0"/>
              </a:rPr>
              <a:t>-oriented professional </a:t>
            </a:r>
            <a:r>
              <a:rPr lang="en-US" altLang="ar-SA" sz="3200" dirty="0">
                <a:latin typeface="Times New Roman" panose="02020603050405020304" pitchFamily="18" charset="0"/>
                <a:cs typeface="Times New Roman" panose="02020603050405020304" pitchFamily="18" charset="0"/>
              </a:rPr>
              <a:t>who </a:t>
            </a:r>
            <a:r>
              <a:rPr lang="en-US" altLang="ar-SA" sz="3200" dirty="0">
                <a:solidFill>
                  <a:srgbClr val="FF0000"/>
                </a:solidFill>
                <a:latin typeface="Times New Roman" panose="02020603050405020304" pitchFamily="18" charset="0"/>
                <a:cs typeface="Times New Roman" panose="02020603050405020304" pitchFamily="18" charset="0"/>
              </a:rPr>
              <a:t>anticipates, recognizes, evaluates, </a:t>
            </a:r>
            <a:r>
              <a:rPr lang="en-US" altLang="ar-SA" sz="3200" i="1" dirty="0">
                <a:solidFill>
                  <a:srgbClr val="FF0000"/>
                </a:solidFill>
                <a:latin typeface="Times New Roman" panose="02020603050405020304" pitchFamily="18" charset="0"/>
                <a:cs typeface="Times New Roman" panose="02020603050405020304" pitchFamily="18" charset="0"/>
              </a:rPr>
              <a:t>and</a:t>
            </a:r>
            <a:r>
              <a:rPr lang="en-US" altLang="ar-SA" sz="3200" dirty="0">
                <a:solidFill>
                  <a:srgbClr val="FF0000"/>
                </a:solidFill>
                <a:latin typeface="Times New Roman" panose="02020603050405020304" pitchFamily="18" charset="0"/>
                <a:cs typeface="Times New Roman" panose="02020603050405020304" pitchFamily="18" charset="0"/>
              </a:rPr>
              <a:t> controls hazardous exposures</a:t>
            </a:r>
          </a:p>
          <a:p>
            <a:pPr>
              <a:spcBef>
                <a:spcPct val="20000"/>
              </a:spcBef>
              <a:buClr>
                <a:schemeClr val="tx2"/>
              </a:buClr>
              <a:buSzPct val="75000"/>
            </a:pPr>
            <a:endParaRPr lang="en-US" altLang="ar-SA" sz="3200" dirty="0">
              <a:latin typeface="Times New Roman" panose="02020603050405020304" pitchFamily="18" charset="0"/>
              <a:cs typeface="Times New Roman" panose="02020603050405020304" pitchFamily="18" charset="0"/>
            </a:endParaRPr>
          </a:p>
          <a:p>
            <a:pPr>
              <a:spcBef>
                <a:spcPct val="20000"/>
              </a:spcBef>
              <a:buClr>
                <a:schemeClr val="tx2"/>
              </a:buClr>
              <a:buSzPct val="75000"/>
              <a:buFont typeface="Wingdings" pitchFamily="2" charset="2"/>
              <a:buChar char="n"/>
            </a:pPr>
            <a:r>
              <a:rPr lang="en-US" altLang="ar-SA" sz="3200" dirty="0">
                <a:latin typeface="Times New Roman" panose="02020603050405020304" pitchFamily="18" charset="0"/>
                <a:cs typeface="Times New Roman" panose="02020603050405020304" pitchFamily="18" charset="0"/>
              </a:rPr>
              <a:t>These exposures can occur in </a:t>
            </a:r>
            <a:r>
              <a:rPr lang="en-US" altLang="ar-SA" sz="3200" dirty="0">
                <a:solidFill>
                  <a:srgbClr val="FF0000"/>
                </a:solidFill>
                <a:latin typeface="Times New Roman" panose="02020603050405020304" pitchFamily="18" charset="0"/>
                <a:cs typeface="Times New Roman" panose="02020603050405020304" pitchFamily="18" charset="0"/>
              </a:rPr>
              <a:t>work </a:t>
            </a:r>
            <a:r>
              <a:rPr lang="en-US" altLang="ar-SA" sz="3200" i="1" dirty="0">
                <a:solidFill>
                  <a:srgbClr val="FF0000"/>
                </a:solidFill>
                <a:latin typeface="Times New Roman" panose="02020603050405020304" pitchFamily="18" charset="0"/>
                <a:cs typeface="Times New Roman" panose="02020603050405020304" pitchFamily="18" charset="0"/>
              </a:rPr>
              <a:t>and</a:t>
            </a:r>
            <a:r>
              <a:rPr lang="en-US" altLang="ar-SA" sz="3200" dirty="0">
                <a:solidFill>
                  <a:srgbClr val="FF0000"/>
                </a:solidFill>
                <a:latin typeface="Times New Roman" panose="02020603050405020304" pitchFamily="18" charset="0"/>
                <a:cs typeface="Times New Roman" panose="02020603050405020304" pitchFamily="18" charset="0"/>
              </a:rPr>
              <a:t> home-related environments</a:t>
            </a:r>
          </a:p>
          <a:p>
            <a:pPr>
              <a:spcBef>
                <a:spcPct val="20000"/>
              </a:spcBef>
              <a:buClr>
                <a:schemeClr val="tx2"/>
              </a:buClr>
              <a:buSzPct val="75000"/>
              <a:buFont typeface="Wingdings" pitchFamily="2" charset="2"/>
              <a:buChar char="n"/>
            </a:pPr>
            <a:endParaRPr lang="en-US" altLang="ar-SA" sz="3200" dirty="0">
              <a:solidFill>
                <a:srgbClr val="FF0000"/>
              </a:solidFill>
              <a:latin typeface="Times New Roman" panose="02020603050405020304" pitchFamily="18" charset="0"/>
              <a:cs typeface="Times New Roman" panose="02020603050405020304" pitchFamily="18" charset="0"/>
            </a:endParaRPr>
          </a:p>
          <a:p>
            <a:pPr>
              <a:spcBef>
                <a:spcPct val="20000"/>
              </a:spcBef>
              <a:buClr>
                <a:schemeClr val="tx2"/>
              </a:buClr>
              <a:buSzPct val="75000"/>
              <a:buFont typeface="Wingdings" pitchFamily="2" charset="2"/>
              <a:buChar char="n"/>
            </a:pPr>
            <a:r>
              <a:rPr lang="en-US" altLang="ar-SA" sz="3200" dirty="0">
                <a:latin typeface="Times New Roman" panose="02020603050405020304" pitchFamily="18" charset="0"/>
                <a:cs typeface="Times New Roman" panose="02020603050405020304" pitchFamily="18" charset="0"/>
              </a:rPr>
              <a:t>Industrial hygiene is also an </a:t>
            </a:r>
            <a:r>
              <a:rPr lang="en-US" altLang="ar-SA" sz="3200" u="sng" dirty="0">
                <a:solidFill>
                  <a:srgbClr val="FF0000"/>
                </a:solidFill>
                <a:latin typeface="Times New Roman" panose="02020603050405020304" pitchFamily="18" charset="0"/>
                <a:cs typeface="Times New Roman" panose="02020603050405020304" pitchFamily="18" charset="0"/>
              </a:rPr>
              <a:t>art</a:t>
            </a:r>
            <a:r>
              <a:rPr lang="en-US" altLang="ar-SA" sz="3200" dirty="0">
                <a:solidFill>
                  <a:srgbClr val="FF0000"/>
                </a:solidFill>
                <a:latin typeface="Times New Roman" panose="02020603050405020304" pitchFamily="18" charset="0"/>
                <a:cs typeface="Times New Roman" panose="02020603050405020304" pitchFamily="18" charset="0"/>
              </a:rPr>
              <a:t> </a:t>
            </a:r>
            <a:r>
              <a:rPr lang="en-US" altLang="ar-SA" sz="3200" dirty="0">
                <a:latin typeface="Times New Roman" panose="02020603050405020304" pitchFamily="18" charset="0"/>
                <a:cs typeface="Times New Roman" panose="02020603050405020304" pitchFamily="18" charset="0"/>
              </a:rPr>
              <a:t>that involves </a:t>
            </a:r>
            <a:r>
              <a:rPr lang="en-US" altLang="ar-SA" sz="3200" dirty="0">
                <a:solidFill>
                  <a:srgbClr val="FF0000"/>
                </a:solidFill>
                <a:latin typeface="Times New Roman" panose="02020603050405020304" pitchFamily="18" charset="0"/>
                <a:cs typeface="Times New Roman" panose="02020603050405020304" pitchFamily="18" charset="0"/>
              </a:rPr>
              <a:t>judgment, creativity, </a:t>
            </a:r>
            <a:r>
              <a:rPr lang="en-US" altLang="ar-SA" sz="3200" i="1" dirty="0">
                <a:solidFill>
                  <a:srgbClr val="FF0000"/>
                </a:solidFill>
                <a:latin typeface="Times New Roman" panose="02020603050405020304" pitchFamily="18" charset="0"/>
                <a:cs typeface="Times New Roman" panose="02020603050405020304" pitchFamily="18" charset="0"/>
              </a:rPr>
              <a:t>and</a:t>
            </a:r>
            <a:r>
              <a:rPr lang="en-US" altLang="ar-SA" sz="3200" dirty="0">
                <a:solidFill>
                  <a:srgbClr val="FF0000"/>
                </a:solidFill>
                <a:latin typeface="Times New Roman" panose="02020603050405020304" pitchFamily="18" charset="0"/>
                <a:cs typeface="Times New Roman" panose="02020603050405020304" pitchFamily="18" charset="0"/>
              </a:rPr>
              <a:t> human interaction</a:t>
            </a:r>
          </a:p>
        </p:txBody>
      </p:sp>
    </p:spTree>
    <p:custDataLst>
      <p:tags r:id="rId1"/>
    </p:custDataLst>
    <p:extLst>
      <p:ext uri="{BB962C8B-B14F-4D97-AF65-F5344CB8AC3E}">
        <p14:creationId xmlns:p14="http://schemas.microsoft.com/office/powerpoint/2010/main" val="721984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 y="47149"/>
            <a:ext cx="12077205" cy="665370"/>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328707" name="Text Box 3"/>
          <p:cNvSpPr txBox="1">
            <a:spLocks noChangeArrowheads="1"/>
          </p:cNvSpPr>
          <p:nvPr/>
        </p:nvSpPr>
        <p:spPr bwMode="auto">
          <a:xfrm>
            <a:off x="4489919" y="1553505"/>
            <a:ext cx="3212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ar-SA" sz="2800" dirty="0">
                <a:latin typeface="Times New Roman" panose="02020603050405020304" pitchFamily="18" charset="0"/>
                <a:cs typeface="Times New Roman" panose="02020603050405020304" pitchFamily="18" charset="0"/>
              </a:rPr>
              <a:t>What’s Wrong Here?</a:t>
            </a:r>
          </a:p>
        </p:txBody>
      </p:sp>
      <p:grpSp>
        <p:nvGrpSpPr>
          <p:cNvPr id="2" name="Group 1"/>
          <p:cNvGrpSpPr/>
          <p:nvPr/>
        </p:nvGrpSpPr>
        <p:grpSpPr>
          <a:xfrm>
            <a:off x="1091868" y="1980564"/>
            <a:ext cx="10008264" cy="3829790"/>
            <a:chOff x="736403" y="1980564"/>
            <a:chExt cx="10008264" cy="3829790"/>
          </a:xfrm>
        </p:grpSpPr>
        <p:pic>
          <p:nvPicPr>
            <p:cNvPr id="328708" name="Picture 4" descr="Pictur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246136" y="2311824"/>
              <a:ext cx="3698357" cy="329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709" name="Picture 5" descr="Untitled-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403" y="1980564"/>
              <a:ext cx="3298701" cy="3711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976152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1026"/>
          <p:cNvSpPr>
            <a:spLocks noGrp="1" noChangeArrowheads="1"/>
          </p:cNvSpPr>
          <p:nvPr>
            <p:ph type="title"/>
          </p:nvPr>
        </p:nvSpPr>
        <p:spPr>
          <a:xfrm>
            <a:off x="1016000" y="228600"/>
            <a:ext cx="10336810" cy="472044"/>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332803" name="Text Box 1027"/>
          <p:cNvSpPr txBox="1">
            <a:spLocks noChangeArrowheads="1"/>
          </p:cNvSpPr>
          <p:nvPr/>
        </p:nvSpPr>
        <p:spPr bwMode="auto">
          <a:xfrm>
            <a:off x="4489919" y="1551211"/>
            <a:ext cx="3212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ar-SA" sz="2800" dirty="0">
                <a:latin typeface="Times New Roman" panose="02020603050405020304" pitchFamily="18" charset="0"/>
                <a:cs typeface="Times New Roman" panose="02020603050405020304" pitchFamily="18" charset="0"/>
              </a:rPr>
              <a:t>What’s Wrong Here?</a:t>
            </a:r>
          </a:p>
        </p:txBody>
      </p:sp>
      <p:grpSp>
        <p:nvGrpSpPr>
          <p:cNvPr id="2" name="Group 1"/>
          <p:cNvGrpSpPr/>
          <p:nvPr/>
        </p:nvGrpSpPr>
        <p:grpSpPr>
          <a:xfrm>
            <a:off x="617516" y="2140735"/>
            <a:ext cx="10946412" cy="3632200"/>
            <a:chOff x="617516" y="2140735"/>
            <a:chExt cx="10946412" cy="3632200"/>
          </a:xfrm>
        </p:grpSpPr>
        <p:pic>
          <p:nvPicPr>
            <p:cNvPr id="332804" name="Picture 1028" descr="Pictur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16" y="2140735"/>
              <a:ext cx="5080000" cy="363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06" name="Picture 1030"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928" y="2140735"/>
              <a:ext cx="5080000" cy="363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5691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1026"/>
          <p:cNvSpPr>
            <a:spLocks noGrp="1" noChangeArrowheads="1"/>
          </p:cNvSpPr>
          <p:nvPr>
            <p:ph type="title"/>
          </p:nvPr>
        </p:nvSpPr>
        <p:spPr>
          <a:xfrm>
            <a:off x="303481" y="-11874"/>
            <a:ext cx="11559968" cy="724393"/>
          </a:xfrm>
        </p:spPr>
        <p:txBody>
          <a:bodyPr/>
          <a:lstStyle/>
          <a:p>
            <a:r>
              <a:rPr lang="en-US" altLang="ar-SA" dirty="0">
                <a:solidFill>
                  <a:schemeClr val="bg1"/>
                </a:solidFill>
                <a:latin typeface="Times New Roman" panose="02020603050405020304" pitchFamily="18" charset="0"/>
                <a:cs typeface="Times New Roman" panose="02020603050405020304" pitchFamily="18" charset="0"/>
              </a:rPr>
              <a:t>Common Office Safety and Health Hazards</a:t>
            </a:r>
          </a:p>
        </p:txBody>
      </p:sp>
      <p:sp>
        <p:nvSpPr>
          <p:cNvPr id="312323" name="Text Box 1027"/>
          <p:cNvSpPr txBox="1">
            <a:spLocks noChangeArrowheads="1"/>
          </p:cNvSpPr>
          <p:nvPr/>
        </p:nvSpPr>
        <p:spPr bwMode="auto">
          <a:xfrm>
            <a:off x="4473451" y="1031744"/>
            <a:ext cx="3212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altLang="ar-SA" sz="2800" dirty="0">
                <a:latin typeface="Times New Roman" panose="02020603050405020304" pitchFamily="18" charset="0"/>
                <a:cs typeface="Times New Roman" panose="02020603050405020304" pitchFamily="18" charset="0"/>
              </a:rPr>
              <a:t>What’s Wrong Here?</a:t>
            </a:r>
          </a:p>
        </p:txBody>
      </p:sp>
      <p:grpSp>
        <p:nvGrpSpPr>
          <p:cNvPr id="2" name="Group 1"/>
          <p:cNvGrpSpPr/>
          <p:nvPr/>
        </p:nvGrpSpPr>
        <p:grpSpPr>
          <a:xfrm>
            <a:off x="372095" y="1730829"/>
            <a:ext cx="11700539" cy="3819526"/>
            <a:chOff x="372095" y="1730829"/>
            <a:chExt cx="11700539" cy="3819526"/>
          </a:xfrm>
        </p:grpSpPr>
        <p:pic>
          <p:nvPicPr>
            <p:cNvPr id="312324" name="Picture 1028" descr="Pictur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95" y="1730830"/>
              <a:ext cx="7632700" cy="381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325" name="Picture 1029" descr="Picture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795" y="1730829"/>
              <a:ext cx="4067839" cy="381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2253313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24443" y="29855"/>
            <a:ext cx="10965873" cy="670790"/>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VDT Work Positions in Office</a:t>
            </a:r>
          </a:p>
        </p:txBody>
      </p:sp>
      <p:grpSp>
        <p:nvGrpSpPr>
          <p:cNvPr id="2" name="Group 1"/>
          <p:cNvGrpSpPr/>
          <p:nvPr/>
        </p:nvGrpSpPr>
        <p:grpSpPr>
          <a:xfrm>
            <a:off x="630711" y="1143000"/>
            <a:ext cx="4826000" cy="4648200"/>
            <a:chOff x="630711" y="1143000"/>
            <a:chExt cx="4826000" cy="4648200"/>
          </a:xfrm>
        </p:grpSpPr>
        <p:pic>
          <p:nvPicPr>
            <p:cNvPr id="269446" name="Picture 134" descr="Reclined sitting pos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11" y="1143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69459" name="Picture 147" descr="Declined sitting pos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711" y="1143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69472" name="Picture 160" descr="Upright sitting pos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11" y="35052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69485" name="Picture 173" descr="Standing pos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0711" y="3505200"/>
              <a:ext cx="2235200" cy="2286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5719948" y="1511227"/>
            <a:ext cx="6096000" cy="4524315"/>
          </a:xfrm>
          <a:prstGeom prst="rect">
            <a:avLst/>
          </a:prstGeom>
        </p:spPr>
        <p:txBody>
          <a:bodyPr>
            <a:spAutoFit/>
          </a:bodyPr>
          <a:lstStyle/>
          <a:p>
            <a:pPr eaLnBrk="0" hangingPunct="0"/>
            <a:r>
              <a:rPr lang="en-US" altLang="ar-SA" dirty="0">
                <a:latin typeface="Times New Roman" panose="02020603050405020304" pitchFamily="18" charset="0"/>
                <a:cs typeface="Times New Roman" panose="02020603050405020304" pitchFamily="18" charset="0"/>
              </a:rPr>
              <a:t>The following are important considerations when attempting to maintain neutral body postures while working at the computer workstation: </a:t>
            </a:r>
          </a:p>
          <a:p>
            <a:pPr eaLnBrk="0" hangingPunct="0"/>
            <a:endParaRPr lang="en-US" altLang="ar-SA" dirty="0">
              <a:latin typeface="Times New Roman" panose="02020603050405020304" pitchFamily="18" charset="0"/>
              <a:cs typeface="Times New Roman" panose="02020603050405020304" pitchFamily="18" charset="0"/>
            </a:endParaRPr>
          </a:p>
          <a:p>
            <a:pPr lvl="1" eaLnBrk="0" hangingPunct="0">
              <a:buFontTx/>
              <a:buChar char="•"/>
            </a:pPr>
            <a:r>
              <a:rPr lang="en-US" altLang="ar-SA" b="1" dirty="0">
                <a:solidFill>
                  <a:srgbClr val="FF0000"/>
                </a:solidFill>
                <a:latin typeface="Times New Roman" panose="02020603050405020304" pitchFamily="18" charset="0"/>
                <a:cs typeface="Times New Roman" panose="02020603050405020304" pitchFamily="18" charset="0"/>
              </a:rPr>
              <a:t>Hands</a:t>
            </a:r>
            <a:r>
              <a:rPr lang="en-US" altLang="ar-SA" dirty="0">
                <a:latin typeface="Times New Roman" panose="02020603050405020304" pitchFamily="18" charset="0"/>
                <a:cs typeface="Times New Roman" panose="02020603050405020304" pitchFamily="18" charset="0"/>
              </a:rPr>
              <a:t>, </a:t>
            </a:r>
            <a:r>
              <a:rPr lang="en-US" altLang="ar-SA" b="1" dirty="0">
                <a:solidFill>
                  <a:srgbClr val="FF0000"/>
                </a:solidFill>
                <a:latin typeface="Times New Roman" panose="02020603050405020304" pitchFamily="18" charset="0"/>
                <a:cs typeface="Times New Roman" panose="02020603050405020304" pitchFamily="18" charset="0"/>
              </a:rPr>
              <a:t>wrists</a:t>
            </a:r>
            <a:r>
              <a:rPr lang="en-US" altLang="ar-SA" dirty="0">
                <a:latin typeface="Times New Roman" panose="02020603050405020304" pitchFamily="18" charset="0"/>
                <a:cs typeface="Times New Roman" panose="02020603050405020304" pitchFamily="18" charset="0"/>
              </a:rPr>
              <a:t>, and </a:t>
            </a:r>
            <a:r>
              <a:rPr lang="en-US" altLang="ar-SA" b="1" dirty="0">
                <a:solidFill>
                  <a:srgbClr val="FF0000"/>
                </a:solidFill>
                <a:latin typeface="Times New Roman" panose="02020603050405020304" pitchFamily="18" charset="0"/>
                <a:cs typeface="Times New Roman" panose="02020603050405020304" pitchFamily="18" charset="0"/>
              </a:rPr>
              <a:t>forearms</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are straight, in-line and roughly parallel to the floor.</a:t>
            </a:r>
            <a:br>
              <a:rPr lang="en-US" altLang="ar-SA" dirty="0">
                <a:latin typeface="Times New Roman" panose="02020603050405020304" pitchFamily="18" charset="0"/>
                <a:cs typeface="Times New Roman" panose="02020603050405020304" pitchFamily="18" charset="0"/>
              </a:rPr>
            </a:br>
            <a:r>
              <a:rPr lang="en-US" altLang="ar-SA" dirty="0">
                <a:latin typeface="Times New Roman" panose="02020603050405020304" pitchFamily="18" charset="0"/>
                <a:cs typeface="Times New Roman" panose="02020603050405020304" pitchFamily="18" charset="0"/>
              </a:rPr>
              <a:t/>
            </a:r>
            <a:br>
              <a:rPr lang="en-US" altLang="ar-SA" dirty="0">
                <a:latin typeface="Times New Roman" panose="02020603050405020304" pitchFamily="18" charset="0"/>
                <a:cs typeface="Times New Roman" panose="02020603050405020304" pitchFamily="18" charset="0"/>
              </a:rPr>
            </a:br>
            <a:r>
              <a:rPr lang="en-US" altLang="ar-SA" b="1" dirty="0">
                <a:solidFill>
                  <a:srgbClr val="FF0000"/>
                </a:solidFill>
                <a:latin typeface="Times New Roman" panose="02020603050405020304" pitchFamily="18" charset="0"/>
                <a:cs typeface="Times New Roman" panose="02020603050405020304" pitchFamily="18" charset="0"/>
              </a:rPr>
              <a:t>Head </a:t>
            </a:r>
            <a:r>
              <a:rPr lang="en-US" altLang="ar-SA" dirty="0">
                <a:latin typeface="Times New Roman" panose="02020603050405020304" pitchFamily="18" charset="0"/>
                <a:cs typeface="Times New Roman" panose="02020603050405020304" pitchFamily="18" charset="0"/>
              </a:rPr>
              <a:t>is level, or bent slightly forward, forward facing, and balanced. Generally it is in-line with the </a:t>
            </a:r>
            <a:r>
              <a:rPr lang="en-US" altLang="ar-SA" b="1" dirty="0">
                <a:solidFill>
                  <a:srgbClr val="FF0000"/>
                </a:solidFill>
                <a:latin typeface="Times New Roman" panose="02020603050405020304" pitchFamily="18" charset="0"/>
                <a:cs typeface="Times New Roman" panose="02020603050405020304" pitchFamily="18" charset="0"/>
              </a:rPr>
              <a:t>torso</a:t>
            </a:r>
            <a:r>
              <a:rPr lang="en-US" altLang="ar-SA" dirty="0">
                <a:latin typeface="Times New Roman" panose="02020603050405020304" pitchFamily="18" charset="0"/>
                <a:cs typeface="Times New Roman" panose="02020603050405020304" pitchFamily="18" charset="0"/>
              </a:rPr>
              <a:t>.</a:t>
            </a:r>
            <a:br>
              <a:rPr lang="en-US" altLang="ar-SA" dirty="0">
                <a:latin typeface="Times New Roman" panose="02020603050405020304" pitchFamily="18" charset="0"/>
                <a:cs typeface="Times New Roman" panose="02020603050405020304" pitchFamily="18" charset="0"/>
              </a:rPr>
            </a:br>
            <a:endParaRPr lang="en-US" altLang="ar-SA" dirty="0">
              <a:latin typeface="Times New Roman" panose="02020603050405020304" pitchFamily="18" charset="0"/>
              <a:cs typeface="Times New Roman" panose="02020603050405020304" pitchFamily="18" charset="0"/>
            </a:endParaRPr>
          </a:p>
          <a:p>
            <a:pPr lvl="1" eaLnBrk="0" hangingPunct="0">
              <a:buFontTx/>
              <a:buChar char="•"/>
            </a:pPr>
            <a:r>
              <a:rPr lang="en-US" altLang="ar-SA" b="1" dirty="0">
                <a:solidFill>
                  <a:srgbClr val="FF0000"/>
                </a:solidFill>
                <a:latin typeface="Times New Roman" panose="02020603050405020304" pitchFamily="18" charset="0"/>
                <a:cs typeface="Times New Roman" panose="02020603050405020304" pitchFamily="18" charset="0"/>
              </a:rPr>
              <a:t>Shoulders</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are relaxed and </a:t>
            </a:r>
            <a:r>
              <a:rPr lang="en-US" altLang="ar-SA" b="1" dirty="0">
                <a:solidFill>
                  <a:srgbClr val="FF0000"/>
                </a:solidFill>
                <a:latin typeface="Times New Roman" panose="02020603050405020304" pitchFamily="18" charset="0"/>
                <a:cs typeface="Times New Roman" panose="02020603050405020304" pitchFamily="18" charset="0"/>
              </a:rPr>
              <a:t>upper</a:t>
            </a:r>
            <a:r>
              <a:rPr lang="en-US" altLang="ar-SA" b="1" dirty="0">
                <a:solidFill>
                  <a:srgbClr val="FFFF66"/>
                </a:solidFill>
                <a:latin typeface="Times New Roman" panose="02020603050405020304" pitchFamily="18" charset="0"/>
                <a:cs typeface="Times New Roman" panose="02020603050405020304" pitchFamily="18" charset="0"/>
              </a:rPr>
              <a:t> </a:t>
            </a:r>
            <a:r>
              <a:rPr lang="en-US" altLang="ar-SA" b="1" dirty="0">
                <a:solidFill>
                  <a:srgbClr val="FF0000"/>
                </a:solidFill>
                <a:latin typeface="Times New Roman" panose="02020603050405020304" pitchFamily="18" charset="0"/>
                <a:cs typeface="Times New Roman" panose="02020603050405020304" pitchFamily="18" charset="0"/>
              </a:rPr>
              <a:t>arms</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hang normally at the side of the body.</a:t>
            </a:r>
            <a:br>
              <a:rPr lang="en-US" altLang="ar-SA" dirty="0">
                <a:latin typeface="Times New Roman" panose="02020603050405020304" pitchFamily="18" charset="0"/>
                <a:cs typeface="Times New Roman" panose="02020603050405020304" pitchFamily="18" charset="0"/>
              </a:rPr>
            </a:br>
            <a:endParaRPr lang="en-US" altLang="ar-SA" dirty="0">
              <a:latin typeface="Times New Roman" panose="02020603050405020304" pitchFamily="18" charset="0"/>
              <a:cs typeface="Times New Roman" panose="02020603050405020304" pitchFamily="18" charset="0"/>
            </a:endParaRPr>
          </a:p>
          <a:p>
            <a:pPr lvl="1" eaLnBrk="0" hangingPunct="0">
              <a:buFontTx/>
              <a:buChar char="•"/>
            </a:pPr>
            <a:r>
              <a:rPr lang="en-US" altLang="ar-SA" b="1" dirty="0">
                <a:solidFill>
                  <a:srgbClr val="FF0000"/>
                </a:solidFill>
                <a:latin typeface="Times New Roman" panose="02020603050405020304" pitchFamily="18" charset="0"/>
                <a:cs typeface="Times New Roman" panose="02020603050405020304" pitchFamily="18" charset="0"/>
              </a:rPr>
              <a:t>Elbows</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stay in close to the body and are bent between 90 and 120 degrees.</a:t>
            </a:r>
            <a:br>
              <a:rPr lang="en-US" altLang="ar-SA" dirty="0">
                <a:latin typeface="Times New Roman" panose="02020603050405020304" pitchFamily="18" charset="0"/>
                <a:cs typeface="Times New Roman" panose="02020603050405020304" pitchFamily="18" charset="0"/>
              </a:rPr>
            </a:br>
            <a:endParaRPr lang="en-US" altLang="ar-SA"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4371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19667" y="82551"/>
            <a:ext cx="10728146" cy="582467"/>
          </a:xfrm>
        </p:spPr>
        <p:txBody>
          <a:bodyPr>
            <a:normAutofit fontScale="90000"/>
          </a:bodyPr>
          <a:lstStyle/>
          <a:p>
            <a:r>
              <a:rPr lang="en-US" altLang="ar-SA" dirty="0">
                <a:solidFill>
                  <a:schemeClr val="bg1"/>
                </a:solidFill>
                <a:latin typeface="Times New Roman" panose="02020603050405020304" pitchFamily="18" charset="0"/>
                <a:cs typeface="Times New Roman" panose="02020603050405020304" pitchFamily="18" charset="0"/>
              </a:rPr>
              <a:t>VDT Work Positions in Office</a:t>
            </a:r>
          </a:p>
        </p:txBody>
      </p:sp>
      <p:grpSp>
        <p:nvGrpSpPr>
          <p:cNvPr id="2" name="Group 1"/>
          <p:cNvGrpSpPr/>
          <p:nvPr/>
        </p:nvGrpSpPr>
        <p:grpSpPr>
          <a:xfrm>
            <a:off x="355600" y="1112838"/>
            <a:ext cx="4826000" cy="4648200"/>
            <a:chOff x="355600" y="1054894"/>
            <a:chExt cx="4826000" cy="4648200"/>
          </a:xfrm>
        </p:grpSpPr>
        <p:pic>
          <p:nvPicPr>
            <p:cNvPr id="402469" name="Picture 37" descr="Reclined sitting pos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105489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2470" name="Picture 38" descr="Declined sitting pos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05489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2471" name="Picture 39" descr="Upright sitting pos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341709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2472" name="Picture 40" descr="Standing pos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417094"/>
              <a:ext cx="2235200" cy="2286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5434940" y="1673477"/>
            <a:ext cx="6096000" cy="4247317"/>
          </a:xfrm>
          <a:prstGeom prst="rect">
            <a:avLst/>
          </a:prstGeom>
        </p:spPr>
        <p:txBody>
          <a:bodyPr>
            <a:spAutoFit/>
          </a:bodyPr>
          <a:lstStyle/>
          <a:p>
            <a:pPr eaLnBrk="0" hangingPunct="0"/>
            <a:r>
              <a:rPr lang="en-US" altLang="ar-SA" dirty="0">
                <a:latin typeface="Times New Roman" panose="02020603050405020304" pitchFamily="18" charset="0"/>
                <a:cs typeface="Times New Roman" panose="02020603050405020304" pitchFamily="18" charset="0"/>
              </a:rPr>
              <a:t>The following are important considerations when attempting to maintain neutral body postures while working at the computer workstation: </a:t>
            </a:r>
          </a:p>
          <a:p>
            <a:pPr eaLnBrk="0" hangingPunct="0"/>
            <a:endParaRPr lang="en-US" altLang="ar-SA" dirty="0">
              <a:latin typeface="Times New Roman" panose="02020603050405020304" pitchFamily="18" charset="0"/>
              <a:cs typeface="Times New Roman" panose="02020603050405020304" pitchFamily="18" charset="0"/>
            </a:endParaRPr>
          </a:p>
          <a:p>
            <a:pPr lvl="1" eaLnBrk="0" hangingPunct="0">
              <a:buFontTx/>
              <a:buChar char="•"/>
            </a:pPr>
            <a:r>
              <a:rPr lang="en-US" altLang="ar-SA" b="1" dirty="0">
                <a:solidFill>
                  <a:srgbClr val="FF0000"/>
                </a:solidFill>
                <a:latin typeface="Times New Roman" panose="02020603050405020304" pitchFamily="18" charset="0"/>
                <a:cs typeface="Times New Roman" panose="02020603050405020304" pitchFamily="18" charset="0"/>
              </a:rPr>
              <a:t>Feet</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are fully supported by floor or footrest.</a:t>
            </a:r>
            <a:br>
              <a:rPr lang="en-US" altLang="ar-SA" dirty="0">
                <a:latin typeface="Times New Roman" panose="02020603050405020304" pitchFamily="18" charset="0"/>
                <a:cs typeface="Times New Roman" panose="02020603050405020304" pitchFamily="18" charset="0"/>
              </a:rPr>
            </a:br>
            <a:endParaRPr lang="en-US" altLang="ar-SA" dirty="0">
              <a:latin typeface="Times New Roman" panose="02020603050405020304" pitchFamily="18" charset="0"/>
              <a:cs typeface="Times New Roman" panose="02020603050405020304" pitchFamily="18" charset="0"/>
            </a:endParaRPr>
          </a:p>
          <a:p>
            <a:pPr lvl="1" eaLnBrk="0" hangingPunct="0">
              <a:buFontTx/>
              <a:buChar char="•"/>
            </a:pPr>
            <a:r>
              <a:rPr lang="en-US" altLang="ar-SA" b="1" dirty="0">
                <a:solidFill>
                  <a:srgbClr val="FF0000"/>
                </a:solidFill>
                <a:latin typeface="Times New Roman" panose="02020603050405020304" pitchFamily="18" charset="0"/>
                <a:cs typeface="Times New Roman" panose="02020603050405020304" pitchFamily="18" charset="0"/>
              </a:rPr>
              <a:t>Back</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is fully supported with appropriate lumbar support when sitting vertical or leaning back slightly.</a:t>
            </a:r>
            <a:br>
              <a:rPr lang="en-US" altLang="ar-SA" dirty="0">
                <a:latin typeface="Times New Roman" panose="02020603050405020304" pitchFamily="18" charset="0"/>
                <a:cs typeface="Times New Roman" panose="02020603050405020304" pitchFamily="18" charset="0"/>
              </a:rPr>
            </a:br>
            <a:endParaRPr lang="en-US" altLang="ar-SA" dirty="0">
              <a:latin typeface="Times New Roman" panose="02020603050405020304" pitchFamily="18" charset="0"/>
              <a:cs typeface="Times New Roman" panose="02020603050405020304" pitchFamily="18" charset="0"/>
            </a:endParaRPr>
          </a:p>
          <a:p>
            <a:pPr lvl="1" eaLnBrk="0" hangingPunct="0">
              <a:buFontTx/>
              <a:buChar char="•"/>
            </a:pPr>
            <a:r>
              <a:rPr lang="en-US" altLang="ar-SA" b="1" dirty="0">
                <a:solidFill>
                  <a:srgbClr val="FF0000"/>
                </a:solidFill>
                <a:latin typeface="Times New Roman" panose="02020603050405020304" pitchFamily="18" charset="0"/>
                <a:cs typeface="Times New Roman" panose="02020603050405020304" pitchFamily="18" charset="0"/>
              </a:rPr>
              <a:t>Thighs</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and </a:t>
            </a:r>
            <a:r>
              <a:rPr lang="en-US" altLang="ar-SA" b="1" dirty="0">
                <a:solidFill>
                  <a:srgbClr val="FF0000"/>
                </a:solidFill>
                <a:latin typeface="Times New Roman" panose="02020603050405020304" pitchFamily="18" charset="0"/>
                <a:cs typeface="Times New Roman" panose="02020603050405020304" pitchFamily="18" charset="0"/>
              </a:rPr>
              <a:t>hips</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are supported by a well-padded seat and generally parallel to the floor.</a:t>
            </a:r>
            <a:br>
              <a:rPr lang="en-US" altLang="ar-SA" dirty="0">
                <a:latin typeface="Times New Roman" panose="02020603050405020304" pitchFamily="18" charset="0"/>
                <a:cs typeface="Times New Roman" panose="02020603050405020304" pitchFamily="18" charset="0"/>
              </a:rPr>
            </a:br>
            <a:endParaRPr lang="en-US" altLang="ar-SA" dirty="0">
              <a:latin typeface="Times New Roman" panose="02020603050405020304" pitchFamily="18" charset="0"/>
              <a:cs typeface="Times New Roman" panose="02020603050405020304" pitchFamily="18" charset="0"/>
            </a:endParaRPr>
          </a:p>
          <a:p>
            <a:pPr lvl="1" eaLnBrk="0" hangingPunct="0">
              <a:buFontTx/>
              <a:buChar char="•"/>
            </a:pPr>
            <a:r>
              <a:rPr lang="en-US" altLang="ar-SA" b="1" dirty="0">
                <a:solidFill>
                  <a:srgbClr val="FF0000"/>
                </a:solidFill>
                <a:latin typeface="Times New Roman" panose="02020603050405020304" pitchFamily="18" charset="0"/>
                <a:cs typeface="Times New Roman" panose="02020603050405020304" pitchFamily="18" charset="0"/>
              </a:rPr>
              <a:t>Knees</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are about the same height as the hips with the </a:t>
            </a:r>
            <a:r>
              <a:rPr lang="en-US" altLang="ar-SA" b="1" dirty="0">
                <a:solidFill>
                  <a:srgbClr val="FF0000"/>
                </a:solidFill>
                <a:latin typeface="Times New Roman" panose="02020603050405020304" pitchFamily="18" charset="0"/>
                <a:cs typeface="Times New Roman" panose="02020603050405020304" pitchFamily="18" charset="0"/>
              </a:rPr>
              <a:t>feet</a:t>
            </a:r>
            <a:r>
              <a:rPr lang="en-US" altLang="ar-SA" dirty="0">
                <a:solidFill>
                  <a:srgbClr val="FF0000"/>
                </a:solidFill>
                <a:latin typeface="Times New Roman" panose="02020603050405020304" pitchFamily="18" charset="0"/>
                <a:cs typeface="Times New Roman" panose="02020603050405020304" pitchFamily="18" charset="0"/>
              </a:rPr>
              <a:t> </a:t>
            </a:r>
            <a:r>
              <a:rPr lang="en-US" altLang="ar-SA" dirty="0">
                <a:latin typeface="Times New Roman" panose="02020603050405020304" pitchFamily="18" charset="0"/>
                <a:cs typeface="Times New Roman" panose="02020603050405020304" pitchFamily="18" charset="0"/>
              </a:rPr>
              <a:t>slightly forward. </a:t>
            </a:r>
          </a:p>
          <a:p>
            <a:pPr eaLnBrk="0" hangingPunct="0"/>
            <a:endParaRPr lang="en-US" altLang="ar-SA"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88178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Questions</a:t>
            </a:r>
          </a:p>
        </p:txBody>
      </p:sp>
      <p:sp>
        <p:nvSpPr>
          <p:cNvPr id="9" name="Rectangle 2"/>
          <p:cNvSpPr txBox="1">
            <a:spLocks noChangeArrowheads="1"/>
          </p:cNvSpPr>
          <p:nvPr/>
        </p:nvSpPr>
        <p:spPr bwMode="auto">
          <a:xfrm>
            <a:off x="3810000" y="1638300"/>
            <a:ext cx="457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800" b="1">
                <a:solidFill>
                  <a:srgbClr val="4B5436"/>
                </a:solidFill>
                <a:latin typeface="+mj-lt"/>
                <a:ea typeface="+mj-ea"/>
                <a:cs typeface="+mj-cs"/>
              </a:defRPr>
            </a:lvl1pPr>
            <a:lvl2pPr algn="l" rtl="0" eaLnBrk="1" fontAlgn="base" hangingPunct="1">
              <a:spcBef>
                <a:spcPct val="0"/>
              </a:spcBef>
              <a:spcAft>
                <a:spcPct val="0"/>
              </a:spcAft>
              <a:defRPr sz="4400">
                <a:solidFill>
                  <a:srgbClr val="BBC8B0"/>
                </a:solidFill>
                <a:latin typeface="Arial" charset="0"/>
              </a:defRPr>
            </a:lvl2pPr>
            <a:lvl3pPr algn="l" rtl="0" eaLnBrk="1" fontAlgn="base" hangingPunct="1">
              <a:spcBef>
                <a:spcPct val="0"/>
              </a:spcBef>
              <a:spcAft>
                <a:spcPct val="0"/>
              </a:spcAft>
              <a:defRPr sz="4400">
                <a:solidFill>
                  <a:srgbClr val="BBC8B0"/>
                </a:solidFill>
                <a:latin typeface="Arial" charset="0"/>
              </a:defRPr>
            </a:lvl3pPr>
            <a:lvl4pPr algn="l" rtl="0" eaLnBrk="1" fontAlgn="base" hangingPunct="1">
              <a:spcBef>
                <a:spcPct val="0"/>
              </a:spcBef>
              <a:spcAft>
                <a:spcPct val="0"/>
              </a:spcAft>
              <a:defRPr sz="4400">
                <a:solidFill>
                  <a:srgbClr val="BBC8B0"/>
                </a:solidFill>
                <a:latin typeface="Arial" charset="0"/>
              </a:defRPr>
            </a:lvl4pPr>
            <a:lvl5pPr algn="l" rtl="0" eaLnBrk="1" fontAlgn="base" hangingPunct="1">
              <a:spcBef>
                <a:spcPct val="0"/>
              </a:spcBef>
              <a:spcAft>
                <a:spcPct val="0"/>
              </a:spcAft>
              <a:defRPr sz="4400">
                <a:solidFill>
                  <a:srgbClr val="BBC8B0"/>
                </a:solidFill>
                <a:latin typeface="Arial" charset="0"/>
              </a:defRPr>
            </a:lvl5pPr>
            <a:lvl6pPr marL="457200" algn="l" rtl="0" eaLnBrk="1" fontAlgn="base" hangingPunct="1">
              <a:spcBef>
                <a:spcPct val="0"/>
              </a:spcBef>
              <a:spcAft>
                <a:spcPct val="0"/>
              </a:spcAft>
              <a:defRPr sz="4400">
                <a:solidFill>
                  <a:srgbClr val="BBC8B0"/>
                </a:solidFill>
                <a:latin typeface="Arial" charset="0"/>
              </a:defRPr>
            </a:lvl6pPr>
            <a:lvl7pPr marL="914400" algn="l" rtl="0" eaLnBrk="1" fontAlgn="base" hangingPunct="1">
              <a:spcBef>
                <a:spcPct val="0"/>
              </a:spcBef>
              <a:spcAft>
                <a:spcPct val="0"/>
              </a:spcAft>
              <a:defRPr sz="4400">
                <a:solidFill>
                  <a:srgbClr val="BBC8B0"/>
                </a:solidFill>
                <a:latin typeface="Arial" charset="0"/>
              </a:defRPr>
            </a:lvl7pPr>
            <a:lvl8pPr marL="1371600" algn="l" rtl="0" eaLnBrk="1" fontAlgn="base" hangingPunct="1">
              <a:spcBef>
                <a:spcPct val="0"/>
              </a:spcBef>
              <a:spcAft>
                <a:spcPct val="0"/>
              </a:spcAft>
              <a:defRPr sz="4400">
                <a:solidFill>
                  <a:srgbClr val="BBC8B0"/>
                </a:solidFill>
                <a:latin typeface="Arial" charset="0"/>
              </a:defRPr>
            </a:lvl8pPr>
            <a:lvl9pPr marL="1828800" algn="l" rtl="0" eaLnBrk="1" fontAlgn="base" hangingPunct="1">
              <a:spcBef>
                <a:spcPct val="0"/>
              </a:spcBef>
              <a:spcAft>
                <a:spcPct val="0"/>
              </a:spcAft>
              <a:defRPr sz="4400">
                <a:solidFill>
                  <a:srgbClr val="BBC8B0"/>
                </a:solidFill>
                <a:latin typeface="Arial" charset="0"/>
              </a:defRPr>
            </a:lvl9pPr>
          </a:lstStyle>
          <a:p>
            <a:pPr algn="ctr"/>
            <a:r>
              <a:rPr lang="en-US" sz="22000" dirty="0" smtClean="0">
                <a:solidFill>
                  <a:srgbClr val="0084BD"/>
                </a:solidFill>
                <a:latin typeface="Times New Roman" pitchFamily="18" charset="0"/>
                <a:cs typeface="Times New Roman" pitchFamily="18" charset="0"/>
              </a:rPr>
              <a:t>?</a:t>
            </a:r>
            <a:endParaRPr lang="en-US" sz="220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271796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1026"/>
          <p:cNvSpPr txBox="1">
            <a:spLocks noChangeArrowheads="1"/>
          </p:cNvSpPr>
          <p:nvPr/>
        </p:nvSpPr>
        <p:spPr bwMode="auto">
          <a:xfrm>
            <a:off x="604322" y="0"/>
            <a:ext cx="100584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ar-SA"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Introduction to OSHA</a:t>
            </a:r>
          </a:p>
        </p:txBody>
      </p:sp>
      <p:sp>
        <p:nvSpPr>
          <p:cNvPr id="359427" name="Text Box 1027"/>
          <p:cNvSpPr txBox="1">
            <a:spLocks noChangeArrowheads="1"/>
          </p:cNvSpPr>
          <p:nvPr/>
        </p:nvSpPr>
        <p:spPr bwMode="auto">
          <a:xfrm>
            <a:off x="406400" y="1981201"/>
            <a:ext cx="11480800" cy="345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75000"/>
              <a:buFont typeface="Wingdings" pitchFamily="2" charset="2"/>
              <a:buChar char="§"/>
            </a:pP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ar-SA" sz="2800" dirty="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a:t>
            </a: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ccupational </a:t>
            </a:r>
            <a:r>
              <a:rPr lang="en-US" altLang="ar-SA" sz="2800" dirty="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a:t>
            </a: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afety and </a:t>
            </a:r>
            <a:r>
              <a:rPr lang="en-US" altLang="ar-SA" sz="2800" dirty="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ealth </a:t>
            </a:r>
            <a:r>
              <a:rPr lang="en-US" altLang="ar-SA" sz="2800" dirty="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a:t>
            </a: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dministration</a:t>
            </a:r>
          </a:p>
          <a:p>
            <a:pPr>
              <a:spcBef>
                <a:spcPct val="20000"/>
              </a:spcBef>
              <a:buClr>
                <a:schemeClr val="tx2"/>
              </a:buClr>
              <a:buSzPct val="75000"/>
              <a:buFont typeface="Wingdings" pitchFamily="2" charset="2"/>
              <a:buNone/>
            </a:pPr>
            <a:endPar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spcBef>
                <a:spcPct val="20000"/>
              </a:spcBef>
              <a:buClr>
                <a:schemeClr val="tx2"/>
              </a:buClr>
              <a:buSzPct val="75000"/>
              <a:buFont typeface="Wingdings" pitchFamily="2" charset="2"/>
              <a:buChar char="§"/>
            </a:pP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Created in 1970 by Occupational Safety and 	Health Act to ensure “safe and healthy work 	environment”</a:t>
            </a:r>
          </a:p>
          <a:p>
            <a:pPr>
              <a:spcBef>
                <a:spcPct val="20000"/>
              </a:spcBef>
              <a:buClr>
                <a:schemeClr val="tx2"/>
              </a:buClr>
              <a:buSzPct val="75000"/>
              <a:buFont typeface="Wingdings" pitchFamily="2" charset="2"/>
              <a:buNone/>
            </a:pPr>
            <a:endPar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spcBef>
                <a:spcPct val="20000"/>
              </a:spcBef>
              <a:buClr>
                <a:schemeClr val="tx2"/>
              </a:buClr>
              <a:buSzPct val="75000"/>
              <a:buFont typeface="Wingdings" pitchFamily="2" charset="2"/>
              <a:buChar char="§"/>
            </a:pP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Intended to help employers and employees </a:t>
            </a:r>
            <a:r>
              <a:rPr lang="en-US" altLang="ar-SA" sz="2800" dirty="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reduce</a:t>
            </a:r>
            <a:r>
              <a:rPr lang="en-US" altLang="ar-SA"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ar-SA" sz="2800" dirty="0">
                <a:solidFill>
                  <a:srgbClr val="FFFF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job-related injuries, illnesses, and deaths</a:t>
            </a:r>
          </a:p>
        </p:txBody>
      </p:sp>
      <p:sp>
        <p:nvSpPr>
          <p:cNvPr id="359428" name="Rectangle 1028"/>
          <p:cNvSpPr>
            <a:spLocks noChangeArrowheads="1"/>
          </p:cNvSpPr>
          <p:nvPr/>
        </p:nvSpPr>
        <p:spPr bwMode="auto">
          <a:xfrm>
            <a:off x="0" y="6705600"/>
            <a:ext cx="12192000" cy="152400"/>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359429" name="Picture 10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2545" y="927266"/>
            <a:ext cx="3454400" cy="7413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762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Text Box 5"/>
          <p:cNvSpPr txBox="1">
            <a:spLocks noChangeArrowheads="1"/>
          </p:cNvSpPr>
          <p:nvPr/>
        </p:nvSpPr>
        <p:spPr bwMode="auto">
          <a:xfrm>
            <a:off x="552862" y="83128"/>
            <a:ext cx="105664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ar-SA" sz="4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Without </a:t>
            </a:r>
            <a:r>
              <a:rPr lang="en-US" altLang="ar-SA" sz="44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OSHA, </a:t>
            </a:r>
            <a:r>
              <a:rPr lang="en-US" altLang="ar-SA" sz="4000"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Prior </a:t>
            </a:r>
            <a:r>
              <a:rPr lang="en-US" altLang="ar-SA"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to 1970</a:t>
            </a:r>
          </a:p>
        </p:txBody>
      </p:sp>
      <p:sp>
        <p:nvSpPr>
          <p:cNvPr id="141318" name="Text Box 6"/>
          <p:cNvSpPr txBox="1">
            <a:spLocks noChangeArrowheads="1"/>
          </p:cNvSpPr>
          <p:nvPr/>
        </p:nvSpPr>
        <p:spPr bwMode="auto">
          <a:xfrm>
            <a:off x="552862" y="1597233"/>
            <a:ext cx="6299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tx2"/>
              </a:buClr>
              <a:buFont typeface="Wingdings" pitchFamily="2" charset="2"/>
              <a:buChar char="§"/>
            </a:pPr>
            <a:r>
              <a:rPr lang="en-US" altLang="ar-SA" sz="2400" dirty="0">
                <a:latin typeface="Times New Roman" panose="02020603050405020304" pitchFamily="18" charset="0"/>
                <a:cs typeface="Times New Roman" panose="02020603050405020304" pitchFamily="18" charset="0"/>
              </a:rPr>
              <a:t>  </a:t>
            </a:r>
            <a:r>
              <a:rPr lang="en-US" altLang="ar-SA" sz="2400" dirty="0" smtClean="0">
                <a:latin typeface="Times New Roman" panose="02020603050405020304" pitchFamily="18" charset="0"/>
                <a:cs typeface="Times New Roman" panose="02020603050405020304" pitchFamily="18" charset="0"/>
              </a:rPr>
              <a:t>More </a:t>
            </a:r>
            <a:r>
              <a:rPr lang="en-US" altLang="ar-SA" sz="2400" dirty="0">
                <a:latin typeface="Times New Roman" panose="02020603050405020304" pitchFamily="18" charset="0"/>
                <a:cs typeface="Times New Roman" panose="02020603050405020304" pitchFamily="18" charset="0"/>
              </a:rPr>
              <a:t>than 14,000 worker</a:t>
            </a:r>
            <a:br>
              <a:rPr lang="en-US" altLang="ar-SA" sz="2400" dirty="0">
                <a:latin typeface="Times New Roman" panose="02020603050405020304" pitchFamily="18" charset="0"/>
                <a:cs typeface="Times New Roman" panose="02020603050405020304" pitchFamily="18" charset="0"/>
              </a:rPr>
            </a:br>
            <a:r>
              <a:rPr lang="en-US" altLang="ar-SA" sz="2400" dirty="0" smtClean="0">
                <a:latin typeface="Times New Roman" panose="02020603050405020304" pitchFamily="18" charset="0"/>
                <a:cs typeface="Times New Roman" panose="02020603050405020304" pitchFamily="18" charset="0"/>
              </a:rPr>
              <a:t>    deaths annually</a:t>
            </a:r>
            <a:endParaRPr lang="en-US" altLang="ar-SA" sz="2400" dirty="0">
              <a:latin typeface="Times New Roman" panose="02020603050405020304" pitchFamily="18" charset="0"/>
              <a:cs typeface="Times New Roman" panose="02020603050405020304" pitchFamily="18" charset="0"/>
            </a:endParaRPr>
          </a:p>
          <a:p>
            <a:pPr eaLnBrk="0" hangingPunct="0">
              <a:buClr>
                <a:schemeClr val="tx2"/>
              </a:buClr>
              <a:buFont typeface="Wingdings" pitchFamily="2" charset="2"/>
              <a:buChar char="§"/>
            </a:pPr>
            <a:endParaRPr lang="en-US" altLang="ar-SA" sz="2400" dirty="0">
              <a:latin typeface="Times New Roman" panose="02020603050405020304" pitchFamily="18" charset="0"/>
              <a:cs typeface="Times New Roman" panose="02020603050405020304" pitchFamily="18" charset="0"/>
            </a:endParaRPr>
          </a:p>
          <a:p>
            <a:pPr eaLnBrk="0" hangingPunct="0">
              <a:buClr>
                <a:schemeClr val="tx2"/>
              </a:buClr>
              <a:buFont typeface="Wingdings" pitchFamily="2" charset="2"/>
              <a:buChar char="§"/>
            </a:pPr>
            <a:r>
              <a:rPr lang="en-US" altLang="ar-SA" sz="2400" dirty="0">
                <a:latin typeface="Times New Roman" panose="02020603050405020304" pitchFamily="18" charset="0"/>
                <a:cs typeface="Times New Roman" panose="02020603050405020304" pitchFamily="18" charset="0"/>
              </a:rPr>
              <a:t>  2.5 million workers disabled</a:t>
            </a:r>
            <a:br>
              <a:rPr lang="en-US" altLang="ar-SA" sz="2400" dirty="0">
                <a:latin typeface="Times New Roman" panose="02020603050405020304" pitchFamily="18" charset="0"/>
                <a:cs typeface="Times New Roman" panose="02020603050405020304" pitchFamily="18" charset="0"/>
              </a:rPr>
            </a:br>
            <a:r>
              <a:rPr lang="en-US" altLang="ar-SA" sz="2400" dirty="0">
                <a:latin typeface="Times New Roman" panose="02020603050405020304" pitchFamily="18" charset="0"/>
                <a:cs typeface="Times New Roman" panose="02020603050405020304" pitchFamily="18" charset="0"/>
              </a:rPr>
              <a:t>    by work-related injuries</a:t>
            </a:r>
          </a:p>
          <a:p>
            <a:pPr eaLnBrk="0" hangingPunct="0">
              <a:buClr>
                <a:schemeClr val="tx2"/>
              </a:buClr>
              <a:buFont typeface="Wingdings" pitchFamily="2" charset="2"/>
              <a:buChar char="§"/>
            </a:pPr>
            <a:endParaRPr lang="en-US" altLang="ar-SA" sz="2400" dirty="0">
              <a:latin typeface="Times New Roman" panose="02020603050405020304" pitchFamily="18" charset="0"/>
              <a:cs typeface="Times New Roman" panose="02020603050405020304" pitchFamily="18" charset="0"/>
            </a:endParaRPr>
          </a:p>
          <a:p>
            <a:pPr eaLnBrk="0" hangingPunct="0">
              <a:buClr>
                <a:schemeClr val="tx2"/>
              </a:buClr>
              <a:buFont typeface="Wingdings" pitchFamily="2" charset="2"/>
              <a:buChar char="§"/>
            </a:pPr>
            <a:r>
              <a:rPr lang="en-US" altLang="ar-SA" sz="2400" dirty="0">
                <a:latin typeface="Times New Roman" panose="02020603050405020304" pitchFamily="18" charset="0"/>
                <a:cs typeface="Times New Roman" panose="02020603050405020304" pitchFamily="18" charset="0"/>
              </a:rPr>
              <a:t>  Estimated 300,000 cases</a:t>
            </a:r>
            <a:br>
              <a:rPr lang="en-US" altLang="ar-SA" sz="2400" dirty="0">
                <a:latin typeface="Times New Roman" panose="02020603050405020304" pitchFamily="18" charset="0"/>
                <a:cs typeface="Times New Roman" panose="02020603050405020304" pitchFamily="18" charset="0"/>
              </a:rPr>
            </a:br>
            <a:r>
              <a:rPr lang="en-US" altLang="ar-SA" sz="2400" dirty="0">
                <a:latin typeface="Times New Roman" panose="02020603050405020304" pitchFamily="18" charset="0"/>
                <a:cs typeface="Times New Roman" panose="02020603050405020304" pitchFamily="18" charset="0"/>
              </a:rPr>
              <a:t>    of work-related illness</a:t>
            </a:r>
          </a:p>
        </p:txBody>
      </p:sp>
      <p:pic>
        <p:nvPicPr>
          <p:cNvPr id="141321" name="Picture 9" descr="empire state bldg steelworke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7213600" y="1981200"/>
            <a:ext cx="4064000" cy="2439988"/>
          </a:xfrm>
          <a:ln/>
        </p:spPr>
      </p:pic>
    </p:spTree>
    <p:custDataLst>
      <p:tags r:id="rId1"/>
    </p:custDataLst>
    <p:extLst>
      <p:ext uri="{BB962C8B-B14F-4D97-AF65-F5344CB8AC3E}">
        <p14:creationId xmlns:p14="http://schemas.microsoft.com/office/powerpoint/2010/main" val="150789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Text Box 6"/>
          <p:cNvSpPr txBox="1">
            <a:spLocks noChangeArrowheads="1"/>
          </p:cNvSpPr>
          <p:nvPr/>
        </p:nvSpPr>
        <p:spPr bwMode="auto">
          <a:xfrm>
            <a:off x="-304800" y="3505200"/>
            <a:ext cx="660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tx2"/>
              </a:buClr>
              <a:buFont typeface="Wingdings" pitchFamily="2" charset="2"/>
              <a:buChar char="§"/>
            </a:pPr>
            <a:r>
              <a:rPr lang="en-US" altLang="ar-SA" dirty="0">
                <a:effectLst>
                  <a:outerShdw blurRad="38100" dist="38100" dir="2700000" algn="tl">
                    <a:srgbClr val="000000"/>
                  </a:outerShdw>
                </a:effectLst>
                <a:latin typeface="Arial Unicode MS" pitchFamily="34" charset="-128"/>
              </a:rPr>
              <a:t>  Work-related fatalities cut by</a:t>
            </a:r>
            <a:br>
              <a:rPr lang="en-US" altLang="ar-SA" dirty="0">
                <a:effectLst>
                  <a:outerShdw blurRad="38100" dist="38100" dir="2700000" algn="tl">
                    <a:srgbClr val="000000"/>
                  </a:outerShdw>
                </a:effectLst>
                <a:latin typeface="Arial Unicode MS" pitchFamily="34" charset="-128"/>
              </a:rPr>
            </a:br>
            <a:r>
              <a:rPr lang="en-US" altLang="ar-SA" dirty="0">
                <a:effectLst>
                  <a:outerShdw blurRad="38100" dist="38100" dir="2700000" algn="tl">
                    <a:srgbClr val="000000"/>
                  </a:outerShdw>
                </a:effectLst>
                <a:latin typeface="Arial Unicode MS" pitchFamily="34" charset="-128"/>
              </a:rPr>
              <a:t>    more than 60 percent</a:t>
            </a:r>
            <a:br>
              <a:rPr lang="en-US" altLang="ar-SA" dirty="0">
                <a:effectLst>
                  <a:outerShdw blurRad="38100" dist="38100" dir="2700000" algn="tl">
                    <a:srgbClr val="000000"/>
                  </a:outerShdw>
                </a:effectLst>
                <a:latin typeface="Arial Unicode MS" pitchFamily="34" charset="-128"/>
              </a:rPr>
            </a:br>
            <a:endParaRPr lang="en-US" altLang="ar-SA" dirty="0">
              <a:effectLst>
                <a:outerShdw blurRad="38100" dist="38100" dir="2700000" algn="tl">
                  <a:srgbClr val="000000"/>
                </a:outerShdw>
              </a:effectLst>
              <a:latin typeface="Arial Unicode MS" pitchFamily="34" charset="-128"/>
            </a:endParaRPr>
          </a:p>
          <a:p>
            <a:pPr eaLnBrk="0" hangingPunct="0">
              <a:buClr>
                <a:schemeClr val="tx2"/>
              </a:buClr>
              <a:buFont typeface="Wingdings" pitchFamily="2" charset="2"/>
              <a:buChar char="§"/>
            </a:pPr>
            <a:r>
              <a:rPr lang="en-US" altLang="ar-SA" dirty="0">
                <a:effectLst>
                  <a:outerShdw blurRad="38100" dist="38100" dir="2700000" algn="tl">
                    <a:srgbClr val="000000"/>
                  </a:outerShdw>
                </a:effectLst>
                <a:latin typeface="Arial Unicode MS" pitchFamily="34" charset="-128"/>
              </a:rPr>
              <a:t>  Overall injury and illness rate</a:t>
            </a:r>
            <a:br>
              <a:rPr lang="en-US" altLang="ar-SA" dirty="0">
                <a:effectLst>
                  <a:outerShdw blurRad="38100" dist="38100" dir="2700000" algn="tl">
                    <a:srgbClr val="000000"/>
                  </a:outerShdw>
                </a:effectLst>
                <a:latin typeface="Arial Unicode MS" pitchFamily="34" charset="-128"/>
              </a:rPr>
            </a:br>
            <a:r>
              <a:rPr lang="en-US" altLang="ar-SA" dirty="0">
                <a:effectLst>
                  <a:outerShdw blurRad="38100" dist="38100" dir="2700000" algn="tl">
                    <a:srgbClr val="000000"/>
                  </a:outerShdw>
                </a:effectLst>
                <a:latin typeface="Arial Unicode MS" pitchFamily="34" charset="-128"/>
              </a:rPr>
              <a:t>    down by 42 percent</a:t>
            </a:r>
          </a:p>
        </p:txBody>
      </p:sp>
      <p:sp>
        <p:nvSpPr>
          <p:cNvPr id="142346" name="Text Box 10"/>
          <p:cNvSpPr txBox="1">
            <a:spLocks noChangeArrowheads="1"/>
          </p:cNvSpPr>
          <p:nvPr/>
        </p:nvSpPr>
        <p:spPr bwMode="auto">
          <a:xfrm>
            <a:off x="508000" y="914400"/>
            <a:ext cx="11074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ar-SA" sz="4400" dirty="0">
                <a:effectLst>
                  <a:outerShdw blurRad="38100" dist="38100" dir="2700000" algn="tl">
                    <a:srgbClr val="000000"/>
                  </a:outerShdw>
                </a:effectLst>
                <a:latin typeface="Arial Unicode MS" pitchFamily="34" charset="-128"/>
              </a:rPr>
              <a:t>OSHA Success</a:t>
            </a:r>
          </a:p>
          <a:p>
            <a:pPr eaLnBrk="0" hangingPunct="0">
              <a:lnSpc>
                <a:spcPct val="90000"/>
              </a:lnSpc>
            </a:pPr>
            <a:r>
              <a:rPr lang="en-US" altLang="ar-SA" sz="4000" dirty="0">
                <a:effectLst>
                  <a:outerShdw blurRad="38100" dist="38100" dir="2700000" algn="tl">
                    <a:srgbClr val="000000"/>
                  </a:outerShdw>
                </a:effectLst>
                <a:latin typeface="Arial Unicode MS" pitchFamily="34" charset="-128"/>
              </a:rPr>
              <a:t>Since 1970</a:t>
            </a:r>
          </a:p>
        </p:txBody>
      </p:sp>
      <p:pic>
        <p:nvPicPr>
          <p:cNvPr id="142347" name="Picture 11" descr="road repair work"/>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6604000" y="304800"/>
            <a:ext cx="4876800" cy="2374900"/>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142348" name="Picture 12" descr="man with pip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2819400"/>
            <a:ext cx="4876800" cy="2336800"/>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4347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142348"/>
                                        </p:tgtEl>
                                        <p:attrNameLst>
                                          <p:attrName>style.visibility</p:attrName>
                                        </p:attrNameLst>
                                      </p:cBhvr>
                                      <p:to>
                                        <p:strVal val="visible"/>
                                      </p:to>
                                    </p:set>
                                    <p:anim calcmode="lin" valueType="num">
                                      <p:cBhvr additive="base">
                                        <p:cTn id="7" dur="500" fill="hold"/>
                                        <p:tgtEl>
                                          <p:spTgt spid="142348"/>
                                        </p:tgtEl>
                                        <p:attrNameLst>
                                          <p:attrName>ppt_x</p:attrName>
                                        </p:attrNameLst>
                                      </p:cBhvr>
                                      <p:tavLst>
                                        <p:tav tm="0">
                                          <p:val>
                                            <p:strVal val="1+#ppt_w/2"/>
                                          </p:val>
                                        </p:tav>
                                        <p:tav tm="100000">
                                          <p:val>
                                            <p:strVal val="#ppt_x"/>
                                          </p:val>
                                        </p:tav>
                                      </p:tavLst>
                                    </p:anim>
                                    <p:anim calcmode="lin" valueType="num">
                                      <p:cBhvr additive="base">
                                        <p:cTn id="8" dur="500" fill="hold"/>
                                        <p:tgtEl>
                                          <p:spTgt spid="14234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500"/>
                                  </p:stCondLst>
                                  <p:childTnLst>
                                    <p:set>
                                      <p:cBhvr>
                                        <p:cTn id="10" dur="1" fill="hold">
                                          <p:stCondLst>
                                            <p:cond delay="0"/>
                                          </p:stCondLst>
                                        </p:cTn>
                                        <p:tgtEl>
                                          <p:spTgt spid="142347"/>
                                        </p:tgtEl>
                                        <p:attrNameLst>
                                          <p:attrName>style.visibility</p:attrName>
                                        </p:attrNameLst>
                                      </p:cBhvr>
                                      <p:to>
                                        <p:strVal val="visible"/>
                                      </p:to>
                                    </p:set>
                                    <p:anim calcmode="lin" valueType="num">
                                      <p:cBhvr additive="base">
                                        <p:cTn id="11" dur="500" fill="hold"/>
                                        <p:tgtEl>
                                          <p:spTgt spid="142347"/>
                                        </p:tgtEl>
                                        <p:attrNameLst>
                                          <p:attrName>ppt_x</p:attrName>
                                        </p:attrNameLst>
                                      </p:cBhvr>
                                      <p:tavLst>
                                        <p:tav tm="0">
                                          <p:val>
                                            <p:strVal val="0-#ppt_w/2"/>
                                          </p:val>
                                        </p:tav>
                                        <p:tav tm="100000">
                                          <p:val>
                                            <p:strVal val="#ppt_x"/>
                                          </p:val>
                                        </p:tav>
                                      </p:tavLst>
                                    </p:anim>
                                    <p:anim calcmode="lin" valueType="num">
                                      <p:cBhvr additive="base">
                                        <p:cTn id="12" dur="500" fill="hold"/>
                                        <p:tgtEl>
                                          <p:spTgt spid="142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Text Box 3"/>
          <p:cNvSpPr txBox="1">
            <a:spLocks noChangeArrowheads="1"/>
          </p:cNvSpPr>
          <p:nvPr/>
        </p:nvSpPr>
        <p:spPr bwMode="auto">
          <a:xfrm>
            <a:off x="589808" y="35627"/>
            <a:ext cx="100584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ar-SA" sz="4400" dirty="0">
                <a:solidFill>
                  <a:schemeClr val="bg1"/>
                </a:solidFill>
                <a:latin typeface="Times New Roman" panose="02020603050405020304" pitchFamily="18" charset="0"/>
                <a:cs typeface="Times New Roman" panose="02020603050405020304" pitchFamily="18" charset="0"/>
              </a:rPr>
              <a:t>OSHA’s Inspection Priorities</a:t>
            </a:r>
          </a:p>
        </p:txBody>
      </p:sp>
      <p:sp>
        <p:nvSpPr>
          <p:cNvPr id="388100" name="Text Box 4"/>
          <p:cNvSpPr txBox="1">
            <a:spLocks noChangeArrowheads="1"/>
          </p:cNvSpPr>
          <p:nvPr/>
        </p:nvSpPr>
        <p:spPr bwMode="auto">
          <a:xfrm>
            <a:off x="589808" y="2286000"/>
            <a:ext cx="11000509" cy="294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tx2"/>
              </a:buClr>
              <a:buFont typeface="Wingdings" pitchFamily="2" charset="2"/>
              <a:buChar char="§"/>
            </a:pPr>
            <a:r>
              <a:rPr lang="en-US" altLang="ar-SA" sz="3200" dirty="0">
                <a:latin typeface="Times New Roman" panose="02020603050405020304" pitchFamily="18" charset="0"/>
                <a:cs typeface="Times New Roman" panose="02020603050405020304" pitchFamily="18" charset="0"/>
              </a:rPr>
              <a:t> Imminent danger </a:t>
            </a:r>
            <a:r>
              <a:rPr lang="en-US" altLang="ar-SA" sz="1600" dirty="0">
                <a:latin typeface="Times New Roman" panose="02020603050405020304" pitchFamily="18" charset="0"/>
                <a:cs typeface="Times New Roman" panose="02020603050405020304" pitchFamily="18" charset="0"/>
              </a:rPr>
              <a:t>(prevents accident occurring from “likely danger”)</a:t>
            </a:r>
          </a:p>
          <a:p>
            <a:pPr>
              <a:spcBef>
                <a:spcPct val="20000"/>
              </a:spcBef>
              <a:buClr>
                <a:schemeClr val="tx2"/>
              </a:buClr>
              <a:buFont typeface="Wingdings" pitchFamily="2" charset="2"/>
              <a:buChar char="§"/>
            </a:pPr>
            <a:r>
              <a:rPr lang="en-US" altLang="ar-SA" sz="3200" dirty="0">
                <a:latin typeface="Times New Roman" panose="02020603050405020304" pitchFamily="18" charset="0"/>
                <a:cs typeface="Times New Roman" panose="02020603050405020304" pitchFamily="18" charset="0"/>
              </a:rPr>
              <a:t> Fatalities and catastrophes </a:t>
            </a:r>
            <a:r>
              <a:rPr lang="en-US" altLang="ar-SA" sz="1600" dirty="0">
                <a:latin typeface="Times New Roman" panose="02020603050405020304" pitchFamily="18" charset="0"/>
                <a:cs typeface="Times New Roman" panose="02020603050405020304" pitchFamily="18" charset="0"/>
              </a:rPr>
              <a:t>(controls damage after accident )</a:t>
            </a:r>
          </a:p>
          <a:p>
            <a:pPr>
              <a:spcBef>
                <a:spcPct val="20000"/>
              </a:spcBef>
              <a:buClr>
                <a:schemeClr val="tx2"/>
              </a:buClr>
              <a:buFont typeface="Wingdings" pitchFamily="2" charset="2"/>
              <a:buChar char="§"/>
            </a:pPr>
            <a:r>
              <a:rPr lang="en-US" altLang="ar-SA" sz="3200" dirty="0">
                <a:latin typeface="Times New Roman" panose="02020603050405020304" pitchFamily="18" charset="0"/>
                <a:cs typeface="Times New Roman" panose="02020603050405020304" pitchFamily="18" charset="0"/>
              </a:rPr>
              <a:t> Complaints and referrals </a:t>
            </a:r>
            <a:r>
              <a:rPr lang="en-US" altLang="ar-SA" sz="1600" dirty="0">
                <a:latin typeface="Times New Roman" panose="02020603050405020304" pitchFamily="18" charset="0"/>
                <a:cs typeface="Times New Roman" panose="02020603050405020304" pitchFamily="18" charset="0"/>
              </a:rPr>
              <a:t>(addresses potential “near-misses”)</a:t>
            </a:r>
          </a:p>
          <a:p>
            <a:pPr>
              <a:spcBef>
                <a:spcPct val="20000"/>
              </a:spcBef>
              <a:buClr>
                <a:schemeClr val="tx2"/>
              </a:buClr>
              <a:buFont typeface="Wingdings" pitchFamily="2" charset="2"/>
              <a:buChar char="§"/>
            </a:pPr>
            <a:r>
              <a:rPr lang="en-US" altLang="ar-SA" sz="3200" dirty="0">
                <a:latin typeface="Times New Roman" panose="02020603050405020304" pitchFamily="18" charset="0"/>
                <a:cs typeface="Times New Roman" panose="02020603050405020304" pitchFamily="18" charset="0"/>
              </a:rPr>
              <a:t> Programmed inspections </a:t>
            </a:r>
            <a:r>
              <a:rPr lang="en-US" altLang="ar-SA" sz="1600" dirty="0">
                <a:latin typeface="Times New Roman" panose="02020603050405020304" pitchFamily="18" charset="0"/>
                <a:cs typeface="Times New Roman" panose="02020603050405020304" pitchFamily="18" charset="0"/>
              </a:rPr>
              <a:t>(ensures proactive compliance)</a:t>
            </a:r>
          </a:p>
          <a:p>
            <a:pPr>
              <a:spcBef>
                <a:spcPct val="20000"/>
              </a:spcBef>
              <a:buClr>
                <a:schemeClr val="tx2"/>
              </a:buClr>
              <a:buFont typeface="Wingdings" pitchFamily="2" charset="2"/>
              <a:buChar char="§"/>
            </a:pPr>
            <a:r>
              <a:rPr lang="en-US" altLang="ar-SA" sz="3200" dirty="0">
                <a:latin typeface="Times New Roman" panose="02020603050405020304" pitchFamily="18" charset="0"/>
                <a:cs typeface="Times New Roman" panose="02020603050405020304" pitchFamily="18" charset="0"/>
              </a:rPr>
              <a:t> Follow-up inspections</a:t>
            </a:r>
            <a:r>
              <a:rPr lang="en-US" altLang="ar-SA" sz="1800" dirty="0">
                <a:latin typeface="Times New Roman" panose="02020603050405020304" pitchFamily="18" charset="0"/>
                <a:cs typeface="Times New Roman" panose="02020603050405020304" pitchFamily="18" charset="0"/>
              </a:rPr>
              <a:t> </a:t>
            </a:r>
            <a:r>
              <a:rPr lang="en-US" altLang="ar-SA" sz="1600" dirty="0">
                <a:latin typeface="Times New Roman" panose="02020603050405020304" pitchFamily="18" charset="0"/>
                <a:cs typeface="Times New Roman" panose="02020603050405020304" pitchFamily="18" charset="0"/>
              </a:rPr>
              <a:t>(ensures safeguard previously omitted in place)</a:t>
            </a:r>
          </a:p>
        </p:txBody>
      </p:sp>
    </p:spTree>
    <p:custDataLst>
      <p:tags r:id="rId1"/>
    </p:custDataLst>
    <p:extLst>
      <p:ext uri="{BB962C8B-B14F-4D97-AF65-F5344CB8AC3E}">
        <p14:creationId xmlns:p14="http://schemas.microsoft.com/office/powerpoint/2010/main" val="4268518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406400" y="0"/>
            <a:ext cx="10972800" cy="757052"/>
          </a:xfrm>
        </p:spPr>
        <p:txBody>
          <a:bodyPr>
            <a:normAutofit/>
          </a:bodyPr>
          <a:lstStyle/>
          <a:p>
            <a:r>
              <a:rPr lang="en-US" altLang="ar-SA" sz="4000" dirty="0">
                <a:solidFill>
                  <a:schemeClr val="bg1"/>
                </a:solidFill>
                <a:latin typeface="Times New Roman" panose="02020603050405020304" pitchFamily="18" charset="0"/>
                <a:cs typeface="Times New Roman" panose="02020603050405020304" pitchFamily="18" charset="0"/>
              </a:rPr>
              <a:t>Special Considerations Regarding the Young Worker</a:t>
            </a:r>
          </a:p>
        </p:txBody>
      </p:sp>
      <p:sp>
        <p:nvSpPr>
          <p:cNvPr id="279555" name="Text Box 3"/>
          <p:cNvSpPr txBox="1">
            <a:spLocks noChangeArrowheads="1"/>
          </p:cNvSpPr>
          <p:nvPr/>
        </p:nvSpPr>
        <p:spPr bwMode="auto">
          <a:xfrm>
            <a:off x="596405" y="2174174"/>
            <a:ext cx="426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ar-SA" sz="3200" dirty="0" smtClean="0">
                <a:latin typeface="Times New Roman" panose="02020603050405020304" pitchFamily="18" charset="0"/>
                <a:cs typeface="Times New Roman" panose="02020603050405020304" pitchFamily="18" charset="0"/>
              </a:rPr>
              <a:t>What </a:t>
            </a:r>
            <a:r>
              <a:rPr lang="en-US" altLang="ar-SA" sz="3200" dirty="0">
                <a:latin typeface="Times New Roman" panose="02020603050405020304" pitchFamily="18" charset="0"/>
                <a:cs typeface="Times New Roman" panose="02020603050405020304" pitchFamily="18" charset="0"/>
              </a:rPr>
              <a:t>Makes the Young Worker Different?</a:t>
            </a:r>
          </a:p>
        </p:txBody>
      </p:sp>
      <p:graphicFrame>
        <p:nvGraphicFramePr>
          <p:cNvPr id="279556" name="Object 4"/>
          <p:cNvGraphicFramePr>
            <a:graphicFrameLocks noChangeAspect="1"/>
          </p:cNvGraphicFramePr>
          <p:nvPr>
            <p:extLst>
              <p:ext uri="{D42A27DB-BD31-4B8C-83A1-F6EECF244321}">
                <p14:modId xmlns:p14="http://schemas.microsoft.com/office/powerpoint/2010/main" val="534281290"/>
              </p:ext>
            </p:extLst>
          </p:nvPr>
        </p:nvGraphicFramePr>
        <p:xfrm>
          <a:off x="6633029" y="1766456"/>
          <a:ext cx="4529667" cy="3548063"/>
        </p:xfrm>
        <a:graphic>
          <a:graphicData uri="http://schemas.openxmlformats.org/presentationml/2006/ole">
            <mc:AlternateContent xmlns:mc="http://schemas.openxmlformats.org/markup-compatibility/2006">
              <mc:Choice xmlns:v="urn:schemas-microsoft-com:vml" Requires="v">
                <p:oleObj spid="_x0000_s1035" name="Bitmap Image" r:id="rId5" imgW="2561905" imgH="2676899" progId="Paint.Picture">
                  <p:embed/>
                </p:oleObj>
              </mc:Choice>
              <mc:Fallback>
                <p:oleObj name="Bitmap Image" r:id="rId5" imgW="2561905" imgH="267689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029" y="1766456"/>
                        <a:ext cx="4529667"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199796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1026"/>
          <p:cNvSpPr>
            <a:spLocks noGrp="1" noChangeArrowheads="1"/>
          </p:cNvSpPr>
          <p:nvPr>
            <p:ph type="title"/>
          </p:nvPr>
        </p:nvSpPr>
        <p:spPr>
          <a:xfrm>
            <a:off x="571335" y="0"/>
            <a:ext cx="10769600" cy="910442"/>
          </a:xfrm>
        </p:spPr>
        <p:txBody>
          <a:bodyPr/>
          <a:lstStyle/>
          <a:p>
            <a:r>
              <a:rPr lang="en-US" altLang="ar-SA" dirty="0">
                <a:solidFill>
                  <a:schemeClr val="bg1"/>
                </a:solidFill>
                <a:latin typeface="Times New Roman" panose="02020603050405020304" pitchFamily="18" charset="0"/>
                <a:cs typeface="Times New Roman" panose="02020603050405020304" pitchFamily="18" charset="0"/>
              </a:rPr>
              <a:t>Young Workers Get Hurt When:</a:t>
            </a:r>
          </a:p>
        </p:txBody>
      </p:sp>
      <p:sp>
        <p:nvSpPr>
          <p:cNvPr id="338947" name="Rectangle 1027"/>
          <p:cNvSpPr>
            <a:spLocks noGrp="1" noChangeArrowheads="1"/>
          </p:cNvSpPr>
          <p:nvPr>
            <p:ph idx="1"/>
          </p:nvPr>
        </p:nvSpPr>
        <p:spPr>
          <a:xfrm>
            <a:off x="559460" y="1293133"/>
            <a:ext cx="11137735" cy="4606925"/>
          </a:xfrm>
        </p:spPr>
        <p:txBody>
          <a:bodyPr/>
          <a:lstStyle/>
          <a:p>
            <a:r>
              <a:rPr lang="en-US" altLang="ar-SA" sz="2800" dirty="0">
                <a:latin typeface="Times New Roman" panose="02020603050405020304" pitchFamily="18" charset="0"/>
                <a:cs typeface="Times New Roman" panose="02020603050405020304" pitchFamily="18" charset="0"/>
              </a:rPr>
              <a:t>They don’t have appropriate </a:t>
            </a:r>
            <a:r>
              <a:rPr lang="en-US" altLang="ar-SA" sz="2800" dirty="0">
                <a:solidFill>
                  <a:srgbClr val="FF0000"/>
                </a:solidFill>
                <a:latin typeface="Times New Roman" panose="02020603050405020304" pitchFamily="18" charset="0"/>
                <a:cs typeface="Times New Roman" panose="02020603050405020304" pitchFamily="18" charset="0"/>
              </a:rPr>
              <a:t>supervision</a:t>
            </a:r>
          </a:p>
          <a:p>
            <a:endParaRPr lang="en-US" altLang="ar-SA" sz="2800" dirty="0">
              <a:latin typeface="Times New Roman" panose="02020603050405020304" pitchFamily="18" charset="0"/>
              <a:cs typeface="Times New Roman" panose="02020603050405020304" pitchFamily="18" charset="0"/>
            </a:endParaRPr>
          </a:p>
          <a:p>
            <a:r>
              <a:rPr lang="en-US" altLang="ar-SA" sz="2800" dirty="0">
                <a:latin typeface="Times New Roman" panose="02020603050405020304" pitchFamily="18" charset="0"/>
                <a:cs typeface="Times New Roman" panose="02020603050405020304" pitchFamily="18" charset="0"/>
              </a:rPr>
              <a:t>They perform jobs for which they are </a:t>
            </a:r>
            <a:r>
              <a:rPr lang="en-US" altLang="ar-SA" sz="2800" dirty="0">
                <a:solidFill>
                  <a:srgbClr val="FF0000"/>
                </a:solidFill>
                <a:latin typeface="Times New Roman" panose="02020603050405020304" pitchFamily="18" charset="0"/>
                <a:cs typeface="Times New Roman" panose="02020603050405020304" pitchFamily="18" charset="0"/>
              </a:rPr>
              <a:t>not</a:t>
            </a:r>
            <a:r>
              <a:rPr lang="en-US" altLang="ar-SA" sz="2800" dirty="0">
                <a:solidFill>
                  <a:srgbClr val="FFFF66"/>
                </a:solidFill>
                <a:latin typeface="Times New Roman" panose="02020603050405020304" pitchFamily="18" charset="0"/>
                <a:cs typeface="Times New Roman" panose="02020603050405020304" pitchFamily="18" charset="0"/>
              </a:rPr>
              <a:t> </a:t>
            </a:r>
            <a:r>
              <a:rPr lang="en-US" altLang="ar-SA" sz="2800" dirty="0">
                <a:solidFill>
                  <a:srgbClr val="FF0000"/>
                </a:solidFill>
                <a:latin typeface="Times New Roman" panose="02020603050405020304" pitchFamily="18" charset="0"/>
                <a:cs typeface="Times New Roman" panose="02020603050405020304" pitchFamily="18" charset="0"/>
              </a:rPr>
              <a:t>trained </a:t>
            </a:r>
            <a:r>
              <a:rPr lang="en-US" altLang="ar-SA" sz="2800" dirty="0">
                <a:latin typeface="Times New Roman" panose="02020603050405020304" pitchFamily="18" charset="0"/>
                <a:cs typeface="Times New Roman" panose="02020603050405020304" pitchFamily="18" charset="0"/>
              </a:rPr>
              <a:t>– sometimes without being asked</a:t>
            </a:r>
          </a:p>
          <a:p>
            <a:endParaRPr lang="en-US" altLang="ar-SA" sz="2800" dirty="0">
              <a:latin typeface="Times New Roman" panose="02020603050405020304" pitchFamily="18" charset="0"/>
              <a:cs typeface="Times New Roman" panose="02020603050405020304" pitchFamily="18" charset="0"/>
            </a:endParaRPr>
          </a:p>
          <a:p>
            <a:r>
              <a:rPr lang="en-US" altLang="ar-SA" sz="2800" dirty="0">
                <a:latin typeface="Times New Roman" panose="02020603050405020304" pitchFamily="18" charset="0"/>
                <a:cs typeface="Times New Roman" panose="02020603050405020304" pitchFamily="18" charset="0"/>
              </a:rPr>
              <a:t>They work with </a:t>
            </a:r>
            <a:r>
              <a:rPr lang="en-US" altLang="ar-SA" sz="2800" dirty="0">
                <a:solidFill>
                  <a:srgbClr val="FF0000"/>
                </a:solidFill>
                <a:latin typeface="Times New Roman" panose="02020603050405020304" pitchFamily="18" charset="0"/>
                <a:cs typeface="Times New Roman" panose="02020603050405020304" pitchFamily="18" charset="0"/>
              </a:rPr>
              <a:t>dangerous </a:t>
            </a:r>
            <a:r>
              <a:rPr lang="en-US" altLang="ar-SA" sz="2800" dirty="0">
                <a:latin typeface="Times New Roman" panose="02020603050405020304" pitchFamily="18" charset="0"/>
                <a:cs typeface="Times New Roman" panose="02020603050405020304" pitchFamily="18" charset="0"/>
              </a:rPr>
              <a:t>tools or equipment</a:t>
            </a:r>
          </a:p>
          <a:p>
            <a:endParaRPr lang="en-US" altLang="ar-SA" sz="2800" dirty="0">
              <a:latin typeface="Times New Roman" panose="02020603050405020304" pitchFamily="18" charset="0"/>
              <a:cs typeface="Times New Roman" panose="02020603050405020304" pitchFamily="18" charset="0"/>
            </a:endParaRPr>
          </a:p>
          <a:p>
            <a:r>
              <a:rPr lang="en-US" altLang="ar-SA" sz="2800" dirty="0">
                <a:latin typeface="Times New Roman" panose="02020603050405020304" pitchFamily="18" charset="0"/>
                <a:cs typeface="Times New Roman" panose="02020603050405020304" pitchFamily="18" charset="0"/>
              </a:rPr>
              <a:t>They are required to perform tasks that </a:t>
            </a:r>
            <a:r>
              <a:rPr lang="en-US" altLang="ar-SA" sz="2800" dirty="0">
                <a:solidFill>
                  <a:srgbClr val="FF0000"/>
                </a:solidFill>
                <a:latin typeface="Times New Roman" panose="02020603050405020304" pitchFamily="18" charset="0"/>
                <a:cs typeface="Times New Roman" panose="02020603050405020304" pitchFamily="18" charset="0"/>
              </a:rPr>
              <a:t>violate</a:t>
            </a:r>
            <a:r>
              <a:rPr lang="en-US" altLang="ar-SA" sz="2800" dirty="0">
                <a:solidFill>
                  <a:srgbClr val="FFFF66"/>
                </a:solidFill>
                <a:latin typeface="Times New Roman" panose="02020603050405020304" pitchFamily="18" charset="0"/>
                <a:cs typeface="Times New Roman" panose="02020603050405020304" pitchFamily="18" charset="0"/>
              </a:rPr>
              <a:t> </a:t>
            </a:r>
            <a:r>
              <a:rPr lang="en-US" altLang="ar-SA" sz="2800" dirty="0">
                <a:solidFill>
                  <a:srgbClr val="FF0000"/>
                </a:solidFill>
                <a:latin typeface="Times New Roman" panose="02020603050405020304" pitchFamily="18" charset="0"/>
                <a:cs typeface="Times New Roman" panose="02020603050405020304" pitchFamily="18" charset="0"/>
              </a:rPr>
              <a:t>youth</a:t>
            </a:r>
            <a:r>
              <a:rPr lang="en-US" altLang="ar-SA" sz="2800" dirty="0">
                <a:solidFill>
                  <a:srgbClr val="FFFF66"/>
                </a:solidFill>
                <a:latin typeface="Times New Roman" panose="02020603050405020304" pitchFamily="18" charset="0"/>
                <a:cs typeface="Times New Roman" panose="02020603050405020304" pitchFamily="18" charset="0"/>
              </a:rPr>
              <a:t> </a:t>
            </a:r>
            <a:r>
              <a:rPr lang="en-US" altLang="ar-SA" sz="2800" dirty="0">
                <a:solidFill>
                  <a:srgbClr val="FF0000"/>
                </a:solidFill>
                <a:latin typeface="Times New Roman" panose="02020603050405020304" pitchFamily="18" charset="0"/>
                <a:cs typeface="Times New Roman" panose="02020603050405020304" pitchFamily="18" charset="0"/>
              </a:rPr>
              <a:t>employment</a:t>
            </a:r>
            <a:r>
              <a:rPr lang="en-US" altLang="ar-SA" sz="2800" dirty="0">
                <a:solidFill>
                  <a:srgbClr val="FFFF66"/>
                </a:solidFill>
                <a:latin typeface="Times New Roman" panose="02020603050405020304" pitchFamily="18" charset="0"/>
                <a:cs typeface="Times New Roman" panose="02020603050405020304" pitchFamily="18" charset="0"/>
              </a:rPr>
              <a:t> </a:t>
            </a:r>
            <a:r>
              <a:rPr lang="en-US" altLang="ar-SA" sz="2800" dirty="0">
                <a:solidFill>
                  <a:srgbClr val="FF0000"/>
                </a:solidFill>
                <a:latin typeface="Times New Roman" panose="02020603050405020304" pitchFamily="18" charset="0"/>
                <a:cs typeface="Times New Roman" panose="02020603050405020304" pitchFamily="18" charset="0"/>
              </a:rPr>
              <a:t>laws</a:t>
            </a:r>
          </a:p>
        </p:txBody>
      </p:sp>
    </p:spTree>
    <p:custDataLst>
      <p:tags r:id="rId1"/>
    </p:custDataLst>
    <p:extLst>
      <p:ext uri="{BB962C8B-B14F-4D97-AF65-F5344CB8AC3E}">
        <p14:creationId xmlns:p14="http://schemas.microsoft.com/office/powerpoint/2010/main" val="2636660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2388</Words>
  <Application>Microsoft Office PowerPoint</Application>
  <PresentationFormat>Custom</PresentationFormat>
  <Paragraphs>266</Paragraphs>
  <Slides>35</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Bitmap Image</vt:lpstr>
      <vt:lpstr>Environmental Health</vt:lpstr>
      <vt:lpstr>Overview</vt:lpstr>
      <vt:lpstr>PowerPoint Presentation</vt:lpstr>
      <vt:lpstr>PowerPoint Presentation</vt:lpstr>
      <vt:lpstr>PowerPoint Presentation</vt:lpstr>
      <vt:lpstr>PowerPoint Presentation</vt:lpstr>
      <vt:lpstr>PowerPoint Presentation</vt:lpstr>
      <vt:lpstr>Special Considerations Regarding the Young Worker</vt:lpstr>
      <vt:lpstr>Young Workers Get Hurt When:</vt:lpstr>
      <vt:lpstr>Some NYS Teen Prohibited Jobs</vt:lpstr>
      <vt:lpstr>Some NYS Teen Prohibited Jobs</vt:lpstr>
      <vt:lpstr>Some NYS Teen Prohibited Jobs</vt:lpstr>
      <vt:lpstr>Some NYS Teen Prohibited Jobs</vt:lpstr>
      <vt:lpstr>General NYS Teen Prohibited Hours</vt:lpstr>
      <vt:lpstr>What are your responsibilities?</vt:lpstr>
      <vt:lpstr>What are your responsibilities?</vt:lpstr>
      <vt:lpstr>Health &amp; Safety Teen Resources: OSHA (Occupational Safety and Health Administration)</vt:lpstr>
      <vt:lpstr>Health &amp; Safety Teen Resources: DOL (Department of Labor)</vt:lpstr>
      <vt:lpstr>Health &amp; Safety Teen Resources: NYCOSH (NY Committee Occupational Safety &amp; Health)</vt:lpstr>
      <vt:lpstr>NYCOSH Health &amp; Safety Teen Resources</vt:lpstr>
      <vt:lpstr>NYCOSH Health &amp; Safety Teen Resources</vt:lpstr>
      <vt:lpstr>NYCOSH Health &amp; Safety Teen Resources</vt:lpstr>
      <vt:lpstr>NYCOSH Health &amp; Safety Teen Resources</vt:lpstr>
      <vt:lpstr>Applying OSHA Concepts:Office Safety and Health</vt:lpstr>
      <vt:lpstr>Common Office Safety and Health Hazards</vt:lpstr>
      <vt:lpstr>Common Office Safety and Health Hazards</vt:lpstr>
      <vt:lpstr>Common Office Safety and Health Hazards</vt:lpstr>
      <vt:lpstr>Common Office Safety and Health Hazards</vt:lpstr>
      <vt:lpstr>Common Office Safety and Health Hazards</vt:lpstr>
      <vt:lpstr>Common Office Safety and Health Hazards</vt:lpstr>
      <vt:lpstr>Common Office Safety and Health Hazards</vt:lpstr>
      <vt:lpstr>Common Office Safety and Health Hazards</vt:lpstr>
      <vt:lpstr>VDT Work Positions in Office</vt:lpstr>
      <vt:lpstr>VDT Work Positions in Office</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User</cp:lastModifiedBy>
  <cp:revision>54</cp:revision>
  <dcterms:created xsi:type="dcterms:W3CDTF">2017-03-15T21:22:10Z</dcterms:created>
  <dcterms:modified xsi:type="dcterms:W3CDTF">2017-09-20T06:35:55Z</dcterms:modified>
</cp:coreProperties>
</file>