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6" r:id="rId2"/>
    <p:sldId id="257" r:id="rId3"/>
    <p:sldId id="265" r:id="rId4"/>
    <p:sldId id="271" r:id="rId5"/>
    <p:sldId id="266" r:id="rId6"/>
    <p:sldId id="267" r:id="rId7"/>
    <p:sldId id="258" r:id="rId8"/>
    <p:sldId id="259" r:id="rId9"/>
    <p:sldId id="260" r:id="rId10"/>
    <p:sldId id="268" r:id="rId11"/>
    <p:sldId id="269" r:id="rId12"/>
    <p:sldId id="261" r:id="rId13"/>
    <p:sldId id="262" r:id="rId14"/>
    <p:sldId id="263" r:id="rId15"/>
    <p:sldId id="264" r:id="rId16"/>
    <p:sldId id="270" r:id="rId17"/>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A62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22" d="100"/>
          <a:sy n="122" d="100"/>
        </p:scale>
        <p:origin x="-6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2558DD-40B5-477A-BA6C-CCB2EECC92E2}" type="datetimeFigureOut">
              <a:rPr lang="ar-SY" smtClean="0"/>
              <a:pPr/>
              <a:t>08/06/1438</a:t>
            </a:fld>
            <a:endParaRPr lang="ar-S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Y"/>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6F7B00-4C1B-4F5E-A2D2-F68FECD456F8}" type="slidenum">
              <a:rPr lang="ar-SY" smtClean="0"/>
              <a:pPr/>
              <a:t>‹#›</a:t>
            </a:fld>
            <a:endParaRPr lang="ar-SY"/>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a:t>
            </a:fld>
            <a:endParaRPr lang="ar-SY"/>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11</a:t>
            </a:fld>
            <a:endParaRPr lang="ar-S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12</a:t>
            </a:fld>
            <a:endParaRPr lang="ar-S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13</a:t>
            </a:fld>
            <a:endParaRPr lang="ar-SY"/>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14</a:t>
            </a:fld>
            <a:endParaRPr lang="ar-SY"/>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smtClean="0"/>
              <a:t>http://www.eplantscience.com/botanical_biotechnology_biology_chemistry/microbiology_methods/basic_techniques_biotechnologies/streaking_technique_obtain_pure_cultures.php</a:t>
            </a:r>
            <a:endParaRPr lang="ar-SA" dirty="0"/>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15</a:t>
            </a:fld>
            <a:endParaRPr lang="ar-SY"/>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16</a:t>
            </a:fld>
            <a:endParaRPr lang="ar-S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2</a:t>
            </a:fld>
            <a:endParaRPr lang="ar-S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3</a:t>
            </a:fld>
            <a:endParaRPr lang="ar-S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5</a:t>
            </a:fld>
            <a:endParaRPr lang="ar-S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6</a:t>
            </a:fld>
            <a:endParaRPr lang="ar-S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7</a:t>
            </a:fld>
            <a:endParaRPr lang="ar-S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8</a:t>
            </a:fld>
            <a:endParaRPr lang="ar-S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http://www.safeproduce.eu/PersonalHygiene.htm</a:t>
            </a:r>
            <a:endParaRPr lang="ar-SY" dirty="0"/>
          </a:p>
        </p:txBody>
      </p:sp>
      <p:sp>
        <p:nvSpPr>
          <p:cNvPr id="4" name="Slide Number Placeholder 3"/>
          <p:cNvSpPr>
            <a:spLocks noGrp="1"/>
          </p:cNvSpPr>
          <p:nvPr>
            <p:ph type="sldNum" sz="quarter" idx="10"/>
          </p:nvPr>
        </p:nvSpPr>
        <p:spPr/>
        <p:txBody>
          <a:bodyPr/>
          <a:lstStyle/>
          <a:p>
            <a:fld id="{346F7B00-4C1B-4F5E-A2D2-F68FECD456F8}" type="slidenum">
              <a:rPr lang="ar-SY" smtClean="0"/>
              <a:pPr/>
              <a:t>9</a:t>
            </a:fld>
            <a:endParaRPr lang="ar-SY"/>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346F7B00-4C1B-4F5E-A2D2-F68FECD456F8}" type="slidenum">
              <a:rPr lang="ar-SY" smtClean="0"/>
              <a:pPr/>
              <a:t>10</a:t>
            </a:fld>
            <a:endParaRPr lang="ar-S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11" name="図形 10"/>
          <p:cNvSpPr>
            <a:spLocks noGrp="1"/>
          </p:cNvSpPr>
          <p:nvPr>
            <p:ph type="ftr" sz="quarter" idx="11"/>
          </p:nvPr>
        </p:nvSpPr>
        <p:spPr/>
        <p:txBody>
          <a:bodyPr/>
          <a:lstStyle/>
          <a:p>
            <a:endParaRPr lang="ar-SY"/>
          </a:p>
        </p:txBody>
      </p:sp>
      <p:sp>
        <p:nvSpPr>
          <p:cNvPr id="18" name="図形 17"/>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5" name="図形 4"/>
          <p:cNvSpPr>
            <a:spLocks noGrp="1"/>
          </p:cNvSpPr>
          <p:nvPr>
            <p:ph type="ftr" sz="quarter" idx="11"/>
          </p:nvPr>
        </p:nvSpPr>
        <p:spPr/>
        <p:txBody>
          <a:bodyPr/>
          <a:lstStyle/>
          <a:p>
            <a:endParaRPr lang="ar-SY"/>
          </a:p>
        </p:txBody>
      </p:sp>
      <p:sp>
        <p:nvSpPr>
          <p:cNvPr id="6" name="図形 5"/>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AE9B1C52-80C0-45D2-B887-F182C1E59B01}" type="datetimeFigureOut">
              <a:rPr lang="ar-SY" smtClean="0"/>
              <a:pPr/>
              <a:t>08/06/1438</a:t>
            </a:fld>
            <a:endParaRPr lang="ar-SY"/>
          </a:p>
        </p:txBody>
      </p:sp>
      <p:sp>
        <p:nvSpPr>
          <p:cNvPr id="5" name="図形 4"/>
          <p:cNvSpPr>
            <a:spLocks noGrp="1"/>
          </p:cNvSpPr>
          <p:nvPr>
            <p:ph type="ftr" sz="quarter" idx="11"/>
          </p:nvPr>
        </p:nvSpPr>
        <p:spPr/>
        <p:txBody>
          <a:bodyPr/>
          <a:lstStyle/>
          <a:p>
            <a:endParaRPr lang="ar-SY"/>
          </a:p>
        </p:txBody>
      </p:sp>
      <p:sp>
        <p:nvSpPr>
          <p:cNvPr id="6" name="図形 5"/>
          <p:cNvSpPr>
            <a:spLocks noGrp="1"/>
          </p:cNvSpPr>
          <p:nvPr>
            <p:ph type="sldNum" sz="quarter" idx="12"/>
          </p:nvPr>
        </p:nvSpPr>
        <p:spPr>
          <a:xfrm>
            <a:off x="6286512" y="6356350"/>
            <a:ext cx="2133600" cy="365125"/>
          </a:xfrm>
        </p:spPr>
        <p:txBody>
          <a:bodyPr/>
          <a:lstStyle/>
          <a:p>
            <a:fld id="{53AF1566-F696-4BF6-B339-11789B8F85B3}" type="slidenum">
              <a:rPr lang="ar-SY" smtClean="0"/>
              <a:pPr/>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5" name="図形 4"/>
          <p:cNvSpPr>
            <a:spLocks noGrp="1"/>
          </p:cNvSpPr>
          <p:nvPr>
            <p:ph type="ftr" sz="quarter" idx="11"/>
          </p:nvPr>
        </p:nvSpPr>
        <p:spPr/>
        <p:txBody>
          <a:bodyPr/>
          <a:lstStyle/>
          <a:p>
            <a:endParaRPr lang="ar-SY"/>
          </a:p>
        </p:txBody>
      </p:sp>
      <p:sp>
        <p:nvSpPr>
          <p:cNvPr id="6" name="図形 5"/>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AE9B1C52-80C0-45D2-B887-F182C1E59B01}" type="datetimeFigureOut">
              <a:rPr lang="ar-SY" smtClean="0"/>
              <a:pPr/>
              <a:t>08/06/1438</a:t>
            </a:fld>
            <a:endParaRPr lang="ar-SY"/>
          </a:p>
        </p:txBody>
      </p:sp>
      <p:sp>
        <p:nvSpPr>
          <p:cNvPr id="5" name="図形 4"/>
          <p:cNvSpPr>
            <a:spLocks noGrp="1"/>
          </p:cNvSpPr>
          <p:nvPr>
            <p:ph type="ftr" sz="quarter" idx="11"/>
          </p:nvPr>
        </p:nvSpPr>
        <p:spPr/>
        <p:txBody>
          <a:bodyPr/>
          <a:lstStyle/>
          <a:p>
            <a:endParaRPr lang="ar-SY"/>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53AF1566-F696-4BF6-B339-11789B8F85B3}" type="slidenum">
              <a:rPr lang="ar-SY" smtClean="0"/>
              <a:pPr/>
              <a:t>‹#›</a:t>
            </a:fld>
            <a:endParaRPr lang="ar-S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6" name="図形 5"/>
          <p:cNvSpPr>
            <a:spLocks noGrp="1"/>
          </p:cNvSpPr>
          <p:nvPr>
            <p:ph type="ftr" sz="quarter" idx="11"/>
          </p:nvPr>
        </p:nvSpPr>
        <p:spPr/>
        <p:txBody>
          <a:bodyPr/>
          <a:lstStyle/>
          <a:p>
            <a:endParaRPr lang="ar-SY"/>
          </a:p>
        </p:txBody>
      </p:sp>
      <p:sp>
        <p:nvSpPr>
          <p:cNvPr id="7" name="図形 6"/>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8" name="図形 7"/>
          <p:cNvSpPr>
            <a:spLocks noGrp="1"/>
          </p:cNvSpPr>
          <p:nvPr>
            <p:ph type="ftr" sz="quarter" idx="11"/>
          </p:nvPr>
        </p:nvSpPr>
        <p:spPr/>
        <p:txBody>
          <a:bodyPr/>
          <a:lstStyle/>
          <a:p>
            <a:endParaRPr lang="ar-SY"/>
          </a:p>
        </p:txBody>
      </p:sp>
      <p:sp>
        <p:nvSpPr>
          <p:cNvPr id="9" name="図形 8"/>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4" name="図形 3"/>
          <p:cNvSpPr>
            <a:spLocks noGrp="1"/>
          </p:cNvSpPr>
          <p:nvPr>
            <p:ph type="ftr" sz="quarter" idx="11"/>
          </p:nvPr>
        </p:nvSpPr>
        <p:spPr/>
        <p:txBody>
          <a:bodyPr/>
          <a:lstStyle/>
          <a:p>
            <a:endParaRPr lang="ar-SY"/>
          </a:p>
        </p:txBody>
      </p:sp>
      <p:sp>
        <p:nvSpPr>
          <p:cNvPr id="5" name="図形 4"/>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3" name="図形 2"/>
          <p:cNvSpPr>
            <a:spLocks noGrp="1"/>
          </p:cNvSpPr>
          <p:nvPr>
            <p:ph type="ftr" sz="quarter" idx="11"/>
          </p:nvPr>
        </p:nvSpPr>
        <p:spPr/>
        <p:txBody>
          <a:bodyPr/>
          <a:lstStyle/>
          <a:p>
            <a:endParaRPr lang="ar-SY"/>
          </a:p>
        </p:txBody>
      </p:sp>
      <p:sp>
        <p:nvSpPr>
          <p:cNvPr id="4" name="図形 3"/>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6" name="図形 5"/>
          <p:cNvSpPr>
            <a:spLocks noGrp="1"/>
          </p:cNvSpPr>
          <p:nvPr>
            <p:ph type="ftr" sz="quarter" idx="11"/>
          </p:nvPr>
        </p:nvSpPr>
        <p:spPr/>
        <p:txBody>
          <a:bodyPr/>
          <a:lstStyle/>
          <a:p>
            <a:endParaRPr lang="ar-SY"/>
          </a:p>
        </p:txBody>
      </p:sp>
      <p:sp>
        <p:nvSpPr>
          <p:cNvPr id="7" name="図形 6"/>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AE9B1C52-80C0-45D2-B887-F182C1E59B01}" type="datetimeFigureOut">
              <a:rPr lang="ar-SY" smtClean="0"/>
              <a:pPr/>
              <a:t>08/06/1438</a:t>
            </a:fld>
            <a:endParaRPr lang="ar-SY"/>
          </a:p>
        </p:txBody>
      </p:sp>
      <p:sp>
        <p:nvSpPr>
          <p:cNvPr id="6" name="図形 5"/>
          <p:cNvSpPr>
            <a:spLocks noGrp="1"/>
          </p:cNvSpPr>
          <p:nvPr>
            <p:ph type="ftr" sz="quarter" idx="11"/>
          </p:nvPr>
        </p:nvSpPr>
        <p:spPr/>
        <p:txBody>
          <a:bodyPr/>
          <a:lstStyle/>
          <a:p>
            <a:endParaRPr lang="ar-SY"/>
          </a:p>
        </p:txBody>
      </p:sp>
      <p:sp>
        <p:nvSpPr>
          <p:cNvPr id="7" name="図形 6"/>
          <p:cNvSpPr>
            <a:spLocks noGrp="1"/>
          </p:cNvSpPr>
          <p:nvPr>
            <p:ph type="sldNum" sz="quarter" idx="12"/>
          </p:nvPr>
        </p:nvSpPr>
        <p:spPr/>
        <p:txBody>
          <a:bodyPr/>
          <a:lstStyle/>
          <a:p>
            <a:fld id="{53AF1566-F696-4BF6-B339-11789B8F85B3}" type="slidenum">
              <a:rPr lang="ar-SY" smtClean="0"/>
              <a:pPr/>
              <a:t>‹#›</a:t>
            </a:fld>
            <a:endParaRPr lang="ar-S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AE9B1C52-80C0-45D2-B887-F182C1E59B01}" type="datetimeFigureOut">
              <a:rPr lang="ar-SY" smtClean="0"/>
              <a:pPr/>
              <a:t>08/06/1438</a:t>
            </a:fld>
            <a:endParaRPr lang="ar-SY"/>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ar-SY"/>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53AF1566-F696-4BF6-B339-11789B8F85B3}" type="slidenum">
              <a:rPr lang="ar-SY" smtClean="0"/>
              <a:pPr/>
              <a:t>‹#›</a:t>
            </a:fld>
            <a:endParaRPr lang="ar-SY"/>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r" rtl="1"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r" rtl="1"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r" rtl="1"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r" rtl="1"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r" rtl="1"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r" rtl="1"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r" rtl="1"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r" rtl="1"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r" rtl="1"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r" rtl="1" eaLnBrk="1" hangingPunct="1">
        <a:defRPr kumimoji="1">
          <a:solidFill>
            <a:schemeClr val="tx1"/>
          </a:solidFill>
          <a:latin typeface="+mn-lt"/>
          <a:ea typeface="+mn-ea"/>
          <a:cs typeface="+mn-cs"/>
        </a:defRPr>
      </a:lvl1pPr>
      <a:lvl2pPr marL="457200" algn="r" rtl="1" eaLnBrk="1" hangingPunct="1">
        <a:defRPr kumimoji="1">
          <a:solidFill>
            <a:schemeClr val="tx1"/>
          </a:solidFill>
          <a:latin typeface="+mn-lt"/>
          <a:ea typeface="+mn-ea"/>
          <a:cs typeface="+mn-cs"/>
        </a:defRPr>
      </a:lvl2pPr>
      <a:lvl3pPr marL="914400" algn="r" rtl="1" eaLnBrk="1" hangingPunct="1">
        <a:defRPr kumimoji="1">
          <a:solidFill>
            <a:schemeClr val="tx1"/>
          </a:solidFill>
          <a:latin typeface="+mn-lt"/>
          <a:ea typeface="+mn-ea"/>
          <a:cs typeface="+mn-cs"/>
        </a:defRPr>
      </a:lvl3pPr>
      <a:lvl4pPr marL="1371600" algn="r" rtl="1" eaLnBrk="1" hangingPunct="1">
        <a:defRPr kumimoji="1">
          <a:solidFill>
            <a:schemeClr val="tx1"/>
          </a:solidFill>
          <a:latin typeface="+mn-lt"/>
          <a:ea typeface="+mn-ea"/>
          <a:cs typeface="+mn-cs"/>
        </a:defRPr>
      </a:lvl4pPr>
      <a:lvl5pPr marL="1828800" algn="r" rtl="1" eaLnBrk="1" hangingPunct="1">
        <a:defRPr kumimoji="1">
          <a:solidFill>
            <a:schemeClr val="tx1"/>
          </a:solidFill>
          <a:latin typeface="+mn-lt"/>
          <a:ea typeface="+mn-ea"/>
          <a:cs typeface="+mn-cs"/>
        </a:defRPr>
      </a:lvl5pPr>
      <a:lvl6pPr marL="2286000" algn="r" rtl="1" eaLnBrk="1" hangingPunct="1">
        <a:defRPr kumimoji="1">
          <a:solidFill>
            <a:schemeClr val="tx1"/>
          </a:solidFill>
          <a:latin typeface="+mn-lt"/>
          <a:ea typeface="+mn-ea"/>
          <a:cs typeface="+mn-cs"/>
        </a:defRPr>
      </a:lvl6pPr>
      <a:lvl7pPr marL="2743200" algn="r" rtl="1" eaLnBrk="1" hangingPunct="1">
        <a:defRPr kumimoji="1">
          <a:solidFill>
            <a:schemeClr val="tx1"/>
          </a:solidFill>
          <a:latin typeface="+mn-lt"/>
          <a:ea typeface="+mn-ea"/>
          <a:cs typeface="+mn-cs"/>
        </a:defRPr>
      </a:lvl7pPr>
      <a:lvl8pPr marL="3200400" algn="r" rtl="1" eaLnBrk="1" hangingPunct="1">
        <a:defRPr kumimoji="1">
          <a:solidFill>
            <a:schemeClr val="tx1"/>
          </a:solidFill>
          <a:latin typeface="+mn-lt"/>
          <a:ea typeface="+mn-ea"/>
          <a:cs typeface="+mn-cs"/>
        </a:defRPr>
      </a:lvl8pPr>
      <a:lvl9pPr marL="3657600" algn="r" rtl="1"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0.jpeg"/><Relationship Id="rId7" Type="http://schemas.openxmlformats.org/officeDocument/2006/relationships/hyperlink" Target="http://scienceprofonline.googlepages.com/ArmPlate.png/ArmPlate-full.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10" Type="http://schemas.openxmlformats.org/officeDocument/2006/relationships/image" Target="../media/image16.jpeg"/><Relationship Id="rId4" Type="http://schemas.openxmlformats.org/officeDocument/2006/relationships/image" Target="../media/image11.jpeg"/><Relationship Id="rId9" Type="http://schemas.openxmlformats.org/officeDocument/2006/relationships/image" Target="../media/image1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172348" cy="1470025"/>
          </a:xfrm>
        </p:spPr>
        <p:txBody>
          <a:bodyPr/>
          <a:lstStyle/>
          <a:p>
            <a:r>
              <a:rPr lang="ar-SA" dirty="0" smtClean="0"/>
              <a:t>بسم الله الرحمن الرحيم</a:t>
            </a:r>
            <a:endParaRPr lang="ar-SY" dirty="0"/>
          </a:p>
        </p:txBody>
      </p:sp>
      <p:sp>
        <p:nvSpPr>
          <p:cNvPr id="3" name="Subtitle 2"/>
          <p:cNvSpPr>
            <a:spLocks noGrp="1"/>
          </p:cNvSpPr>
          <p:nvPr>
            <p:ph type="subTitle" idx="1"/>
          </p:nvPr>
        </p:nvSpPr>
        <p:spPr>
          <a:xfrm>
            <a:off x="1447800" y="2209800"/>
            <a:ext cx="6400800" cy="685800"/>
          </a:xfrm>
        </p:spPr>
        <p:txBody>
          <a:bodyPr>
            <a:normAutofit lnSpcReduction="10000"/>
          </a:bodyPr>
          <a:lstStyle/>
          <a:p>
            <a:pPr rtl="0"/>
            <a:r>
              <a:rPr lang="en-US" sz="4000" dirty="0" smtClean="0">
                <a:solidFill>
                  <a:srgbClr val="A50021"/>
                </a:solidFill>
                <a:latin typeface="Berlin Sans FB Demi" pitchFamily="34" charset="0"/>
              </a:rPr>
              <a:t>140 Micro</a:t>
            </a:r>
            <a:r>
              <a:rPr lang="ar-SA" sz="4000" dirty="0" smtClean="0">
                <a:solidFill>
                  <a:srgbClr val="A50021"/>
                </a:solidFill>
                <a:latin typeface="Berlin Sans FB Demi" pitchFamily="34" charset="0"/>
              </a:rPr>
              <a:t> </a:t>
            </a:r>
          </a:p>
          <a:p>
            <a:endParaRPr lang="ar-SY" dirty="0"/>
          </a:p>
        </p:txBody>
      </p:sp>
      <p:sp>
        <p:nvSpPr>
          <p:cNvPr id="4" name="Subtitle 2"/>
          <p:cNvSpPr txBox="1">
            <a:spLocks/>
          </p:cNvSpPr>
          <p:nvPr/>
        </p:nvSpPr>
        <p:spPr>
          <a:xfrm>
            <a:off x="1447800" y="3200400"/>
            <a:ext cx="6400800" cy="1219200"/>
          </a:xfrm>
          <a:prstGeom prst="rect">
            <a:avLst/>
          </a:prstGeom>
        </p:spPr>
        <p:txBody>
          <a:bodyPr vert="horz" rtlCol="0">
            <a:normAutofit/>
          </a:bodyPr>
          <a:lstStyle/>
          <a:p>
            <a:pPr lvl="0" algn="ctr">
              <a:spcBef>
                <a:spcPct val="20000"/>
              </a:spcBef>
              <a:buClr>
                <a:schemeClr val="tx1"/>
              </a:buClr>
            </a:pPr>
            <a:r>
              <a:rPr kumimoji="1" lang="en-US" sz="4000" b="1" i="0" u="none" strike="noStrike" kern="0" cap="none" spc="0" normalizeH="0" baseline="0" noProof="0" dirty="0" smtClean="0">
                <a:ln>
                  <a:noFill/>
                </a:ln>
                <a:solidFill>
                  <a:schemeClr val="tx2"/>
                </a:solidFill>
                <a:effectLst/>
                <a:uLnTx/>
                <a:uFillTx/>
                <a:latin typeface="+mn-lt"/>
                <a:ea typeface="+mn-ea"/>
                <a:cs typeface="+mn-cs"/>
              </a:rPr>
              <a:t>Lab 4: </a:t>
            </a:r>
            <a:r>
              <a:rPr lang="en-US" sz="3200" dirty="0"/>
              <a:t>Isolation of microbes from different environments</a:t>
            </a:r>
            <a:r>
              <a:rPr kumimoji="1" lang="en-US" sz="3200" b="0" i="0" u="none" strike="noStrike" kern="0" cap="none" spc="0" normalizeH="0" baseline="0" noProof="0" dirty="0" smtClean="0">
                <a:ln>
                  <a:noFill/>
                </a:ln>
                <a:solidFill>
                  <a:schemeClr val="tx2"/>
                </a:solidFill>
                <a:effectLst/>
                <a:uLnTx/>
                <a:uFillTx/>
                <a:latin typeface="+mn-lt"/>
                <a:ea typeface="+mn-ea"/>
                <a:cs typeface="+mn-cs"/>
              </a:rPr>
              <a:t> </a:t>
            </a:r>
            <a:endParaRPr kumimoji="1" lang="ar-SA" sz="3200" b="0" i="0" u="none" strike="noStrike" kern="0" cap="none" spc="0" normalizeH="0" baseline="0" noProof="0" dirty="0" smtClean="0">
              <a:ln>
                <a:noFill/>
              </a:ln>
              <a:solidFill>
                <a:schemeClr val="tx2"/>
              </a:solidFill>
              <a:effectLst/>
              <a:uLnTx/>
              <a:uFillTx/>
              <a:latin typeface="+mn-lt"/>
              <a:ea typeface="+mn-ea"/>
              <a:cs typeface="+mn-cs"/>
            </a:endParaRPr>
          </a:p>
          <a:p>
            <a:pPr marL="0" marR="0" lvl="0" indent="0" algn="ctr" defTabSz="914400" rtl="1" eaLnBrk="1" fontAlgn="auto" latinLnBrk="0" hangingPunct="1">
              <a:lnSpc>
                <a:spcPct val="100000"/>
              </a:lnSpc>
              <a:spcBef>
                <a:spcPct val="20000"/>
              </a:spcBef>
              <a:spcAft>
                <a:spcPts val="0"/>
              </a:spcAft>
              <a:buClr>
                <a:schemeClr val="tx1"/>
              </a:buClr>
              <a:buSzTx/>
              <a:buFont typeface="Wingdings"/>
              <a:buNone/>
              <a:tabLst/>
              <a:defRPr/>
            </a:pPr>
            <a:endParaRPr kumimoji="1" lang="ar-SY" sz="3200" b="0" i="0" u="none" strike="noStrike" kern="0" cap="none" spc="0" normalizeH="0" baseline="0" noProof="0" dirty="0">
              <a:ln>
                <a:noFill/>
              </a:ln>
              <a:solidFill>
                <a:schemeClr val="tx2"/>
              </a:solidFill>
              <a:effectLst/>
              <a:uLnTx/>
              <a:uFillTx/>
              <a:latin typeface="+mn-lt"/>
              <a:ea typeface="+mn-ea"/>
              <a:cs typeface="+mn-cs"/>
            </a:endParaRPr>
          </a:p>
        </p:txBody>
      </p:sp>
      <p:pic>
        <p:nvPicPr>
          <p:cNvPr id="32770" name="Picture 2" descr="http://2.bp.blogspot.com/_7_D70uHS51E/S6-4wokW3xI/AAAAAAAAAzI/UjZ86K_12do/s320/microbiology+and+biotechnology.jpg"/>
          <p:cNvPicPr>
            <a:picLocks noChangeAspect="1" noChangeArrowheads="1"/>
          </p:cNvPicPr>
          <p:nvPr/>
        </p:nvPicPr>
        <p:blipFill>
          <a:blip r:embed="rId3" cstate="print"/>
          <a:srcRect/>
          <a:stretch>
            <a:fillRect/>
          </a:stretch>
        </p:blipFill>
        <p:spPr bwMode="auto">
          <a:xfrm>
            <a:off x="2209800" y="4495800"/>
            <a:ext cx="2673684" cy="1905000"/>
          </a:xfrm>
          <a:prstGeom prst="rect">
            <a:avLst/>
          </a:prstGeom>
          <a:noFill/>
        </p:spPr>
      </p:pic>
      <p:pic>
        <p:nvPicPr>
          <p:cNvPr id="32772" name="Picture 4" descr="http://reiver3.files.wordpress.com/2010/11/microbiology_one.jpg"/>
          <p:cNvPicPr>
            <a:picLocks noChangeAspect="1" noChangeArrowheads="1"/>
          </p:cNvPicPr>
          <p:nvPr/>
        </p:nvPicPr>
        <p:blipFill>
          <a:blip r:embed="rId4" cstate="print"/>
          <a:srcRect/>
          <a:stretch>
            <a:fillRect/>
          </a:stretch>
        </p:blipFill>
        <p:spPr bwMode="auto">
          <a:xfrm>
            <a:off x="4876801" y="4495800"/>
            <a:ext cx="1981198" cy="190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143001" y="457200"/>
            <a:ext cx="7099300" cy="5716588"/>
            <a:chOff x="774" y="64"/>
            <a:chExt cx="4472" cy="3601"/>
          </a:xfrm>
        </p:grpSpPr>
        <p:pic>
          <p:nvPicPr>
            <p:cNvPr id="5" name="Picture 5" descr="plateconden"/>
            <p:cNvPicPr>
              <a:picLocks noChangeAspect="1" noChangeArrowheads="1"/>
            </p:cNvPicPr>
            <p:nvPr/>
          </p:nvPicPr>
          <p:blipFill>
            <a:blip r:embed="rId3" cstate="print"/>
            <a:srcRect/>
            <a:stretch>
              <a:fillRect/>
            </a:stretch>
          </p:blipFill>
          <p:spPr bwMode="auto">
            <a:xfrm rot="5400000">
              <a:off x="282" y="1180"/>
              <a:ext cx="2977" cy="1993"/>
            </a:xfrm>
            <a:prstGeom prst="rect">
              <a:avLst/>
            </a:prstGeom>
            <a:noFill/>
            <a:ln w="9525">
              <a:noFill/>
              <a:miter lim="800000"/>
              <a:headEnd/>
              <a:tailEnd/>
            </a:ln>
          </p:spPr>
        </p:pic>
        <p:pic>
          <p:nvPicPr>
            <p:cNvPr id="6" name="Picture 6" descr="dishes"/>
            <p:cNvPicPr>
              <a:picLocks noChangeAspect="1" noChangeArrowheads="1"/>
            </p:cNvPicPr>
            <p:nvPr/>
          </p:nvPicPr>
          <p:blipFill>
            <a:blip r:embed="rId4" cstate="print"/>
            <a:srcRect/>
            <a:stretch>
              <a:fillRect/>
            </a:stretch>
          </p:blipFill>
          <p:spPr bwMode="auto">
            <a:xfrm>
              <a:off x="2733" y="688"/>
              <a:ext cx="2513" cy="2963"/>
            </a:xfrm>
            <a:prstGeom prst="rect">
              <a:avLst/>
            </a:prstGeom>
            <a:noFill/>
            <a:ln w="9525">
              <a:noFill/>
              <a:miter lim="800000"/>
              <a:headEnd/>
              <a:tailEnd/>
            </a:ln>
          </p:spPr>
        </p:pic>
        <p:sp>
          <p:nvSpPr>
            <p:cNvPr id="7" name="Text Box 7"/>
            <p:cNvSpPr txBox="1">
              <a:spLocks noChangeArrowheads="1"/>
            </p:cNvSpPr>
            <p:nvPr/>
          </p:nvSpPr>
          <p:spPr bwMode="auto">
            <a:xfrm>
              <a:off x="918" y="64"/>
              <a:ext cx="4311" cy="596"/>
            </a:xfrm>
            <a:prstGeom prst="rect">
              <a:avLst/>
            </a:prstGeom>
            <a:noFill/>
            <a:ln w="9525">
              <a:noFill/>
              <a:miter lim="800000"/>
              <a:headEnd/>
              <a:tailEnd/>
            </a:ln>
          </p:spPr>
          <p:txBody>
            <a:bodyPr>
              <a:spAutoFit/>
            </a:bodyPr>
            <a:lstStyle/>
            <a:p>
              <a:pPr algn="l" rtl="0">
                <a:spcBef>
                  <a:spcPct val="50000"/>
                </a:spcBef>
              </a:pPr>
              <a:r>
                <a:rPr lang="en-US" sz="2800" dirty="0">
                  <a:latin typeface="Comic Sans MS" pitchFamily="66" charset="0"/>
                </a:rPr>
                <a:t>Agar plates are stored upside down to prevent condensation.</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28600" y="1066800"/>
            <a:ext cx="8686800" cy="2332856"/>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tx1"/>
              </a:buClr>
              <a:buSzTx/>
              <a:tabLst/>
              <a:defRPr/>
            </a:pPr>
            <a:r>
              <a:rPr kumimoji="1" lang="en-US" sz="3200" b="1" i="0" u="none" strike="noStrike" kern="0" cap="none" spc="0" normalizeH="0" baseline="0" noProof="0" dirty="0" smtClean="0">
                <a:ln>
                  <a:noFill/>
                </a:ln>
                <a:solidFill>
                  <a:schemeClr val="accent3">
                    <a:lumMod val="50000"/>
                  </a:schemeClr>
                </a:solidFill>
                <a:effectLst/>
                <a:uLnTx/>
                <a:uFillTx/>
                <a:latin typeface="+mn-lt"/>
                <a:ea typeface="+mn-ea"/>
                <a:cs typeface="+mn-cs"/>
              </a:rPr>
              <a:t>These plates of</a:t>
            </a:r>
            <a:r>
              <a:rPr kumimoji="1" lang="en-US" sz="3200" b="1" i="0" u="none" strike="noStrike" kern="0" cap="none" spc="0" normalizeH="0" noProof="0" dirty="0" smtClean="0">
                <a:ln>
                  <a:noFill/>
                </a:ln>
                <a:solidFill>
                  <a:schemeClr val="accent3">
                    <a:lumMod val="50000"/>
                  </a:schemeClr>
                </a:solidFill>
                <a:effectLst/>
                <a:uLnTx/>
                <a:uFillTx/>
                <a:latin typeface="+mn-lt"/>
                <a:ea typeface="+mn-ea"/>
                <a:cs typeface="+mn-cs"/>
              </a:rPr>
              <a:t> bacteria</a:t>
            </a:r>
            <a:r>
              <a:rPr kumimoji="1" lang="en-US" sz="3200" b="1" i="0" u="none" strike="noStrike" kern="0" cap="none" spc="0" normalizeH="0" baseline="0" noProof="0" dirty="0" smtClean="0">
                <a:ln>
                  <a:noFill/>
                </a:ln>
                <a:solidFill>
                  <a:schemeClr val="accent3">
                    <a:lumMod val="50000"/>
                  </a:schemeClr>
                </a:solidFill>
                <a:effectLst/>
                <a:uLnTx/>
                <a:uFillTx/>
                <a:latin typeface="+mn-lt"/>
                <a:ea typeface="+mn-ea"/>
                <a:cs typeface="+mn-cs"/>
              </a:rPr>
              <a:t> </a:t>
            </a:r>
            <a:r>
              <a:rPr kumimoji="1" lang="en-US" sz="3200" b="0" i="0" u="none" strike="noStrike" kern="0" cap="none" spc="0" normalizeH="0" baseline="0" noProof="0" dirty="0" smtClean="0">
                <a:ln>
                  <a:noFill/>
                </a:ln>
                <a:effectLst/>
                <a:uLnTx/>
                <a:uFillTx/>
                <a:latin typeface="+mn-lt"/>
                <a:ea typeface="+mn-ea"/>
                <a:cs typeface="+mn-cs"/>
              </a:rPr>
              <a:t>will be incubated at 37° C for 24 hours and then stored at refrigerator until next week when you will observe for results.</a:t>
            </a:r>
          </a:p>
        </p:txBody>
      </p:sp>
      <p:pic>
        <p:nvPicPr>
          <p:cNvPr id="5" name="Picture 6" descr="030_Incubator_with_plates_P7091090"/>
          <p:cNvPicPr>
            <a:picLocks noChangeAspect="1" noChangeArrowheads="1"/>
          </p:cNvPicPr>
          <p:nvPr/>
        </p:nvPicPr>
        <p:blipFill>
          <a:blip r:embed="rId3" cstate="print"/>
          <a:srcRect/>
          <a:stretch>
            <a:fillRect/>
          </a:stretch>
        </p:blipFill>
        <p:spPr bwMode="auto">
          <a:xfrm>
            <a:off x="2362200" y="2971800"/>
            <a:ext cx="4098925"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52400" y="1828800"/>
            <a:ext cx="1524000" cy="914400"/>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en-US" sz="3200" b="1" dirty="0" smtClean="0">
                <a:solidFill>
                  <a:schemeClr val="tx1"/>
                </a:solidFill>
              </a:rPr>
              <a:t>Air</a:t>
            </a:r>
            <a:endParaRPr lang="en-US" sz="3200" dirty="0">
              <a:solidFill>
                <a:schemeClr val="tx1"/>
              </a:solidFill>
            </a:endParaRPr>
          </a:p>
        </p:txBody>
      </p:sp>
      <p:sp>
        <p:nvSpPr>
          <p:cNvPr id="5" name="Flowchart: Terminator 4"/>
          <p:cNvSpPr/>
          <p:nvPr/>
        </p:nvSpPr>
        <p:spPr>
          <a:xfrm>
            <a:off x="152400" y="3429000"/>
            <a:ext cx="1524000" cy="914400"/>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US" sz="3200" b="1" dirty="0">
                <a:solidFill>
                  <a:schemeClr val="tx1"/>
                </a:solidFill>
              </a:rPr>
              <a:t>Soil</a:t>
            </a:r>
            <a:endParaRPr lang="ar-SY" sz="3200" b="1" dirty="0">
              <a:solidFill>
                <a:schemeClr val="tx1"/>
              </a:solidFill>
            </a:endParaRPr>
          </a:p>
        </p:txBody>
      </p:sp>
      <p:sp>
        <p:nvSpPr>
          <p:cNvPr id="6" name="Flowchart: Terminator 5"/>
          <p:cNvSpPr/>
          <p:nvPr/>
        </p:nvSpPr>
        <p:spPr>
          <a:xfrm>
            <a:off x="152400" y="5105400"/>
            <a:ext cx="1524000" cy="914400"/>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US" sz="3200" b="1" dirty="0">
                <a:solidFill>
                  <a:schemeClr val="tx1"/>
                </a:solidFill>
              </a:rPr>
              <a:t>fruit</a:t>
            </a:r>
            <a:endParaRPr lang="ar-SY" sz="3200" b="1" dirty="0">
              <a:solidFill>
                <a:schemeClr val="tx1"/>
              </a:solidFill>
            </a:endParaRPr>
          </a:p>
        </p:txBody>
      </p:sp>
      <p:sp>
        <p:nvSpPr>
          <p:cNvPr id="7" name="Flowchart: Terminator 6"/>
          <p:cNvSpPr/>
          <p:nvPr/>
        </p:nvSpPr>
        <p:spPr>
          <a:xfrm>
            <a:off x="2667000" y="228600"/>
            <a:ext cx="4191000" cy="914400"/>
          </a:xfrm>
          <a:prstGeom prst="flowChartTerminator">
            <a:avLst/>
          </a:prstGeom>
          <a:solidFill>
            <a:srgbClr val="CA62A0"/>
          </a:solidFill>
        </p:spPr>
        <p:style>
          <a:lnRef idx="0">
            <a:schemeClr val="accent3"/>
          </a:lnRef>
          <a:fillRef idx="3">
            <a:schemeClr val="accent3"/>
          </a:fillRef>
          <a:effectRef idx="3">
            <a:schemeClr val="accent3"/>
          </a:effectRef>
          <a:fontRef idx="minor">
            <a:schemeClr val="lt1"/>
          </a:fontRef>
        </p:style>
        <p:txBody>
          <a:bodyPr rtlCol="1" anchor="ctr"/>
          <a:lstStyle/>
          <a:p>
            <a:pPr algn="ctr" rtl="0"/>
            <a:r>
              <a:rPr lang="en-US" sz="3200" b="1" dirty="0" smtClean="0"/>
              <a:t>Isolation of Fungi</a:t>
            </a:r>
            <a:endParaRPr lang="ar-SY" sz="3200" b="1" dirty="0"/>
          </a:p>
        </p:txBody>
      </p:sp>
      <p:sp>
        <p:nvSpPr>
          <p:cNvPr id="8" name="Right Arrow 7"/>
          <p:cNvSpPr/>
          <p:nvPr/>
        </p:nvSpPr>
        <p:spPr>
          <a:xfrm>
            <a:off x="1752600" y="1981200"/>
            <a:ext cx="609600" cy="609600"/>
          </a:xfrm>
          <a:prstGeom prst="rightArrow">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ar-SY"/>
          </a:p>
        </p:txBody>
      </p:sp>
      <p:sp>
        <p:nvSpPr>
          <p:cNvPr id="9" name="Right Arrow 8"/>
          <p:cNvSpPr/>
          <p:nvPr/>
        </p:nvSpPr>
        <p:spPr>
          <a:xfrm>
            <a:off x="1752600" y="3581400"/>
            <a:ext cx="609600" cy="609600"/>
          </a:xfrm>
          <a:prstGeom prst="rightArrow">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ar-SY"/>
          </a:p>
        </p:txBody>
      </p:sp>
      <p:sp>
        <p:nvSpPr>
          <p:cNvPr id="10" name="Right Arrow 9"/>
          <p:cNvSpPr/>
          <p:nvPr/>
        </p:nvSpPr>
        <p:spPr>
          <a:xfrm>
            <a:off x="1752600" y="5257800"/>
            <a:ext cx="609600" cy="609600"/>
          </a:xfrm>
          <a:prstGeom prst="rightArrow">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ar-SY"/>
          </a:p>
        </p:txBody>
      </p:sp>
      <p:sp>
        <p:nvSpPr>
          <p:cNvPr id="11" name="Rectangle 10"/>
          <p:cNvSpPr/>
          <p:nvPr/>
        </p:nvSpPr>
        <p:spPr>
          <a:xfrm>
            <a:off x="2438400" y="1600200"/>
            <a:ext cx="6324600" cy="1295400"/>
          </a:xfrm>
          <a:prstGeom prst="rect">
            <a:avLst/>
          </a:prstGeom>
          <a:solidFill>
            <a:schemeClr val="lt1">
              <a:tint val="100000"/>
              <a:alpha val="56000"/>
            </a:schemeClr>
          </a:solidFill>
        </p:spPr>
        <p:style>
          <a:lnRef idx="2">
            <a:schemeClr val="accent1"/>
          </a:lnRef>
          <a:fillRef idx="1">
            <a:schemeClr val="lt1"/>
          </a:fillRef>
          <a:effectRef idx="0">
            <a:schemeClr val="accent1"/>
          </a:effectRef>
          <a:fontRef idx="minor">
            <a:schemeClr val="dk1"/>
          </a:fontRef>
        </p:style>
        <p:txBody>
          <a:bodyPr rtlCol="1" anchor="ctr"/>
          <a:lstStyle/>
          <a:p>
            <a:pPr lvl="0" algn="l" rtl="0">
              <a:buFont typeface="Arial" pitchFamily="34" charset="0"/>
              <a:buChar char="•"/>
            </a:pPr>
            <a:r>
              <a:rPr lang="en-US" sz="2000" dirty="0" smtClean="0"/>
              <a:t> Expose the prepared plate of solid media in air for 5 min</a:t>
            </a:r>
          </a:p>
          <a:p>
            <a:pPr lvl="0" algn="l" rtl="0">
              <a:buFont typeface="Arial" pitchFamily="34" charset="0"/>
              <a:buChar char="•"/>
            </a:pPr>
            <a:r>
              <a:rPr lang="en-US" sz="2000" dirty="0" smtClean="0"/>
              <a:t> Close the lid and incubate at 28 </a:t>
            </a:r>
            <a:r>
              <a:rPr lang="en-US" sz="2000" dirty="0" smtClean="0">
                <a:latin typeface="Arial"/>
                <a:cs typeface="Arial"/>
              </a:rPr>
              <a:t>°</a:t>
            </a:r>
            <a:r>
              <a:rPr lang="en-US" sz="2000" dirty="0" smtClean="0"/>
              <a:t>C. </a:t>
            </a:r>
          </a:p>
          <a:p>
            <a:pPr lvl="0" algn="l" rtl="0">
              <a:buFont typeface="Arial" pitchFamily="34" charset="0"/>
              <a:buChar char="•"/>
            </a:pPr>
            <a:r>
              <a:rPr lang="en-US" sz="2000" dirty="0" smtClean="0"/>
              <a:t> After 2-5 days fungus observe for  grow</a:t>
            </a:r>
            <a:endParaRPr lang="en-US" sz="2000" dirty="0"/>
          </a:p>
        </p:txBody>
      </p:sp>
      <p:sp>
        <p:nvSpPr>
          <p:cNvPr id="14" name="Rectangle 13"/>
          <p:cNvSpPr/>
          <p:nvPr/>
        </p:nvSpPr>
        <p:spPr>
          <a:xfrm>
            <a:off x="2438400" y="3352800"/>
            <a:ext cx="5562600" cy="1295400"/>
          </a:xfrm>
          <a:prstGeom prst="rect">
            <a:avLst/>
          </a:prstGeom>
          <a:solidFill>
            <a:schemeClr val="lt1">
              <a:tint val="100000"/>
              <a:alpha val="56000"/>
            </a:schemeClr>
          </a:solidFill>
        </p:spPr>
        <p:style>
          <a:lnRef idx="2">
            <a:schemeClr val="accent1"/>
          </a:lnRef>
          <a:fillRef idx="1">
            <a:schemeClr val="lt1"/>
          </a:fillRef>
          <a:effectRef idx="0">
            <a:schemeClr val="accent1"/>
          </a:effectRef>
          <a:fontRef idx="minor">
            <a:schemeClr val="dk1"/>
          </a:fontRef>
        </p:style>
        <p:txBody>
          <a:bodyPr rtlCol="1" anchor="ctr"/>
          <a:lstStyle/>
          <a:p>
            <a:pPr lvl="0" algn="l" rtl="0">
              <a:buFont typeface="Arial" pitchFamily="34" charset="0"/>
              <a:buChar char="•"/>
            </a:pPr>
            <a:r>
              <a:rPr lang="en-US" sz="2000" dirty="0" smtClean="0"/>
              <a:t> Sprinkle  a pinch of soil on the solid media plate</a:t>
            </a:r>
          </a:p>
          <a:p>
            <a:pPr lvl="0" algn="l" rtl="0">
              <a:buFont typeface="Arial" pitchFamily="34" charset="0"/>
              <a:buChar char="•"/>
            </a:pPr>
            <a:r>
              <a:rPr lang="en-US" sz="2000" dirty="0" smtClean="0"/>
              <a:t> Close the lid and incubate at 28 </a:t>
            </a:r>
            <a:r>
              <a:rPr lang="en-US" sz="2000" dirty="0" smtClean="0">
                <a:latin typeface="Arial"/>
                <a:cs typeface="Arial"/>
              </a:rPr>
              <a:t>°</a:t>
            </a:r>
            <a:r>
              <a:rPr lang="en-US" sz="2000" dirty="0" smtClean="0"/>
              <a:t>C</a:t>
            </a:r>
          </a:p>
          <a:p>
            <a:pPr lvl="0" algn="l" rtl="0">
              <a:buFont typeface="Arial" pitchFamily="34" charset="0"/>
              <a:buChar char="•"/>
            </a:pPr>
            <a:r>
              <a:rPr lang="en-US" sz="2000" dirty="0" smtClean="0"/>
              <a:t> After 2-3 days fungus observe for  growth.</a:t>
            </a:r>
          </a:p>
        </p:txBody>
      </p:sp>
      <p:pic>
        <p:nvPicPr>
          <p:cNvPr id="1026" name="Picture 2" descr="http://www.thedailygreen.com/cm/thedailygreen/images/AU/furtile-soil-sample-mdn.jpg"/>
          <p:cNvPicPr>
            <a:picLocks noChangeAspect="1" noChangeArrowheads="1"/>
          </p:cNvPicPr>
          <p:nvPr/>
        </p:nvPicPr>
        <p:blipFill>
          <a:blip r:embed="rId3" cstate="print"/>
          <a:srcRect/>
          <a:stretch>
            <a:fillRect/>
          </a:stretch>
        </p:blipFill>
        <p:spPr bwMode="auto">
          <a:xfrm>
            <a:off x="7696200" y="3352800"/>
            <a:ext cx="1371600" cy="1371600"/>
          </a:xfrm>
          <a:prstGeom prst="rect">
            <a:avLst/>
          </a:prstGeom>
          <a:noFill/>
        </p:spPr>
      </p:pic>
      <p:sp>
        <p:nvSpPr>
          <p:cNvPr id="16" name="Rectangle 15"/>
          <p:cNvSpPr/>
          <p:nvPr/>
        </p:nvSpPr>
        <p:spPr>
          <a:xfrm>
            <a:off x="2438400" y="5029200"/>
            <a:ext cx="5562600" cy="1295400"/>
          </a:xfrm>
          <a:prstGeom prst="rect">
            <a:avLst/>
          </a:prstGeom>
          <a:solidFill>
            <a:schemeClr val="lt1">
              <a:tint val="100000"/>
              <a:alpha val="56000"/>
            </a:schemeClr>
          </a:solidFill>
        </p:spPr>
        <p:style>
          <a:lnRef idx="2">
            <a:schemeClr val="accent1"/>
          </a:lnRef>
          <a:fillRef idx="1">
            <a:schemeClr val="lt1"/>
          </a:fillRef>
          <a:effectRef idx="0">
            <a:schemeClr val="accent1"/>
          </a:effectRef>
          <a:fontRef idx="minor">
            <a:schemeClr val="dk1"/>
          </a:fontRef>
        </p:style>
        <p:txBody>
          <a:bodyPr rtlCol="1" anchor="ctr"/>
          <a:lstStyle/>
          <a:p>
            <a:pPr lvl="0" algn="l" rtl="0">
              <a:buFont typeface="Arial" pitchFamily="34" charset="0"/>
              <a:buChar char="•"/>
            </a:pPr>
            <a:r>
              <a:rPr lang="en-US" sz="2000" dirty="0" smtClean="0"/>
              <a:t> Clean the rotten part of fruit with alcohol</a:t>
            </a:r>
          </a:p>
          <a:p>
            <a:pPr lvl="0" algn="l" rtl="0">
              <a:buFont typeface="Arial" pitchFamily="34" charset="0"/>
              <a:buChar char="•"/>
            </a:pPr>
            <a:r>
              <a:rPr lang="en-US" sz="2000" dirty="0" smtClean="0"/>
              <a:t> Cut a piece and inoculate it on the media plate</a:t>
            </a:r>
          </a:p>
          <a:p>
            <a:pPr lvl="0" algn="l" rtl="0">
              <a:buFont typeface="Arial" pitchFamily="34" charset="0"/>
              <a:buChar char="•"/>
            </a:pPr>
            <a:r>
              <a:rPr lang="en-US" sz="2000" dirty="0" smtClean="0"/>
              <a:t>Then incubate ,after 2-5 days fungus will grow</a:t>
            </a:r>
            <a:endParaRPr lang="en-US" sz="2000" dirty="0"/>
          </a:p>
        </p:txBody>
      </p:sp>
      <p:pic>
        <p:nvPicPr>
          <p:cNvPr id="1030" name="Picture 6" descr="http://winosandfoodies.typepad.com/.a/6a00d8341c5f2153ef00e55413038e8833-800wi"/>
          <p:cNvPicPr>
            <a:picLocks noChangeAspect="1" noChangeArrowheads="1"/>
          </p:cNvPicPr>
          <p:nvPr/>
        </p:nvPicPr>
        <p:blipFill>
          <a:blip r:embed="rId4" cstate="print"/>
          <a:srcRect l="25193"/>
          <a:stretch>
            <a:fillRect/>
          </a:stretch>
        </p:blipFill>
        <p:spPr bwMode="auto">
          <a:xfrm>
            <a:off x="7543800" y="5029200"/>
            <a:ext cx="1524000" cy="12928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anim calcmode="lin" valueType="num">
                                      <p:cBhvr additive="base">
                                        <p:cTn id="29" dur="500" fill="hold"/>
                                        <p:tgtEl>
                                          <p:spTgt spid="1026"/>
                                        </p:tgtEl>
                                        <p:attrNameLst>
                                          <p:attrName>ppt_x</p:attrName>
                                        </p:attrNameLst>
                                      </p:cBhvr>
                                      <p:tavLst>
                                        <p:tav tm="0">
                                          <p:val>
                                            <p:strVal val="0-#ppt_w/2"/>
                                          </p:val>
                                        </p:tav>
                                        <p:tav tm="100000">
                                          <p:val>
                                            <p:strVal val="#ppt_x"/>
                                          </p:val>
                                        </p:tav>
                                      </p:tavLst>
                                    </p:anim>
                                    <p:anim calcmode="lin" valueType="num">
                                      <p:cBhvr additive="base">
                                        <p:cTn id="30"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nodeType="clickEffect">
                                  <p:stCondLst>
                                    <p:cond delay="0"/>
                                  </p:stCondLst>
                                  <p:childTnLst>
                                    <p:set>
                                      <p:cBhvr>
                                        <p:cTn id="34" dur="1" fill="hold">
                                          <p:stCondLst>
                                            <p:cond delay="0"/>
                                          </p:stCondLst>
                                        </p:cTn>
                                        <p:tgtEl>
                                          <p:spTgt spid="1030"/>
                                        </p:tgtEl>
                                        <p:attrNameLst>
                                          <p:attrName>style.visibility</p:attrName>
                                        </p:attrNameLst>
                                      </p:cBhvr>
                                      <p:to>
                                        <p:strVal val="visible"/>
                                      </p:to>
                                    </p:set>
                                    <p:anim calcmode="lin" valueType="num">
                                      <p:cBhvr>
                                        <p:cTn id="35" dur="1000" fill="hold"/>
                                        <p:tgtEl>
                                          <p:spTgt spid="1030"/>
                                        </p:tgtEl>
                                        <p:attrNameLst>
                                          <p:attrName>ppt_w</p:attrName>
                                        </p:attrNameLst>
                                      </p:cBhvr>
                                      <p:tavLst>
                                        <p:tav tm="0">
                                          <p:val>
                                            <p:fltVal val="0"/>
                                          </p:val>
                                        </p:tav>
                                        <p:tav tm="100000">
                                          <p:val>
                                            <p:strVal val="#ppt_w"/>
                                          </p:val>
                                        </p:tav>
                                      </p:tavLst>
                                    </p:anim>
                                    <p:anim calcmode="lin" valueType="num">
                                      <p:cBhvr>
                                        <p:cTn id="36" dur="1000" fill="hold"/>
                                        <p:tgtEl>
                                          <p:spTgt spid="1030"/>
                                        </p:tgtEl>
                                        <p:attrNameLst>
                                          <p:attrName>ppt_h</p:attrName>
                                        </p:attrNameLst>
                                      </p:cBhvr>
                                      <p:tavLst>
                                        <p:tav tm="0">
                                          <p:val>
                                            <p:fltVal val="0"/>
                                          </p:val>
                                        </p:tav>
                                        <p:tav tm="100000">
                                          <p:val>
                                            <p:strVal val="#ppt_h"/>
                                          </p:val>
                                        </p:tav>
                                      </p:tavLst>
                                    </p:anim>
                                    <p:anim calcmode="lin" valueType="num">
                                      <p:cBhvr>
                                        <p:cTn id="37" dur="1000" fill="hold"/>
                                        <p:tgtEl>
                                          <p:spTgt spid="1030"/>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030"/>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fltVal val="0"/>
                                          </p:val>
                                        </p:tav>
                                        <p:tav tm="100000">
                                          <p:val>
                                            <p:strVal val="#ppt_w"/>
                                          </p:val>
                                        </p:tav>
                                      </p:tavLst>
                                    </p:anim>
                                    <p:anim calcmode="lin" valueType="num">
                                      <p:cBhvr>
                                        <p:cTn id="42" dur="1000" fill="hold"/>
                                        <p:tgtEl>
                                          <p:spTgt spid="16"/>
                                        </p:tgtEl>
                                        <p:attrNameLst>
                                          <p:attrName>ppt_h</p:attrName>
                                        </p:attrNameLst>
                                      </p:cBhvr>
                                      <p:tavLst>
                                        <p:tav tm="0">
                                          <p:val>
                                            <p:fltVal val="0"/>
                                          </p:val>
                                        </p:tav>
                                        <p:tav tm="100000">
                                          <p:val>
                                            <p:strVal val="#ppt_h"/>
                                          </p:val>
                                        </p:tav>
                                      </p:tavLst>
                                    </p:anim>
                                    <p:anim calcmode="lin" valueType="num">
                                      <p:cBhvr>
                                        <p:cTn id="43"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6"/>
                                        </p:tgtEl>
                                        <p:attrNameLst>
                                          <p:attrName>ppt_y</p:attrName>
                                        </p:attrNameLst>
                                      </p:cBhvr>
                                      <p:tavLst>
                                        <p:tav tm="0" fmla="#ppt_y+(sin(-2*pi*(1-$))*-#ppt_x+cos(-2*pi*(1-$))*(1-#ppt_y))*(1-$)">
                                          <p:val>
                                            <p:fltVal val="0"/>
                                          </p:val>
                                        </p:tav>
                                        <p:tav tm="100000">
                                          <p:val>
                                            <p:fltVal val="1"/>
                                          </p:val>
                                        </p:tav>
                                      </p:tavLst>
                                    </p:anim>
                                  </p:childTnLst>
                                </p:cTn>
                              </p:par>
                              <p:par>
                                <p:cTn id="45" presetID="15"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fltVal val="0"/>
                                          </p:val>
                                        </p:tav>
                                        <p:tav tm="100000">
                                          <p:val>
                                            <p:strVal val="#ppt_w"/>
                                          </p:val>
                                        </p:tav>
                                      </p:tavLst>
                                    </p:anim>
                                    <p:anim calcmode="lin" valueType="num">
                                      <p:cBhvr>
                                        <p:cTn id="48" dur="1000" fill="hold"/>
                                        <p:tgtEl>
                                          <p:spTgt spid="10"/>
                                        </p:tgtEl>
                                        <p:attrNameLst>
                                          <p:attrName>ppt_h</p:attrName>
                                        </p:attrNameLst>
                                      </p:cBhvr>
                                      <p:tavLst>
                                        <p:tav tm="0">
                                          <p:val>
                                            <p:fltVal val="0"/>
                                          </p:val>
                                        </p:tav>
                                        <p:tav tm="100000">
                                          <p:val>
                                            <p:strVal val="#ppt_h"/>
                                          </p:val>
                                        </p:tav>
                                      </p:tavLst>
                                    </p:anim>
                                    <p:anim calcmode="lin" valueType="num">
                                      <p:cBhvr>
                                        <p:cTn id="49"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4"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Grp="1" noChangeArrowheads="1"/>
          </p:cNvSpPr>
          <p:nvPr>
            <p:ph idx="1"/>
          </p:nvPr>
        </p:nvSpPr>
        <p:spPr>
          <a:xfrm>
            <a:off x="457200" y="990600"/>
            <a:ext cx="8229600" cy="4525963"/>
          </a:xfrm>
          <a:prstGeom prst="rect">
            <a:avLst/>
          </a:prstGeom>
        </p:spPr>
        <p:txBody>
          <a:bodyPr vert="horz" rtlCol="0">
            <a:normAutofit/>
          </a:bodyPr>
          <a:lstStyle/>
          <a:p>
            <a:pPr lvl="0" algn="l" rtl="0">
              <a:buNone/>
              <a:defRPr/>
            </a:pPr>
            <a:r>
              <a:rPr kumimoji="1" lang="en-US" sz="3200" b="1" i="0" u="none" strike="noStrike" kern="0" cap="none" spc="0" normalizeH="0" baseline="0" noProof="0" dirty="0" smtClean="0">
                <a:ln>
                  <a:noFill/>
                </a:ln>
                <a:solidFill>
                  <a:schemeClr val="accent3">
                    <a:lumMod val="50000"/>
                  </a:schemeClr>
                </a:solidFill>
                <a:effectLst/>
                <a:uLnTx/>
                <a:uFillTx/>
                <a:latin typeface="+mn-lt"/>
                <a:ea typeface="+mn-ea"/>
                <a:cs typeface="+mn-cs"/>
              </a:rPr>
              <a:t>These plates of</a:t>
            </a:r>
            <a:r>
              <a:rPr kumimoji="1" lang="en-US" sz="3200" b="1" i="0" u="none" strike="noStrike" kern="0" cap="none" spc="0" normalizeH="0" noProof="0" dirty="0" smtClean="0">
                <a:ln>
                  <a:noFill/>
                </a:ln>
                <a:solidFill>
                  <a:schemeClr val="accent3">
                    <a:lumMod val="50000"/>
                  </a:schemeClr>
                </a:solidFill>
                <a:effectLst/>
                <a:uLnTx/>
                <a:uFillTx/>
                <a:latin typeface="+mn-lt"/>
                <a:ea typeface="+mn-ea"/>
                <a:cs typeface="+mn-cs"/>
              </a:rPr>
              <a:t> fungus</a:t>
            </a:r>
            <a:r>
              <a:rPr kumimoji="1" lang="en-US" sz="3200" b="1" i="0" u="none" strike="noStrike" kern="0" cap="none" spc="0" normalizeH="0" baseline="0" noProof="0" dirty="0" smtClean="0">
                <a:ln>
                  <a:noFill/>
                </a:ln>
                <a:solidFill>
                  <a:schemeClr val="accent3">
                    <a:lumMod val="50000"/>
                  </a:schemeClr>
                </a:solidFill>
                <a:effectLst/>
                <a:uLnTx/>
                <a:uFillTx/>
                <a:latin typeface="+mn-lt"/>
                <a:ea typeface="+mn-ea"/>
                <a:cs typeface="+mn-cs"/>
              </a:rPr>
              <a:t> </a:t>
            </a:r>
            <a:r>
              <a:rPr kumimoji="1" lang="en-US" sz="3200" b="0" i="0" u="none" strike="noStrike" kern="0" cap="none" spc="0" normalizeH="0" baseline="0" noProof="0" dirty="0" smtClean="0">
                <a:ln>
                  <a:noFill/>
                </a:ln>
                <a:solidFill>
                  <a:schemeClr val="tx1"/>
                </a:solidFill>
                <a:effectLst/>
                <a:uLnTx/>
                <a:uFillTx/>
                <a:latin typeface="+mn-lt"/>
                <a:ea typeface="+mn-ea"/>
                <a:cs typeface="+mn-cs"/>
              </a:rPr>
              <a:t>will be incubated </a:t>
            </a:r>
            <a:r>
              <a:rPr lang="en-US" dirty="0" smtClean="0">
                <a:solidFill>
                  <a:schemeClr val="tx1"/>
                </a:solidFill>
              </a:rPr>
              <a:t>straight</a:t>
            </a:r>
            <a:r>
              <a:rPr kumimoji="1" lang="en-US" sz="3200" b="0" i="0" u="none" strike="noStrike" kern="0" cap="none" spc="0" normalizeH="0" baseline="0" noProof="0" dirty="0" smtClean="0">
                <a:ln>
                  <a:noFill/>
                </a:ln>
                <a:solidFill>
                  <a:schemeClr val="tx1"/>
                </a:solidFill>
                <a:effectLst/>
                <a:uLnTx/>
                <a:uFillTx/>
                <a:latin typeface="+mn-lt"/>
                <a:ea typeface="+mn-ea"/>
                <a:cs typeface="+mn-cs"/>
              </a:rPr>
              <a:t> at 28° C for 2-5 days and then stored at refrigerator until next week when you will observe for results.</a:t>
            </a:r>
          </a:p>
        </p:txBody>
      </p:sp>
      <p:pic>
        <p:nvPicPr>
          <p:cNvPr id="5122" name="Picture 2" descr="http://images.carolina.com/images/en_US/local/products/detail/216600_bit.jpg"/>
          <p:cNvPicPr>
            <a:picLocks noChangeAspect="1" noChangeArrowheads="1"/>
          </p:cNvPicPr>
          <p:nvPr/>
        </p:nvPicPr>
        <p:blipFill>
          <a:blip r:embed="rId3" cstate="print"/>
          <a:srcRect/>
          <a:stretch>
            <a:fillRect/>
          </a:stretch>
        </p:blipFill>
        <p:spPr bwMode="auto">
          <a:xfrm>
            <a:off x="2895600" y="3124200"/>
            <a:ext cx="3352800" cy="3352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1143000"/>
          </a:xfrm>
        </p:spPr>
        <p:txBody>
          <a:bodyPr>
            <a:normAutofit/>
          </a:bodyPr>
          <a:lstStyle/>
          <a:p>
            <a:r>
              <a:rPr lang="en-US" sz="6000" dirty="0" smtClean="0">
                <a:solidFill>
                  <a:srgbClr val="7030A0"/>
                </a:solidFill>
              </a:rPr>
              <a:t>Result</a:t>
            </a:r>
            <a:endParaRPr lang="ar-SY" sz="6000" dirty="0">
              <a:solidFill>
                <a:srgbClr val="7030A0"/>
              </a:solidFill>
            </a:endParaRPr>
          </a:p>
        </p:txBody>
      </p:sp>
    </p:spTree>
  </p:cSld>
  <p:clrMapOvr>
    <a:masterClrMapping/>
  </p:clrMapOvr>
  <p:transition spd="med">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6"/>
          <p:cNvSpPr/>
          <p:nvPr/>
        </p:nvSpPr>
        <p:spPr>
          <a:xfrm>
            <a:off x="1905000" y="990600"/>
            <a:ext cx="2286000" cy="914400"/>
          </a:xfrm>
          <a:prstGeom prst="flowChartTerminator">
            <a:avLst/>
          </a:prstGeom>
          <a:solidFill>
            <a:srgbClr val="CA62A0"/>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3200" b="1" dirty="0" smtClean="0"/>
              <a:t>Bacteria</a:t>
            </a:r>
            <a:endParaRPr lang="ar-SY" sz="3200" b="1" dirty="0"/>
          </a:p>
        </p:txBody>
      </p:sp>
      <p:sp>
        <p:nvSpPr>
          <p:cNvPr id="5" name="Flowchart: Terminator 9"/>
          <p:cNvSpPr/>
          <p:nvPr/>
        </p:nvSpPr>
        <p:spPr>
          <a:xfrm>
            <a:off x="5029200" y="990600"/>
            <a:ext cx="2286000" cy="914400"/>
          </a:xfrm>
          <a:prstGeom prst="flowChartTerminator">
            <a:avLst/>
          </a:prstGeom>
          <a:solidFill>
            <a:srgbClr val="CA62A0"/>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3200" b="1" dirty="0" smtClean="0"/>
              <a:t>Fungi</a:t>
            </a:r>
            <a:endParaRPr lang="ar-SY" b="1" dirty="0"/>
          </a:p>
        </p:txBody>
      </p:sp>
      <p:pic>
        <p:nvPicPr>
          <p:cNvPr id="6146" name="Picture 2" descr="i-baa7f5842895316e8e0aa50f7b4ae8c8-creek_bacteria.jpg"/>
          <p:cNvPicPr>
            <a:picLocks noChangeAspect="1" noChangeArrowheads="1"/>
          </p:cNvPicPr>
          <p:nvPr/>
        </p:nvPicPr>
        <p:blipFill>
          <a:blip r:embed="rId3" cstate="print"/>
          <a:srcRect/>
          <a:stretch>
            <a:fillRect/>
          </a:stretch>
        </p:blipFill>
        <p:spPr bwMode="auto">
          <a:xfrm>
            <a:off x="1676400" y="2209800"/>
            <a:ext cx="2857500" cy="2857501"/>
          </a:xfrm>
          <a:prstGeom prst="rect">
            <a:avLst/>
          </a:prstGeom>
          <a:noFill/>
        </p:spPr>
      </p:pic>
      <p:pic>
        <p:nvPicPr>
          <p:cNvPr id="6148" name="Picture 4" descr="http://www.lbl.gov/Science-Articles/Archive/sb/July-2004/mold_plates.jpg"/>
          <p:cNvPicPr>
            <a:picLocks noChangeAspect="1" noChangeArrowheads="1"/>
          </p:cNvPicPr>
          <p:nvPr/>
        </p:nvPicPr>
        <p:blipFill>
          <a:blip r:embed="rId4" cstate="print"/>
          <a:srcRect/>
          <a:stretch>
            <a:fillRect/>
          </a:stretch>
        </p:blipFill>
        <p:spPr bwMode="auto">
          <a:xfrm>
            <a:off x="5029200" y="2133600"/>
            <a:ext cx="2857500" cy="347662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133600"/>
            <a:ext cx="8229600" cy="1143000"/>
          </a:xfrm>
        </p:spPr>
        <p:txBody>
          <a:bodyPr>
            <a:normAutofit/>
          </a:bodyPr>
          <a:lstStyle/>
          <a:p>
            <a:r>
              <a:rPr lang="en-US" sz="6000" dirty="0" smtClean="0">
                <a:latin typeface="Stencil" pitchFamily="82" charset="0"/>
              </a:rPr>
              <a:t>Thanks…</a:t>
            </a:r>
            <a:endParaRPr lang="ar-SA" sz="6000" dirty="0">
              <a:latin typeface="Stencil" pitchFamily="82" charset="0"/>
            </a:endParaRPr>
          </a:p>
        </p:txBody>
      </p:sp>
      <p:sp>
        <p:nvSpPr>
          <p:cNvPr id="4" name="مستطيل 3"/>
          <p:cNvSpPr/>
          <p:nvPr/>
        </p:nvSpPr>
        <p:spPr>
          <a:xfrm>
            <a:off x="152400" y="6096000"/>
            <a:ext cx="2286000" cy="5334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أ.شروق </a:t>
            </a:r>
            <a:r>
              <a:rPr lang="ar-SA" b="1" dirty="0" err="1" smtClean="0">
                <a:solidFill>
                  <a:schemeClr val="tx1"/>
                </a:solidFill>
              </a:rPr>
              <a:t>الشهراني</a:t>
            </a:r>
            <a:endParaRPr lang="ar-SA"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The Aim</a:t>
            </a:r>
            <a:endParaRPr lang="ar-SY" dirty="0"/>
          </a:p>
        </p:txBody>
      </p:sp>
      <p:sp>
        <p:nvSpPr>
          <p:cNvPr id="3" name="Content Placeholder 2"/>
          <p:cNvSpPr>
            <a:spLocks noGrp="1"/>
          </p:cNvSpPr>
          <p:nvPr>
            <p:ph idx="1"/>
          </p:nvPr>
        </p:nvSpPr>
        <p:spPr>
          <a:xfrm>
            <a:off x="457200" y="1371600"/>
            <a:ext cx="8229600" cy="4525963"/>
          </a:xfrm>
        </p:spPr>
        <p:txBody>
          <a:bodyPr/>
          <a:lstStyle/>
          <a:p>
            <a:pPr algn="ctr" rtl="0">
              <a:buNone/>
            </a:pPr>
            <a:r>
              <a:rPr lang="en-US" b="1" dirty="0" smtClean="0">
                <a:solidFill>
                  <a:srgbClr val="C00000"/>
                </a:solidFill>
              </a:rPr>
              <a:t>Isolation of micro organisms from various environments</a:t>
            </a:r>
            <a:endParaRPr lang="ar-SY" dirty="0">
              <a:solidFill>
                <a:srgbClr val="C00000"/>
              </a:solidFill>
            </a:endParaRPr>
          </a:p>
        </p:txBody>
      </p:sp>
      <p:pic>
        <p:nvPicPr>
          <p:cNvPr id="30722" name="Picture 2" descr="http://www.medic.usm.my/microbiology/images/stories/microbiologist1.jpg"/>
          <p:cNvPicPr>
            <a:picLocks noChangeAspect="1" noChangeArrowheads="1"/>
          </p:cNvPicPr>
          <p:nvPr/>
        </p:nvPicPr>
        <p:blipFill>
          <a:blip r:embed="rId3" cstate="print"/>
          <a:srcRect/>
          <a:stretch>
            <a:fillRect/>
          </a:stretch>
        </p:blipFill>
        <p:spPr bwMode="auto">
          <a:xfrm>
            <a:off x="1600200" y="2667000"/>
            <a:ext cx="6096000" cy="37433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i="1" dirty="0" smtClean="0"/>
              <a:t> The </a:t>
            </a:r>
            <a:r>
              <a:rPr lang="en-US" b="1" i="1" smtClean="0"/>
              <a:t>five steps :</a:t>
            </a:r>
            <a:endParaRPr lang="ar-SY" dirty="0"/>
          </a:p>
        </p:txBody>
      </p:sp>
      <p:sp>
        <p:nvSpPr>
          <p:cNvPr id="3" name="Content Placeholder 2"/>
          <p:cNvSpPr>
            <a:spLocks noGrp="1"/>
          </p:cNvSpPr>
          <p:nvPr>
            <p:ph idx="1"/>
          </p:nvPr>
        </p:nvSpPr>
        <p:spPr/>
        <p:txBody>
          <a:bodyPr>
            <a:normAutofit fontScale="92500" lnSpcReduction="10000"/>
          </a:bodyPr>
          <a:lstStyle/>
          <a:p>
            <a:pPr marL="514350" indent="-514350" algn="l" rtl="0">
              <a:buFont typeface="+mj-lt"/>
              <a:buAutoNum type="arabicPeriod"/>
            </a:pPr>
            <a:r>
              <a:rPr lang="en-US" b="1" dirty="0" smtClean="0">
                <a:solidFill>
                  <a:srgbClr val="C00000"/>
                </a:solidFill>
              </a:rPr>
              <a:t>Isolation </a:t>
            </a:r>
            <a:r>
              <a:rPr lang="en-US" b="1" dirty="0" smtClean="0">
                <a:solidFill>
                  <a:schemeClr val="bg2">
                    <a:lumMod val="25000"/>
                  </a:schemeClr>
                </a:solidFill>
              </a:rPr>
              <a:t>–separating one species from another.</a:t>
            </a:r>
            <a:endParaRPr lang="en-US" b="1" dirty="0" smtClean="0">
              <a:solidFill>
                <a:srgbClr val="C00000"/>
              </a:solidFill>
            </a:endParaRPr>
          </a:p>
          <a:p>
            <a:pPr marL="514350" lvl="0" indent="-514350" algn="l" rtl="0">
              <a:buFont typeface="+mj-lt"/>
              <a:buAutoNum type="arabicPeriod"/>
            </a:pPr>
            <a:r>
              <a:rPr lang="en-US" b="1" dirty="0" smtClean="0">
                <a:solidFill>
                  <a:srgbClr val="C00000"/>
                </a:solidFill>
              </a:rPr>
              <a:t>Inoculation </a:t>
            </a:r>
            <a:r>
              <a:rPr lang="en-US" b="1" dirty="0" smtClean="0">
                <a:solidFill>
                  <a:schemeClr val="bg2">
                    <a:lumMod val="25000"/>
                  </a:schemeClr>
                </a:solidFill>
              </a:rPr>
              <a:t>– introduction of a sample into a container of media to produce a culture of observable growth.</a:t>
            </a:r>
            <a:endParaRPr lang="en-US" dirty="0" smtClean="0">
              <a:solidFill>
                <a:schemeClr val="bg2">
                  <a:lumMod val="25000"/>
                </a:schemeClr>
              </a:solidFill>
            </a:endParaRPr>
          </a:p>
          <a:p>
            <a:pPr marL="514350" lvl="0" indent="-514350" algn="l" rtl="0">
              <a:buFont typeface="+mj-lt"/>
              <a:buAutoNum type="arabicPeriod"/>
            </a:pPr>
            <a:r>
              <a:rPr lang="en-US" b="1" dirty="0" smtClean="0">
                <a:solidFill>
                  <a:srgbClr val="C00000"/>
                </a:solidFill>
              </a:rPr>
              <a:t>Incubation </a:t>
            </a:r>
            <a:r>
              <a:rPr lang="en-US" b="1" dirty="0" smtClean="0">
                <a:solidFill>
                  <a:schemeClr val="bg2">
                    <a:lumMod val="25000"/>
                  </a:schemeClr>
                </a:solidFill>
              </a:rPr>
              <a:t>–  conditions that allow growth </a:t>
            </a:r>
            <a:r>
              <a:rPr lang="en-US" b="1" dirty="0" err="1" smtClean="0">
                <a:solidFill>
                  <a:schemeClr val="bg2">
                    <a:lumMod val="25000"/>
                  </a:schemeClr>
                </a:solidFill>
              </a:rPr>
              <a:t>eg</a:t>
            </a:r>
            <a:r>
              <a:rPr lang="en-US" b="1" dirty="0" smtClean="0">
                <a:solidFill>
                  <a:schemeClr val="bg2">
                    <a:lumMod val="25000"/>
                  </a:schemeClr>
                </a:solidFill>
              </a:rPr>
              <a:t>., temperature ,humidity etc..</a:t>
            </a:r>
            <a:endParaRPr lang="en-US" dirty="0" smtClean="0">
              <a:solidFill>
                <a:schemeClr val="bg2">
                  <a:lumMod val="25000"/>
                </a:schemeClr>
              </a:solidFill>
            </a:endParaRPr>
          </a:p>
          <a:p>
            <a:pPr marL="514350" lvl="0" indent="-514350" algn="l" rtl="0">
              <a:buFont typeface="+mj-lt"/>
              <a:buAutoNum type="arabicPeriod"/>
            </a:pPr>
            <a:r>
              <a:rPr lang="en-US" b="1" dirty="0" smtClean="0">
                <a:solidFill>
                  <a:srgbClr val="C00000"/>
                </a:solidFill>
              </a:rPr>
              <a:t>Inspection.</a:t>
            </a:r>
            <a:endParaRPr lang="en-US" dirty="0" smtClean="0">
              <a:solidFill>
                <a:srgbClr val="C00000"/>
              </a:solidFill>
            </a:endParaRPr>
          </a:p>
          <a:p>
            <a:pPr marL="514350" lvl="0" indent="-514350" algn="l" rtl="0">
              <a:buFont typeface="+mj-lt"/>
              <a:buAutoNum type="arabicPeriod"/>
            </a:pPr>
            <a:r>
              <a:rPr lang="en-US" b="1" dirty="0" smtClean="0">
                <a:solidFill>
                  <a:srgbClr val="C00000"/>
                </a:solidFill>
              </a:rPr>
              <a:t>Identification</a:t>
            </a:r>
            <a:r>
              <a:rPr lang="en-US" b="1" dirty="0" smtClean="0"/>
              <a:t>.</a:t>
            </a:r>
            <a:endParaRPr lang="en-US" dirty="0" smtClean="0"/>
          </a:p>
          <a:p>
            <a:pPr algn="l" rtl="0"/>
            <a:endParaRPr lang="ar-S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Incubator</a:t>
            </a:r>
            <a:endParaRPr lang="en-US" sz="4800" dirty="0">
              <a:solidFill>
                <a:srgbClr val="FF0000"/>
              </a:solidFill>
            </a:endParaRPr>
          </a:p>
        </p:txBody>
      </p:sp>
      <p:sp>
        <p:nvSpPr>
          <p:cNvPr id="3" name="Content Placeholder 2"/>
          <p:cNvSpPr>
            <a:spLocks noGrp="1"/>
          </p:cNvSpPr>
          <p:nvPr>
            <p:ph idx="1"/>
          </p:nvPr>
        </p:nvSpPr>
        <p:spPr>
          <a:xfrm>
            <a:off x="0" y="1219200"/>
            <a:ext cx="6172200" cy="4144963"/>
          </a:xfrm>
        </p:spPr>
        <p:txBody>
          <a:bodyPr>
            <a:normAutofit/>
          </a:bodyPr>
          <a:lstStyle/>
          <a:p>
            <a:pPr lvl="0" algn="l" rtl="0"/>
            <a:r>
              <a:rPr lang="en-US" sz="3000" b="1" dirty="0" smtClean="0">
                <a:solidFill>
                  <a:schemeClr val="bg2">
                    <a:lumMod val="25000"/>
                  </a:schemeClr>
                </a:solidFill>
              </a:rPr>
              <a:t>In biology, an incubator is a device used to grow and maintain microbiological cultures or cell cultures. The incubator maintains optimal temperature, humidity and other conditions such as the carbon dioxide (CO2) and oxygen content of the atmosphere inside. </a:t>
            </a:r>
          </a:p>
          <a:p>
            <a:pPr algn="l" rtl="0"/>
            <a:endParaRPr lang="en-US" dirty="0">
              <a:solidFill>
                <a:schemeClr val="tx1"/>
              </a:solidFill>
            </a:endParaRPr>
          </a:p>
        </p:txBody>
      </p:sp>
      <p:pic>
        <p:nvPicPr>
          <p:cNvPr id="1026" name="Picture 2" descr="نتيجة بحث الصور عن ‪incubator microbiology‬‏"/>
          <p:cNvPicPr>
            <a:picLocks noChangeAspect="1" noChangeArrowheads="1"/>
          </p:cNvPicPr>
          <p:nvPr/>
        </p:nvPicPr>
        <p:blipFill>
          <a:blip r:embed="rId2" cstate="print"/>
          <a:srcRect l="10667" t="9333" r="12000" b="9333"/>
          <a:stretch>
            <a:fillRect/>
          </a:stretch>
        </p:blipFill>
        <p:spPr bwMode="auto">
          <a:xfrm>
            <a:off x="6781800" y="3810000"/>
            <a:ext cx="2362200" cy="2484383"/>
          </a:xfrm>
          <a:prstGeom prst="rect">
            <a:avLst/>
          </a:prstGeom>
          <a:noFill/>
        </p:spPr>
      </p:pic>
      <p:pic>
        <p:nvPicPr>
          <p:cNvPr id="1028" name="Picture 4" descr="نتيجة بحث الصور عن ‪incubator microbiology‬‏"/>
          <p:cNvPicPr>
            <a:picLocks noChangeAspect="1" noChangeArrowheads="1"/>
          </p:cNvPicPr>
          <p:nvPr/>
        </p:nvPicPr>
        <p:blipFill>
          <a:blip r:embed="rId3" cstate="print"/>
          <a:srcRect l="17905" t="6916" r="17592"/>
          <a:stretch>
            <a:fillRect/>
          </a:stretch>
        </p:blipFill>
        <p:spPr bwMode="auto">
          <a:xfrm>
            <a:off x="6477000" y="381000"/>
            <a:ext cx="2514600" cy="3076576"/>
          </a:xfrm>
          <a:prstGeom prst="rect">
            <a:avLst/>
          </a:prstGeom>
          <a:noFill/>
        </p:spPr>
      </p:pic>
      <p:pic>
        <p:nvPicPr>
          <p:cNvPr id="1030" name="Picture 6" descr="نتيجة بحث الصور عن ‪incubator microbiology‬‏"/>
          <p:cNvPicPr>
            <a:picLocks noChangeAspect="1" noChangeArrowheads="1"/>
          </p:cNvPicPr>
          <p:nvPr/>
        </p:nvPicPr>
        <p:blipFill>
          <a:blip r:embed="rId4" cstate="print"/>
          <a:srcRect/>
          <a:stretch>
            <a:fillRect/>
          </a:stretch>
        </p:blipFill>
        <p:spPr bwMode="auto">
          <a:xfrm>
            <a:off x="4419600" y="4572000"/>
            <a:ext cx="2286000" cy="228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Samples </a:t>
            </a:r>
            <a:endParaRPr lang="ar-SY" dirty="0"/>
          </a:p>
        </p:txBody>
      </p:sp>
      <p:sp>
        <p:nvSpPr>
          <p:cNvPr id="4" name="Rectangle 3"/>
          <p:cNvSpPr/>
          <p:nvPr/>
        </p:nvSpPr>
        <p:spPr>
          <a:xfrm>
            <a:off x="685800" y="1219200"/>
            <a:ext cx="3352800"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r>
              <a:rPr lang="en-US" sz="2400" b="1" dirty="0" smtClean="0">
                <a:solidFill>
                  <a:schemeClr val="bg1"/>
                </a:solidFill>
              </a:rPr>
              <a:t>Environmental Sample</a:t>
            </a:r>
            <a:endParaRPr lang="ar-SY" sz="2400" b="1" dirty="0">
              <a:solidFill>
                <a:schemeClr val="bg1"/>
              </a:solidFill>
            </a:endParaRPr>
          </a:p>
        </p:txBody>
      </p:sp>
      <p:sp>
        <p:nvSpPr>
          <p:cNvPr id="5" name="Rectangle 4"/>
          <p:cNvSpPr/>
          <p:nvPr/>
        </p:nvSpPr>
        <p:spPr>
          <a:xfrm>
            <a:off x="5562600" y="1219200"/>
            <a:ext cx="3352800" cy="4616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r>
              <a:rPr lang="en-US" sz="2400" b="1" dirty="0" smtClean="0">
                <a:solidFill>
                  <a:schemeClr val="bg1"/>
                </a:solidFill>
              </a:rPr>
              <a:t>Normal Flora Samples</a:t>
            </a:r>
            <a:endParaRPr lang="ar-SY" sz="2400" b="1" dirty="0">
              <a:solidFill>
                <a:schemeClr val="bg1"/>
              </a:solidFill>
            </a:endParaRPr>
          </a:p>
        </p:txBody>
      </p:sp>
      <p:pic>
        <p:nvPicPr>
          <p:cNvPr id="6" name="Picture 10" descr="taking environmental samples"/>
          <p:cNvPicPr>
            <a:picLocks noChangeAspect="1" noChangeArrowheads="1"/>
          </p:cNvPicPr>
          <p:nvPr/>
        </p:nvPicPr>
        <p:blipFill>
          <a:blip r:embed="rId3" cstate="print"/>
          <a:srcRect/>
          <a:stretch>
            <a:fillRect/>
          </a:stretch>
        </p:blipFill>
        <p:spPr bwMode="auto">
          <a:xfrm>
            <a:off x="228600" y="1905000"/>
            <a:ext cx="2160451" cy="1981200"/>
          </a:xfrm>
          <a:prstGeom prst="rect">
            <a:avLst/>
          </a:prstGeom>
          <a:noFill/>
          <a:ln w="9525">
            <a:noFill/>
            <a:miter lim="800000"/>
            <a:headEnd/>
            <a:tailEnd/>
          </a:ln>
        </p:spPr>
      </p:pic>
      <p:sp>
        <p:nvSpPr>
          <p:cNvPr id="7" name="Rectangle 12"/>
          <p:cNvSpPr>
            <a:spLocks noChangeArrowheads="1"/>
          </p:cNvSpPr>
          <p:nvPr/>
        </p:nvSpPr>
        <p:spPr bwMode="auto">
          <a:xfrm>
            <a:off x="533400" y="5943600"/>
            <a:ext cx="3467100" cy="70788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000" b="1" dirty="0"/>
              <a:t>Surface samples are </a:t>
            </a:r>
            <a:r>
              <a:rPr lang="en-US" sz="2000" b="1" dirty="0" smtClean="0"/>
              <a:t>normally</a:t>
            </a:r>
          </a:p>
          <a:p>
            <a:pPr algn="ctr"/>
            <a:r>
              <a:rPr lang="en-US" sz="2000" b="1" dirty="0" smtClean="0"/>
              <a:t> </a:t>
            </a:r>
            <a:r>
              <a:rPr lang="en-US" sz="2000" b="1" dirty="0"/>
              <a:t>taken using sterile swabs</a:t>
            </a:r>
            <a:r>
              <a:rPr lang="ar-SA" sz="2000" b="1" dirty="0"/>
              <a:t> </a:t>
            </a:r>
          </a:p>
        </p:txBody>
      </p:sp>
      <p:pic>
        <p:nvPicPr>
          <p:cNvPr id="8" name="Picture 11" descr="Allergen testing"/>
          <p:cNvPicPr>
            <a:picLocks noChangeAspect="1" noChangeArrowheads="1"/>
          </p:cNvPicPr>
          <p:nvPr/>
        </p:nvPicPr>
        <p:blipFill>
          <a:blip r:embed="rId4" cstate="print"/>
          <a:srcRect/>
          <a:stretch>
            <a:fillRect/>
          </a:stretch>
        </p:blipFill>
        <p:spPr bwMode="auto">
          <a:xfrm>
            <a:off x="2362200" y="1905000"/>
            <a:ext cx="2123256" cy="2022832"/>
          </a:xfrm>
          <a:prstGeom prst="rect">
            <a:avLst/>
          </a:prstGeom>
          <a:noFill/>
          <a:ln w="9525">
            <a:noFill/>
            <a:miter lim="800000"/>
            <a:headEnd/>
            <a:tailEnd/>
          </a:ln>
        </p:spPr>
      </p:pic>
      <p:pic>
        <p:nvPicPr>
          <p:cNvPr id="9" name="Picture 5" descr="Fig. 3"/>
          <p:cNvPicPr>
            <a:picLocks noChangeAspect="1" noChangeArrowheads="1"/>
          </p:cNvPicPr>
          <p:nvPr/>
        </p:nvPicPr>
        <p:blipFill>
          <a:blip r:embed="rId5" cstate="print"/>
          <a:srcRect r="54636"/>
          <a:stretch>
            <a:fillRect/>
          </a:stretch>
        </p:blipFill>
        <p:spPr bwMode="auto">
          <a:xfrm>
            <a:off x="1371600" y="3962400"/>
            <a:ext cx="1905000" cy="1905000"/>
          </a:xfrm>
          <a:prstGeom prst="rect">
            <a:avLst/>
          </a:prstGeom>
          <a:noFill/>
        </p:spPr>
      </p:pic>
      <p:pic>
        <p:nvPicPr>
          <p:cNvPr id="10" name="Picture 4" descr="hand_germs"/>
          <p:cNvPicPr>
            <a:picLocks noChangeAspect="1" noChangeArrowheads="1"/>
          </p:cNvPicPr>
          <p:nvPr/>
        </p:nvPicPr>
        <p:blipFill>
          <a:blip r:embed="rId6" cstate="print"/>
          <a:srcRect/>
          <a:stretch>
            <a:fillRect/>
          </a:stretch>
        </p:blipFill>
        <p:spPr>
          <a:xfrm>
            <a:off x="5715000" y="1752600"/>
            <a:ext cx="1309254" cy="1371599"/>
          </a:xfrm>
          <a:prstGeom prst="rect">
            <a:avLst/>
          </a:prstGeom>
          <a:noFill/>
        </p:spPr>
      </p:pic>
      <p:pic>
        <p:nvPicPr>
          <p:cNvPr id="11" name="Picture 6" descr="مشاهدة الصورة بالحجم الكامل">
            <a:hlinkClick r:id="rId7"/>
          </p:cNvPr>
          <p:cNvPicPr>
            <a:picLocks noChangeAspect="1" noChangeArrowheads="1"/>
          </p:cNvPicPr>
          <p:nvPr/>
        </p:nvPicPr>
        <p:blipFill>
          <a:blip r:embed="rId8" cstate="print"/>
          <a:srcRect/>
          <a:stretch>
            <a:fillRect/>
          </a:stretch>
        </p:blipFill>
        <p:spPr bwMode="auto">
          <a:xfrm>
            <a:off x="7238999" y="1752600"/>
            <a:ext cx="1560031" cy="1371600"/>
          </a:xfrm>
          <a:prstGeom prst="rect">
            <a:avLst/>
          </a:prstGeom>
          <a:noFill/>
          <a:ln w="9525">
            <a:noFill/>
            <a:miter lim="800000"/>
            <a:headEnd/>
            <a:tailEnd/>
          </a:ln>
        </p:spPr>
      </p:pic>
      <p:pic>
        <p:nvPicPr>
          <p:cNvPr id="12" name="Picture 11" descr="SterileSwabandPetriDish-medium-init-"/>
          <p:cNvPicPr>
            <a:picLocks noChangeAspect="1" noChangeArrowheads="1"/>
          </p:cNvPicPr>
          <p:nvPr/>
        </p:nvPicPr>
        <p:blipFill>
          <a:blip r:embed="rId9" cstate="print"/>
          <a:srcRect/>
          <a:stretch>
            <a:fillRect/>
          </a:stretch>
        </p:blipFill>
        <p:spPr bwMode="auto">
          <a:xfrm>
            <a:off x="6324600" y="3124200"/>
            <a:ext cx="1524000" cy="1143000"/>
          </a:xfrm>
          <a:prstGeom prst="rect">
            <a:avLst/>
          </a:prstGeom>
          <a:noFill/>
          <a:ln w="9525">
            <a:noFill/>
            <a:miter lim="800000"/>
            <a:headEnd/>
            <a:tailEnd/>
          </a:ln>
        </p:spPr>
      </p:pic>
      <p:pic>
        <p:nvPicPr>
          <p:cNvPr id="13" name="Picture 13" descr="ApplyingOralSampletoAgar-medium-init-"/>
          <p:cNvPicPr>
            <a:picLocks noChangeAspect="1" noChangeArrowheads="1"/>
          </p:cNvPicPr>
          <p:nvPr/>
        </p:nvPicPr>
        <p:blipFill>
          <a:blip r:embed="rId10" cstate="print"/>
          <a:srcRect/>
          <a:stretch>
            <a:fillRect/>
          </a:stretch>
        </p:blipFill>
        <p:spPr bwMode="auto">
          <a:xfrm>
            <a:off x="6096000" y="4286250"/>
            <a:ext cx="1905000" cy="1428750"/>
          </a:xfrm>
          <a:prstGeom prst="rect">
            <a:avLst/>
          </a:prstGeom>
          <a:noFill/>
          <a:ln w="9525">
            <a:noFill/>
            <a:miter lim="800000"/>
            <a:headEnd/>
            <a:tailEnd/>
          </a:ln>
        </p:spPr>
      </p:pic>
      <p:sp>
        <p:nvSpPr>
          <p:cNvPr id="14" name="Rectangle 14"/>
          <p:cNvSpPr>
            <a:spLocks noChangeArrowheads="1"/>
          </p:cNvSpPr>
          <p:nvPr/>
        </p:nvSpPr>
        <p:spPr bwMode="auto">
          <a:xfrm>
            <a:off x="4495800" y="6066711"/>
            <a:ext cx="4572000" cy="40011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n-US" sz="2000" b="1" dirty="0">
                <a:solidFill>
                  <a:schemeClr val="dk1"/>
                </a:solidFill>
              </a:rPr>
              <a:t>Applying</a:t>
            </a:r>
            <a:r>
              <a:rPr lang="en-US" sz="2000" b="1" dirty="0"/>
              <a:t> oral sample to surface of </a:t>
            </a:r>
            <a:r>
              <a:rPr lang="en-US" sz="2000" b="1" dirty="0" smtClean="0"/>
              <a:t>agar</a:t>
            </a:r>
            <a:endParaRPr lang="ar-SA"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par>
                                <p:cTn id="8" presetID="1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Bottom)">
                                      <p:cBhvr>
                                        <p:cTn id="10" dur="500"/>
                                        <p:tgtEl>
                                          <p:spTgt spid="6"/>
                                        </p:tgtEl>
                                      </p:cBhvr>
                                    </p:animEffect>
                                  </p:childTnLst>
                                </p:cTn>
                              </p:par>
                              <p:par>
                                <p:cTn id="11" presetID="1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lide(fromBottom)">
                                      <p:cBhvr>
                                        <p:cTn id="13" dur="500"/>
                                        <p:tgtEl>
                                          <p:spTgt spid="9"/>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Bottom)">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par>
                                <p:cTn id="22" presetID="1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lide(fromBottom)">
                                      <p:cBhvr>
                                        <p:cTn id="24" dur="500"/>
                                        <p:tgtEl>
                                          <p:spTgt spid="10"/>
                                        </p:tgtEl>
                                      </p:cBhvr>
                                    </p:animEffect>
                                  </p:childTnLst>
                                </p:cTn>
                              </p:par>
                              <p:par>
                                <p:cTn id="25" presetID="1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lide(fromBottom)">
                                      <p:cBhvr>
                                        <p:cTn id="27" dur="500"/>
                                        <p:tgtEl>
                                          <p:spTgt spid="12"/>
                                        </p:tgtEl>
                                      </p:cBhvr>
                                    </p:animEffect>
                                  </p:childTnLst>
                                </p:cTn>
                              </p:par>
                              <p:par>
                                <p:cTn id="28" presetID="12" presetClass="entr" presetSubtype="4"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lide(fromBottom)">
                                      <p:cBhvr>
                                        <p:cTn id="30" dur="500"/>
                                        <p:tgtEl>
                                          <p:spTgt spid="13"/>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143000"/>
          </a:xfrm>
        </p:spPr>
        <p:txBody>
          <a:bodyPr>
            <a:normAutofit/>
          </a:bodyPr>
          <a:lstStyle/>
          <a:p>
            <a:r>
              <a:rPr lang="en-US" sz="6600" dirty="0" smtClean="0">
                <a:solidFill>
                  <a:srgbClr val="7030A0"/>
                </a:solidFill>
              </a:rPr>
              <a:t>Experiment</a:t>
            </a:r>
            <a:endParaRPr lang="ar-SY" sz="6600" dirty="0">
              <a:solidFill>
                <a:srgbClr val="7030A0"/>
              </a:solidFill>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Requirement</a:t>
            </a:r>
            <a:endParaRPr lang="ar-SY" dirty="0">
              <a:solidFill>
                <a:srgbClr val="7030A0"/>
              </a:solidFill>
            </a:endParaRPr>
          </a:p>
        </p:txBody>
      </p:sp>
      <p:sp>
        <p:nvSpPr>
          <p:cNvPr id="3" name="Content Placeholder 2"/>
          <p:cNvSpPr>
            <a:spLocks noGrp="1"/>
          </p:cNvSpPr>
          <p:nvPr>
            <p:ph idx="1"/>
          </p:nvPr>
        </p:nvSpPr>
        <p:spPr/>
        <p:txBody>
          <a:bodyPr/>
          <a:lstStyle/>
          <a:p>
            <a:pPr lvl="0" algn="l" rtl="0"/>
            <a:r>
              <a:rPr lang="en-US" dirty="0" smtClean="0"/>
              <a:t>Petri plates with media</a:t>
            </a:r>
          </a:p>
          <a:p>
            <a:pPr lvl="0" algn="l" rtl="0"/>
            <a:r>
              <a:rPr lang="en-US" dirty="0" smtClean="0"/>
              <a:t>Soil</a:t>
            </a:r>
          </a:p>
          <a:p>
            <a:pPr lvl="0" algn="l" rtl="0"/>
            <a:r>
              <a:rPr lang="en-US" dirty="0" smtClean="0"/>
              <a:t>Rotten fruit</a:t>
            </a:r>
          </a:p>
          <a:p>
            <a:pPr lvl="0" algn="l" rtl="0"/>
            <a:r>
              <a:rPr lang="en-US" dirty="0" smtClean="0"/>
              <a:t>Yoghurt</a:t>
            </a:r>
          </a:p>
          <a:p>
            <a:pPr lvl="0" algn="l" rtl="0"/>
            <a:r>
              <a:rPr lang="en-US" dirty="0" smtClean="0"/>
              <a:t>Mouth swab etc</a:t>
            </a:r>
          </a:p>
          <a:p>
            <a:pPr lvl="0" algn="l" rtl="0"/>
            <a:r>
              <a:rPr lang="en-US" dirty="0" smtClean="0"/>
              <a:t>Incubator……</a:t>
            </a:r>
          </a:p>
          <a:p>
            <a:endParaRPr lang="ar-S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ar-SA" dirty="0" smtClean="0">
                <a:solidFill>
                  <a:srgbClr val="7030A0"/>
                </a:solidFill>
              </a:rPr>
              <a:t> </a:t>
            </a:r>
            <a:r>
              <a:rPr lang="en-US" dirty="0" smtClean="0">
                <a:solidFill>
                  <a:srgbClr val="7030A0"/>
                </a:solidFill>
              </a:rPr>
              <a:t> Various sources of isolation of :</a:t>
            </a:r>
            <a:r>
              <a:rPr lang="ar-SA" dirty="0" smtClean="0">
                <a:solidFill>
                  <a:srgbClr val="7030A0"/>
                </a:solidFill>
              </a:rPr>
              <a:t>  </a:t>
            </a:r>
            <a:endParaRPr lang="ar-SY" dirty="0">
              <a:solidFill>
                <a:srgbClr val="7030A0"/>
              </a:solidFill>
            </a:endParaRPr>
          </a:p>
        </p:txBody>
      </p:sp>
      <p:sp>
        <p:nvSpPr>
          <p:cNvPr id="7" name="Flowchart: Terminator 6"/>
          <p:cNvSpPr/>
          <p:nvPr/>
        </p:nvSpPr>
        <p:spPr>
          <a:xfrm>
            <a:off x="1905000" y="2057400"/>
            <a:ext cx="2286000" cy="914400"/>
          </a:xfrm>
          <a:prstGeom prst="flowChartTerminator">
            <a:avLst/>
          </a:prstGeom>
          <a:solidFill>
            <a:srgbClr val="CA62A0"/>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3200" b="1" dirty="0" smtClean="0"/>
              <a:t>Bacteria</a:t>
            </a:r>
            <a:endParaRPr lang="ar-SY" sz="3200" b="1" dirty="0"/>
          </a:p>
        </p:txBody>
      </p:sp>
      <p:sp>
        <p:nvSpPr>
          <p:cNvPr id="10" name="Flowchart: Terminator 9"/>
          <p:cNvSpPr/>
          <p:nvPr/>
        </p:nvSpPr>
        <p:spPr>
          <a:xfrm>
            <a:off x="5029200" y="2057400"/>
            <a:ext cx="2286000" cy="914400"/>
          </a:xfrm>
          <a:prstGeom prst="flowChartTerminator">
            <a:avLst/>
          </a:prstGeom>
          <a:solidFill>
            <a:srgbClr val="CA62A0"/>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en-US" sz="3200" b="1" dirty="0" smtClean="0"/>
              <a:t>Fungi</a:t>
            </a:r>
            <a:endParaRPr lang="ar-SY" b="1" dirty="0"/>
          </a:p>
        </p:txBody>
      </p:sp>
      <p:pic>
        <p:nvPicPr>
          <p:cNvPr id="3074" name="Picture 2" descr="http://t2.gstatic.com/images?q=tbn:ANd9GcSjjvKrdFefHezmgMqE6sOvBHIj12KslKBd9PNsfYjBb2kAEldt"/>
          <p:cNvPicPr>
            <a:picLocks noChangeAspect="1" noChangeArrowheads="1"/>
          </p:cNvPicPr>
          <p:nvPr/>
        </p:nvPicPr>
        <p:blipFill>
          <a:blip r:embed="rId3" cstate="print"/>
          <a:srcRect/>
          <a:stretch>
            <a:fillRect/>
          </a:stretch>
        </p:blipFill>
        <p:spPr bwMode="auto">
          <a:xfrm>
            <a:off x="2563130" y="3276600"/>
            <a:ext cx="3984536" cy="2971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457200" y="1676400"/>
            <a:ext cx="1752600" cy="914400"/>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en-US" sz="3200" b="1" dirty="0" smtClean="0">
                <a:solidFill>
                  <a:schemeClr val="tx1"/>
                </a:solidFill>
              </a:rPr>
              <a:t>Yoghurt</a:t>
            </a:r>
            <a:endParaRPr lang="en-US" sz="3200" dirty="0">
              <a:solidFill>
                <a:schemeClr val="tx1"/>
              </a:solidFill>
            </a:endParaRPr>
          </a:p>
        </p:txBody>
      </p:sp>
      <p:sp>
        <p:nvSpPr>
          <p:cNvPr id="5" name="Flowchart: Terminator 4"/>
          <p:cNvSpPr/>
          <p:nvPr/>
        </p:nvSpPr>
        <p:spPr>
          <a:xfrm>
            <a:off x="381000" y="3429000"/>
            <a:ext cx="1752600" cy="914400"/>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US" sz="3200" b="1" dirty="0" smtClean="0">
                <a:solidFill>
                  <a:schemeClr val="tx1"/>
                </a:solidFill>
              </a:rPr>
              <a:t>Mouth</a:t>
            </a:r>
            <a:endParaRPr lang="en-US" sz="3200" dirty="0">
              <a:solidFill>
                <a:schemeClr val="tx1"/>
              </a:solidFill>
            </a:endParaRPr>
          </a:p>
        </p:txBody>
      </p:sp>
      <p:sp>
        <p:nvSpPr>
          <p:cNvPr id="8" name="Flowchart: Terminator 7"/>
          <p:cNvSpPr/>
          <p:nvPr/>
        </p:nvSpPr>
        <p:spPr>
          <a:xfrm>
            <a:off x="381000" y="5181600"/>
            <a:ext cx="1752600" cy="914400"/>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US" sz="3200" b="1" dirty="0" smtClean="0">
                <a:solidFill>
                  <a:schemeClr val="tx1"/>
                </a:solidFill>
              </a:rPr>
              <a:t>Hand</a:t>
            </a:r>
            <a:endParaRPr lang="en-US" sz="3200" dirty="0">
              <a:solidFill>
                <a:schemeClr val="tx1"/>
              </a:solidFill>
            </a:endParaRPr>
          </a:p>
        </p:txBody>
      </p:sp>
      <p:sp>
        <p:nvSpPr>
          <p:cNvPr id="10" name="Flowchart: Terminator 9"/>
          <p:cNvSpPr/>
          <p:nvPr/>
        </p:nvSpPr>
        <p:spPr>
          <a:xfrm>
            <a:off x="2667000" y="228600"/>
            <a:ext cx="4191000" cy="914400"/>
          </a:xfrm>
          <a:prstGeom prst="flowChartTerminator">
            <a:avLst/>
          </a:prstGeom>
          <a:solidFill>
            <a:srgbClr val="CA62A0"/>
          </a:solidFill>
        </p:spPr>
        <p:style>
          <a:lnRef idx="0">
            <a:schemeClr val="accent3"/>
          </a:lnRef>
          <a:fillRef idx="3">
            <a:schemeClr val="accent3"/>
          </a:fillRef>
          <a:effectRef idx="3">
            <a:schemeClr val="accent3"/>
          </a:effectRef>
          <a:fontRef idx="minor">
            <a:schemeClr val="lt1"/>
          </a:fontRef>
        </p:style>
        <p:txBody>
          <a:bodyPr rtlCol="1" anchor="ctr"/>
          <a:lstStyle/>
          <a:p>
            <a:pPr algn="ctr" rtl="0"/>
            <a:r>
              <a:rPr lang="en-US" sz="3200" b="1" dirty="0" smtClean="0"/>
              <a:t>Isolation of Bacteria</a:t>
            </a:r>
            <a:endParaRPr lang="ar-SY" sz="3200" b="1" dirty="0"/>
          </a:p>
        </p:txBody>
      </p:sp>
      <p:sp>
        <p:nvSpPr>
          <p:cNvPr id="11" name="Rectangle 10"/>
          <p:cNvSpPr/>
          <p:nvPr/>
        </p:nvSpPr>
        <p:spPr>
          <a:xfrm>
            <a:off x="3048000" y="1447800"/>
            <a:ext cx="5638800" cy="1295400"/>
          </a:xfrm>
          <a:prstGeom prst="rect">
            <a:avLst/>
          </a:prstGeom>
          <a:solidFill>
            <a:schemeClr val="lt1">
              <a:tint val="100000"/>
              <a:alpha val="56000"/>
            </a:schemeClr>
          </a:solidFill>
        </p:spPr>
        <p:style>
          <a:lnRef idx="2">
            <a:schemeClr val="accent1"/>
          </a:lnRef>
          <a:fillRef idx="1">
            <a:schemeClr val="lt1"/>
          </a:fillRef>
          <a:effectRef idx="0">
            <a:schemeClr val="accent1"/>
          </a:effectRef>
          <a:fontRef idx="minor">
            <a:schemeClr val="dk1"/>
          </a:fontRef>
        </p:style>
        <p:txBody>
          <a:bodyPr rtlCol="1" anchor="ctr"/>
          <a:lstStyle/>
          <a:p>
            <a:pPr lvl="0" algn="l" rtl="0">
              <a:buFont typeface="Arial" pitchFamily="34" charset="0"/>
              <a:buChar char="•"/>
            </a:pPr>
            <a:r>
              <a:rPr lang="en-US" sz="2000" dirty="0" smtClean="0"/>
              <a:t> Put a drop of diluted yoghurt on the </a:t>
            </a:r>
          </a:p>
          <a:p>
            <a:pPr lvl="0" algn="l" rtl="0"/>
            <a:r>
              <a:rPr lang="en-US" sz="2000" dirty="0" smtClean="0"/>
              <a:t>solid media plate of bacteria .</a:t>
            </a:r>
          </a:p>
          <a:p>
            <a:pPr lvl="0" algn="l" rtl="0">
              <a:buFont typeface="Arial" pitchFamily="34" charset="0"/>
              <a:buChar char="•"/>
            </a:pPr>
            <a:r>
              <a:rPr lang="en-US" sz="2000" dirty="0" smtClean="0"/>
              <a:t> Incubate at 37 </a:t>
            </a:r>
            <a:r>
              <a:rPr lang="en-US" sz="2000" dirty="0" smtClean="0">
                <a:latin typeface="Arial"/>
                <a:cs typeface="Arial"/>
              </a:rPr>
              <a:t>°</a:t>
            </a:r>
            <a:r>
              <a:rPr lang="en-US" sz="2000" dirty="0" smtClean="0"/>
              <a:t>C for 1 day. </a:t>
            </a:r>
          </a:p>
        </p:txBody>
      </p:sp>
      <p:sp>
        <p:nvSpPr>
          <p:cNvPr id="12" name="Right Arrow 11"/>
          <p:cNvSpPr/>
          <p:nvPr/>
        </p:nvSpPr>
        <p:spPr>
          <a:xfrm>
            <a:off x="2286000" y="1828800"/>
            <a:ext cx="609600" cy="609600"/>
          </a:xfrm>
          <a:prstGeom prst="rightArrow">
            <a:avLst/>
          </a:prstGeom>
          <a:solidFill>
            <a:srgbClr val="CA62A0"/>
          </a:solidFill>
        </p:spPr>
        <p:style>
          <a:lnRef idx="3">
            <a:schemeClr val="lt1"/>
          </a:lnRef>
          <a:fillRef idx="1">
            <a:schemeClr val="accent5"/>
          </a:fillRef>
          <a:effectRef idx="1">
            <a:schemeClr val="accent5"/>
          </a:effectRef>
          <a:fontRef idx="minor">
            <a:schemeClr val="lt1"/>
          </a:fontRef>
        </p:style>
        <p:txBody>
          <a:bodyPr rtlCol="1" anchor="ctr"/>
          <a:lstStyle/>
          <a:p>
            <a:pPr algn="ctr"/>
            <a:endParaRPr lang="ar-SY"/>
          </a:p>
        </p:txBody>
      </p:sp>
      <p:sp>
        <p:nvSpPr>
          <p:cNvPr id="13" name="Rectangle 12"/>
          <p:cNvSpPr/>
          <p:nvPr/>
        </p:nvSpPr>
        <p:spPr>
          <a:xfrm>
            <a:off x="3124200" y="3352800"/>
            <a:ext cx="5867400" cy="1295400"/>
          </a:xfrm>
          <a:prstGeom prst="rect">
            <a:avLst/>
          </a:prstGeom>
          <a:solidFill>
            <a:schemeClr val="lt1">
              <a:tint val="100000"/>
              <a:alpha val="56000"/>
            </a:schemeClr>
          </a:solidFill>
        </p:spPr>
        <p:style>
          <a:lnRef idx="2">
            <a:schemeClr val="accent1"/>
          </a:lnRef>
          <a:fillRef idx="1">
            <a:schemeClr val="lt1"/>
          </a:fillRef>
          <a:effectRef idx="0">
            <a:schemeClr val="accent1"/>
          </a:effectRef>
          <a:fontRef idx="minor">
            <a:schemeClr val="dk1"/>
          </a:fontRef>
        </p:style>
        <p:txBody>
          <a:bodyPr rtlCol="1" anchor="ctr"/>
          <a:lstStyle/>
          <a:p>
            <a:pPr lvl="0" algn="l" rtl="0">
              <a:buFont typeface="Arial" pitchFamily="34" charset="0"/>
              <a:buChar char="•"/>
            </a:pPr>
            <a:r>
              <a:rPr lang="en-US" sz="2000" dirty="0" smtClean="0"/>
              <a:t> Take  some saliva with the help of</a:t>
            </a:r>
          </a:p>
          <a:p>
            <a:pPr lvl="0" algn="l" rtl="0"/>
            <a:r>
              <a:rPr lang="en-US" sz="2000" dirty="0" smtClean="0"/>
              <a:t> a cotton swab.</a:t>
            </a:r>
          </a:p>
          <a:p>
            <a:pPr lvl="0" algn="l" rtl="0">
              <a:buFont typeface="Arial" pitchFamily="34" charset="0"/>
              <a:buChar char="•"/>
            </a:pPr>
            <a:r>
              <a:rPr lang="en-US" sz="2000" dirty="0" smtClean="0"/>
              <a:t> Inoculate it on the media and incubate.</a:t>
            </a:r>
          </a:p>
        </p:txBody>
      </p:sp>
      <p:sp>
        <p:nvSpPr>
          <p:cNvPr id="14" name="Rectangle 13"/>
          <p:cNvSpPr/>
          <p:nvPr/>
        </p:nvSpPr>
        <p:spPr>
          <a:xfrm>
            <a:off x="3124200" y="5105400"/>
            <a:ext cx="5562600" cy="1371600"/>
          </a:xfrm>
          <a:prstGeom prst="rect">
            <a:avLst/>
          </a:prstGeom>
          <a:solidFill>
            <a:schemeClr val="lt1">
              <a:tint val="100000"/>
              <a:alpha val="56000"/>
            </a:schemeClr>
          </a:solidFill>
        </p:spPr>
        <p:style>
          <a:lnRef idx="2">
            <a:schemeClr val="accent1"/>
          </a:lnRef>
          <a:fillRef idx="1">
            <a:schemeClr val="lt1"/>
          </a:fillRef>
          <a:effectRef idx="0">
            <a:schemeClr val="accent1"/>
          </a:effectRef>
          <a:fontRef idx="minor">
            <a:schemeClr val="dk1"/>
          </a:fontRef>
        </p:style>
        <p:txBody>
          <a:bodyPr rtlCol="1" anchor="ctr"/>
          <a:lstStyle/>
          <a:p>
            <a:pPr algn="l" rtl="0">
              <a:buFont typeface="Arial" pitchFamily="34" charset="0"/>
              <a:buChar char="•"/>
            </a:pPr>
            <a:r>
              <a:rPr lang="en-US" sz="2000" dirty="0" smtClean="0"/>
              <a:t>Touch the surface of the solid media</a:t>
            </a:r>
          </a:p>
          <a:p>
            <a:pPr algn="l" rtl="0"/>
            <a:r>
              <a:rPr lang="en-US" sz="2000" dirty="0" smtClean="0"/>
              <a:t>      plate .</a:t>
            </a:r>
          </a:p>
          <a:p>
            <a:pPr algn="l" rtl="0">
              <a:buFont typeface="Arial" pitchFamily="34" charset="0"/>
              <a:buChar char="•"/>
            </a:pPr>
            <a:r>
              <a:rPr lang="en-US" sz="2000" dirty="0" smtClean="0"/>
              <a:t> Incubate 37 </a:t>
            </a:r>
            <a:r>
              <a:rPr lang="en-US" sz="2000" dirty="0" smtClean="0">
                <a:latin typeface="Arial"/>
                <a:cs typeface="Arial"/>
              </a:rPr>
              <a:t>°</a:t>
            </a:r>
            <a:r>
              <a:rPr lang="en-US" sz="2000" dirty="0" smtClean="0"/>
              <a:t>C for 1 day. .</a:t>
            </a:r>
          </a:p>
        </p:txBody>
      </p:sp>
      <p:sp>
        <p:nvSpPr>
          <p:cNvPr id="15" name="Right Arrow 14"/>
          <p:cNvSpPr/>
          <p:nvPr/>
        </p:nvSpPr>
        <p:spPr>
          <a:xfrm>
            <a:off x="2286000" y="5334000"/>
            <a:ext cx="609600" cy="609600"/>
          </a:xfrm>
          <a:prstGeom prst="rightArrow">
            <a:avLst/>
          </a:prstGeom>
          <a:solidFill>
            <a:srgbClr val="CA62A0"/>
          </a:solidFill>
        </p:spPr>
        <p:style>
          <a:lnRef idx="3">
            <a:schemeClr val="lt1"/>
          </a:lnRef>
          <a:fillRef idx="1">
            <a:schemeClr val="accent5"/>
          </a:fillRef>
          <a:effectRef idx="1">
            <a:schemeClr val="accent5"/>
          </a:effectRef>
          <a:fontRef idx="minor">
            <a:schemeClr val="lt1"/>
          </a:fontRef>
        </p:style>
        <p:txBody>
          <a:bodyPr rtlCol="1" anchor="ctr"/>
          <a:lstStyle/>
          <a:p>
            <a:pPr algn="ctr"/>
            <a:endParaRPr lang="ar-SY"/>
          </a:p>
        </p:txBody>
      </p:sp>
      <p:sp>
        <p:nvSpPr>
          <p:cNvPr id="16" name="Right Arrow 15"/>
          <p:cNvSpPr/>
          <p:nvPr/>
        </p:nvSpPr>
        <p:spPr>
          <a:xfrm>
            <a:off x="2286000" y="3581400"/>
            <a:ext cx="609600" cy="609600"/>
          </a:xfrm>
          <a:prstGeom prst="rightArrow">
            <a:avLst/>
          </a:prstGeom>
          <a:solidFill>
            <a:srgbClr val="CA62A0"/>
          </a:solidFill>
        </p:spPr>
        <p:style>
          <a:lnRef idx="3">
            <a:schemeClr val="lt1"/>
          </a:lnRef>
          <a:fillRef idx="1">
            <a:schemeClr val="accent5"/>
          </a:fillRef>
          <a:effectRef idx="1">
            <a:schemeClr val="accent5"/>
          </a:effectRef>
          <a:fontRef idx="minor">
            <a:schemeClr val="lt1"/>
          </a:fontRef>
        </p:style>
        <p:txBody>
          <a:bodyPr rtlCol="1" anchor="ctr"/>
          <a:lstStyle/>
          <a:p>
            <a:pPr algn="ctr"/>
            <a:endParaRPr lang="ar-SY"/>
          </a:p>
        </p:txBody>
      </p:sp>
      <p:pic>
        <p:nvPicPr>
          <p:cNvPr id="2050" name="Picture 2" descr="http://t1.gstatic.com/images?q=tbn:ANd9GcRwE4miZmCDR5pe3YwZql8oAi9tS1tl_UxDKQIq6vko3BYqHFLy"/>
          <p:cNvPicPr>
            <a:picLocks noChangeAspect="1" noChangeArrowheads="1"/>
          </p:cNvPicPr>
          <p:nvPr/>
        </p:nvPicPr>
        <p:blipFill>
          <a:blip r:embed="rId3" cstate="print"/>
          <a:srcRect/>
          <a:stretch>
            <a:fillRect/>
          </a:stretch>
        </p:blipFill>
        <p:spPr bwMode="auto">
          <a:xfrm>
            <a:off x="7467600" y="1524000"/>
            <a:ext cx="1152525" cy="1152526"/>
          </a:xfrm>
          <a:prstGeom prst="rect">
            <a:avLst/>
          </a:prstGeom>
          <a:noFill/>
        </p:spPr>
      </p:pic>
      <p:pic>
        <p:nvPicPr>
          <p:cNvPr id="18" name="Picture 11" descr="SterileSwabandPetriDish-medium-init-"/>
          <p:cNvPicPr>
            <a:picLocks noChangeAspect="1" noChangeArrowheads="1"/>
          </p:cNvPicPr>
          <p:nvPr/>
        </p:nvPicPr>
        <p:blipFill>
          <a:blip r:embed="rId4" cstate="print"/>
          <a:srcRect/>
          <a:stretch>
            <a:fillRect/>
          </a:stretch>
        </p:blipFill>
        <p:spPr bwMode="auto">
          <a:xfrm>
            <a:off x="7467600" y="3505200"/>
            <a:ext cx="1447800" cy="1066800"/>
          </a:xfrm>
          <a:prstGeom prst="rect">
            <a:avLst/>
          </a:prstGeom>
          <a:noFill/>
          <a:ln w="9525">
            <a:noFill/>
            <a:miter lim="800000"/>
            <a:headEnd/>
            <a:tailEnd/>
          </a:ln>
        </p:spPr>
      </p:pic>
      <p:sp>
        <p:nvSpPr>
          <p:cNvPr id="2052" name="AutoShape 4" descr="data:image/jpeg;base64,/9j/4AAQSkZJRgABAQAAAQABAAD/2wCEAAkGBg8QDw8ODxIQDw8PDw8PDw8QDxAPDxAQFRAVFRUQFBQXHCYeFxkjGRQSHy8gJCcpLCwsFR4xNTwqNSYrLCkBCQoKDgwOFw8PGiocHCUpKS0sKSkpLDUtKSwsKSkpLCwpLCwpKSkpLCkpLSoqLCkpKSwsLCksKiksLC4pKSwsLP/AABEIALcBEwMBIgACEQEDEQH/xAAcAAEAAQUBAQAAAAAAAAAAAAAAAQIDBAUGBwj/xAA9EAACAQIEBAQDBQcBCQAAAAAAAQIDEQQSITEFBkFREyJhcTKBkSNSsdHwB0JicqHB4fEUFRYkM0OSosL/xAAaAQEAAwEBAQAAAAAAAAAAAAAAAQIDBAUG/8QAIhEBAQADAAICAgMBAAAAAAAAAAECAxEhMQQSE1EFIkGh/9oADAMBAAIRAxEAPwD3AAAAAAAAAAAAABJAAAkgACSA2AJNBi+ZkpuFNKSi7Sk72dt0jcYXEqpCM1s+nZ9UVmUvpa42e14kgFlQkgACSAAJIAEggASCABIIAEggASCCQIAAEkAAAABIIAEggiQE3JMWjj6cldNa1KlJKScHKcJSUoxUkr/BPbdRb2MkCQQAJLOJrxhCUpOyS3ey6fiXSxjKUpU5qLak07Wai2+12na+17Pcik9vI6HN1CNRUm3rJQz/ALl81nLN2tb3bO+5d4lGN4TlaMrSi3ottnfbSx5BxDkbE0cS6Da8NSvGprGcqSnZSyPVOx2HFFUWElCj/wBVRcYZHKDbs1aMY7txvo9L69EcGGeWFvXufI0aMvpjqy9vSqHFKM5ZITjKVm0k7uUUk80e8fMtVoZSZ878k1K6x9F0lNJNuvZWTppOVpJ2Td0rJ9T6Hi9Dq1bPyTtnHB8z4s+PnMZl9vCoEEmziAQABJBIEEgAQSAAAAAgkAAABAAAkgAAAAJIAAhs8y/alzNXoqGEjOm/Fk6uammpwpwnHJF3b8+Zb7PsdlzTxt4anHJbxKjai3rlSSvK3XdfU8p5g4ZPFNSTUaniS8O0Xlk5pzqOpZWjdpu/43sc2/O/Wye3o/x+GH5Zns84tNwrm/EYfEwxDqzqZW1LxZOraEnebV9ndt3W+qd7tP6A4bVlKlBzzqWW0nUjCM5NaZ3GDss1s1l97psvAOG8o1ZVIyq5HThWUJxpyzt2s3fa0dr9ddjs+Oc647B0YKlLOnJ+epCM3BatR0tpslftuzHTs+kv2eh/IasPkbJ+HkerJknDcD52xFShSnVpwU5RTkrTi/ffS61+ZvsNzRTl8cJQ9VaS/M65sxrxMtGeN5xuwzHoY+lP4Jxfpez+jMi5fvWNnGm5j4N49O8V9pC7j/Evu/kefU+L0oTdGpKOZ3g4O123ZZMu+ubt0Z6njI3pzjZO8ZK0k5Jq2qaWr9kfPfMXBMasTXzUqsr1atRVsknBxcr53PaNk1dN3i9Hsc3yOzlken8DVhtuUzy+vPT0ylON7pbtO9765ct12000Oi4RxdJKnUem0ZdF6M4/hUJQpwhP4oxSeqd330SNvTkiuGVjDZjLeO2TJNNwbHf9qT/kf/ybhHXL2OSzgSQCUBJAAEkAASQAJBAAkEACQQAAAAAAAAADOU4zzdKFSVKgl5G4ynJX8y3UV6bXOrPNOLcv4ilUqyySnTc5zU4pyVnJvW225nstk8N9OONv9lXFeI1cUoeJlTp5rNRtdSte6v6I1ap1IPRZ13j+TLlLEq3sZFJnJba75zGcY0Mak/MnF/xLL+Jf8SL7Mvtp7rT11LL4fB/DeDfZ6fTYgXKMuxnQka+GEqw2tNemkvoy7CvJJtxnZaN5JWXuyDyzlJFynxSrH4JyS6K9/wCjNTWxqbUYv1l7fpl+nVt+fQtLYzykrb/8QYla5k/eMbfgYtfmeU1KnKnSeaM45knFpSte3rdRfyRrIcVo1FONOanKLSaT1V+v9H9DDdTzfNfgXmeX7ZZYSXzONjS0M2jMwKczKozIxVybKnPqtHumdJw7GeJC7+JaS9+/zOUp1TP4bjPDmm/hekvbubYXlY5TsdOAmDdkAAAAAAAAAAAAAAAAAAAAAAAAM5PnPi86cqWHi3FVIuc5J2bV7KN+29/kdYzjP2m4f/kp4iMZOpRjJqUVFxUW4qWa+tkrtW7dimzv1vG2iTLZjL+3OvD053dk3qm0+vZ2KZUpwTtJNfxRk2un7ur6dDiOX+KVv9phGMpTTTzXbnlgldyvrZaK/ud3Cd73vrdPVp7emxwY37Tr2fkarpy+tvXC4jmuv4niZvKpN+HZWcU/gvvbT9bHdYCvmUZdXFX9zBlythZVPFlBZm5SdrpZsyallvl0Wm2u+5sY4SCf2flvulrH3sRjLPafkbdecx+mPGxozuZCbVpRbi+kk7NfNGBGM49FL20f0ZE+JxVou6e2V6O5aOO+lHEcTKrLVRbg/iUIqT9HJLVFpzvCUHdXi1fVb+xcpU3v1evzIxjShKWiy6t9l1uW9qyc9NBwrlqOFcq3iSne0EmlFRhu79/fTb1MvxE7Ti1KMvMmndNW3ua/GcwuE6lNxjUirJKN810tczej6Wt0l3VjV/73bhGhFqjDw403Vj8UHs5xtts3t0Ky4zxHTlo3bf75R2sJXRcp1LmswuPpvw6blapOnnjCTXiOCt5ml7/iZ1NmkrgyxsvltcMZigYWEZtIq601LxnW14NjLrw5bxXl9Y/4NmcxGTi1KO61RvsHj4VFppJbxe6/NG2GXfDLLHjJAuDRQAAAAAAAAAAAAAAAAAAAAAGWMThY1IuM1da6rSUbxcW4vdOzauu7L4A5biXD8Nw6lVxOGo0qVWc1FOFOEFHMlFrypXjo5Wd9X9OWzZnmbu3q31PScdgYVqcqVRXhLfo/depw3FOWauFbnC9Wj95LzQ/mX9zn2Yfr07NGyf7fLBs16r+ow09X9LMs0MTdsyHVi90n7nO6bWxou5gcYqRgs7TlkTkl1bSvZaFcaii4pNptTd9HBZct1LXR+ZGJjMSpeG9JRm7xlF6SVrp+wRznn/GDyjzJLFSqxnCKUMrUo7a38vvo/kV8zxp0IVa9P7OtVUYyak06m0FdNNOyfo/U3OBoqK0jGN9XlSVzR8wcKo+HXhCWWtXk6sYSqVZylUumslJSta8UrtWWr6FfPG8ywy29k5P04uNVpJLotNLJfpFudbd7b/je6X0MapCcW4yioyTalto+t9S1UjJ9El7q3zMOPovtOe3R8p42p5oQjGVqkb5pZMtKXxNWh5mrdZdkdrFaHHcu8PxFCk6sIxlOo19lKbgnFOybequvM7NXXfodenozow8R818y45bLcfTaYV7G0p1FY0lKVrGdRq7GnXDYz8xQ+60a2a0ZRm0LUqgRG0w3GakdJedd9pfXqbbC8QhU+F69YvSX0OZjIh/plpts9q3CV2AOaw3GqkNJPxI+vxfX8zc4PilKr8LtL7stJf5OjHOVlcbGYAC6qSAAJIAAkEAAALAAAAAsAFgBYBYiSJsLAaHivKVCreUPsZ94ryv3j+RwnM+CrYJZpuOkako2s/FUVrbqrXTb9dT1mxg8X4d49J0XlUJ+WrmhmbpP4ox1Vm9NXdejMs9cs8OjTuuGU+3mPm7E4pzcnJ3cm5S1sm27vy7b2+h1/K/E6uIhFzcpulLJdyWXRXWnWTzu7/hRdxH7I6zqUVTrxp0sRKWSFenN16UUnLLNR8rkorutdDOjyvU4fSpRlGSalUvPPmjUbla7SdruK0W6T9zhw0543te/835vx9uuY4e20w1eVrZX2MfGUPNGTgs6TWayzZd3G+9rq/yGBqTzOzile+vb6FfjSqXkmk7tPtb0NXjdaOpwZVUpYqmvGlKTbjN+WN0oxUtNLKP1fdmHwngtHI5+HLM88b1IyzRalKOZJ7aW+hvsRWkpxUrPS2nuWnKbckmtHbb5dhxp+XLnOsWGJdGmnWlmcV56jShmlf4rLqZnD8Qq8FKm043s3fZ9mjD4hgVWpThO6ytax01uZHL/AAx0KShCV03nblq3J/Ijz05h9O9v2/43ipuyL9KOl/kU0m9n2+RetaxbjG1Kr23C11Lcpr6Ft3irkI9suMiHMtQqXRNyoTkW8xMmUXCzaYPj1WnpL7SPr8Xyf5m8wfGaVTRPLL7stH8nszkbkM0x22KXXK74HGYXjNWlopXj92Wq/wAG7wfMlKWlT7N994/XodGOyVjlrsbiwsUwqJq6aafVO6KjRmWAAAAASQABJAAEggASCABJSSAIaMDjNOMoRjJJpySaeq2NgUzpxluk7aq6vqB53xfgEoVKk6bfhpvyJ6r09Voa+NeCjlvZbb9fc9ReFpvVxjf2Rr8fyzhqy1hGL3zRSWvdrqZZa++muOz9vN6koZouDu7+/UU6eaU7NrX66nT4rkipC7pOM/TaVjT1eG1KTalFxfW6sY3GxrMpWFSkvDmnvez+v+pdw+GVk7tbPfQrVHfTffTcrcXpYrV4zadQyPHTt7GtzuL1+RX42pHUWdZFWX9Sc2hh1KuqLsapKi/TZVnsWFIqzEcSutlGYZihyIqYu5hctJlSZXi3VTKWipSDZCy5hsfUpO8JOPpfR/LY3GE5se1WF/4oaP6M0LRRIvjsyxVuGNdrDmHDNJ+Ja/Rxkmv6A4fXuDT87P8ADHpIAOtzAFgAAAAAAAAAAFgAAAAAAUVKUZK0kpLs0mVgDXVeAYaW9NL+VuP9yhct4b7r/wDNm0BHIntampy1QassyXa+ZL6ml4hyfON5Unn65dpf5OwsCtwlTMrHltaEk7STTTs09ClVD0XifBqVdeZWl0mt1790cRxbgdWhLzK8XtJbP9djDLCxrM5WNGoXI1DBUrF2NQouzc4MZVC7GZBFxMm5RclELqlIqUi3cXI4lduQyjMTmI4IykkXBXie16OAD03AC4AAXAAC5JAC4uAAuLkkABcAALgkCLgABcXBIEXAAAoq0lJOMkpRejTV0ysAcvxTk9O86OnXI/7P8zmMRgpQbUk01umrNHp5i47h1OsrTjr0ktJIzy1y+mkzs9vNE7Fambzi3LM6d5R80O6Wq90aCrTlFmFxsayyrucrUzGjUK0yqzIzEpmPnKlUIF3MMxbzEXI4sv5kCxnBXg9QAB6LiASQABJAAAAASAIBIAiwsSAIBIAgEgCLAkARYEgCLAkARYEgCLGn4py7Tq3lG0Zf+r/I3IIs6d4804lwadKTTTXb1+ZgXa3PVa+HhNZZpST6M5fjHKe8qXmW+X975dzHLX+m2Of7csncgV6EoOzTRZ8Uxs41i9mCmWvEFyEr2cGPdggeu3BIO9xoAAEkAASQSAIFwAJFwAAAAAAAAAIuSAAuAAFwAAAAAgkACAANdxTglKundZZ9JLf59zhONcEnQk07d009Gu4BnnJzq+NveNJKbRVGuSDmrdc8UgAhL//Z"/>
          <p:cNvSpPr>
            <a:spLocks noChangeAspect="1" noChangeArrowheads="1"/>
          </p:cNvSpPr>
          <p:nvPr/>
        </p:nvSpPr>
        <p:spPr bwMode="auto">
          <a:xfrm>
            <a:off x="9017000" y="-841375"/>
            <a:ext cx="2619375" cy="1743075"/>
          </a:xfrm>
          <a:prstGeom prst="rect">
            <a:avLst/>
          </a:prstGeom>
          <a:noFill/>
        </p:spPr>
        <p:txBody>
          <a:bodyPr vert="horz" wrap="square" lIns="91440" tIns="45720" rIns="91440" bIns="45720" numCol="1" anchor="t" anchorCtr="0" compatLnSpc="1">
            <a:prstTxWarp prst="textNoShape">
              <a:avLst/>
            </a:prstTxWarp>
          </a:bodyPr>
          <a:lstStyle/>
          <a:p>
            <a:endParaRPr lang="ar-SY"/>
          </a:p>
        </p:txBody>
      </p:sp>
      <p:pic>
        <p:nvPicPr>
          <p:cNvPr id="2054" name="Picture 6" descr="http://us.123rf.com/400wm/400/400/kaarsten/kaarsten1002/kaarsten100200494/6457691-a-human-hand-with-several-stylized-bacteria-on-it-all-isolated-on-white-background.jpg"/>
          <p:cNvPicPr>
            <a:picLocks noChangeAspect="1" noChangeArrowheads="1"/>
          </p:cNvPicPr>
          <p:nvPr/>
        </p:nvPicPr>
        <p:blipFill>
          <a:blip r:embed="rId5" cstate="print"/>
          <a:srcRect l="16000" r="22000" b="22097"/>
          <a:stretch>
            <a:fillRect/>
          </a:stretch>
        </p:blipFill>
        <p:spPr bwMode="auto">
          <a:xfrm>
            <a:off x="7391400" y="5105400"/>
            <a:ext cx="1600200" cy="134210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1"/>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1"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6"/>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grpId="1"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3"/>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1000" fill="hold"/>
                                        <p:tgtEl>
                                          <p:spTgt spid="18"/>
                                        </p:tgtEl>
                                        <p:attrNameLst>
                                          <p:attrName>ppt_w</p:attrName>
                                        </p:attrNameLst>
                                      </p:cBhvr>
                                      <p:tavLst>
                                        <p:tav tm="0">
                                          <p:val>
                                            <p:fltVal val="0"/>
                                          </p:val>
                                        </p:tav>
                                        <p:tav tm="100000">
                                          <p:val>
                                            <p:strVal val="#ppt_w"/>
                                          </p:val>
                                        </p:tav>
                                      </p:tavLst>
                                    </p:anim>
                                    <p:anim calcmode="lin" valueType="num">
                                      <p:cBhvr>
                                        <p:cTn id="40" dur="1000" fill="hold"/>
                                        <p:tgtEl>
                                          <p:spTgt spid="18"/>
                                        </p:tgtEl>
                                        <p:attrNameLst>
                                          <p:attrName>ppt_h</p:attrName>
                                        </p:attrNameLst>
                                      </p:cBhvr>
                                      <p:tavLst>
                                        <p:tav tm="0">
                                          <p:val>
                                            <p:fltVal val="0"/>
                                          </p:val>
                                        </p:tav>
                                        <p:tav tm="100000">
                                          <p:val>
                                            <p:strVal val="#ppt_h"/>
                                          </p:val>
                                        </p:tav>
                                      </p:tavLst>
                                    </p:anim>
                                    <p:anim calcmode="lin" valueType="num">
                                      <p:cBhvr>
                                        <p:cTn id="41"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1000" fill="hold"/>
                                        <p:tgtEl>
                                          <p:spTgt spid="15"/>
                                        </p:tgtEl>
                                        <p:attrNameLst>
                                          <p:attrName>ppt_w</p:attrName>
                                        </p:attrNameLst>
                                      </p:cBhvr>
                                      <p:tavLst>
                                        <p:tav tm="0">
                                          <p:val>
                                            <p:fltVal val="0"/>
                                          </p:val>
                                        </p:tav>
                                        <p:tav tm="100000">
                                          <p:val>
                                            <p:strVal val="#ppt_w"/>
                                          </p:val>
                                        </p:tav>
                                      </p:tavLst>
                                    </p:anim>
                                    <p:anim calcmode="lin" valueType="num">
                                      <p:cBhvr>
                                        <p:cTn id="48" dur="1000" fill="hold"/>
                                        <p:tgtEl>
                                          <p:spTgt spid="15"/>
                                        </p:tgtEl>
                                        <p:attrNameLst>
                                          <p:attrName>ppt_h</p:attrName>
                                        </p:attrNameLst>
                                      </p:cBhvr>
                                      <p:tavLst>
                                        <p:tav tm="0">
                                          <p:val>
                                            <p:fltVal val="0"/>
                                          </p:val>
                                        </p:tav>
                                        <p:tav tm="100000">
                                          <p:val>
                                            <p:strVal val="#ppt_h"/>
                                          </p:val>
                                        </p:tav>
                                      </p:tavLst>
                                    </p:anim>
                                    <p:anim calcmode="lin" valueType="num">
                                      <p:cBhvr>
                                        <p:cTn id="49"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5"/>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000" fill="hold"/>
                                        <p:tgtEl>
                                          <p:spTgt spid="14"/>
                                        </p:tgtEl>
                                        <p:attrNameLst>
                                          <p:attrName>ppt_w</p:attrName>
                                        </p:attrNameLst>
                                      </p:cBhvr>
                                      <p:tavLst>
                                        <p:tav tm="0">
                                          <p:val>
                                            <p:fltVal val="0"/>
                                          </p:val>
                                        </p:tav>
                                        <p:tav tm="100000">
                                          <p:val>
                                            <p:strVal val="#ppt_w"/>
                                          </p:val>
                                        </p:tav>
                                      </p:tavLst>
                                    </p:anim>
                                    <p:anim calcmode="lin" valueType="num">
                                      <p:cBhvr>
                                        <p:cTn id="54" dur="1000" fill="hold"/>
                                        <p:tgtEl>
                                          <p:spTgt spid="14"/>
                                        </p:tgtEl>
                                        <p:attrNameLst>
                                          <p:attrName>ppt_h</p:attrName>
                                        </p:attrNameLst>
                                      </p:cBhvr>
                                      <p:tavLst>
                                        <p:tav tm="0">
                                          <p:val>
                                            <p:fltVal val="0"/>
                                          </p:val>
                                        </p:tav>
                                        <p:tav tm="100000">
                                          <p:val>
                                            <p:strVal val="#ppt_h"/>
                                          </p:val>
                                        </p:tav>
                                      </p:tavLst>
                                    </p:anim>
                                    <p:anim calcmode="lin" valueType="num">
                                      <p:cBhvr>
                                        <p:cTn id="5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14"/>
                                        </p:tgtEl>
                                        <p:attrNameLst>
                                          <p:attrName>ppt_y</p:attrName>
                                        </p:attrNameLst>
                                      </p:cBhvr>
                                      <p:tavLst>
                                        <p:tav tm="0" fmla="#ppt_y+(sin(-2*pi*(1-$))*-#ppt_x+cos(-2*pi*(1-$))*(1-#ppt_y))*(1-$)">
                                          <p:val>
                                            <p:fltVal val="0"/>
                                          </p:val>
                                        </p:tav>
                                        <p:tav tm="100000">
                                          <p:val>
                                            <p:fltVal val="1"/>
                                          </p:val>
                                        </p:tav>
                                      </p:tavLst>
                                    </p:anim>
                                  </p:childTnLst>
                                </p:cTn>
                              </p:par>
                              <p:par>
                                <p:cTn id="57" presetID="15" presetClass="entr" presetSubtype="0" fill="hold" nodeType="withEffect">
                                  <p:stCondLst>
                                    <p:cond delay="0"/>
                                  </p:stCondLst>
                                  <p:childTnLst>
                                    <p:set>
                                      <p:cBhvr>
                                        <p:cTn id="58" dur="1" fill="hold">
                                          <p:stCondLst>
                                            <p:cond delay="0"/>
                                          </p:stCondLst>
                                        </p:cTn>
                                        <p:tgtEl>
                                          <p:spTgt spid="2054"/>
                                        </p:tgtEl>
                                        <p:attrNameLst>
                                          <p:attrName>style.visibility</p:attrName>
                                        </p:attrNameLst>
                                      </p:cBhvr>
                                      <p:to>
                                        <p:strVal val="visible"/>
                                      </p:to>
                                    </p:set>
                                    <p:anim calcmode="lin" valueType="num">
                                      <p:cBhvr>
                                        <p:cTn id="59" dur="1000" fill="hold"/>
                                        <p:tgtEl>
                                          <p:spTgt spid="2054"/>
                                        </p:tgtEl>
                                        <p:attrNameLst>
                                          <p:attrName>ppt_w</p:attrName>
                                        </p:attrNameLst>
                                      </p:cBhvr>
                                      <p:tavLst>
                                        <p:tav tm="0">
                                          <p:val>
                                            <p:fltVal val="0"/>
                                          </p:val>
                                        </p:tav>
                                        <p:tav tm="100000">
                                          <p:val>
                                            <p:strVal val="#ppt_w"/>
                                          </p:val>
                                        </p:tav>
                                      </p:tavLst>
                                    </p:anim>
                                    <p:anim calcmode="lin" valueType="num">
                                      <p:cBhvr>
                                        <p:cTn id="60" dur="1000" fill="hold"/>
                                        <p:tgtEl>
                                          <p:spTgt spid="2054"/>
                                        </p:tgtEl>
                                        <p:attrNameLst>
                                          <p:attrName>ppt_h</p:attrName>
                                        </p:attrNameLst>
                                      </p:cBhvr>
                                      <p:tavLst>
                                        <p:tav tm="0">
                                          <p:val>
                                            <p:fltVal val="0"/>
                                          </p:val>
                                        </p:tav>
                                        <p:tav tm="100000">
                                          <p:val>
                                            <p:strVal val="#ppt_h"/>
                                          </p:val>
                                        </p:tav>
                                      </p:tavLst>
                                    </p:anim>
                                    <p:anim calcmode="lin" valueType="num">
                                      <p:cBhvr>
                                        <p:cTn id="61" dur="1000" fill="hold"/>
                                        <p:tgtEl>
                                          <p:spTgt spid="2054"/>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205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1" animBg="1"/>
      <p:bldP spid="14" grpId="0" animBg="1"/>
      <p:bldP spid="15" grpId="0" animBg="1"/>
      <p:bldP spid="16" grpId="1" animBg="1"/>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530</TotalTime>
  <Words>388</Words>
  <Application>Microsoft Office PowerPoint</Application>
  <PresentationFormat>On-screen Show (4:3)</PresentationFormat>
  <Paragraphs>81</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YamatoPainting</vt:lpstr>
      <vt:lpstr>بسم الله الرحمن الرحيم</vt:lpstr>
      <vt:lpstr>The Aim</vt:lpstr>
      <vt:lpstr> The five steps :</vt:lpstr>
      <vt:lpstr>Incubator</vt:lpstr>
      <vt:lpstr>Samples </vt:lpstr>
      <vt:lpstr>Experiment</vt:lpstr>
      <vt:lpstr>Requirement</vt:lpstr>
      <vt:lpstr>  Various sources of isolation of :  </vt:lpstr>
      <vt:lpstr>Slide 9</vt:lpstr>
      <vt:lpstr>Slide 10</vt:lpstr>
      <vt:lpstr>Slide 11</vt:lpstr>
      <vt:lpstr>Slide 12</vt:lpstr>
      <vt:lpstr>Slide 13</vt:lpstr>
      <vt:lpstr>Result</vt:lpstr>
      <vt:lpstr>Slide 15</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salshahrani1</dc:creator>
  <cp:lastModifiedBy>Miss</cp:lastModifiedBy>
  <cp:revision>55</cp:revision>
  <dcterms:created xsi:type="dcterms:W3CDTF">2012-09-25T06:47:20Z</dcterms:created>
  <dcterms:modified xsi:type="dcterms:W3CDTF">2017-03-06T03:27:06Z</dcterms:modified>
</cp:coreProperties>
</file>