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5"/>
  </p:sldMasterIdLst>
  <p:notesMasterIdLst>
    <p:notesMasterId r:id="rId20"/>
  </p:notesMasterIdLst>
  <p:handoutMasterIdLst>
    <p:handoutMasterId r:id="rId21"/>
  </p:handoutMasterIdLst>
  <p:sldIdLst>
    <p:sldId id="338" r:id="rId6"/>
    <p:sldId id="440" r:id="rId7"/>
    <p:sldId id="448" r:id="rId8"/>
    <p:sldId id="441" r:id="rId9"/>
    <p:sldId id="442" r:id="rId10"/>
    <p:sldId id="443" r:id="rId11"/>
    <p:sldId id="444" r:id="rId12"/>
    <p:sldId id="445" r:id="rId13"/>
    <p:sldId id="452" r:id="rId14"/>
    <p:sldId id="447" r:id="rId15"/>
    <p:sldId id="451" r:id="rId16"/>
    <p:sldId id="449" r:id="rId17"/>
    <p:sldId id="450" r:id="rId18"/>
    <p:sldId id="35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E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0929"/>
  </p:normalViewPr>
  <p:slideViewPr>
    <p:cSldViewPr>
      <p:cViewPr>
        <p:scale>
          <a:sx n="73" d="100"/>
          <a:sy n="73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9AA68-DFAB-4193-B0F8-7B7B387F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8FF5-257F-47D4-914A-C3DE4C7B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5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362-E9EF-4864-937B-0145750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7E6-153B-4E99-A7D9-F1230FA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CB8-85EF-465D-A923-FF294084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C97-74ED-4583-9507-B5127C3D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EF5-2EEF-43EC-90E6-EA153233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25D-6B25-461B-BE9C-0610DF57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EDA-6C73-4087-836D-46BB398F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BC9-10BA-4F5C-A4AB-55E4199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00C0-0705-4A5B-8EE4-9B2C94F7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3CF-361F-4BB0-A48E-4A22FAE1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65F5-4551-4C6F-A9B9-EAA9F3F5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0D20F-4E85-43A9-AA1E-FD434534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britannica.com/EBchecked/media/6853/Paramecium-caudat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media/6853/Paramecium-caudatu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9552" y="980728"/>
            <a:ext cx="7992888" cy="32403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ar-SA" sz="4800" b="1" dirty="0">
                <a:latin typeface="Andalus" pitchFamily="18" charset="-78"/>
                <a:cs typeface="Andalus" pitchFamily="18" charset="-78"/>
              </a:rPr>
              <a:t>علم الأحياء الدقيقة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Microbiology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Introduction to </a:t>
            </a:r>
            <a:r>
              <a:rPr lang="en-US" sz="4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Protozoology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149" y="4437111"/>
            <a:ext cx="3059832" cy="2132856"/>
          </a:xfrm>
          <a:prstGeom prst="rect">
            <a:avLst/>
          </a:prstGeom>
        </p:spPr>
      </p:pic>
      <p:pic>
        <p:nvPicPr>
          <p:cNvPr id="5" name="Picture 4" descr="amo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9552" y="4437112"/>
            <a:ext cx="2872888" cy="213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sz="4000" b="1" dirty="0"/>
              <a:t/>
            </a:r>
            <a:br>
              <a:rPr lang="en-US" altLang="ar-SA" sz="4000" b="1" dirty="0"/>
            </a:br>
            <a:r>
              <a:rPr lang="en-US" altLang="ar-SA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Sporozoans</a:t>
            </a:r>
            <a:r>
              <a:rPr lang="en-US" altLang="ar-S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  <a: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ar-S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533251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Sporozoans are all </a:t>
            </a:r>
            <a:r>
              <a:rPr lang="en-US" alt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Parasites</a:t>
            </a: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these organisms produce </a:t>
            </a: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reproductive cells that can give rise to a new organism.</a:t>
            </a:r>
          </a:p>
          <a:p>
            <a:pPr algn="just" rtl="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Sporozoans typically have complex life cycles, as they usually </a:t>
            </a: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in more than one host 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lifetimes</a:t>
            </a: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8367"/>
            <a:ext cx="3888432" cy="429445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527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en-US" altLang="ar-SA" sz="4000" b="1" dirty="0"/>
              <a:t/>
            </a:r>
            <a:br>
              <a:rPr lang="en-US" altLang="ar-SA" sz="4000" b="1" dirty="0"/>
            </a:br>
            <a:r>
              <a:rPr lang="en-US" altLang="ar-SA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Sporozoans</a:t>
            </a:r>
            <a:r>
              <a:rPr lang="en-US" altLang="ar-S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  <a:r>
              <a:rPr lang="en-US" alt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ar-S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552728" cy="468052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6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buFont typeface="Arial" panose="020B0604020202020204" pitchFamily="34" charset="0"/>
              <a:buNone/>
            </a:pPr>
            <a:r>
              <a:rPr lang="en-US" altLang="ar-SA" sz="4000" b="1" dirty="0"/>
              <a:t/>
            </a:r>
            <a:br>
              <a:rPr lang="en-US" altLang="ar-SA" sz="4000" b="1" dirty="0"/>
            </a:br>
            <a:r>
              <a:rPr lang="en-US" altLang="ar-S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Flagellates Protozoa</a:t>
            </a:r>
            <a: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ar-S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Giardia</a:t>
            </a:r>
            <a: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ar-SA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endParaRPr lang="en-US" altLang="ar-SA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8"/>
            <a:ext cx="3900708" cy="40324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0875"/>
            <a:ext cx="3014047" cy="3873224"/>
          </a:xfrm>
        </p:spPr>
      </p:pic>
    </p:spTree>
    <p:extLst>
      <p:ext uri="{BB962C8B-B14F-4D97-AF65-F5344CB8AC3E}">
        <p14:creationId xmlns:p14="http://schemas.microsoft.com/office/powerpoint/2010/main" val="31483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buFont typeface="Arial" panose="020B0604020202020204" pitchFamily="34" charset="0"/>
              <a:buNone/>
            </a:pPr>
            <a:r>
              <a:rPr lang="en-US" altLang="ar-SA" sz="4000" b="1" dirty="0"/>
              <a:t/>
            </a:r>
            <a:br>
              <a:rPr lang="en-US" altLang="ar-SA" sz="4000" b="1" dirty="0"/>
            </a:br>
            <a:r>
              <a:rPr lang="en-US" altLang="ar-S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Flagellates Protozoa</a:t>
            </a:r>
            <a: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ar-S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Giardia</a:t>
            </a:r>
            <a:r>
              <a:rPr lang="en-US" altLang="ar-S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ar-SA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endParaRPr lang="en-US" altLang="ar-SA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9" y="2420888"/>
            <a:ext cx="4496093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67907"/>
            <a:ext cx="3888432" cy="4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152800" cy="41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63" y="692696"/>
            <a:ext cx="8229600" cy="782960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Animal-Like </a:t>
            </a:r>
            <a:r>
              <a:rPr lang="en-US" sz="4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Protista</a:t>
            </a:r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85750" y="1916832"/>
            <a:ext cx="84296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All are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unicellular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heterotrophs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. 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Nutrition by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ingesting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other organisms or dead organic material. 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Some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organisms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are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parasitic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since they cannot actively capture food. They must live in an area of the host organism that has a constant food supply, such as the intestines or bloodstream of an animal.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protozoans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are grouped on the basis of  their modes of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locomotion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to: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ar-S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253156" y="4437112"/>
            <a:ext cx="8572500" cy="1440160"/>
            <a:chOff x="214313" y="4725144"/>
            <a:chExt cx="8572500" cy="1440160"/>
          </a:xfrm>
        </p:grpSpPr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214313" y="4725144"/>
              <a:ext cx="2286000" cy="1440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FF0000"/>
              </a:solidFill>
            </a:ln>
          </p:spPr>
          <p:txBody>
            <a:bodyPr rtlCol="1">
              <a:normAutofit/>
            </a:bodyPr>
            <a:lstStyle/>
            <a:p>
              <a:pPr algn="ctr" rtl="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800" b="1" dirty="0" smtClean="0">
                  <a:cs typeface="Times New Roman" pitchFamily="18" charset="0"/>
                </a:rPr>
                <a:t>1. Pseudopods</a:t>
              </a:r>
              <a:endParaRPr lang="en-US" sz="1800" dirty="0">
                <a:cs typeface="Times New Roman" pitchFamily="18" charset="0"/>
              </a:endParaRPr>
            </a:p>
            <a:p>
              <a:pPr algn="ctr" rtl="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800" dirty="0">
                  <a:cs typeface="Times New Roman" pitchFamily="18" charset="0"/>
                </a:rPr>
                <a:t>move by </a:t>
              </a:r>
              <a:r>
                <a:rPr lang="en-US" sz="1800" b="1" dirty="0" err="1">
                  <a:cs typeface="Times New Roman" pitchFamily="18" charset="0"/>
                </a:rPr>
                <a:t>psedupodia</a:t>
              </a:r>
              <a:r>
                <a:rPr lang="en-US" sz="1800" dirty="0">
                  <a:cs typeface="Times New Roman" pitchFamily="18" charset="0"/>
                </a:rPr>
                <a:t> such as </a:t>
              </a:r>
            </a:p>
            <a:p>
              <a:pPr algn="ctr" rtl="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800" b="1" i="1" dirty="0">
                  <a:cs typeface="Times New Roman" pitchFamily="18" charset="0"/>
                </a:rPr>
                <a:t>Amoeba</a:t>
              </a:r>
              <a:r>
                <a:rPr lang="en-US" sz="1800" dirty="0">
                  <a:cs typeface="Times New Roman" pitchFamily="18" charset="0"/>
                </a:rPr>
                <a:t> </a:t>
              </a:r>
            </a:p>
            <a:p>
              <a:pPr algn="ctr" rtl="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ar-SA" sz="18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 bwMode="auto">
            <a:xfrm>
              <a:off x="2643188" y="4725144"/>
              <a:ext cx="2000250" cy="14184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b="1" dirty="0" smtClean="0">
                  <a:cs typeface="Times New Roman" pitchFamily="18" charset="0"/>
                </a:rPr>
                <a:t>2. Flagellates</a:t>
              </a:r>
              <a:endParaRPr lang="en-US" altLang="ar-SA" sz="1800" b="1" dirty="0">
                <a:cs typeface="Times New Roman" pitchFamily="18" charset="0"/>
              </a:endParaRPr>
            </a:p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dirty="0">
                  <a:cs typeface="Times New Roman" pitchFamily="18" charset="0"/>
                </a:rPr>
                <a:t>move by </a:t>
              </a:r>
              <a:r>
                <a:rPr lang="en-US" altLang="ar-SA" sz="1800" b="1" dirty="0">
                  <a:cs typeface="Times New Roman" pitchFamily="18" charset="0"/>
                </a:rPr>
                <a:t>flagella</a:t>
              </a:r>
              <a:r>
                <a:rPr lang="en-US" altLang="ar-SA" sz="1800" dirty="0">
                  <a:cs typeface="Times New Roman" pitchFamily="18" charset="0"/>
                </a:rPr>
                <a:t> such as </a:t>
              </a:r>
            </a:p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b="1" i="1" dirty="0">
                  <a:cs typeface="Times New Roman" pitchFamily="18" charset="0"/>
                </a:rPr>
                <a:t>Giardia</a:t>
              </a:r>
              <a:r>
                <a:rPr lang="en-US" altLang="ar-SA" sz="1800" dirty="0">
                  <a:cs typeface="Times New Roman" pitchFamily="18" charset="0"/>
                </a:rPr>
                <a:t> </a:t>
              </a:r>
            </a:p>
            <a:p>
              <a:pPr algn="ctr" rtl="0">
                <a:spcBef>
                  <a:spcPct val="20000"/>
                </a:spcBef>
                <a:buFont typeface="Arial" charset="0"/>
                <a:buChar char="•"/>
              </a:pPr>
              <a:endParaRPr lang="ar-SA" altLang="ar-SA" sz="1800" dirty="0">
                <a:cs typeface="Times New Roman" pitchFamily="18" charset="0"/>
              </a:endParaRP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 bwMode="auto">
            <a:xfrm>
              <a:off x="6715125" y="4725144"/>
              <a:ext cx="2071688" cy="1418481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b="1" dirty="0" smtClean="0">
                  <a:cs typeface="Times New Roman" pitchFamily="18" charset="0"/>
                </a:rPr>
                <a:t>4. </a:t>
              </a:r>
              <a:r>
                <a:rPr lang="en-US" altLang="ar-SA" sz="1800" b="1" dirty="0" err="1" smtClean="0">
                  <a:cs typeface="Times New Roman" pitchFamily="18" charset="0"/>
                </a:rPr>
                <a:t>Sporozoans</a:t>
              </a:r>
              <a:r>
                <a:rPr lang="en-US" altLang="ar-SA" sz="1800" b="1" dirty="0" smtClean="0">
                  <a:cs typeface="Times New Roman" pitchFamily="18" charset="0"/>
                </a:rPr>
                <a:t> </a:t>
              </a:r>
              <a:endParaRPr lang="en-US" altLang="ar-SA" sz="1800" b="1" dirty="0">
                <a:cs typeface="Times New Roman" pitchFamily="18" charset="0"/>
              </a:endParaRPr>
            </a:p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b="1" dirty="0">
                  <a:cs typeface="Times New Roman" pitchFamily="18" charset="0"/>
                </a:rPr>
                <a:t>do</a:t>
              </a:r>
              <a:r>
                <a:rPr lang="en-US" altLang="ar-SA" sz="1800" dirty="0">
                  <a:cs typeface="Times New Roman" pitchFamily="18" charset="0"/>
                </a:rPr>
                <a:t> </a:t>
              </a:r>
              <a:r>
                <a:rPr lang="en-US" altLang="ar-SA" sz="1800" b="1" dirty="0">
                  <a:cs typeface="Times New Roman" pitchFamily="18" charset="0"/>
                </a:rPr>
                <a:t>not </a:t>
              </a:r>
              <a:r>
                <a:rPr lang="en-US" altLang="ar-SA" sz="1800" dirty="0">
                  <a:cs typeface="Times New Roman" pitchFamily="18" charset="0"/>
                </a:rPr>
                <a:t>move</a:t>
              </a:r>
            </a:p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dirty="0">
                  <a:cs typeface="Times New Roman" pitchFamily="18" charset="0"/>
                </a:rPr>
                <a:t>such as</a:t>
              </a:r>
            </a:p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b="1" dirty="0">
                  <a:cs typeface="Times New Roman" pitchFamily="18" charset="0"/>
                </a:rPr>
                <a:t> </a:t>
              </a:r>
              <a:r>
                <a:rPr lang="en-US" altLang="ar-SA" sz="1800" b="1" i="1" dirty="0">
                  <a:cs typeface="Times New Roman" pitchFamily="18" charset="0"/>
                </a:rPr>
                <a:t>Plasmodium</a:t>
              </a:r>
              <a:endParaRPr lang="en-US" altLang="ar-SA" sz="1800" dirty="0">
                <a:cs typeface="Times New Roman" pitchFamily="18" charset="0"/>
              </a:endParaRPr>
            </a:p>
            <a:p>
              <a:pPr algn="ctr" rtl="0">
                <a:spcBef>
                  <a:spcPct val="20000"/>
                </a:spcBef>
                <a:buFont typeface="Arial" charset="0"/>
                <a:buChar char="•"/>
              </a:pPr>
              <a:endParaRPr lang="ar-SA" altLang="ar-SA" sz="1800" dirty="0">
                <a:latin typeface="Calibri" pitchFamily="34" charset="0"/>
              </a:endParaRPr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 bwMode="auto">
            <a:xfrm>
              <a:off x="4857750" y="4725144"/>
              <a:ext cx="1714500" cy="14401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b="1" dirty="0" smtClean="0">
                  <a:cs typeface="Times New Roman" pitchFamily="18" charset="0"/>
                </a:rPr>
                <a:t>3. Ciliates</a:t>
              </a:r>
              <a:endParaRPr lang="en-US" altLang="ar-SA" sz="1800" b="1" dirty="0">
                <a:cs typeface="Times New Roman" pitchFamily="18" charset="0"/>
              </a:endParaRPr>
            </a:p>
            <a:p>
              <a:pPr algn="ctr" rtl="0">
                <a:spcBef>
                  <a:spcPct val="20000"/>
                </a:spcBef>
                <a:buFont typeface="Arial" charset="0"/>
                <a:buNone/>
              </a:pPr>
              <a:r>
                <a:rPr lang="en-US" altLang="ar-SA" sz="1800" dirty="0">
                  <a:cs typeface="Times New Roman" pitchFamily="18" charset="0"/>
                </a:rPr>
                <a:t>move by </a:t>
              </a:r>
              <a:r>
                <a:rPr lang="en-US" altLang="ar-SA" sz="1800" b="1" dirty="0">
                  <a:cs typeface="Times New Roman" pitchFamily="18" charset="0"/>
                </a:rPr>
                <a:t>cilia</a:t>
              </a:r>
              <a:r>
                <a:rPr lang="en-US" altLang="ar-SA" sz="1800" dirty="0">
                  <a:cs typeface="Times New Roman" pitchFamily="18" charset="0"/>
                </a:rPr>
                <a:t> such as </a:t>
              </a:r>
              <a:r>
                <a:rPr lang="en-US" altLang="ar-SA" sz="1800" b="1" i="1" dirty="0">
                  <a:cs typeface="Times New Roman" pitchFamily="18" charset="0"/>
                </a:rPr>
                <a:t>Paramecium</a:t>
              </a:r>
              <a:endParaRPr lang="en-US" altLang="ar-SA" sz="1800" dirty="0">
                <a:cs typeface="Times New Roman" pitchFamily="18" charset="0"/>
              </a:endParaRPr>
            </a:p>
            <a:p>
              <a:pPr algn="ctr" rtl="0">
                <a:spcBef>
                  <a:spcPct val="20000"/>
                </a:spcBef>
                <a:buFont typeface="Arial" charset="0"/>
                <a:buChar char="•"/>
              </a:pPr>
              <a:endParaRPr lang="ar-SA" altLang="ar-SA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Animal-Like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Protista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Protozoa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Reproduction:</a:t>
            </a:r>
          </a:p>
          <a:p>
            <a:pPr marL="0" indent="0" algn="l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3"/>
            <a:ext cx="4104456" cy="4464496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0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264696" cy="1143000"/>
          </a:xfrm>
        </p:spPr>
        <p:txBody>
          <a:bodyPr/>
          <a:lstStyle/>
          <a:p>
            <a:pPr algn="ctr"/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Pseudopods</a:t>
            </a:r>
            <a:b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Amoeba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896544" cy="4752528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wall outside of their cell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membrane.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extensions of their cell membrane (called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pseudopodia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as well as,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engulf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Amoebas live in water, dissolved nutrients from the environment can diffuse directly through their cell membranes. 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amoebas live in marine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environments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although some freshwater species exist. 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Freshwater amoebas use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contractile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vacuoles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pump excess water out of the cell.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7461" t="34424" r="10352" b="24561"/>
          <a:stretch>
            <a:fillRect/>
          </a:stretch>
        </p:blipFill>
        <p:spPr bwMode="auto">
          <a:xfrm>
            <a:off x="5364088" y="1988840"/>
            <a:ext cx="31755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Pseudopods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Amoeba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968552" cy="4317228"/>
          </a:xfrm>
        </p:spPr>
        <p:txBody>
          <a:bodyPr rtlCol="1">
            <a:normAutofit fontScale="25000" lnSpcReduction="20000"/>
          </a:bodyPr>
          <a:lstStyle/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amoebas reproduce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asexually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fission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Amoebas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may form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cysts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when environmental conditions become unfavorable. 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Two forms of amoebas have shells, the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foraminiferans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and the radiolarians.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Foraminiferans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have a hard shell made of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calcium carbonate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Radiolarians have shells made of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silica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Both organisms have many tiny holes in their shells, through which they extend their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pseudopodia.</a:t>
            </a:r>
          </a:p>
          <a:p>
            <a:pPr algn="l" rtl="0" fontAlgn="auto">
              <a:spcAft>
                <a:spcPts val="0"/>
              </a:spcAft>
              <a:buClrTx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Feeding: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When the pseudopodium traps a bit of food, the cell membrane closes around the meal, this forms a food vacuole. </a:t>
            </a:r>
          </a:p>
          <a:p>
            <a:pPr algn="l" rtl="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Digestive enzymes are secreted into the food vacuole, which break down the food. The cell then absorbs the nutrients. </a:t>
            </a:r>
          </a:p>
        </p:txBody>
      </p:sp>
      <p:pic>
        <p:nvPicPr>
          <p:cNvPr id="15" name="Picture 5" descr="illus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1920875"/>
            <a:ext cx="1947733" cy="376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104606" y="5837202"/>
            <a:ext cx="3610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ar-SA" sz="2000" b="1" dirty="0">
                <a:cs typeface="Times New Roman" pitchFamily="18" charset="0"/>
              </a:rPr>
              <a:t>Reproduce asexually by fission </a:t>
            </a:r>
            <a:endParaRPr lang="ar-SA" altLang="ar-SA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Ciliated Protozoa</a:t>
            </a:r>
            <a:r>
              <a:rPr lang="en-US" alt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Paramecium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677267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Move </a:t>
            </a:r>
            <a:r>
              <a:rPr lang="en-US" dirty="0"/>
              <a:t>by the </a:t>
            </a:r>
            <a:r>
              <a:rPr lang="en-US" dirty="0" smtClean="0"/>
              <a:t> </a:t>
            </a:r>
            <a:r>
              <a:rPr lang="en-US" b="1" dirty="0"/>
              <a:t>cilia</a:t>
            </a:r>
            <a:r>
              <a:rPr lang="en-US" dirty="0"/>
              <a:t> covering their </a:t>
            </a:r>
            <a:r>
              <a:rPr lang="en-US" dirty="0" smtClean="0"/>
              <a:t>bodies.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/>
              <a:t>They can be found almost anywhere, in freshwater or marine environments.</a:t>
            </a:r>
          </a:p>
          <a:p>
            <a:pPr algn="l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/>
              <a:t>Probably the best-known ciliate is the organism </a:t>
            </a:r>
            <a:r>
              <a:rPr lang="en-US" b="1" i="1" dirty="0"/>
              <a:t>Paramecium</a:t>
            </a:r>
            <a:r>
              <a:rPr lang="en-US" dirty="0"/>
              <a:t>. </a:t>
            </a:r>
          </a:p>
          <a:p>
            <a:pPr algn="just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algn="just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S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9844" t="27832" r="15039" b="20166"/>
          <a:stretch>
            <a:fillRect/>
          </a:stretch>
        </p:blipFill>
        <p:spPr bwMode="auto">
          <a:xfrm>
            <a:off x="4716016" y="2060848"/>
            <a:ext cx="417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aramecium [Credit: John J. Lee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92696"/>
            <a:ext cx="16453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Ciliated Protozoa</a:t>
            </a:r>
            <a:r>
              <a:rPr lang="en-US" alt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Paramecium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aramecium [Credit: John J. Lee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5298" y="589788"/>
            <a:ext cx="16453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 noGrp="1"/>
          </p:cNvSpPr>
          <p:nvPr>
            <p:ph sz="half" idx="1"/>
          </p:nvPr>
        </p:nvSpPr>
        <p:spPr>
          <a:xfrm>
            <a:off x="251520" y="1920085"/>
            <a:ext cx="4464496" cy="4677268"/>
          </a:xfrm>
          <a:prstGeom prst="rect">
            <a:avLst/>
          </a:prstGeom>
        </p:spPr>
        <p:txBody>
          <a:bodyPr rtlCol="1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Paramecia have many well-developed organelles. 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Paramecia have two nuclei, a macronucleus and a micronucleus.   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larger macronucleus controls most of the metabolic functions of the cell.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smaller micronucleus controls much of the pathways involved in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sexual reproduction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Thousands of cilia appear through the pellicle, a tough, protective covering surrounding the cell membrane. </a:t>
            </a:r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99104"/>
            <a:ext cx="3528392" cy="380158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67544" y="692696"/>
            <a:ext cx="403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buClrTx/>
              <a:buNone/>
            </a:pPr>
            <a:r>
              <a:rPr lang="en-US" altLang="ar-SA" sz="2000" b="1" u="sng" dirty="0">
                <a:latin typeface="Times New Roman" pitchFamily="18" charset="0"/>
                <a:cs typeface="Times New Roman" pitchFamily="18" charset="0"/>
              </a:rPr>
              <a:t>Feeding</a:t>
            </a:r>
            <a:r>
              <a:rPr lang="en-US" altLang="ar-SA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ar-SA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ClrTx/>
              <a:buFont typeface="Arial" charset="0"/>
              <a:buChar char="•"/>
            </a:pPr>
            <a:r>
              <a:rPr lang="en-US" altLang="ar-SA" sz="2000" b="1" dirty="0">
                <a:latin typeface="Times New Roman" pitchFamily="18" charset="0"/>
                <a:cs typeface="Times New Roman" pitchFamily="18" charset="0"/>
              </a:rPr>
              <a:t>Food enters </a:t>
            </a: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the cell through the </a:t>
            </a:r>
            <a:r>
              <a:rPr lang="en-US" altLang="ar-SA" sz="2000" b="1" dirty="0">
                <a:latin typeface="Times New Roman" pitchFamily="18" charset="0"/>
                <a:cs typeface="Times New Roman" pitchFamily="18" charset="0"/>
              </a:rPr>
              <a:t>oral groove </a:t>
            </a: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(lined with cilia, to "sweep" the food into the cell), where it moves to the gullet, which packages the meal into a food vacuole</a:t>
            </a:r>
            <a:r>
              <a:rPr lang="en-US" altLang="ar-S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ar-SA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ClrTx/>
              <a:buFont typeface="Arial" charset="0"/>
              <a:buChar char="•"/>
            </a:pP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Enzymes released into the food vacuole break down the food, and the nutrients are absorbed into the cell. </a:t>
            </a:r>
          </a:p>
          <a:p>
            <a:pPr algn="just" rtl="0">
              <a:buClrTx/>
              <a:buFont typeface="Arial" charset="0"/>
              <a:buChar char="•"/>
            </a:pPr>
            <a:r>
              <a:rPr lang="en-US" altLang="ar-SA" sz="2000" b="1" dirty="0">
                <a:latin typeface="Times New Roman" pitchFamily="18" charset="0"/>
                <a:cs typeface="Times New Roman" pitchFamily="18" charset="0"/>
              </a:rPr>
              <a:t>Wastes are removed </a:t>
            </a: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from the cell through an </a:t>
            </a:r>
            <a:r>
              <a:rPr lang="en-US" altLang="ar-SA" sz="2000" b="1" dirty="0">
                <a:latin typeface="Times New Roman" pitchFamily="18" charset="0"/>
                <a:cs typeface="Times New Roman" pitchFamily="18" charset="0"/>
              </a:rPr>
              <a:t>anal pore</a:t>
            </a: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>
              <a:buClrTx/>
              <a:buFont typeface="Arial" charset="0"/>
              <a:buChar char="•"/>
            </a:pPr>
            <a:r>
              <a:rPr lang="en-US" altLang="ar-SA" sz="2000" b="1" dirty="0">
                <a:latin typeface="Times New Roman" pitchFamily="18" charset="0"/>
                <a:cs typeface="Times New Roman" pitchFamily="18" charset="0"/>
              </a:rPr>
              <a:t>Contractile vacuoles </a:t>
            </a: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pump out </a:t>
            </a:r>
            <a:r>
              <a:rPr lang="en-US" altLang="ar-SA" sz="2000" b="1" dirty="0">
                <a:latin typeface="Times New Roman" pitchFamily="18" charset="0"/>
                <a:cs typeface="Times New Roman" pitchFamily="18" charset="0"/>
              </a:rPr>
              <a:t>excess water</a:t>
            </a: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, since paramecia live in freshwater surroundings. 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816423" cy="48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Ciliated Protozoa</a:t>
            </a:r>
            <a:r>
              <a:rPr lang="en-US" alt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ar-SA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Paramecium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316288" cy="4434840"/>
          </a:xfrm>
        </p:spPr>
        <p:txBody>
          <a:bodyPr/>
          <a:lstStyle/>
          <a:p>
            <a:pPr algn="just" rtl="0" eaLnBrk="1" hangingPunct="1">
              <a:buClrTx/>
            </a:pP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Paramecia usually reproduce </a:t>
            </a:r>
            <a:r>
              <a:rPr lang="en-US" alt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asexually</a:t>
            </a: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by </a:t>
            </a:r>
            <a:r>
              <a:rPr lang="en-US" alt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fission</a:t>
            </a: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rtl="0" eaLnBrk="1" hangingPunct="1">
              <a:buClrTx/>
            </a:pP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conditions are unfavorable, however, the organism can reproduce sexually. </a:t>
            </a:r>
          </a:p>
          <a:p>
            <a:pPr algn="just" rtl="0" eaLnBrk="1" hangingPunct="1">
              <a:buClrTx/>
            </a:pP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form of </a:t>
            </a:r>
            <a:r>
              <a:rPr lang="en-US" alt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reproduction is called </a:t>
            </a:r>
            <a:r>
              <a:rPr lang="en-US" alt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</a:t>
            </a: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rtl="0" eaLnBrk="1" hangingPunct="1">
              <a:buClrTx/>
            </a:pP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conjugation, two paramecia join at the oral groove, where they exchange genetic material. </a:t>
            </a:r>
          </a:p>
          <a:p>
            <a:pPr algn="just" rtl="0" eaLnBrk="1" hangingPunct="1">
              <a:buClrTx/>
            </a:pP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then separate and divide asexually.</a:t>
            </a:r>
          </a:p>
          <a:p>
            <a:pPr algn="just" rtl="0" eaLnBrk="1" hangingPunct="1"/>
            <a:endParaRPr lang="ar-SA" altLang="ar-SA" sz="2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21421"/>
            <a:ext cx="3748608" cy="4032448"/>
          </a:xfrm>
          <a:prstGeom prst="rect">
            <a:avLst/>
          </a:prstGeom>
          <a:ln w="190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3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69ADAEBE1C241AD59B87024C743E7" ma:contentTypeVersion="0" ma:contentTypeDescription="Create a new document." ma:contentTypeScope="" ma:versionID="b8add1493b006c5ae43dea1cc9c377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353C8B-D018-43EB-913A-542B00E1397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8BC0C3B-0D86-4E3E-A539-3FFBA7D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58AF14-2F1D-4ED2-9764-37ECD74F32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DE3D19-86C1-4F00-A78F-C432EC13E97D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5083</TotalTime>
  <Words>610</Words>
  <Application>Microsoft Office PowerPoint</Application>
  <PresentationFormat>On-screen Show (4:3)</PresentationFormat>
  <Paragraphs>84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Animal-Like Protista- Protozoa</vt:lpstr>
      <vt:lpstr>Animal-Like Protista- Protozoa</vt:lpstr>
      <vt:lpstr>Pseudopods  e.g  Amoeba</vt:lpstr>
      <vt:lpstr>Pseudopods  e.g  Amoeba</vt:lpstr>
      <vt:lpstr>Ciliated Protozoa  e.g Paramecium</vt:lpstr>
      <vt:lpstr>Ciliated Protozoa  e.g Paramecium</vt:lpstr>
      <vt:lpstr>PowerPoint Presentation</vt:lpstr>
      <vt:lpstr>Ciliated Protozoa  e.g Paramecium</vt:lpstr>
      <vt:lpstr> Sporozoans Protozoa e.g Plasmodium</vt:lpstr>
      <vt:lpstr> Sporozoans Protozoa e.g Plasmodium</vt:lpstr>
      <vt:lpstr> Flagellates Protozoa e.g Giardia &amp; Trypanosoma</vt:lpstr>
      <vt:lpstr> Flagellates Protozoa e.g Giardia &amp; Trypanosoma</vt:lpstr>
      <vt:lpstr>QUESTIONS??</vt:lpstr>
    </vt:vector>
  </TitlesOfParts>
  <Company>Illinois Valley Comm.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World and You</dc:title>
  <dc:creator>snett</dc:creator>
  <cp:lastModifiedBy>ابو ايهم</cp:lastModifiedBy>
  <cp:revision>321</cp:revision>
  <dcterms:created xsi:type="dcterms:W3CDTF">1999-08-16T21:13:34Z</dcterms:created>
  <dcterms:modified xsi:type="dcterms:W3CDTF">2018-11-18T06:14:47Z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nett@ivcc.edu</vt:lpwstr>
  </property>
  <property fmtid="{D5CDD505-2E9C-101B-9397-08002B2CF9AE}" pid="8" name="HomePage">
    <vt:lpwstr>www.ivcc.edu/nett/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">
    <vt:lpwstr>Document</vt:lpwstr>
  </property>
</Properties>
</file>