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5"/>
  </p:sldMasterIdLst>
  <p:notesMasterIdLst>
    <p:notesMasterId r:id="rId21"/>
  </p:notesMasterIdLst>
  <p:handoutMasterIdLst>
    <p:handoutMasterId r:id="rId22"/>
  </p:handoutMasterIdLst>
  <p:sldIdLst>
    <p:sldId id="338" r:id="rId6"/>
    <p:sldId id="350" r:id="rId7"/>
    <p:sldId id="385" r:id="rId8"/>
    <p:sldId id="372" r:id="rId9"/>
    <p:sldId id="373" r:id="rId10"/>
    <p:sldId id="386" r:id="rId11"/>
    <p:sldId id="374" r:id="rId12"/>
    <p:sldId id="388" r:id="rId13"/>
    <p:sldId id="389" r:id="rId14"/>
    <p:sldId id="375" r:id="rId15"/>
    <p:sldId id="390" r:id="rId16"/>
    <p:sldId id="393" r:id="rId17"/>
    <p:sldId id="391" r:id="rId18"/>
    <p:sldId id="392" r:id="rId19"/>
    <p:sldId id="35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E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3" d="100"/>
          <a:sy n="73" d="100"/>
        </p:scale>
        <p:origin x="-105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9AA68-DFAB-4193-B0F8-7B7B387F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8FF5-257F-47D4-914A-C3DE4C7B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362-E9EF-4864-937B-0145750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7E6-153B-4E99-A7D9-F1230FA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CB8-85EF-465D-A923-FF294084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C97-74ED-4583-9507-B5127C3D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EF5-2EEF-43EC-90E6-EA153233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25D-6B25-461B-BE9C-0610DF57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EDA-6C73-4087-836D-46BB398F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BC9-10BA-4F5C-A4AB-55E4199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00C0-0705-4A5B-8EE4-9B2C94F7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3CF-361F-4BB0-A48E-4A22FAE1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65F5-4551-4C6F-A9B9-EAA9F3F5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0D20F-4E85-43A9-AA1E-FD434534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http://t1.gstatic.com/images?q=tbn:ANd9GcQcaMY54kd1ajfIEseC1gkrlKH0IgfiT7qv1h0VIz6KZqh4aD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243" y="4890739"/>
            <a:ext cx="2556197" cy="18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://t1.gstatic.com/images?q=tbn:ANd9GcRGTa96getQniEPzDfmX6Qb1KYKKMEASKpcrjLJ3t0OklcB57H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54110"/>
            <a:ext cx="2696909" cy="18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9552" y="908720"/>
            <a:ext cx="7992888" cy="32403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علم الأحياء الدقيقة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Microbiology</a:t>
            </a:r>
          </a:p>
          <a:p>
            <a:pPr marL="27305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Introduction to Bacteriology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affecting bacterial growth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7848872" cy="4824536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Many factors affect the generation time of the bacterium: </a:t>
            </a:r>
          </a:p>
          <a:p>
            <a:pPr algn="just" rtl="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Temperature.    </a:t>
            </a:r>
          </a:p>
          <a:p>
            <a:pPr algn="just" rtl="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rtl="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Oxygen.   </a:t>
            </a:r>
          </a:p>
          <a:p>
            <a:pPr algn="just" rtl="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Salt concentration. </a:t>
            </a:r>
          </a:p>
          <a:p>
            <a:pPr algn="l" rtl="0"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Nutrients.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Most bacteria grow best when these parameters are optimum. </a:t>
            </a:r>
          </a:p>
          <a:p>
            <a:pPr algn="l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/>
          <a:lstStyle/>
          <a:p>
            <a:pPr algn="just" rtl="0" eaLnBrk="1" hangingPunct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According to the temperature degree that bacteria can grow and/or survive, they can be classified to:</a:t>
            </a:r>
          </a:p>
          <a:p>
            <a:pPr algn="just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95843"/>
            <a:ext cx="7056784" cy="34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6923112" cy="3312368"/>
          </a:xfrm>
        </p:spPr>
        <p:txBody>
          <a:bodyPr/>
          <a:lstStyle/>
          <a:p>
            <a:pPr algn="just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Psychrophiles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محبات البرودة             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Mesophiles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lang="ar-SA" sz="2400" dirty="0"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محبات الاعتدال (الوسطية)</a:t>
            </a:r>
            <a:endParaRPr lang="en-US" sz="2400" dirty="0"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  <a:p>
            <a:pPr algn="just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Thermophiles</a:t>
            </a:r>
            <a:r>
              <a:rPr lang="ar-SA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ar-SA" sz="2400" dirty="0"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محبات الحرارة              </a:t>
            </a:r>
            <a:endParaRPr lang="en-US" sz="2400" dirty="0"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  <a:p>
            <a:pPr algn="just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Hyperthermophiles     </a:t>
            </a:r>
            <a:r>
              <a:rPr lang="ar-SA" sz="2400" dirty="0" smtClean="0"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محبات </a:t>
            </a:r>
            <a:r>
              <a:rPr lang="ar-SA" sz="2400" dirty="0"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الحرارة </a:t>
            </a:r>
            <a:r>
              <a:rPr lang="ar-SA" sz="2400" dirty="0" smtClean="0"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العالية</a:t>
            </a:r>
            <a:endParaRPr lang="ar-SA" sz="2400" dirty="0">
              <a:latin typeface="Simplified Arabic" panose="02020603050405020304" pitchFamily="18" charset="-78"/>
              <a:ea typeface="+mj-ea"/>
              <a:cs typeface="Simplified Arabic" panose="02020603050405020304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851104" cy="720080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 descr="69964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5646320" cy="361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546041"/>
            <a:ext cx="5737140" cy="37551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472608" cy="563910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36004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Growth &amp; Reproduction</a:t>
            </a:r>
            <a:endParaRPr lang="ar-SA" sz="3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464496"/>
          </a:xfrm>
        </p:spPr>
        <p:txBody>
          <a:bodyPr/>
          <a:lstStyle/>
          <a:p>
            <a:pPr algn="just" rtl="0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Bacteria are multiply by a simple cell division known as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binary fission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(splitting into two). The single piece of DNA reproduces itself exactly.</a:t>
            </a:r>
          </a:p>
          <a:p>
            <a:pPr algn="just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bacterial species produce several forms, these variants are called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strains</a:t>
            </a:r>
            <a:r>
              <a:rPr lang="en-US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calculation of bacterial growth is fairly simple, since each original cell divides to form two new cells, with the loss of the original parent.</a:t>
            </a:r>
          </a:p>
          <a:p>
            <a:pPr algn="just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calculation series describing growth is: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4, 8, 16, …etc.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Growth &amp; Reproduction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 descr="bacterial-physi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309400" cy="439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527125"/>
          </a:xfrm>
        </p:spPr>
        <p:txBody>
          <a:bodyPr/>
          <a:lstStyle/>
          <a:p>
            <a:pPr algn="just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generation time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(time needed for the cell to divide into two-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Doubled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differs according to species and prevailing conditions. For example, a bacterium that divides every 30 min has a generation time of 30 min. 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229" t="30937" r="36189" b="29604"/>
          <a:stretch>
            <a:fillRect/>
          </a:stretch>
        </p:blipFill>
        <p:spPr bwMode="auto">
          <a:xfrm>
            <a:off x="720082" y="2636912"/>
            <a:ext cx="3419871" cy="283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cterial grow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3" y="2636912"/>
            <a:ext cx="3672408" cy="279617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bacterial growth curve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439248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1">
            <a:noAutofit/>
          </a:bodyPr>
          <a:lstStyle/>
          <a:p>
            <a:pPr algn="just" rtl="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Bacterial growth over time can be graphed as cell number versus time.</a:t>
            </a:r>
          </a:p>
          <a:p>
            <a:pPr algn="just" rtl="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called a growth curve.</a:t>
            </a:r>
          </a:p>
          <a:p>
            <a:pPr algn="just" rtl="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curve typically has four distinct phases:</a:t>
            </a:r>
          </a:p>
          <a:p>
            <a:pPr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Lag               Exponential                Stationary           Death</a:t>
            </a:r>
          </a:p>
          <a:p>
            <a:pPr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phase             (log) phase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endParaRPr lang="ar-S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bacterial growth curve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 descr="Figure 06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480720" cy="4010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908721"/>
            <a:ext cx="7344816" cy="4032447"/>
          </a:xfrm>
        </p:spPr>
        <p:txBody>
          <a:bodyPr/>
          <a:lstStyle/>
          <a:p>
            <a:pPr algn="l">
              <a:buNone/>
            </a:pPr>
            <a:r>
              <a:rPr lang="en-US" sz="2400" dirty="0" smtClean="0"/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Lag phase: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phase.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No increase in cell number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Cells are actively metabolizing, in preparation for cell division.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It may be short or very long, according to the growth medium.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08721"/>
            <a:ext cx="7571184" cy="5112568"/>
          </a:xfrm>
        </p:spPr>
        <p:txBody>
          <a:bodyPr/>
          <a:lstStyle/>
          <a:p>
            <a:pPr algn="l"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 or log phase: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Is the second phase.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called the exponential or log phase.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This is the period in which the cells grow most rapidly, doubling at a fairly constant rate.</a:t>
            </a: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Stationary phase:</a:t>
            </a:r>
          </a:p>
          <a:p>
            <a:pPr algn="l" eaLnBrk="1" hangingPunct="1"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third phase .      </a:t>
            </a:r>
          </a:p>
          <a:p>
            <a:pPr algn="l" eaLnBrk="1" hangingPunct="1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metabolism slows.  </a:t>
            </a:r>
          </a:p>
          <a:p>
            <a:pPr algn="l" eaLnBrk="1" hangingPunct="1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cells cease rapid cell division.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high cell density, depletion of nutrients, accumulation of waste products.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ar-SA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4705"/>
            <a:ext cx="6779096" cy="5256584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	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Death phase:</a:t>
            </a:r>
            <a:r>
              <a:rPr lang="en-US" sz="2800" b="1" dirty="0" smtClean="0">
                <a:cs typeface="Times New Roman" pitchFamily="18" charset="0"/>
              </a:rPr>
              <a:t/>
            </a:r>
            <a:br>
              <a:rPr lang="en-US" sz="2800" b="1" dirty="0" smtClean="0"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phase 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Cells are quickly losing the ability to divide.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ar-SA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dirty="0"/>
          </a:p>
        </p:txBody>
      </p:sp>
      <p:pic>
        <p:nvPicPr>
          <p:cNvPr id="3" name="Picture 2" descr="13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74925"/>
            <a:ext cx="6336704" cy="316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69ADAEBE1C241AD59B87024C743E7" ma:contentTypeVersion="0" ma:contentTypeDescription="Create a new document." ma:contentTypeScope="" ma:versionID="b8add1493b006c5ae43dea1cc9c377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353C8B-D018-43EB-913A-542B00E1397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8BC0C3B-0D86-4E3E-A539-3FFBA7D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58AF14-2F1D-4ED2-9764-37ECD74F32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DE3D19-86C1-4F00-A78F-C432EC13E97D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4202</TotalTime>
  <Words>235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Bacterial Growth &amp; Reproduction</vt:lpstr>
      <vt:lpstr>Bacterial Growth &amp; Reproduction</vt:lpstr>
      <vt:lpstr>PowerPoint Presentation</vt:lpstr>
      <vt:lpstr>  The bacterial growth curve </vt:lpstr>
      <vt:lpstr>  The bacterial growth curve </vt:lpstr>
      <vt:lpstr>PowerPoint Presentation</vt:lpstr>
      <vt:lpstr>PowerPoint Presentation</vt:lpstr>
      <vt:lpstr>PowerPoint Presentation</vt:lpstr>
      <vt:lpstr>  Factors affecting bacterial growth</vt:lpstr>
      <vt:lpstr>  Temperature</vt:lpstr>
      <vt:lpstr>Temperature</vt:lpstr>
      <vt:lpstr>  Temperature</vt:lpstr>
      <vt:lpstr>  Temperature</vt:lpstr>
      <vt:lpstr>QUESTIONS??</vt:lpstr>
    </vt:vector>
  </TitlesOfParts>
  <Company>Illinois Valley Comm.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World and You</dc:title>
  <dc:creator>snett</dc:creator>
  <cp:lastModifiedBy>ابو ايهم</cp:lastModifiedBy>
  <cp:revision>207</cp:revision>
  <dcterms:created xsi:type="dcterms:W3CDTF">1999-08-16T21:13:34Z</dcterms:created>
  <dcterms:modified xsi:type="dcterms:W3CDTF">2018-10-06T19:19:47Z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nett@ivcc.edu</vt:lpwstr>
  </property>
  <property fmtid="{D5CDD505-2E9C-101B-9397-08002B2CF9AE}" pid="8" name="HomePage">
    <vt:lpwstr>www.ivcc.edu/nett/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">
    <vt:lpwstr>Document</vt:lpwstr>
  </property>
</Properties>
</file>