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5" r:id="rId5"/>
  </p:sldMasterIdLst>
  <p:notesMasterIdLst>
    <p:notesMasterId r:id="rId21"/>
  </p:notesMasterIdLst>
  <p:handoutMasterIdLst>
    <p:handoutMasterId r:id="rId22"/>
  </p:handoutMasterIdLst>
  <p:sldIdLst>
    <p:sldId id="338" r:id="rId6"/>
    <p:sldId id="375" r:id="rId7"/>
    <p:sldId id="392" r:id="rId8"/>
    <p:sldId id="393" r:id="rId9"/>
    <p:sldId id="394" r:id="rId10"/>
    <p:sldId id="395" r:id="rId11"/>
    <p:sldId id="396" r:id="rId12"/>
    <p:sldId id="397" r:id="rId13"/>
    <p:sldId id="402" r:id="rId14"/>
    <p:sldId id="398" r:id="rId15"/>
    <p:sldId id="399" r:id="rId16"/>
    <p:sldId id="400" r:id="rId17"/>
    <p:sldId id="401" r:id="rId18"/>
    <p:sldId id="403" r:id="rId19"/>
    <p:sldId id="355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E4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70" d="100"/>
          <a:sy n="70" d="100"/>
        </p:scale>
        <p:origin x="-11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99AA68-DFAB-4193-B0F8-7B7B387FB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15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7C58FF5-257F-47D4-914A-C3DE4C7BF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10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50362-E9EF-4864-937B-0145750A3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A67E6-153B-4E99-A7D9-F1230FA67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6ACB8-85EF-465D-A923-FF2940848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A3C97-74ED-4583-9507-B5127C3DB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D2EF5-2EEF-43EC-90E6-EA1532335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8E25D-6B25-461B-BE9C-0610DF57A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EEDA-6C73-4087-836D-46BB398F7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F4BC9-10BA-4F5C-A4AB-55E4199A8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800C0-0705-4A5B-8EE4-9B2C94F7E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6A3CF-361F-4BB0-A48E-4A22FAE1E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065F5-4551-4C6F-A9B9-EAA9F3F5B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D10D20F-4E85-43A9-AA1E-FD4345348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58" r:id="rId2"/>
    <p:sldLayoutId id="2147483867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8" r:id="rId9"/>
    <p:sldLayoutId id="2147483864" r:id="rId10"/>
    <p:sldLayoutId id="2147483865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3" descr="http://t1.gstatic.com/images?q=tbn:ANd9GcQcaMY54kd1ajfIEseC1gkrlKH0IgfiT7qv1h0VIz6KZqh4aDB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6203" y="4584510"/>
            <a:ext cx="2916237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http://t1.gstatic.com/images?q=tbn:ANd9GcRGTa96getQniEPzDfmX6Qb1KYKKMEASKpcrjLJ3t0OklcB57H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584510"/>
            <a:ext cx="313184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539552" y="908720"/>
            <a:ext cx="7992888" cy="32403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273050" lvl="0" indent="-273050" algn="ctr" rtl="1">
              <a:buClr>
                <a:srgbClr val="0BD0D9"/>
              </a:buClr>
              <a:buSzPct val="95000"/>
              <a:defRPr/>
            </a:pPr>
            <a:r>
              <a:rPr lang="ar-SA" sz="4400" b="1" dirty="0">
                <a:latin typeface="Times New Roman" pitchFamily="18" charset="0"/>
                <a:cs typeface="Times New Roman" pitchFamily="18" charset="0"/>
              </a:rPr>
              <a:t>علم الأحياء الدقيقة</a:t>
            </a:r>
          </a:p>
          <a:p>
            <a:pPr marL="273050" lvl="0" indent="-273050" algn="ctr" rtl="1">
              <a:buClr>
                <a:srgbClr val="0BD0D9"/>
              </a:buClr>
              <a:buSzPct val="95000"/>
              <a:defRPr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Microbiology</a:t>
            </a:r>
          </a:p>
          <a:p>
            <a:pPr marL="273050" indent="-273050" algn="ctr" rtl="1">
              <a:buClr>
                <a:srgbClr val="0BD0D9"/>
              </a:buClr>
              <a:buSzPct val="95000"/>
              <a:defRPr/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Introduction to Bacteriology</a:t>
            </a:r>
          </a:p>
          <a:p>
            <a:pPr marL="273050" lvl="0" indent="-273050" algn="ctr" rtl="1">
              <a:buClr>
                <a:srgbClr val="0BD0D9"/>
              </a:buClr>
              <a:buSzPct val="95000"/>
              <a:defRPr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24254" y="1238833"/>
            <a:ext cx="8229600" cy="491902"/>
          </a:xfrm>
        </p:spPr>
        <p:txBody>
          <a:bodyPr rtlCol="0"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 of living in Bacteria</a:t>
            </a:r>
            <a:endParaRPr lang="ar-SA" sz="36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5343" y="1988840"/>
            <a:ext cx="843301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 </a:t>
            </a:r>
            <a:r>
              <a:rPr lang="en-US" b="1" dirty="0" smtClean="0">
                <a:cs typeface="Times New Roman" panose="02020603050405020304" pitchFamily="18" charset="0"/>
              </a:rPr>
              <a:t>- </a:t>
            </a:r>
            <a:r>
              <a:rPr lang="en-US" dirty="0" smtClean="0">
                <a:cs typeface="Times New Roman" panose="02020603050405020304" pitchFamily="18" charset="0"/>
              </a:rPr>
              <a:t>If </a:t>
            </a:r>
            <a:r>
              <a:rPr lang="en-US" dirty="0">
                <a:cs typeface="Times New Roman" panose="02020603050405020304" pitchFamily="18" charset="0"/>
              </a:rPr>
              <a:t>we consider the mode of nutrition, bacteria can be divided </a:t>
            </a:r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into </a:t>
            </a:r>
            <a:r>
              <a:rPr lang="en-US" dirty="0">
                <a:cs typeface="Times New Roman" panose="02020603050405020304" pitchFamily="18" charset="0"/>
              </a:rPr>
              <a:t>two categories: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anose="02020603050405020304" pitchFamily="18" charset="0"/>
              </a:rPr>
              <a:t>- </a:t>
            </a:r>
            <a:r>
              <a:rPr lang="en-US" b="1" dirty="0" smtClean="0">
                <a:cs typeface="Times New Roman" panose="02020603050405020304" pitchFamily="18" charset="0"/>
              </a:rPr>
              <a:t>Autotrophic</a:t>
            </a:r>
            <a:r>
              <a:rPr lang="en-US" dirty="0">
                <a:cs typeface="Times New Roman" panose="02020603050405020304" pitchFamily="18" charset="0"/>
              </a:rPr>
              <a:t>. They can build up complex organic </a:t>
            </a:r>
            <a:endParaRPr lang="en-US" dirty="0" smtClean="0">
              <a:cs typeface="Times New Roman" panose="02020603050405020304" pitchFamily="18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anose="02020603050405020304" pitchFamily="18" charset="0"/>
              </a:rPr>
              <a:t>substances </a:t>
            </a:r>
            <a:r>
              <a:rPr lang="en-US" dirty="0">
                <a:cs typeface="Times New Roman" panose="02020603050405020304" pitchFamily="18" charset="0"/>
              </a:rPr>
              <a:t>such as carbohydrates from simple inorganic sources </a:t>
            </a:r>
            <a:endParaRPr lang="en-US" dirty="0" smtClean="0">
              <a:cs typeface="Times New Roman" panose="02020603050405020304" pitchFamily="18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anose="02020603050405020304" pitchFamily="18" charset="0"/>
              </a:rPr>
              <a:t>(</a:t>
            </a:r>
            <a:r>
              <a:rPr lang="en-US" dirty="0">
                <a:cs typeface="Times New Roman" panose="02020603050405020304" pitchFamily="18" charset="0"/>
              </a:rPr>
              <a:t>CO</a:t>
            </a:r>
            <a:r>
              <a:rPr lang="en-US" baseline="-25000" dirty="0">
                <a:cs typeface="Times New Roman" panose="02020603050405020304" pitchFamily="18" charset="0"/>
              </a:rPr>
              <a:t>2</a:t>
            </a:r>
            <a:r>
              <a:rPr lang="en-US" dirty="0">
                <a:cs typeface="Times New Roman" panose="02020603050405020304" pitchFamily="18" charset="0"/>
              </a:rPr>
              <a:t> and water).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cs typeface="Times New Roman" panose="02020603050405020304" pitchFamily="18" charset="0"/>
              </a:rPr>
              <a:t>- Heterotrophic</a:t>
            </a:r>
            <a:r>
              <a:rPr lang="en-US" dirty="0">
                <a:cs typeface="Times New Roman" panose="02020603050405020304" pitchFamily="18" charset="0"/>
              </a:rPr>
              <a:t>. They cannot build up carbohydrates from simple </a:t>
            </a:r>
            <a:endParaRPr lang="en-US" dirty="0" smtClean="0">
              <a:cs typeface="Times New Roman" panose="02020603050405020304" pitchFamily="18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anose="02020603050405020304" pitchFamily="18" charset="0"/>
              </a:rPr>
              <a:t>inorganic </a:t>
            </a:r>
            <a:r>
              <a:rPr lang="en-US" dirty="0">
                <a:cs typeface="Times New Roman" panose="02020603050405020304" pitchFamily="18" charset="0"/>
              </a:rPr>
              <a:t>sources. They depend on ready made organic materials </a:t>
            </a:r>
            <a:endParaRPr lang="en-US" dirty="0" smtClean="0">
              <a:cs typeface="Times New Roman" panose="02020603050405020304" pitchFamily="18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anose="02020603050405020304" pitchFamily="18" charset="0"/>
              </a:rPr>
              <a:t>derived </a:t>
            </a:r>
            <a:r>
              <a:rPr lang="en-US" dirty="0">
                <a:cs typeface="Times New Roman" panose="02020603050405020304" pitchFamily="18" charset="0"/>
              </a:rPr>
              <a:t>from plants , animals </a:t>
            </a:r>
            <a:r>
              <a:rPr lang="en-US" dirty="0" smtClean="0">
                <a:cs typeface="Times New Roman" panose="02020603050405020304" pitchFamily="18" charset="0"/>
              </a:rPr>
              <a:t>and </a:t>
            </a:r>
            <a:r>
              <a:rPr lang="en-US" dirty="0">
                <a:cs typeface="Times New Roman" panose="02020603050405020304" pitchFamily="18" charset="0"/>
              </a:rPr>
              <a:t>humans. They can live on such </a:t>
            </a:r>
            <a:endParaRPr lang="en-US" dirty="0" smtClean="0">
              <a:cs typeface="Times New Roman" panose="02020603050405020304" pitchFamily="18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anose="02020603050405020304" pitchFamily="18" charset="0"/>
              </a:rPr>
              <a:t>compounds </a:t>
            </a:r>
            <a:r>
              <a:rPr lang="en-US" dirty="0">
                <a:cs typeface="Times New Roman" panose="02020603050405020304" pitchFamily="18" charset="0"/>
              </a:rPr>
              <a:t>, break it down , enzymatically.</a:t>
            </a:r>
            <a:endParaRPr lang="ar-SA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55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24254" y="980728"/>
            <a:ext cx="8229600" cy="491902"/>
          </a:xfrm>
        </p:spPr>
        <p:txBody>
          <a:bodyPr rtlCol="0"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 of living in Bacteria</a:t>
            </a:r>
            <a:endParaRPr lang="ar-SA" sz="36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30735"/>
            <a:ext cx="7942294" cy="49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14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24254" y="1238833"/>
            <a:ext cx="8229600" cy="491902"/>
          </a:xfrm>
        </p:spPr>
        <p:txBody>
          <a:bodyPr rtlCol="0"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 of living in Bacteria</a:t>
            </a:r>
            <a:endParaRPr lang="ar-SA" sz="36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3" y="2132856"/>
            <a:ext cx="842493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- Photoautotrophs</a:t>
            </a:r>
            <a:r>
              <a:rPr lang="en-US" dirty="0"/>
              <a:t>: They contain in their cells a chlorophyll </a:t>
            </a:r>
            <a:endParaRPr lang="en-US" dirty="0" smtClean="0"/>
          </a:p>
          <a:p>
            <a:r>
              <a:rPr lang="en-US" dirty="0" smtClean="0"/>
              <a:t>known </a:t>
            </a:r>
            <a:r>
              <a:rPr lang="en-US" dirty="0"/>
              <a:t>as </a:t>
            </a:r>
            <a:r>
              <a:rPr lang="en-US" dirty="0" smtClean="0"/>
              <a:t>bacterial chlorophyll </a:t>
            </a:r>
            <a:r>
              <a:rPr lang="en-US" dirty="0"/>
              <a:t>by which they can perform </a:t>
            </a:r>
            <a:endParaRPr lang="en-US" dirty="0" smtClean="0"/>
          </a:p>
          <a:p>
            <a:r>
              <a:rPr lang="en-US" dirty="0" smtClean="0"/>
              <a:t>photosynthesis. Here</a:t>
            </a:r>
            <a:r>
              <a:rPr lang="en-US" dirty="0"/>
              <a:t>, the energy used in building up processes is </a:t>
            </a:r>
            <a:endParaRPr lang="en-US" dirty="0" smtClean="0"/>
          </a:p>
          <a:p>
            <a:r>
              <a:rPr lang="en-US" dirty="0" smtClean="0"/>
              <a:t>derived </a:t>
            </a:r>
            <a:r>
              <a:rPr lang="en-US" dirty="0"/>
              <a:t>from light. </a:t>
            </a:r>
            <a:r>
              <a:rPr lang="en-US" dirty="0" smtClean="0"/>
              <a:t>As </a:t>
            </a:r>
            <a:r>
              <a:rPr lang="en-US" dirty="0"/>
              <a:t>an example of such bacteria is the green </a:t>
            </a:r>
            <a:endParaRPr lang="en-US" dirty="0" smtClean="0"/>
          </a:p>
          <a:p>
            <a:r>
              <a:rPr lang="en-US" dirty="0" smtClean="0"/>
              <a:t>sulphur </a:t>
            </a:r>
            <a:r>
              <a:rPr lang="en-US" dirty="0"/>
              <a:t>bacteria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1800" dirty="0" smtClean="0">
                <a:solidFill>
                  <a:srgbClr val="7030A0"/>
                </a:solidFill>
              </a:rPr>
              <a:t>		            </a:t>
            </a:r>
            <a:r>
              <a:rPr lang="en-US" sz="2000" b="1" dirty="0" smtClean="0">
                <a:solidFill>
                  <a:srgbClr val="FF0000"/>
                </a:solidFill>
              </a:rPr>
              <a:t>Light </a:t>
            </a:r>
            <a:r>
              <a:rPr lang="en-US" sz="2000" b="1" dirty="0">
                <a:solidFill>
                  <a:srgbClr val="FF0000"/>
                </a:solidFill>
              </a:rPr>
              <a:t>Energy </a:t>
            </a:r>
            <a:endParaRPr lang="en-US" sz="1800" b="1" dirty="0">
              <a:solidFill>
                <a:srgbClr val="FF0000"/>
              </a:solidFill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6 CO</a:t>
            </a:r>
            <a:r>
              <a:rPr lang="en-US" baseline="-25000" dirty="0" smtClean="0">
                <a:solidFill>
                  <a:srgbClr val="FF0000"/>
                </a:solidFill>
              </a:rPr>
              <a:t>2 </a:t>
            </a:r>
            <a:r>
              <a:rPr lang="en-US" dirty="0">
                <a:solidFill>
                  <a:srgbClr val="FF0000"/>
                </a:solidFill>
              </a:rPr>
              <a:t>+ 12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</a:t>
            </a:r>
            <a:r>
              <a:rPr lang="en-US" dirty="0">
                <a:solidFill>
                  <a:srgbClr val="FF0000"/>
                </a:solidFill>
              </a:rPr>
              <a:t>                              </a:t>
            </a:r>
            <a:r>
              <a:rPr lang="en-US" dirty="0" smtClean="0">
                <a:solidFill>
                  <a:srgbClr val="FF0000"/>
                </a:solidFill>
              </a:rPr>
              <a:t> C</a:t>
            </a:r>
            <a:r>
              <a:rPr lang="en-US" baseline="-25000" dirty="0" smtClean="0">
                <a:solidFill>
                  <a:srgbClr val="FF0000"/>
                </a:solidFill>
              </a:rPr>
              <a:t>6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12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baseline="-25000" dirty="0" smtClean="0">
                <a:solidFill>
                  <a:srgbClr val="FF0000"/>
                </a:solidFill>
              </a:rPr>
              <a:t>6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+ 6 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 + </a:t>
            </a:r>
            <a:r>
              <a:rPr lang="en-US" dirty="0"/>
              <a:t>12 S 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B050"/>
                </a:solidFill>
              </a:rPr>
              <a:t>                         </a:t>
            </a:r>
            <a:r>
              <a:rPr lang="en-US" dirty="0" smtClean="0">
                <a:solidFill>
                  <a:srgbClr val="00B050"/>
                </a:solidFill>
              </a:rPr>
              <a:t>     </a:t>
            </a:r>
            <a:r>
              <a:rPr lang="en-US" sz="1600" b="1" dirty="0" smtClean="0"/>
              <a:t>Green </a:t>
            </a:r>
            <a:r>
              <a:rPr lang="en-US" sz="1600" b="1" dirty="0"/>
              <a:t>sulphur bacteria</a:t>
            </a:r>
            <a:endParaRPr lang="ar-SA" sz="1600" b="1" dirty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843808" y="4869160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4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24254" y="1238833"/>
            <a:ext cx="8229600" cy="491902"/>
          </a:xfrm>
        </p:spPr>
        <p:txBody>
          <a:bodyPr rtlCol="0"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 of living in Bacteria</a:t>
            </a:r>
            <a:endParaRPr lang="ar-SA" sz="36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3" y="2132856"/>
            <a:ext cx="842493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b="1" dirty="0" smtClean="0"/>
              <a:t>Chemoautotrophs</a:t>
            </a:r>
            <a:r>
              <a:rPr lang="en-US" dirty="0"/>
              <a:t>: </a:t>
            </a:r>
            <a:r>
              <a:rPr lang="en-US" sz="2000" dirty="0"/>
              <a:t>Here the cells lack </a:t>
            </a:r>
            <a:r>
              <a:rPr lang="en-US" sz="2000" dirty="0" smtClean="0"/>
              <a:t>chlorophyll. </a:t>
            </a:r>
            <a:r>
              <a:rPr lang="en-US" sz="2000" dirty="0"/>
              <a:t>Accordingly the source </a:t>
            </a:r>
            <a:r>
              <a:rPr lang="en-US" sz="2000" dirty="0" smtClean="0"/>
              <a:t>of </a:t>
            </a:r>
            <a:r>
              <a:rPr lang="en-US" sz="2000" dirty="0"/>
              <a:t>energy should be something else than light. The energy used here is </a:t>
            </a:r>
            <a:r>
              <a:rPr lang="en-US" sz="2000" dirty="0" smtClean="0"/>
              <a:t>released </a:t>
            </a:r>
            <a:r>
              <a:rPr lang="en-US" sz="2000" dirty="0"/>
              <a:t>from chemical reactions carried out by such bacteria.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Three </a:t>
            </a:r>
            <a:r>
              <a:rPr lang="en-US" sz="2000" dirty="0"/>
              <a:t>examples of bacterial using oxidizing reactions to gain Energy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pPr lvl="0"/>
            <a:r>
              <a:rPr lang="en-US" sz="2000" b="1" i="1" dirty="0" smtClean="0"/>
              <a:t>- </a:t>
            </a:r>
            <a:r>
              <a:rPr lang="en-US" sz="2000" b="1" i="1" dirty="0" err="1" smtClean="0"/>
              <a:t>Nitrosomonas</a:t>
            </a:r>
            <a:r>
              <a:rPr lang="en-US" sz="2000" dirty="0"/>
              <a:t>, oxidizes ammonia or ammonium salts to nitrites with </a:t>
            </a:r>
          </a:p>
          <a:p>
            <a:r>
              <a:rPr lang="en-US" sz="2000" dirty="0"/>
              <a:t>a release of energy :</a:t>
            </a:r>
          </a:p>
          <a:p>
            <a:r>
              <a:rPr lang="en-US" sz="2000" dirty="0" smtClean="0"/>
              <a:t>	2 NH</a:t>
            </a:r>
            <a:r>
              <a:rPr lang="en-US" sz="2000" baseline="-25000" dirty="0" smtClean="0"/>
              <a:t>­3 </a:t>
            </a:r>
            <a:r>
              <a:rPr lang="en-US" sz="2000" dirty="0"/>
              <a:t>+ </a:t>
            </a:r>
            <a:r>
              <a:rPr lang="en-US" sz="2000" dirty="0" smtClean="0"/>
              <a:t>3O</a:t>
            </a:r>
            <a:r>
              <a:rPr lang="en-US" sz="2000" baseline="-25000" dirty="0" smtClean="0"/>
              <a:t>2      </a:t>
            </a:r>
            <a:r>
              <a:rPr lang="en-US" sz="2000" dirty="0" smtClean="0"/>
              <a:t>                                2 </a:t>
            </a:r>
            <a:r>
              <a:rPr lang="en-US" sz="2000" dirty="0"/>
              <a:t>HNO</a:t>
            </a:r>
            <a:r>
              <a:rPr lang="en-US" sz="2000" baseline="-25000" dirty="0"/>
              <a:t>2</a:t>
            </a:r>
            <a:r>
              <a:rPr lang="en-US" sz="2000" dirty="0"/>
              <a:t> + </a:t>
            </a:r>
            <a:r>
              <a:rPr lang="en-US" sz="2000" dirty="0" smtClean="0"/>
              <a:t>2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</a:t>
            </a:r>
            <a:r>
              <a:rPr lang="en-US" sz="2000" dirty="0"/>
              <a:t>+ Energy </a:t>
            </a:r>
          </a:p>
          <a:p>
            <a:pPr lvl="0"/>
            <a:endParaRPr lang="en-US" sz="2000" b="1" i="1" dirty="0" smtClean="0"/>
          </a:p>
          <a:p>
            <a:pPr lvl="0"/>
            <a:r>
              <a:rPr lang="en-US" sz="2000" b="1" i="1" dirty="0" smtClean="0"/>
              <a:t>- </a:t>
            </a:r>
            <a:r>
              <a:rPr lang="en-US" sz="2000" b="1" i="1" dirty="0" err="1" smtClean="0"/>
              <a:t>Nitrobacter</a:t>
            </a:r>
            <a:r>
              <a:rPr lang="en-US" sz="2000" dirty="0"/>
              <a:t>, oxidizes nitrites to nitrates with a release of energy : </a:t>
            </a:r>
          </a:p>
          <a:p>
            <a:r>
              <a:rPr lang="en-US" sz="2000" dirty="0"/>
              <a:t>              </a:t>
            </a:r>
            <a:r>
              <a:rPr lang="en-US" sz="2000" dirty="0" smtClean="0"/>
              <a:t>2 HNO</a:t>
            </a:r>
            <a:r>
              <a:rPr lang="en-US" sz="2000" baseline="-25000" dirty="0" smtClean="0"/>
              <a:t>2 </a:t>
            </a:r>
            <a:r>
              <a:rPr lang="en-US" sz="2000" dirty="0"/>
              <a:t>+ 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2     </a:t>
            </a:r>
            <a:r>
              <a:rPr lang="en-US" sz="2000" dirty="0" smtClean="0"/>
              <a:t>                                2 </a:t>
            </a:r>
            <a:r>
              <a:rPr lang="en-US" sz="2000" dirty="0"/>
              <a:t>HNO</a:t>
            </a:r>
            <a:r>
              <a:rPr lang="en-US" sz="2000" baseline="-25000" dirty="0"/>
              <a:t>3</a:t>
            </a:r>
            <a:r>
              <a:rPr lang="en-US" sz="2000" dirty="0"/>
              <a:t> + Energy 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15816" y="4869160"/>
            <a:ext cx="21431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915815" y="5793943"/>
            <a:ext cx="21431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44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24254" y="1238833"/>
            <a:ext cx="8229600" cy="491902"/>
          </a:xfrm>
        </p:spPr>
        <p:txBody>
          <a:bodyPr rtlCol="0"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 of living in Bacteria</a:t>
            </a:r>
            <a:endParaRPr lang="ar-SA" sz="36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3" y="2132856"/>
            <a:ext cx="842493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i="1" dirty="0" smtClean="0"/>
              <a:t>- </a:t>
            </a:r>
            <a:r>
              <a:rPr lang="en-US" sz="2000" b="1" i="1" dirty="0" err="1" smtClean="0"/>
              <a:t>Thiobacillus</a:t>
            </a:r>
            <a:r>
              <a:rPr lang="en-US" sz="2000" b="1" i="1" dirty="0" smtClean="0"/>
              <a:t> </a:t>
            </a:r>
            <a:r>
              <a:rPr lang="en-US" sz="2000" b="1" i="1" dirty="0" err="1"/>
              <a:t>thiooxidans</a:t>
            </a:r>
            <a:r>
              <a:rPr lang="en-US" sz="2000" dirty="0"/>
              <a:t>, oxidizes sulphur with a release of </a:t>
            </a:r>
            <a:r>
              <a:rPr lang="en-US" sz="2000" dirty="0" smtClean="0"/>
              <a:t>energy: </a:t>
            </a:r>
            <a:endParaRPr lang="en-US" sz="2000" dirty="0"/>
          </a:p>
          <a:p>
            <a:r>
              <a:rPr lang="en-US" sz="2000" dirty="0"/>
              <a:t>      </a:t>
            </a:r>
            <a:endParaRPr lang="en-US" sz="2000" dirty="0" smtClean="0"/>
          </a:p>
          <a:p>
            <a:r>
              <a:rPr lang="en-US" sz="2000" dirty="0" smtClean="0"/>
              <a:t>2S</a:t>
            </a:r>
            <a:r>
              <a:rPr lang="en-US" sz="2000" baseline="-25000" dirty="0" smtClean="0"/>
              <a:t> </a:t>
            </a:r>
            <a:r>
              <a:rPr lang="en-US" sz="2000" dirty="0"/>
              <a:t>+</a:t>
            </a:r>
            <a:r>
              <a:rPr lang="en-US" sz="2000" dirty="0" smtClean="0"/>
              <a:t>3O</a:t>
            </a:r>
            <a:r>
              <a:rPr lang="en-US" sz="2000" baseline="-25000" dirty="0" smtClean="0"/>
              <a:t>2 </a:t>
            </a:r>
            <a:r>
              <a:rPr lang="en-US" sz="2000" dirty="0"/>
              <a:t>+ </a:t>
            </a:r>
            <a:r>
              <a:rPr lang="en-US" sz="2000" dirty="0" smtClean="0"/>
              <a:t>2H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                                2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SO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</a:t>
            </a:r>
            <a:r>
              <a:rPr lang="en-US" sz="2000" dirty="0"/>
              <a:t>+ Energy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energy released from any of these oxidation reactions is utilized </a:t>
            </a:r>
            <a:r>
              <a:rPr lang="en-US" sz="2000" dirty="0" smtClean="0"/>
              <a:t>by </a:t>
            </a:r>
            <a:r>
              <a:rPr lang="en-US" sz="2000" dirty="0"/>
              <a:t>the specific organism in building up organic carbohydrates </a:t>
            </a:r>
            <a:r>
              <a:rPr lang="en-US" sz="2000" dirty="0" smtClean="0"/>
              <a:t>from the </a:t>
            </a:r>
            <a:r>
              <a:rPr lang="en-US" sz="2000" dirty="0"/>
              <a:t>simple inorganic sources.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11760" y="2924944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31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QUESTIONS??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Ques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060848"/>
            <a:ext cx="4152800" cy="41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 rtlCol="0"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accent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Factors affecting bacterial growth</a:t>
            </a:r>
            <a:endParaRPr lang="ar-SA" sz="36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59"/>
          </a:xfrm>
        </p:spPr>
        <p:txBody>
          <a:bodyPr/>
          <a:lstStyle/>
          <a:p>
            <a:pPr algn="just" rtl="0" eaLnBrk="1" hangingPunct="1">
              <a:buFont typeface="Arial" charset="0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Many factors affect the generation time of the bacterium: </a:t>
            </a:r>
          </a:p>
          <a:p>
            <a:pPr algn="just" rtl="0" eaLnBrk="1" hangingPunct="1"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- Temperature.    </a:t>
            </a:r>
          </a:p>
          <a:p>
            <a:pPr algn="just" rtl="0" eaLnBrk="1" hangingPunct="1"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 rtl="0" eaLnBrk="1" hangingPunct="1"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- Oxygen.   </a:t>
            </a:r>
          </a:p>
          <a:p>
            <a:pPr algn="just" rtl="0" eaLnBrk="1" hangingPunct="1">
              <a:buFont typeface="Arial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Nutrient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 eaLnBrk="1" hangingPunct="1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Salt concentration.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Most bacteria grow best when these parameters are </a:t>
            </a:r>
          </a:p>
          <a:p>
            <a:pPr algn="l" eaLnBrk="1" hangingPunct="1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optimum. </a:t>
            </a:r>
          </a:p>
          <a:p>
            <a:pPr algn="l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934"/>
          </a:xfrm>
        </p:spPr>
        <p:txBody>
          <a:bodyPr rtlCol="0"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accent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endParaRPr lang="ar-SA" sz="36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59"/>
          </a:xfrm>
        </p:spPr>
        <p:txBody>
          <a:bodyPr/>
          <a:lstStyle/>
          <a:p>
            <a:pPr algn="just" rtl="0" eaLnBrk="1" hangingPunct="1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According to the pH degree that bacteria can grow and/or survive, they can be classified to:</a:t>
            </a:r>
          </a:p>
          <a:p>
            <a:pPr algn="just" rtl="0" eaLnBrk="1" hangingPunct="1">
              <a:buFont typeface="Arial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743005"/>
            <a:ext cx="6408712" cy="3686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87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491902"/>
          </a:xfrm>
        </p:spPr>
        <p:txBody>
          <a:bodyPr rtlCol="0"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accent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endParaRPr lang="ar-SA" sz="36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980728"/>
            <a:ext cx="4752528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6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91902"/>
          </a:xfrm>
        </p:spPr>
        <p:txBody>
          <a:bodyPr rtlCol="0"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accent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endParaRPr lang="ar-SA" sz="36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535316"/>
            <a:ext cx="8928992" cy="426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7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91902"/>
          </a:xfrm>
        </p:spPr>
        <p:txBody>
          <a:bodyPr rtlCol="0"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Oxygen</a:t>
            </a:r>
            <a:endParaRPr lang="ar-SA" sz="36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1340768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>
                <a:cs typeface="Times New Roman" panose="02020603050405020304" pitchFamily="18" charset="0"/>
              </a:rPr>
              <a:t>Considering </a:t>
            </a:r>
            <a:r>
              <a:rPr lang="en-US" b="1" dirty="0">
                <a:cs typeface="Times New Roman" panose="02020603050405020304" pitchFamily="18" charset="0"/>
              </a:rPr>
              <a:t>the oxygen demands of bacteria, it can be </a:t>
            </a:r>
          </a:p>
          <a:p>
            <a:pPr algn="just"/>
            <a:r>
              <a:rPr lang="en-US" b="1" dirty="0" smtClean="0">
                <a:cs typeface="Times New Roman" panose="02020603050405020304" pitchFamily="18" charset="0"/>
              </a:rPr>
              <a:t>classified </a:t>
            </a:r>
            <a:r>
              <a:rPr lang="en-US" b="1" dirty="0">
                <a:cs typeface="Times New Roman" panose="02020603050405020304" pitchFamily="18" charset="0"/>
              </a:rPr>
              <a:t>into: </a:t>
            </a:r>
            <a:endParaRPr lang="en-US" b="1" dirty="0" smtClean="0"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="1" dirty="0" smtClean="0"/>
              <a:t>Aerobes</a:t>
            </a:r>
            <a:r>
              <a:rPr lang="en-US" sz="2000" dirty="0"/>
              <a:t>: Grow </a:t>
            </a:r>
            <a:r>
              <a:rPr lang="en-US" sz="2000" dirty="0" smtClean="0"/>
              <a:t>in air</a:t>
            </a:r>
            <a:r>
              <a:rPr lang="en-US" sz="2000" dirty="0"/>
              <a:t>, which contains 21% oxygen </a:t>
            </a:r>
            <a:r>
              <a:rPr lang="en-US" sz="2000" dirty="0" smtClean="0"/>
              <a:t>and </a:t>
            </a:r>
            <a:r>
              <a:rPr lang="en-US" sz="2000" dirty="0"/>
              <a:t>small amount </a:t>
            </a:r>
            <a:r>
              <a:rPr lang="en-US" sz="2000" dirty="0" smtClean="0"/>
              <a:t>of (0.03%) of carbon dioxide.</a:t>
            </a:r>
            <a:r>
              <a:rPr lang="en-US" sz="2000" dirty="0"/>
              <a:t> </a:t>
            </a:r>
            <a:endParaRPr lang="en-US" sz="20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="1" dirty="0" smtClean="0"/>
              <a:t>Obligate </a:t>
            </a:r>
            <a:r>
              <a:rPr lang="en-US" sz="2000" b="1" dirty="0"/>
              <a:t>aerobes</a:t>
            </a:r>
            <a:r>
              <a:rPr lang="en-US" sz="2000" dirty="0"/>
              <a:t>: They have absolute requirement for </a:t>
            </a:r>
            <a:r>
              <a:rPr lang="en-US" sz="2000" dirty="0" smtClean="0"/>
              <a:t>oxygen in </a:t>
            </a:r>
            <a:r>
              <a:rPr lang="en-US" sz="2000" dirty="0"/>
              <a:t>order to grow. </a:t>
            </a:r>
            <a:endParaRPr lang="en-US" sz="2000" dirty="0" smtClean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="1" dirty="0" smtClean="0"/>
              <a:t>Anaerobes</a:t>
            </a:r>
            <a:r>
              <a:rPr lang="en-US" sz="2000" dirty="0"/>
              <a:t>: Usually can not grow in the presence of oxygen.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="1" dirty="0" smtClean="0"/>
              <a:t>Obligate </a:t>
            </a:r>
            <a:r>
              <a:rPr lang="en-US" sz="2000" b="1" dirty="0"/>
              <a:t>anaerobes</a:t>
            </a:r>
            <a:r>
              <a:rPr lang="en-US" sz="2000" dirty="0"/>
              <a:t>:  These bacteria grow only under </a:t>
            </a:r>
            <a:r>
              <a:rPr lang="en-US" sz="2000" dirty="0" smtClean="0"/>
              <a:t>condition in which </a:t>
            </a:r>
            <a:r>
              <a:rPr lang="en-US" sz="2000" dirty="0"/>
              <a:t>oxygen is toxic</a:t>
            </a:r>
            <a:r>
              <a:rPr lang="en-US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="1" dirty="0" smtClean="0"/>
              <a:t>Facultative </a:t>
            </a:r>
            <a:r>
              <a:rPr lang="en-US" sz="2000" b="1" dirty="0"/>
              <a:t>anaerobes</a:t>
            </a:r>
            <a:r>
              <a:rPr lang="en-US" sz="2000" dirty="0"/>
              <a:t>:  They are capable of </a:t>
            </a:r>
            <a:r>
              <a:rPr lang="en-US" sz="2000" dirty="0" smtClean="0"/>
              <a:t>growth </a:t>
            </a:r>
            <a:r>
              <a:rPr lang="en-US" sz="2000" dirty="0"/>
              <a:t>under both </a:t>
            </a:r>
            <a:r>
              <a:rPr lang="en-US" sz="2000" dirty="0" smtClean="0"/>
              <a:t>aerobic </a:t>
            </a:r>
            <a:r>
              <a:rPr lang="en-US" sz="2000" dirty="0"/>
              <a:t>and anaerobic conditions</a:t>
            </a:r>
            <a:r>
              <a:rPr lang="en-US" sz="2000" dirty="0" smtClean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="1" dirty="0" err="1" smtClean="0"/>
              <a:t>Aerotolerant</a:t>
            </a:r>
            <a:r>
              <a:rPr lang="en-US" sz="2000" b="1" dirty="0" smtClean="0"/>
              <a:t> </a:t>
            </a:r>
            <a:r>
              <a:rPr lang="en-US" sz="2000" b="1" dirty="0"/>
              <a:t>anaerobes</a:t>
            </a:r>
            <a:r>
              <a:rPr lang="en-US" sz="2000" dirty="0"/>
              <a:t>: Are anaerobic bacteria that are not killed </a:t>
            </a:r>
            <a:r>
              <a:rPr lang="en-US" sz="2000" dirty="0" smtClean="0"/>
              <a:t>by </a:t>
            </a:r>
            <a:r>
              <a:rPr lang="en-US" sz="2000" dirty="0"/>
              <a:t>exposure to oxygen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/>
              <a:t> </a:t>
            </a:r>
            <a:endParaRPr lang="en-US" sz="2000" b="1" dirty="0"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44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253392" y="404664"/>
            <a:ext cx="8229600" cy="491902"/>
          </a:xfrm>
        </p:spPr>
        <p:txBody>
          <a:bodyPr rtlCol="0"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Oxygen</a:t>
            </a:r>
            <a:endParaRPr lang="ar-SA" sz="36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340768"/>
            <a:ext cx="830244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="1" dirty="0" err="1" smtClean="0"/>
              <a:t>Microaerophiles</a:t>
            </a:r>
            <a:r>
              <a:rPr lang="en-US" sz="2000" b="1" dirty="0" smtClean="0"/>
              <a:t>: </a:t>
            </a:r>
            <a:r>
              <a:rPr lang="en-US" sz="2000" dirty="0" smtClean="0"/>
              <a:t>are </a:t>
            </a:r>
            <a:r>
              <a:rPr lang="en-US" sz="2000" dirty="0"/>
              <a:t>those groups of bacteria </a:t>
            </a:r>
            <a:r>
              <a:rPr lang="en-US" sz="2000" dirty="0" smtClean="0"/>
              <a:t>that can</a:t>
            </a:r>
            <a:r>
              <a:rPr lang="en-US" sz="2000" b="1" dirty="0" smtClean="0"/>
              <a:t> </a:t>
            </a:r>
            <a:r>
              <a:rPr lang="en-US" sz="2000" dirty="0" smtClean="0"/>
              <a:t>grow under reduced oxygen (5% to 10%) and increased carbon </a:t>
            </a:r>
            <a:r>
              <a:rPr lang="en-US" sz="2000" dirty="0"/>
              <a:t>dioxide (8% to 10%). Higher oxygen tensions may be </a:t>
            </a:r>
            <a:r>
              <a:rPr lang="en-US" sz="2000" dirty="0" smtClean="0"/>
              <a:t>inhibitory </a:t>
            </a:r>
            <a:r>
              <a:rPr lang="en-US" sz="2000" dirty="0"/>
              <a:t>to them. </a:t>
            </a:r>
          </a:p>
          <a:p>
            <a:pPr algn="just"/>
            <a:endParaRPr lang="en-US" sz="2000" dirty="0" smtClean="0"/>
          </a:p>
          <a:p>
            <a:pPr algn="just"/>
            <a:endParaRPr lang="en-US" sz="20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="1" dirty="0" err="1" smtClean="0"/>
              <a:t>Capnophiles</a:t>
            </a:r>
            <a:r>
              <a:rPr lang="en-US" sz="2000" dirty="0"/>
              <a:t>:  </a:t>
            </a:r>
            <a:r>
              <a:rPr lang="en-US" sz="2000" dirty="0" err="1"/>
              <a:t>Capnophilic</a:t>
            </a:r>
            <a:r>
              <a:rPr lang="en-US" sz="2000" dirty="0"/>
              <a:t> bacteria require increased concentration </a:t>
            </a:r>
            <a:r>
              <a:rPr lang="en-US" sz="2000" dirty="0" smtClean="0"/>
              <a:t>of </a:t>
            </a:r>
            <a:r>
              <a:rPr lang="en-US" sz="2000" dirty="0"/>
              <a:t>carbon dioxide (5% to 10%) and approximately 15% oxygen. </a:t>
            </a:r>
            <a:r>
              <a:rPr lang="en-US" sz="2000" dirty="0" smtClean="0"/>
              <a:t>This </a:t>
            </a:r>
            <a:r>
              <a:rPr lang="en-US" sz="2000" dirty="0"/>
              <a:t>condition can be achieved by a candle jar (3% </a:t>
            </a:r>
            <a:r>
              <a:rPr lang="en-US" sz="2000" dirty="0" smtClean="0"/>
              <a:t>carbon dioxide) or </a:t>
            </a:r>
            <a:r>
              <a:rPr lang="en-US" sz="2000" dirty="0"/>
              <a:t>carbon dioxide incubator, jar or bags. </a:t>
            </a:r>
          </a:p>
          <a:p>
            <a:pPr algn="just"/>
            <a:r>
              <a:rPr lang="en-US" sz="2000" dirty="0"/>
              <a:t> </a:t>
            </a:r>
            <a:endParaRPr lang="en-US" sz="2000" b="1" dirty="0">
              <a:cs typeface="Times New Roman" panose="02020603050405020304" pitchFamily="18" charset="0"/>
            </a:endParaRP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031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7294349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6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ffects of oxygen on aerobic, anaerobic and facultative anaerobic bacter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729647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52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269ADAEBE1C241AD59B87024C743E7" ma:contentTypeVersion="0" ma:contentTypeDescription="Create a new document." ma:contentTypeScope="" ma:versionID="b8add1493b006c5ae43dea1cc9c3779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58BC0C3B-0D86-4E3E-A539-3FFBA7DF5B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458AF14-2F1D-4ED2-9764-37ECD74F32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DE3D19-86C1-4F00-A78F-C432EC13E97D}">
  <ds:schemaRefs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12353C8B-D018-43EB-913A-542B00E13979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3848</TotalTime>
  <Words>240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PowerPoint Presentation</vt:lpstr>
      <vt:lpstr>  Factors affecting bacterial growth</vt:lpstr>
      <vt:lpstr>  pH</vt:lpstr>
      <vt:lpstr>  pH</vt:lpstr>
      <vt:lpstr>  pH</vt:lpstr>
      <vt:lpstr> Oxygen</vt:lpstr>
      <vt:lpstr> Oxygen</vt:lpstr>
      <vt:lpstr>PowerPoint Presentation</vt:lpstr>
      <vt:lpstr>PowerPoint Presentation</vt:lpstr>
      <vt:lpstr> Mode of living in Bacteria</vt:lpstr>
      <vt:lpstr> Mode of living in Bacteria</vt:lpstr>
      <vt:lpstr> Mode of living in Bacteria</vt:lpstr>
      <vt:lpstr> Mode of living in Bacteria</vt:lpstr>
      <vt:lpstr> Mode of living in Bacteria</vt:lpstr>
      <vt:lpstr>QUESTIONS??</vt:lpstr>
    </vt:vector>
  </TitlesOfParts>
  <Company>Illinois Valley Comm.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Microbial World and You</dc:title>
  <dc:creator>snett</dc:creator>
  <cp:lastModifiedBy>ابو ايهم</cp:lastModifiedBy>
  <cp:revision>206</cp:revision>
  <dcterms:created xsi:type="dcterms:W3CDTF">1999-08-16T21:13:34Z</dcterms:created>
  <dcterms:modified xsi:type="dcterms:W3CDTF">2018-10-10T18:43:57Z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nett@ivcc.edu</vt:lpwstr>
  </property>
  <property fmtid="{D5CDD505-2E9C-101B-9397-08002B2CF9AE}" pid="8" name="HomePage">
    <vt:lpwstr>www.ivcc.edu/nett/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  <property fmtid="{D5CDD505-2E9C-101B-9397-08002B2CF9AE}" pid="22" name="ContentType">
    <vt:lpwstr>Document</vt:lpwstr>
  </property>
</Properties>
</file>