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5" r:id="rId5"/>
  </p:sldMasterIdLst>
  <p:notesMasterIdLst>
    <p:notesMasterId r:id="rId22"/>
  </p:notesMasterIdLst>
  <p:handoutMasterIdLst>
    <p:handoutMasterId r:id="rId23"/>
  </p:handoutMasterIdLst>
  <p:sldIdLst>
    <p:sldId id="338" r:id="rId6"/>
    <p:sldId id="375" r:id="rId7"/>
    <p:sldId id="398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9" r:id="rId16"/>
    <p:sldId id="408" r:id="rId17"/>
    <p:sldId id="411" r:id="rId18"/>
    <p:sldId id="413" r:id="rId19"/>
    <p:sldId id="414" r:id="rId20"/>
    <p:sldId id="35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E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90929"/>
  </p:normalViewPr>
  <p:slideViewPr>
    <p:cSldViewPr>
      <p:cViewPr>
        <p:scale>
          <a:sx n="73" d="100"/>
          <a:sy n="73" d="100"/>
        </p:scale>
        <p:origin x="-127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99AA68-DFAB-4193-B0F8-7B7B387FB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C58FF5-257F-47D4-914A-C3DE4C7B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8FF5-257F-47D4-914A-C3DE4C7BF3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0362-E9EF-4864-937B-0145750A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7E6-153B-4E99-A7D9-F1230FA67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ACB8-85EF-465D-A923-FF2940848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3C97-74ED-4583-9507-B5127C3DB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EF5-2EEF-43EC-90E6-EA1532335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E25D-6B25-461B-BE9C-0610DF57A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EEDA-6C73-4087-836D-46BB398F7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4BC9-10BA-4F5C-A4AB-55E4199A8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00C0-0705-4A5B-8EE4-9B2C94F7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A3CF-361F-4BB0-A48E-4A22FAE1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65F5-4551-4C6F-A9B9-EAA9F3F5B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10D20F-4E85-43A9-AA1E-FD4345348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8" r:id="rId2"/>
    <p:sldLayoutId id="2147483867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8" r:id="rId9"/>
    <p:sldLayoutId id="2147483864" r:id="rId10"/>
    <p:sldLayoutId id="2147483865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t1.gstatic.com/images?q=tbn:ANd9GcRGTa96getQniEPzDfmX6Qb1KYKKMEASKpcrjLJ3t0OklcB57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52963"/>
            <a:ext cx="313184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39552" y="980728"/>
            <a:ext cx="7992888" cy="32403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علم الأحياء الدقيقة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Microbiology</a:t>
            </a:r>
          </a:p>
          <a:p>
            <a:pPr marL="273050" indent="-273050" algn="ctr" rtl="1">
              <a:buClr>
                <a:srgbClr val="0BD0D9"/>
              </a:buClr>
              <a:buSzPct val="95000"/>
              <a:defRPr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Introduction to Bacteriology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sciencemediacentre.co.nz/wp-content/upload/2013/08/349680064_1372077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53136"/>
            <a:ext cx="2843808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692696"/>
            <a:ext cx="769196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1" y="764704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Controlling of Microbial Growth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024" y="1700808"/>
            <a:ext cx="8605464" cy="398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Low temperature (cooling and freezing):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Most organisms grow very little or not at all at 0</a:t>
            </a:r>
            <a:r>
              <a:rPr lang="en-US" baseline="30000" dirty="0" smtClean="0"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C. Perishable foods are stored at low temperatures to slow rate of growth.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Drying is often used to preserve foods (e.g. fruits, grains, etc.).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Most microorganisms cannot grow at reduced water activity. 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627313" y="188913"/>
            <a:ext cx="352901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Agents</a:t>
            </a:r>
            <a:endParaRPr lang="ar-S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23528" y="1196752"/>
            <a:ext cx="1929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1. Antiseptics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79512" y="1700808"/>
            <a:ext cx="287960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charset="0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Cidal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agents.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Harmless enough to be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applied to the skin and mucous membrane.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Should not be taken internally. 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Examples include alcohols,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silver nitrate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iodine solution, alcohols, detergents. 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203848" y="1196752"/>
            <a:ext cx="2202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2. Disinfectants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059113" y="1646238"/>
            <a:ext cx="33670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buFont typeface="Arial" charset="0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Cidal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agents.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safe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application to living tissues.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on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inanimate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objects such as tables, floors, utensils, etc.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hypochlorites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chlorine compounds, copper sulfate, formaldehyde,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phenolic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compounds and LTGP (Low Temperature Gas Plasma).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6588125" y="1196975"/>
            <a:ext cx="2245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3. Preservatives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6426200" y="1670050"/>
            <a:ext cx="26908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agents.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to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growth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microorg-anisms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Most often in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eaten they should be nontoxic. 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Examples are calcium propionate, sodium benzoate, nitrate and sulfur dioxide,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ethylene oxide (ETO)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ozone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3314" idx="2"/>
          </p:cNvCxnSpPr>
          <p:nvPr/>
        </p:nvCxnSpPr>
        <p:spPr>
          <a:xfrm>
            <a:off x="4391819" y="712133"/>
            <a:ext cx="108744" cy="413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3314" idx="2"/>
            <a:endCxn id="13319" idx="0"/>
          </p:cNvCxnSpPr>
          <p:nvPr/>
        </p:nvCxnSpPr>
        <p:spPr>
          <a:xfrm>
            <a:off x="4391819" y="712133"/>
            <a:ext cx="3318985" cy="484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314" idx="2"/>
          </p:cNvCxnSpPr>
          <p:nvPr/>
        </p:nvCxnSpPr>
        <p:spPr>
          <a:xfrm flipH="1">
            <a:off x="1979613" y="712133"/>
            <a:ext cx="2412206" cy="413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32040" y="5589240"/>
            <a:ext cx="180020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627784" y="5661248"/>
            <a:ext cx="2231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to prevents microbial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Reproduction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For Medical and pharmaceutical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products</a:t>
            </a:r>
            <a:endParaRPr lang="ar-SA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452320" y="5949280"/>
            <a:ext cx="648072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064500" y="5903893"/>
            <a:ext cx="10795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sed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as a disinfectant for water and food</a:t>
            </a:r>
            <a:endParaRPr lang="ar-SA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833688" y="260350"/>
            <a:ext cx="36004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cs typeface="Times New Roman" pitchFamily="18" charset="0"/>
              </a:rPr>
              <a:t>Biological </a:t>
            </a:r>
            <a:r>
              <a:rPr lang="en-US" sz="2800" b="1" dirty="0">
                <a:cs typeface="Times New Roman" pitchFamily="18" charset="0"/>
              </a:rPr>
              <a:t>Agents</a:t>
            </a:r>
            <a:endParaRPr lang="ar-SA" sz="2800" b="1" dirty="0">
              <a:cs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971550" y="3348038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cs typeface="Times New Roman" pitchFamily="18" charset="0"/>
              </a:rPr>
              <a:t>Natural</a:t>
            </a:r>
            <a:endParaRPr lang="ar-SA" dirty="0">
              <a:cs typeface="Times New Roman" pitchFamily="18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926138" y="3348038"/>
            <a:ext cx="2116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cs typeface="Times New Roman" pitchFamily="18" charset="0"/>
              </a:rPr>
              <a:t>Semi-synthetic</a:t>
            </a:r>
            <a:endParaRPr lang="ar-SA" dirty="0">
              <a:cs typeface="Times New Roman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55576" y="980728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dirty="0"/>
              <a:t>The biological agents are antimicrobial agents that kill (</a:t>
            </a:r>
            <a:r>
              <a:rPr lang="en-US" dirty="0" err="1"/>
              <a:t>cidal</a:t>
            </a:r>
            <a:r>
              <a:rPr lang="en-US" dirty="0"/>
              <a:t> effect) or inhibit (static effect) the growth microorganisms.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dirty="0"/>
              <a:t>Antimicrobial agents may be of natural or synthetic origin: </a:t>
            </a:r>
            <a:endParaRPr lang="ar-SA" dirty="0"/>
          </a:p>
        </p:txBody>
      </p:sp>
      <p:cxnSp>
        <p:nvCxnSpPr>
          <p:cNvPr id="10" name="Straight Arrow Connector 9"/>
          <p:cNvCxnSpPr>
            <a:stCxn id="14341" idx="2"/>
            <a:endCxn id="14339" idx="0"/>
          </p:cNvCxnSpPr>
          <p:nvPr/>
        </p:nvCxnSpPr>
        <p:spPr>
          <a:xfrm flipH="1">
            <a:off x="1576844" y="2550388"/>
            <a:ext cx="3103032" cy="79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341" idx="2"/>
            <a:endCxn id="14340" idx="0"/>
          </p:cNvCxnSpPr>
          <p:nvPr/>
        </p:nvCxnSpPr>
        <p:spPr>
          <a:xfrm>
            <a:off x="4679876" y="2550388"/>
            <a:ext cx="2304405" cy="79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4" name="Rectangle 15"/>
          <p:cNvSpPr>
            <a:spLocks noChangeArrowheads="1"/>
          </p:cNvSpPr>
          <p:nvPr/>
        </p:nvSpPr>
        <p:spPr bwMode="auto">
          <a:xfrm>
            <a:off x="4572000" y="4149080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/>
              <a:t>Molecules produced by a microbe that are subsequently </a:t>
            </a:r>
            <a:r>
              <a:rPr lang="en-US" sz="2000" dirty="0">
                <a:solidFill>
                  <a:srgbClr val="FF0000"/>
                </a:solidFill>
              </a:rPr>
              <a:t>modified</a:t>
            </a:r>
            <a:r>
              <a:rPr lang="en-US" sz="2000" dirty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enhance their antimicrobial properties or to render them unique for a pharmaceutical patent.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/>
              <a:t>Examples are </a:t>
            </a:r>
            <a:r>
              <a:rPr lang="en-US" sz="2000" dirty="0" err="1" smtClean="0"/>
              <a:t>Sulfonilamides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 smtClean="0"/>
              <a:t>Chloramphenicol</a:t>
            </a:r>
            <a:r>
              <a:rPr lang="en-US" sz="2000" dirty="0"/>
              <a:t>. </a:t>
            </a:r>
            <a:endParaRPr lang="ar-SA" sz="2000" dirty="0"/>
          </a:p>
        </p:txBody>
      </p:sp>
      <p:sp>
        <p:nvSpPr>
          <p:cNvPr id="14345" name="Rectangle 16"/>
          <p:cNvSpPr>
            <a:spLocks noChangeArrowheads="1"/>
          </p:cNvSpPr>
          <p:nvPr/>
        </p:nvSpPr>
        <p:spPr bwMode="auto">
          <a:xfrm>
            <a:off x="251520" y="4221088"/>
            <a:ext cx="35290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/>
              <a:t>Antimicrobial agents produced by microorganisms that kill or inhibit other microorganisms. 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2000" dirty="0"/>
              <a:t>Examples are  </a:t>
            </a:r>
            <a:r>
              <a:rPr lang="en-US" sz="2000" dirty="0" smtClean="0"/>
              <a:t>Penicillin </a:t>
            </a:r>
            <a:r>
              <a:rPr lang="en-US" sz="2000" dirty="0"/>
              <a:t>and its relatives.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Efficiency of Antibiotics</a:t>
            </a:r>
            <a:endParaRPr lang="ar-SA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512" y="2708920"/>
            <a:ext cx="3889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Antibiotics effective against prokaryotes which kill or inhibit a wide range of Gram-positive and Gram-negative bacteria.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29313" y="2708920"/>
            <a:ext cx="3214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Antibiotics effective against prokaryotes which kill or inhibit a single organism.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5536" y="2276872"/>
            <a:ext cx="170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/>
            <a:r>
              <a:rPr lang="en-US" b="1" dirty="0"/>
              <a:t>Broad spectrum</a:t>
            </a:r>
            <a:endParaRPr lang="en-US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419872" y="4437112"/>
            <a:ext cx="2590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/>
            <a:r>
              <a:rPr lang="en-US" b="1" dirty="0"/>
              <a:t>Narrow spectrum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300192" y="2204864"/>
            <a:ext cx="190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/>
            <a:r>
              <a:rPr lang="en-US" b="1" dirty="0"/>
              <a:t>Limited spectrum</a:t>
            </a:r>
            <a:r>
              <a:rPr lang="en-US" dirty="0"/>
              <a:t>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843808" y="4869160"/>
            <a:ext cx="38877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Antibiotics effective against prokaryotes which kill or </a:t>
            </a:r>
            <a:r>
              <a:rPr lang="en-US" dirty="0" smtClean="0"/>
              <a:t>inhibit specific families of bacteria.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9993" y="1700213"/>
            <a:ext cx="144015" cy="2808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Right Arrow 12"/>
          <p:cNvSpPr/>
          <p:nvPr/>
        </p:nvSpPr>
        <p:spPr>
          <a:xfrm rot="1004976" flipV="1">
            <a:off x="4488251" y="1920491"/>
            <a:ext cx="1899704" cy="137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4" name="Right Arrow 13"/>
          <p:cNvSpPr/>
          <p:nvPr/>
        </p:nvSpPr>
        <p:spPr>
          <a:xfrm rot="9818120">
            <a:off x="2382474" y="1943026"/>
            <a:ext cx="2247091" cy="115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-11_ChemBiocides"/>
          <p:cNvPicPr/>
          <p:nvPr/>
        </p:nvPicPr>
        <p:blipFill>
          <a:blip r:embed="rId2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272808" cy="648072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4152800" cy="41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affecting bacterial growth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/>
          <a:lstStyle/>
          <a:p>
            <a:pPr algn="just" rtl="0" eaLnBrk="1" hangingPunct="1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factors affect the generation time of the bacterium: 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Temperature.    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Oxygen.   </a:t>
            </a:r>
          </a:p>
          <a:p>
            <a:pPr algn="just" rtl="0" eaLnBrk="1" hangingPunct="1"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Nutrient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Salt concentration.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Most bacteria grow best when these parameters are optimum.</a:t>
            </a:r>
          </a:p>
          <a:p>
            <a:pPr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4254" y="1238833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of living in Bacteria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343" y="1988840"/>
            <a:ext cx="77750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 </a:t>
            </a:r>
            <a:r>
              <a:rPr lang="en-US" sz="2000" b="1" dirty="0" smtClean="0"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cs typeface="Times New Roman" panose="02020603050405020304" pitchFamily="18" charset="0"/>
              </a:rPr>
              <a:t>If </a:t>
            </a:r>
            <a:r>
              <a:rPr lang="en-US" sz="2000" dirty="0">
                <a:cs typeface="Times New Roman" panose="02020603050405020304" pitchFamily="18" charset="0"/>
              </a:rPr>
              <a:t>we consider the mode of nutrition, bacteria can be divided </a:t>
            </a:r>
            <a:r>
              <a:rPr lang="en-US" sz="2000" dirty="0" smtClean="0">
                <a:cs typeface="Times New Roman" panose="02020603050405020304" pitchFamily="18" charset="0"/>
              </a:rPr>
              <a:t>into </a:t>
            </a:r>
            <a:r>
              <a:rPr lang="en-US" sz="2000" dirty="0">
                <a:cs typeface="Times New Roman" panose="02020603050405020304" pitchFamily="18" charset="0"/>
              </a:rPr>
              <a:t>two categories: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cs typeface="Times New Roman" panose="02020603050405020304" pitchFamily="18" charset="0"/>
              </a:rPr>
              <a:t>Autotrophic</a:t>
            </a:r>
            <a:r>
              <a:rPr lang="en-US" sz="2000" dirty="0">
                <a:cs typeface="Times New Roman" panose="02020603050405020304" pitchFamily="18" charset="0"/>
              </a:rPr>
              <a:t>. They can build up complex organic </a:t>
            </a:r>
            <a:r>
              <a:rPr lang="en-US" sz="2000" dirty="0" smtClean="0">
                <a:cs typeface="Times New Roman" panose="02020603050405020304" pitchFamily="18" charset="0"/>
              </a:rPr>
              <a:t>substances </a:t>
            </a:r>
            <a:r>
              <a:rPr lang="en-US" sz="2000" dirty="0">
                <a:cs typeface="Times New Roman" panose="02020603050405020304" pitchFamily="18" charset="0"/>
              </a:rPr>
              <a:t>such as carbohydrates from simple inorganic sources 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(</a:t>
            </a:r>
            <a:r>
              <a:rPr lang="en-US" sz="2000" dirty="0">
                <a:cs typeface="Times New Roman" panose="02020603050405020304" pitchFamily="18" charset="0"/>
              </a:rPr>
              <a:t>CO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and water).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b="1" dirty="0" smtClean="0">
                <a:cs typeface="Times New Roman" panose="02020603050405020304" pitchFamily="18" charset="0"/>
              </a:rPr>
              <a:t>- Heterotrophic</a:t>
            </a:r>
            <a:r>
              <a:rPr lang="en-US" sz="2000" dirty="0">
                <a:cs typeface="Times New Roman" panose="02020603050405020304" pitchFamily="18" charset="0"/>
              </a:rPr>
              <a:t>. They cannot build up carbohydrates from simple </a:t>
            </a:r>
            <a:r>
              <a:rPr lang="en-US" sz="2000" dirty="0" smtClean="0">
                <a:cs typeface="Times New Roman" panose="02020603050405020304" pitchFamily="18" charset="0"/>
              </a:rPr>
              <a:t>inorganic </a:t>
            </a:r>
            <a:r>
              <a:rPr lang="en-US" sz="2000" dirty="0">
                <a:cs typeface="Times New Roman" panose="02020603050405020304" pitchFamily="18" charset="0"/>
              </a:rPr>
              <a:t>sources. They depend on ready made organic materials </a:t>
            </a:r>
            <a:r>
              <a:rPr lang="en-US" sz="2000" dirty="0" smtClean="0">
                <a:cs typeface="Times New Roman" panose="02020603050405020304" pitchFamily="18" charset="0"/>
              </a:rPr>
              <a:t>derived </a:t>
            </a:r>
            <a:r>
              <a:rPr lang="en-US" sz="2000" dirty="0">
                <a:cs typeface="Times New Roman" panose="02020603050405020304" pitchFamily="18" charset="0"/>
              </a:rPr>
              <a:t>from plants , animals of humans. They can live on such 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compounds </a:t>
            </a:r>
            <a:r>
              <a:rPr lang="en-US" sz="2000" dirty="0">
                <a:cs typeface="Times New Roman" panose="02020603050405020304" pitchFamily="18" charset="0"/>
              </a:rPr>
              <a:t>, break it down , enzymatically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  <a:endParaRPr lang="ar-SA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19675" y="1196752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of living in Bacteria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132856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cs typeface="Times New Roman" panose="02020603050405020304" pitchFamily="18" charset="0"/>
              </a:rPr>
              <a:t>Heterotrophic Bacteria: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cs typeface="Times New Roman" pitchFamily="18" charset="0"/>
              </a:rPr>
              <a:t>Parasites</a:t>
            </a:r>
            <a:r>
              <a:rPr lang="en-US" dirty="0" smtClean="0">
                <a:cs typeface="Times New Roman" pitchFamily="18" charset="0"/>
              </a:rPr>
              <a:t> on plants, animals and humans causing serious diseases.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/>
              <a:t>Saprophytes </a:t>
            </a:r>
            <a:r>
              <a:rPr lang="en-US" dirty="0" smtClean="0"/>
              <a:t>on dead organic matter.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>
                <a:cs typeface="Times New Roman" pitchFamily="18" charset="0"/>
              </a:rPr>
              <a:t>Symbionts </a:t>
            </a:r>
            <a:r>
              <a:rPr lang="en-US" dirty="0" smtClean="0">
                <a:cs typeface="Times New Roman" pitchFamily="18" charset="0"/>
              </a:rPr>
              <a:t>with other living organisms sharing benefits.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51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33163" y="692696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Salinity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556790"/>
            <a:ext cx="77048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 </a:t>
            </a:r>
            <a:r>
              <a:rPr lang="en-US" b="1" dirty="0" smtClean="0">
                <a:cs typeface="Times New Roman" panose="02020603050405020304" pitchFamily="18" charset="0"/>
              </a:rPr>
              <a:t>Halophile</a:t>
            </a:r>
            <a:r>
              <a:rPr lang="en-US" sz="2000" b="1" dirty="0" smtClean="0">
                <a:cs typeface="Times New Roman" panose="02020603050405020304" pitchFamily="18" charset="0"/>
              </a:rPr>
              <a:t>: </a:t>
            </a:r>
            <a:r>
              <a:rPr lang="en-US" sz="2000" dirty="0" smtClean="0"/>
              <a:t>organisms that grow well in </a:t>
            </a:r>
            <a:r>
              <a:rPr lang="en-US" sz="2000" dirty="0" smtClean="0">
                <a:solidFill>
                  <a:srgbClr val="FF0000"/>
                </a:solidFill>
              </a:rPr>
              <a:t>high salt concentrations</a:t>
            </a:r>
            <a:r>
              <a:rPr lang="en-US" sz="2000" dirty="0" smtClean="0"/>
              <a:t>. Halophiles are categorized as slight, moderate, or extreme.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Slight halophiles</a:t>
            </a:r>
            <a:r>
              <a:rPr lang="en-US" sz="2000" dirty="0"/>
              <a:t> </a:t>
            </a:r>
            <a:r>
              <a:rPr lang="en-US" sz="2000" dirty="0" smtClean="0"/>
              <a:t>       1.7 to 4.8%.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Moderate halophiles</a:t>
            </a:r>
            <a:r>
              <a:rPr lang="en-US" sz="2000" dirty="0" smtClean="0"/>
              <a:t>   4.7 to 20%.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 Extreme halophiles</a:t>
            </a:r>
            <a:r>
              <a:rPr lang="en-US" sz="2000" dirty="0"/>
              <a:t> </a:t>
            </a:r>
            <a:r>
              <a:rPr lang="en-US" sz="2000" dirty="0" smtClean="0"/>
              <a:t>   20 to 30%.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Halotolerant</a:t>
            </a:r>
            <a:r>
              <a:rPr lang="en-US" sz="2000" dirty="0" smtClean="0"/>
              <a:t> organisms can grow under saline conditions but do not require it. </a:t>
            </a:r>
            <a:endParaRPr lang="en-US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3528" y="626188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Controlling of Microbial Growth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124744"/>
            <a:ext cx="83857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 </a:t>
            </a:r>
            <a:r>
              <a:rPr lang="en-US" sz="2000" dirty="0" smtClean="0"/>
              <a:t>The control of microbial growth is necessary in many practical situations, and significant advances in agriculture, medicine, and food science 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 Control of microbial growth means to </a:t>
            </a:r>
            <a:r>
              <a:rPr lang="en-US" sz="2000" dirty="0" smtClean="0">
                <a:solidFill>
                  <a:srgbClr val="FF0000"/>
                </a:solidFill>
              </a:rPr>
              <a:t>inhibit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FF0000"/>
                </a:solidFill>
              </a:rPr>
              <a:t>prevent</a:t>
            </a:r>
            <a:r>
              <a:rPr lang="en-US" sz="2000" dirty="0" smtClean="0"/>
              <a:t> growth of microorganisms.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cs typeface="Arial" charset="0"/>
              </a:rPr>
              <a:t>This control is affected in two basic ways:</a:t>
            </a:r>
          </a:p>
          <a:p>
            <a:pPr algn="r"/>
            <a:r>
              <a:rPr lang="en-US" sz="2000" dirty="0" smtClean="0">
                <a:cs typeface="Times New Roman" pitchFamily="18" charset="0"/>
              </a:rPr>
              <a:t>	</a:t>
            </a:r>
            <a:endParaRPr lang="en-US" sz="2000" dirty="0" smtClean="0"/>
          </a:p>
          <a:p>
            <a:pPr algn="just" eaLnBrk="1" hangingPunct="1"/>
            <a:r>
              <a:rPr lang="en-US" sz="2000" dirty="0" smtClean="0"/>
              <a:t>							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57443" y="3372970"/>
            <a:ext cx="2324539" cy="8611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killing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microorganisms </a:t>
            </a:r>
            <a:endParaRPr lang="ar-S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19286" y="3372970"/>
            <a:ext cx="2362754" cy="8495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Inhibiting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</a:rPr>
              <a:t>the growth of  microorganisms</a:t>
            </a:r>
            <a:endParaRPr lang="ar-SA" sz="1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80483" y="4941067"/>
            <a:ext cx="3240360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 which inhibit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are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S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5445" y="4954130"/>
            <a:ext cx="3120118" cy="10502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</a:rPr>
              <a:t>Agents which kill cells are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</a:rPr>
              <a:t>called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</a:rPr>
              <a:t>cidal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</a:rPr>
              <a:t>agents </a:t>
            </a:r>
            <a:endParaRPr lang="ar-SA" sz="18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425504" y="4415436"/>
            <a:ext cx="188415" cy="432048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Down Arrow 12"/>
          <p:cNvSpPr/>
          <p:nvPr/>
        </p:nvSpPr>
        <p:spPr>
          <a:xfrm>
            <a:off x="6198845" y="4373488"/>
            <a:ext cx="188415" cy="432048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4254" y="1238833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Controlling of Microbial Growth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://classes.midlandstech.edu/carterp/Courses/bio225/chap07/TABLE_07_01_LABE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08394"/>
            <a:ext cx="8174965" cy="3708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5bio265antimicrobialagentsinstructordrdibonaventura-copy-141204212324-conversion-gate01/95/5-bio265-antimicrobial-agents-instructor-dr-di-bonaventura-copy-5-638.jpg?cb=14177286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534554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5bio265antimicrobialagentsinstructordrdibonaventura-copy-141204212324-conversion-gate01/95/5-bio265-antimicrobial-agents-instructor-dr-di-bonaventura-copy-10-638.jpg?cb=14177286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654" y="1052736"/>
            <a:ext cx="6397152" cy="485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69ADAEBE1C241AD59B87024C743E7" ma:contentTypeVersion="0" ma:contentTypeDescription="Create a new document." ma:contentTypeScope="" ma:versionID="b8add1493b006c5ae43dea1cc9c377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2353C8B-D018-43EB-913A-542B00E1397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8BC0C3B-0D86-4E3E-A539-3FFBA7DF5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58AF14-2F1D-4ED2-9764-37ECD74F32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0DE3D19-86C1-4F00-A78F-C432EC13E97D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4006</TotalTime>
  <Words>395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  Factors affecting bacterial growth</vt:lpstr>
      <vt:lpstr> Mode of living in Bacteria</vt:lpstr>
      <vt:lpstr> Mode of living in Bacteria</vt:lpstr>
      <vt:lpstr> Salinity</vt:lpstr>
      <vt:lpstr>  Controlling of Microbial Growth</vt:lpstr>
      <vt:lpstr>  Controlling of Microbial Growth</vt:lpstr>
      <vt:lpstr>PowerPoint Presentation</vt:lpstr>
      <vt:lpstr>PowerPoint Presentation</vt:lpstr>
      <vt:lpstr>PowerPoint Presentation</vt:lpstr>
      <vt:lpstr>  Controlling of Microbial Growth</vt:lpstr>
      <vt:lpstr>PowerPoint Presentation</vt:lpstr>
      <vt:lpstr>PowerPoint Presentation</vt:lpstr>
      <vt:lpstr>Efficiency of Antibiotics</vt:lpstr>
      <vt:lpstr>PowerPoint Presentation</vt:lpstr>
      <vt:lpstr>QUESTIONS??</vt:lpstr>
    </vt:vector>
  </TitlesOfParts>
  <Company>Illinois Valley Comm.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World and You</dc:title>
  <dc:creator>snett</dc:creator>
  <cp:lastModifiedBy>Guest</cp:lastModifiedBy>
  <cp:revision>245</cp:revision>
  <dcterms:created xsi:type="dcterms:W3CDTF">1999-08-16T21:13:34Z</dcterms:created>
  <dcterms:modified xsi:type="dcterms:W3CDTF">2018-10-18T07:34:10Z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nett@ivcc.edu</vt:lpwstr>
  </property>
  <property fmtid="{D5CDD505-2E9C-101B-9397-08002B2CF9AE}" pid="8" name="HomePage">
    <vt:lpwstr>www.ivcc.edu/nett/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">
    <vt:lpwstr>Document</vt:lpwstr>
  </property>
</Properties>
</file>