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2"/>
  </p:notesMasterIdLst>
  <p:handoutMasterIdLst>
    <p:handoutMasterId r:id="rId23"/>
  </p:handoutMasterIdLst>
  <p:sldIdLst>
    <p:sldId id="338" r:id="rId6"/>
    <p:sldId id="375" r:id="rId7"/>
    <p:sldId id="415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35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05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ilicasecchidisk.conncoll.edu/Pics/Other%20Algae/Blue_Green%20jpegs/Nostoc_Key1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otany.hawaii.edu/faculty/webb/BOT311/Cyanobacteria/AkineteHeterocystLMHigh300La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otany.hawaii.edu/faculty/webb/BOT311/Cyanobacteria/AkineteHeterocystLMHigh300Lab_small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ologie.uni-hamburg.de/b-online/library/webb/BOT311/Cyanobacteria/MicrocystisLa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t1.gstatic.com/images?q=tbn:ANd9GcRGTa96getQniEPzDfmX6Qb1KYKKMEASKpcrjLJ3t0OklcB57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52963"/>
            <a:ext cx="313184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9552" y="980728"/>
            <a:ext cx="7992888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</a:p>
          <a:p>
            <a:pPr marL="27305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Introduction to Bacteriology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sciencemediacentre.co.nz/wp-content/upload/2013/08/349680064_1372077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843808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832648" cy="851942"/>
          </a:xfrm>
        </p:spPr>
        <p:txBody>
          <a:bodyPr/>
          <a:lstStyle/>
          <a:p>
            <a:pPr algn="ctr" rtl="0" eaLnBrk="1" hangingPunct="1"/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Cyanobacterial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cell</a:t>
            </a:r>
            <a:endParaRPr lang="ar-SA" alt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 descr="1116-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3822" cy="40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 eaLnBrk="1" hangingPunct="1"/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Nostoc</a:t>
            </a:r>
            <a:endParaRPr lang="ar-SA" sz="4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2777"/>
            <a:ext cx="5770984" cy="4911824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Grows in water and on damp soils. 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Un-branched filaments with barrel-like cells. 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Certain enlarged cells appear at intervals, which are known as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Its transparent and thick walls.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The whole filament is surrounded with gelatinous material. 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Each two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delimit in between , a number of cells called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hormogonia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In most cases clusters of filaments are grouped together in the form of gelatinous masses.</a:t>
            </a: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000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2" name="Picture 2" descr="http://silicasecchidisk.conncoll.edu/Pics/Other%20Algae/Blue_Green%20jpegs/Nostoc_Key1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5400000">
            <a:off x="5186511" y="2526457"/>
            <a:ext cx="4896544" cy="266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48264" y="6357938"/>
            <a:ext cx="1633537" cy="500062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endParaRPr lang="ar-SA" sz="2000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 eaLnBrk="1" hangingPunct="1"/>
            <a:r>
              <a:rPr lang="ar-SA" sz="4000" b="1" dirty="0" smtClean="0"/>
              <a:t/>
            </a:r>
            <a:br>
              <a:rPr lang="ar-SA" sz="4000" b="1" dirty="0" smtClean="0"/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endParaRPr lang="ar-SA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622425"/>
            <a:ext cx="4043362" cy="614363"/>
          </a:xfrm>
        </p:spPr>
        <p:txBody>
          <a:bodyPr rtlCol="1">
            <a:noAutofit/>
          </a:bodyPr>
          <a:lstStyle/>
          <a:p>
            <a:pPr marL="514350" indent="-514350" algn="ctr" rtl="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rtl="0" eaLnBrk="1" fontAlgn="auto" hangingPunct="1">
              <a:spcAft>
                <a:spcPts val="0"/>
              </a:spcAft>
              <a:buNone/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التكاثر الخضري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Vegetative reproduction.</a:t>
            </a:r>
          </a:p>
          <a:p>
            <a:pPr marL="514350" indent="-514350"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7700" y="2071688"/>
            <a:ext cx="4043363" cy="925266"/>
          </a:xfrm>
          <a:prstGeom prst="rect">
            <a:avLst/>
          </a:prstGeom>
        </p:spPr>
        <p:txBody>
          <a:bodyPr rtlCol="1"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 </a:t>
            </a:r>
            <a:r>
              <a:rPr lang="ar-SA" b="1" dirty="0">
                <a:cs typeface="Times New Roman" pitchFamily="18" charset="0"/>
              </a:rPr>
              <a:t>التكاثر اللاجنسي</a:t>
            </a:r>
            <a:endParaRPr lang="en-US" b="1" dirty="0"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Times New Roman" pitchFamily="18" charset="0"/>
              </a:rPr>
              <a:t>Asexual reproduction.</a:t>
            </a:r>
            <a:endParaRPr lang="en-US" dirty="0"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72250" y="3860800"/>
            <a:ext cx="2286000" cy="5715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+mn-lt"/>
                <a:cs typeface="+mj-cs"/>
              </a:rPr>
              <a:t>By </a:t>
            </a:r>
            <a:r>
              <a:rPr lang="en-US" sz="2000" b="1" dirty="0">
                <a:latin typeface="+mn-lt"/>
                <a:cs typeface="+mj-cs"/>
              </a:rPr>
              <a:t>Akinetes. </a:t>
            </a:r>
            <a:r>
              <a:rPr lang="en-US" sz="2000" dirty="0">
                <a:latin typeface="+mn-lt"/>
                <a:cs typeface="+mj-cs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ar-SA" sz="2000" dirty="0">
              <a:latin typeface="+mn-lt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75100" y="3860800"/>
            <a:ext cx="1857375" cy="5715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pPr marL="457200" indent="-4572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j-cs"/>
              </a:rPr>
              <a:t>By fission.  </a:t>
            </a:r>
            <a:endParaRPr lang="en-US" sz="2000" dirty="0">
              <a:latin typeface="+mn-lt"/>
              <a:cs typeface="+mj-cs"/>
            </a:endParaRPr>
          </a:p>
          <a:p>
            <a:pPr marL="457200" indent="-4572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lphaUcParenR"/>
              <a:defRPr/>
            </a:pPr>
            <a:endParaRPr lang="ar-SA" sz="2000" dirty="0">
              <a:latin typeface="+mn-lt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88224" y="2924944"/>
            <a:ext cx="1093341" cy="93154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88024" y="2996954"/>
            <a:ext cx="1296144" cy="7875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4" idx="2"/>
          </p:cNvCxnSpPr>
          <p:nvPr/>
        </p:nvCxnSpPr>
        <p:spPr>
          <a:xfrm flipH="1">
            <a:off x="2786064" y="1196752"/>
            <a:ext cx="1785936" cy="73206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74" idx="2"/>
          </p:cNvCxnSpPr>
          <p:nvPr/>
        </p:nvCxnSpPr>
        <p:spPr>
          <a:xfrm>
            <a:off x="4572000" y="1196752"/>
            <a:ext cx="1785938" cy="80349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Rectangle 1"/>
          <p:cNvSpPr>
            <a:spLocks noChangeArrowheads="1"/>
          </p:cNvSpPr>
          <p:nvPr/>
        </p:nvSpPr>
        <p:spPr bwMode="auto">
          <a:xfrm>
            <a:off x="7092280" y="4221088"/>
            <a:ext cx="1355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ar-SA" b="1" dirty="0"/>
              <a:t>الأكينيتات</a:t>
            </a:r>
            <a:endParaRPr lang="en-US" b="1" dirty="0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4355976" y="4293096"/>
            <a:ext cx="1077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ar-SA" b="1" dirty="0"/>
              <a:t>الانشطار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4644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>
              <a:buFont typeface="Arial" charset="0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fragmentation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Filament                                    breaks into fragments.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Each                  gives rise to                 a new filament. </a:t>
            </a:r>
          </a:p>
          <a:p>
            <a:pPr algn="just" rtl="0" eaLnBrk="1" hangingPunct="1">
              <a:buFont typeface="Arial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Usually fragmentation occurs at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rtl="0" eaLnBrk="1" hangingPunct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fragment is capable of creeping movements in the gelatinous sheath until it escapes and grows into a new filament.      </a:t>
            </a: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07704" y="2636912"/>
            <a:ext cx="180020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1403648" y="3284984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192" y="764704"/>
            <a:ext cx="8229600" cy="777875"/>
          </a:xfrm>
          <a:prstGeom prst="rect">
            <a:avLst/>
          </a:prstGeom>
        </p:spPr>
        <p:txBody>
          <a:bodyPr rtlCol="1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Vegetative reproduction</a:t>
            </a:r>
            <a:endParaRPr lang="en-US" sz="2400" dirty="0">
              <a:latin typeface="+mn-lt"/>
              <a:cs typeface="+mj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 </a:t>
            </a:r>
            <a:endParaRPr lang="ar-SA" sz="1600" dirty="0">
              <a:latin typeface="+mn-lt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51920" y="33569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5" y="333375"/>
            <a:ext cx="8280920" cy="1143000"/>
          </a:xfrm>
        </p:spPr>
        <p:txBody>
          <a:bodyPr/>
          <a:lstStyle/>
          <a:p>
            <a:pPr algn="ctr" eaLnBrk="1" hangingPunct="1"/>
            <a:r>
              <a:rPr lang="ar-SA" sz="2900" b="1" dirty="0" smtClean="0">
                <a:solidFill>
                  <a:schemeClr val="tx1"/>
                </a:solidFill>
              </a:rPr>
              <a:t/>
            </a:r>
            <a:br>
              <a:rPr lang="ar-SA" sz="2900" b="1" dirty="0" smtClean="0">
                <a:solidFill>
                  <a:schemeClr val="tx1"/>
                </a:solidFill>
              </a:rPr>
            </a:br>
            <a:r>
              <a:rPr lang="en-US" sz="29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Asexual Reproduction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922"/>
          </a:xfrm>
          <a:ln>
            <a:solidFill>
              <a:schemeClr val="accent1"/>
            </a:solidFill>
          </a:ln>
        </p:spPr>
        <p:txBody>
          <a:bodyPr rtlCol="1">
            <a:noAutofit/>
          </a:bodyPr>
          <a:lstStyle/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By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constriction is formed in the middle of the cell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extends from the surface inwards towards the center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Division into two cells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leads to the increase in number of cells per filament without production of a new 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11960" y="2492896"/>
            <a:ext cx="42862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Down Arrow 4"/>
          <p:cNvSpPr/>
          <p:nvPr/>
        </p:nvSpPr>
        <p:spPr>
          <a:xfrm>
            <a:off x="4211960" y="3501008"/>
            <a:ext cx="42862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4211960" y="4725144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1562"/>
          </a:xfrm>
          <a:ln>
            <a:solidFill>
              <a:schemeClr val="accent1"/>
            </a:solidFill>
          </a:ln>
        </p:spPr>
        <p:txBody>
          <a:bodyPr rtlCol="1">
            <a:normAutofit fontScale="70000" lnSpcReduction="20000"/>
          </a:bodyPr>
          <a:lstStyle/>
          <a:p>
            <a:pPr marL="0" indent="0"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 By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vegetative cells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 in size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 rich in food materials and form a thick wall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yellow or brown in color and they are very resistant to un-favorable  conditions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conditions are favorable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germinate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new filaments. </a:t>
            </a:r>
          </a:p>
          <a:p>
            <a:pPr algn="ctr" rt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7985" y="126876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4427984" y="206084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Down Arrow 6"/>
          <p:cNvSpPr/>
          <p:nvPr/>
        </p:nvSpPr>
        <p:spPr>
          <a:xfrm>
            <a:off x="4427985" y="292494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Down Arrow 7"/>
          <p:cNvSpPr/>
          <p:nvPr/>
        </p:nvSpPr>
        <p:spPr>
          <a:xfrm>
            <a:off x="4427984" y="3933056"/>
            <a:ext cx="357187" cy="536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Down Arrow 8"/>
          <p:cNvSpPr/>
          <p:nvPr/>
        </p:nvSpPr>
        <p:spPr>
          <a:xfrm>
            <a:off x="4427984" y="4869160"/>
            <a:ext cx="357187" cy="68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6152" name="Picture 2" descr="AkineteHeterocystLMHigh300Lab.jpg (15127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11863" y="4716463"/>
            <a:ext cx="25511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760640" cy="779934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Cyanobacteria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1"/>
            <a:ext cx="8147248" cy="4032447"/>
          </a:xfrm>
        </p:spPr>
        <p:txBody>
          <a:bodyPr/>
          <a:lstStyle/>
          <a:p>
            <a:pPr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Commonly known 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blue-green algae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an autotrophic (Photosynthetic).</a:t>
            </a:r>
          </a:p>
          <a:p>
            <a:pPr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chlorophyll 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phycocyanin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(blue)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phycoerythrin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(red). </a:t>
            </a:r>
          </a:p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live in aquatic environments including oceans, ponds, lakes, tidal flats, and moist soil. </a:t>
            </a:r>
          </a:p>
          <a:p>
            <a:pPr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exist mostly 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sometimes 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cells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filamentous forms can move. For example, filamentous forms such as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Oscillatoria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sp.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rotate in a screw like manner.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Cyanobacteria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3672408"/>
          </a:xfrm>
        </p:spPr>
        <p:txBody>
          <a:bodyPr/>
          <a:lstStyle/>
          <a:p>
            <a:pPr algn="just" rtl="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Produce gelatinous capsules which are often lighter than water and therefore help keep the algae up near the surface of the water .</a:t>
            </a:r>
          </a:p>
          <a:p>
            <a:pPr algn="just" rtl="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Reproduction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cyanobacteria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 rtl="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Lack chlorophyll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photosynthetic product is stored in their own form of starch, which is similar to animal glycogen.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824413" cy="1143000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اشكال السيانوبكتيريا</a:t>
            </a:r>
            <a:br>
              <a:rPr lang="ar-S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of Cyanobacteria</a:t>
            </a:r>
            <a:endParaRPr lang="ar-S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11560" y="2276872"/>
            <a:ext cx="47180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b="1" dirty="0" smtClean="0">
                <a:cs typeface="Times New Roman" pitchFamily="18" charset="0"/>
              </a:rPr>
              <a:t>1. Unicellular </a:t>
            </a:r>
            <a:r>
              <a:rPr lang="en-US" sz="2800" b="1" dirty="0">
                <a:cs typeface="Times New Roman" pitchFamily="18" charset="0"/>
              </a:rPr>
              <a:t>or </a:t>
            </a:r>
            <a:r>
              <a:rPr lang="en-US" sz="2800" b="1" dirty="0" smtClean="0">
                <a:cs typeface="Times New Roman" pitchFamily="18" charset="0"/>
              </a:rPr>
              <a:t>aggregate.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e.g</a:t>
            </a:r>
            <a:r>
              <a:rPr lang="en-US" altLang="en-US" sz="2800" i="1" dirty="0" smtClean="0">
                <a:cs typeface="Times New Roman" pitchFamily="18" charset="0"/>
              </a:rPr>
              <a:t>.</a:t>
            </a:r>
          </a:p>
          <a:p>
            <a:r>
              <a:rPr lang="en-US" altLang="en-US" sz="2800" b="1" i="1" dirty="0" err="1" smtClean="0">
                <a:cs typeface="Times New Roman" pitchFamily="18" charset="0"/>
              </a:rPr>
              <a:t>Gloeocapsa</a:t>
            </a:r>
            <a:r>
              <a:rPr lang="en-US" altLang="en-US" sz="2800" b="1" i="1" dirty="0" smtClean="0">
                <a:cs typeface="Times New Roman" pitchFamily="18" charset="0"/>
              </a:rPr>
              <a:t> sp</a:t>
            </a:r>
            <a:endParaRPr lang="ar-SA" altLang="en-US" sz="2800" b="1" dirty="0" smtClean="0"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800" b="1" dirty="0" smtClean="0">
                <a:cs typeface="Times New Roman" pitchFamily="18" charset="0"/>
              </a:rPr>
              <a:t> </a:t>
            </a:r>
            <a:endParaRPr lang="ar-SA" sz="2800" b="1" dirty="0">
              <a:cs typeface="Times New Roman" pitchFamily="18" charset="0"/>
            </a:endParaRPr>
          </a:p>
        </p:txBody>
      </p:sp>
      <p:pic>
        <p:nvPicPr>
          <p:cNvPr id="3077" name="Picture 6" descr="http://www-cyanosite.bio.purdue.edu/images/lgimages/gloe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610" y="2502851"/>
            <a:ext cx="3152983" cy="320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500063" y="1357313"/>
            <a:ext cx="37861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b="1" dirty="0"/>
              <a:t>2. </a:t>
            </a:r>
            <a:r>
              <a:rPr lang="en-US" altLang="en-US" sz="2800" b="1" dirty="0" smtClean="0"/>
              <a:t>Colony</a:t>
            </a:r>
          </a:p>
          <a:p>
            <a:pPr algn="l" rtl="0"/>
            <a:r>
              <a:rPr lang="en-US" altLang="en-US" sz="2800" dirty="0" smtClean="0"/>
              <a:t>e.g</a:t>
            </a:r>
            <a:r>
              <a:rPr lang="en-US" altLang="en-US" sz="2800" i="1" dirty="0" smtClean="0"/>
              <a:t>.</a:t>
            </a:r>
          </a:p>
          <a:p>
            <a:pPr algn="l" rtl="0"/>
            <a:r>
              <a:rPr lang="en-US" altLang="en-US" sz="2800" b="1" i="1" dirty="0" err="1" smtClean="0"/>
              <a:t>Microcystis</a:t>
            </a:r>
            <a:r>
              <a:rPr lang="en-US" altLang="en-US" sz="2800" b="1" i="1" dirty="0" smtClean="0"/>
              <a:t>  sp</a:t>
            </a:r>
            <a:endParaRPr lang="ar-SA" altLang="en-US" sz="2800" b="1" dirty="0" smtClean="0"/>
          </a:p>
          <a:p>
            <a:pPr algn="l" rtl="0"/>
            <a:endParaRPr lang="ar-SA" altLang="en-US" sz="2800" b="1" dirty="0"/>
          </a:p>
        </p:txBody>
      </p:sp>
      <p:pic>
        <p:nvPicPr>
          <p:cNvPr id="4100" name="Picture 2" descr="MicrocystisLab.jpg (147108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988840"/>
            <a:ext cx="3581706" cy="321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 bwMode="auto">
          <a:xfrm>
            <a:off x="4322764" y="2492896"/>
            <a:ext cx="4284743" cy="27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642938" y="1389063"/>
            <a:ext cx="43576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b="1" dirty="0"/>
              <a:t>3. </a:t>
            </a:r>
            <a:r>
              <a:rPr lang="en-US" altLang="en-US" sz="2800" b="1" dirty="0" smtClean="0"/>
              <a:t>Filamentous  </a:t>
            </a:r>
            <a:r>
              <a:rPr lang="en-US" altLang="en-US" sz="2800" b="1" dirty="0"/>
              <a:t>forms</a:t>
            </a:r>
          </a:p>
          <a:p>
            <a:pPr algn="l" rtl="0"/>
            <a:endParaRPr lang="en-US" altLang="en-US" b="1" dirty="0"/>
          </a:p>
          <a:p>
            <a:pPr algn="l" rtl="0"/>
            <a:r>
              <a:rPr lang="en-US" altLang="en-US" b="1" dirty="0"/>
              <a:t>      a</a:t>
            </a:r>
            <a:r>
              <a:rPr lang="en-US" altLang="en-US" b="1" dirty="0" smtClean="0"/>
              <a:t>). Un-branched</a:t>
            </a:r>
          </a:p>
          <a:p>
            <a:pPr algn="l" rtl="0"/>
            <a:endParaRPr lang="en-US" altLang="en-US" b="1" dirty="0" smtClean="0"/>
          </a:p>
          <a:p>
            <a:r>
              <a:rPr lang="en-US" altLang="en-US" dirty="0" smtClean="0"/>
              <a:t> </a:t>
            </a:r>
            <a:r>
              <a:rPr lang="en-US" altLang="en-US" b="1" dirty="0" smtClean="0"/>
              <a:t>e.g</a:t>
            </a:r>
            <a:r>
              <a:rPr lang="en-US" altLang="en-US" i="1" dirty="0" smtClean="0"/>
              <a:t>.</a:t>
            </a:r>
          </a:p>
          <a:p>
            <a:endParaRPr lang="en-US" altLang="en-US" i="1" dirty="0" smtClean="0"/>
          </a:p>
          <a:p>
            <a:r>
              <a:rPr lang="en-US" altLang="en-US" b="1" i="1" dirty="0" smtClean="0"/>
              <a:t> Anabaena sp</a:t>
            </a:r>
            <a:endParaRPr lang="ar-SA" altLang="en-US" b="1" dirty="0" smtClean="0"/>
          </a:p>
          <a:p>
            <a:pPr algn="l" rtl="0"/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t="21947" r="51221" b="37941"/>
          <a:stretch>
            <a:fillRect/>
          </a:stretch>
        </p:blipFill>
        <p:spPr bwMode="auto">
          <a:xfrm>
            <a:off x="5035550" y="1500188"/>
            <a:ext cx="28940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677863" y="1125538"/>
            <a:ext cx="43576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b="1" dirty="0"/>
              <a:t>3. </a:t>
            </a:r>
            <a:r>
              <a:rPr lang="en-US" altLang="en-US" sz="2800" b="1" dirty="0" smtClean="0"/>
              <a:t>Filamentous  </a:t>
            </a:r>
            <a:r>
              <a:rPr lang="en-US" altLang="en-US" sz="2800" b="1" dirty="0"/>
              <a:t>forms</a:t>
            </a:r>
          </a:p>
          <a:p>
            <a:pPr algn="l" rtl="0"/>
            <a:endParaRPr lang="en-US" altLang="en-US" b="1" dirty="0"/>
          </a:p>
          <a:p>
            <a:pPr algn="l" rtl="0"/>
            <a:r>
              <a:rPr lang="en-US" altLang="en-US" b="1" dirty="0"/>
              <a:t>      b). </a:t>
            </a:r>
            <a:r>
              <a:rPr lang="en-US" altLang="en-US" b="1" dirty="0" smtClean="0"/>
              <a:t>Branched</a:t>
            </a:r>
          </a:p>
          <a:p>
            <a:pPr algn="l" rtl="0"/>
            <a:endParaRPr lang="en-US" altLang="en-US" b="1" dirty="0"/>
          </a:p>
          <a:p>
            <a:pPr algn="l" rtl="0"/>
            <a:r>
              <a:rPr lang="en-US" altLang="en-US" b="1" dirty="0" smtClean="0"/>
              <a:t>e.g</a:t>
            </a:r>
            <a:r>
              <a:rPr lang="en-US" altLang="en-US" b="1" i="1" dirty="0" smtClean="0"/>
              <a:t>.</a:t>
            </a:r>
          </a:p>
          <a:p>
            <a:pPr algn="l" rtl="0"/>
            <a:endParaRPr lang="en-US" altLang="en-US" i="1" dirty="0" smtClean="0"/>
          </a:p>
          <a:p>
            <a:pPr algn="l" rtl="0"/>
            <a:r>
              <a:rPr lang="en-US" altLang="en-US" b="1" i="1" dirty="0" err="1" smtClean="0"/>
              <a:t>Stigonema</a:t>
            </a:r>
            <a:r>
              <a:rPr lang="en-US" altLang="en-US" b="1" dirty="0" smtClean="0"/>
              <a:t>  </a:t>
            </a:r>
            <a:r>
              <a:rPr lang="en-US" altLang="en-US" b="1" i="1" dirty="0" smtClean="0"/>
              <a:t>sp.</a:t>
            </a:r>
            <a:endParaRPr lang="ar-SA" altLang="en-US" b="1" dirty="0" smtClean="0"/>
          </a:p>
          <a:p>
            <a:pPr algn="l" rtl="0"/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381500" cy="850900"/>
          </a:xfrm>
        </p:spPr>
        <p:txBody>
          <a:bodyPr/>
          <a:lstStyle/>
          <a:p>
            <a:pPr algn="ctr" rtl="0"/>
            <a:r>
              <a:rPr lang="en-US" altLang="en-US" sz="3200" b="1" dirty="0" smtClean="0">
                <a:cs typeface="Times New Roman" pitchFamily="18" charset="0"/>
              </a:rPr>
              <a:t/>
            </a:r>
            <a:br>
              <a:rPr lang="en-US" altLang="en-US" sz="32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Structure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cs typeface="Times New Roman" pitchFamily="18" charset="0"/>
              </a:rPr>
              <a:t/>
            </a:r>
            <a:br>
              <a:rPr lang="en-US" altLang="en-US" sz="3200" dirty="0" smtClean="0">
                <a:cs typeface="Times New Roman" pitchFamily="18" charset="0"/>
              </a:rPr>
            </a:br>
            <a:endParaRPr lang="ar-SA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22388"/>
            <a:ext cx="4104704" cy="46989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cell structure is very primitive.</a:t>
            </a:r>
          </a:p>
          <a:p>
            <a:pPr algn="l" rtl="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cell is composed of two parts:</a:t>
            </a:r>
          </a:p>
          <a:p>
            <a:pPr marL="457200" indent="-457200" algn="l" rtl="0"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	Cell Wall. </a:t>
            </a:r>
          </a:p>
          <a:p>
            <a:pPr marL="457200" indent="-457200" algn="l" rtl="0"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	Protoplast. </a:t>
            </a:r>
          </a:p>
          <a:p>
            <a:pPr algn="l" rtl="0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cell wall is composed of 2 layers: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The inner layer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which is thin and firm composed of cellulose.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The outer layer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wall is thicker and gelatinous known as the sheath and mainly constituted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pectic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compounds. </a:t>
            </a:r>
          </a:p>
          <a:p>
            <a:pPr algn="just" rtl="0">
              <a:buFont typeface="Arial" pitchFamily="34" charset="0"/>
              <a:buChar char="•"/>
              <a:defRPr/>
            </a:pPr>
            <a:endParaRPr lang="ar-SA" sz="1800" dirty="0"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75447" y="2152963"/>
            <a:ext cx="3618866" cy="2684406"/>
            <a:chOff x="4458056" y="2286000"/>
            <a:chExt cx="4057294" cy="1828800"/>
          </a:xfrm>
        </p:grpSpPr>
        <p:sp>
          <p:nvSpPr>
            <p:cNvPr id="7174" name="Rectangle 10"/>
            <p:cNvSpPr>
              <a:spLocks noChangeArrowheads="1"/>
            </p:cNvSpPr>
            <p:nvPr/>
          </p:nvSpPr>
          <p:spPr bwMode="auto">
            <a:xfrm>
              <a:off x="4458056" y="3214410"/>
              <a:ext cx="1510015" cy="23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Chromoplast</a:t>
              </a:r>
              <a:endParaRPr lang="ar-S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Rectangle 11"/>
            <p:cNvSpPr>
              <a:spLocks noChangeArrowheads="1"/>
            </p:cNvSpPr>
            <p:nvPr/>
          </p:nvSpPr>
          <p:spPr bwMode="auto">
            <a:xfrm>
              <a:off x="4529988" y="3773043"/>
              <a:ext cx="1510015" cy="23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Central body</a:t>
              </a:r>
              <a:endParaRPr lang="ar-SA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4722451" y="2286000"/>
              <a:ext cx="3792899" cy="1828800"/>
              <a:chOff x="4722451" y="2286000"/>
              <a:chExt cx="3792899" cy="182880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6572250" y="2286000"/>
                <a:ext cx="1943100" cy="1828800"/>
                <a:chOff x="4857" y="10548"/>
                <a:chExt cx="3060" cy="2880"/>
              </a:xfrm>
            </p:grpSpPr>
            <p:sp>
              <p:nvSpPr>
                <p:cNvPr id="7183" name="Oval 3"/>
                <p:cNvSpPr>
                  <a:spLocks noChangeArrowheads="1"/>
                </p:cNvSpPr>
                <p:nvPr/>
              </p:nvSpPr>
              <p:spPr bwMode="auto">
                <a:xfrm>
                  <a:off x="4868" y="10548"/>
                  <a:ext cx="3049" cy="28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84" name="Oval 4"/>
                <p:cNvSpPr>
                  <a:spLocks noChangeArrowheads="1"/>
                </p:cNvSpPr>
                <p:nvPr/>
              </p:nvSpPr>
              <p:spPr bwMode="auto">
                <a:xfrm>
                  <a:off x="5223" y="10908"/>
                  <a:ext cx="2333" cy="215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178" name="Line 5"/>
              <p:cNvSpPr>
                <a:spLocks noChangeShapeType="1"/>
              </p:cNvSpPr>
              <p:nvPr/>
            </p:nvSpPr>
            <p:spPr bwMode="auto">
              <a:xfrm flipV="1">
                <a:off x="5929725" y="2970007"/>
                <a:ext cx="7406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9" name="Line 6"/>
              <p:cNvSpPr>
                <a:spLocks noChangeShapeType="1"/>
              </p:cNvSpPr>
              <p:nvPr/>
            </p:nvSpPr>
            <p:spPr bwMode="auto">
              <a:xfrm flipV="1">
                <a:off x="6207728" y="3200127"/>
                <a:ext cx="721254" cy="171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0" name="Rectangle 9"/>
              <p:cNvSpPr>
                <a:spLocks noChangeArrowheads="1"/>
              </p:cNvSpPr>
              <p:nvPr/>
            </p:nvSpPr>
            <p:spPr bwMode="auto">
              <a:xfrm>
                <a:off x="4722451" y="2785913"/>
                <a:ext cx="1058915" cy="230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Cell wall</a:t>
                </a:r>
                <a:endParaRPr lang="ar-SA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1" name="Oval 8"/>
              <p:cNvSpPr>
                <a:spLocks noChangeArrowheads="1"/>
              </p:cNvSpPr>
              <p:nvPr/>
            </p:nvSpPr>
            <p:spPr bwMode="auto">
              <a:xfrm>
                <a:off x="7144774" y="2928745"/>
                <a:ext cx="799017" cy="6855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2" name="Line 7"/>
              <p:cNvSpPr>
                <a:spLocks noChangeShapeType="1"/>
              </p:cNvSpPr>
              <p:nvPr/>
            </p:nvSpPr>
            <p:spPr bwMode="auto">
              <a:xfrm flipV="1">
                <a:off x="6011376" y="3285826"/>
                <a:ext cx="1570816" cy="5141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381500" cy="850900"/>
          </a:xfrm>
        </p:spPr>
        <p:txBody>
          <a:bodyPr/>
          <a:lstStyle/>
          <a:p>
            <a:pPr algn="ctr" rtl="0"/>
            <a:r>
              <a:rPr lang="en-US" altLang="en-US" sz="3200" b="1" dirty="0" smtClean="0">
                <a:cs typeface="Times New Roman" pitchFamily="18" charset="0"/>
              </a:rPr>
              <a:t/>
            </a:r>
            <a:br>
              <a:rPr lang="en-US" altLang="en-US" sz="32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Structure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cs typeface="Times New Roman" pitchFamily="18" charset="0"/>
              </a:rPr>
              <a:t/>
            </a:r>
            <a:br>
              <a:rPr lang="en-US" altLang="en-US" sz="3200" dirty="0" smtClean="0">
                <a:cs typeface="Times New Roman" pitchFamily="18" charset="0"/>
              </a:rPr>
            </a:br>
            <a:endParaRPr lang="ar-SA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22388"/>
            <a:ext cx="8137152" cy="4972050"/>
          </a:xfrm>
        </p:spPr>
        <p:txBody>
          <a:bodyPr/>
          <a:lstStyle/>
          <a:p>
            <a:pPr algn="l" rtl="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protoplast consists of 2 parts: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peripheral pigmented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region surrounding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colourless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central region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contains the blue pigment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phycocyanin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together with “chlorophyll” and known as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chromoplasm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colourless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inner region (central body) contains several chromatin granules (DNA) which represent a primitive type of nucleus that lacks nuclear membrane and nucleoli</a:t>
            </a:r>
            <a:endParaRPr lang="ar-S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endParaRPr lang="ar-SA" sz="2000" dirty="0">
              <a:cs typeface="+mj-cs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3995936" y="4525527"/>
            <a:ext cx="3742286" cy="1409939"/>
            <a:chOff x="4458056" y="2286000"/>
            <a:chExt cx="4057294" cy="1831674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458056" y="3214410"/>
              <a:ext cx="1251678" cy="34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cs typeface="Times New Roman" pitchFamily="18" charset="0"/>
                </a:rPr>
                <a:t>Chromoplast</a:t>
              </a:r>
              <a:endParaRPr lang="ar-SA" sz="1800" dirty="0">
                <a:cs typeface="Times New Roman" pitchFamily="18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529988" y="3773043"/>
              <a:ext cx="1257505" cy="34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cs typeface="Times New Roman" pitchFamily="18" charset="0"/>
                </a:rPr>
                <a:t>Central body</a:t>
              </a:r>
              <a:endParaRPr lang="ar-SA" sz="1800" dirty="0">
                <a:cs typeface="Times New Roman" pitchFamily="18" charset="0"/>
              </a:endParaRPr>
            </a:p>
          </p:txBody>
        </p:sp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4722451" y="2286000"/>
              <a:ext cx="3792899" cy="1828800"/>
              <a:chOff x="4722451" y="2286000"/>
              <a:chExt cx="3792899" cy="1828800"/>
            </a:xfrm>
          </p:grpSpPr>
          <p:grpSp>
            <p:nvGrpSpPr>
              <p:cNvPr id="21" name="Group 2"/>
              <p:cNvGrpSpPr>
                <a:grpSpLocks/>
              </p:cNvGrpSpPr>
              <p:nvPr/>
            </p:nvGrpSpPr>
            <p:grpSpPr bwMode="auto">
              <a:xfrm>
                <a:off x="6572250" y="2286000"/>
                <a:ext cx="1943100" cy="1828800"/>
                <a:chOff x="4857" y="10548"/>
                <a:chExt cx="3060" cy="2880"/>
              </a:xfrm>
            </p:grpSpPr>
            <p:sp>
              <p:nvSpPr>
                <p:cNvPr id="27" name="Oval 3"/>
                <p:cNvSpPr>
                  <a:spLocks noChangeArrowheads="1"/>
                </p:cNvSpPr>
                <p:nvPr/>
              </p:nvSpPr>
              <p:spPr bwMode="auto">
                <a:xfrm>
                  <a:off x="4868" y="10548"/>
                  <a:ext cx="3049" cy="28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 sz="1800">
                    <a:cs typeface="Times New Roman" pitchFamily="18" charset="0"/>
                  </a:endParaRPr>
                </a:p>
              </p:txBody>
            </p:sp>
            <p:sp>
              <p:nvSpPr>
                <p:cNvPr id="28" name="Oval 4"/>
                <p:cNvSpPr>
                  <a:spLocks noChangeArrowheads="1"/>
                </p:cNvSpPr>
                <p:nvPr/>
              </p:nvSpPr>
              <p:spPr bwMode="auto">
                <a:xfrm>
                  <a:off x="5223" y="10908"/>
                  <a:ext cx="2333" cy="215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 sz="1800"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 flipV="1">
                <a:off x="5929725" y="2970007"/>
                <a:ext cx="7406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800">
                  <a:cs typeface="Times New Roman" pitchFamily="18" charset="0"/>
                </a:endParaRPr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V="1">
                <a:off x="6207728" y="3200127"/>
                <a:ext cx="721254" cy="171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800">
                  <a:cs typeface="Times New Roman" pitchFamily="18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722451" y="2785913"/>
                <a:ext cx="931183" cy="34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cs typeface="Times New Roman" pitchFamily="18" charset="0"/>
                  </a:rPr>
                  <a:t>Cell wall</a:t>
                </a:r>
                <a:endParaRPr lang="ar-SA" sz="1800" dirty="0">
                  <a:cs typeface="Times New Roman" pitchFamily="18" charset="0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7144774" y="2928745"/>
                <a:ext cx="799017" cy="6855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 sz="1800">
                  <a:cs typeface="Times New Roman" pitchFamily="18" charset="0"/>
                </a:endParaRPr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6011376" y="3285826"/>
                <a:ext cx="1570816" cy="5141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ar-SA" sz="1800"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E3D19-86C1-4F00-A78F-C432EC13E97D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4582</TotalTime>
  <Words>525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  Cyanobacteria</vt:lpstr>
      <vt:lpstr>  Cyanobacteria</vt:lpstr>
      <vt:lpstr>اشكال السيانوبكتيريا Forms of Cyanobacteria</vt:lpstr>
      <vt:lpstr>PowerPoint Presentation</vt:lpstr>
      <vt:lpstr>PowerPoint Presentation</vt:lpstr>
      <vt:lpstr>PowerPoint Presentation</vt:lpstr>
      <vt:lpstr> Cell Structure  </vt:lpstr>
      <vt:lpstr> Cell Structure  </vt:lpstr>
      <vt:lpstr>Cyanobacterial cell</vt:lpstr>
      <vt:lpstr>Nostoc</vt:lpstr>
      <vt:lpstr> Reproduction</vt:lpstr>
      <vt:lpstr>PowerPoint Presentation</vt:lpstr>
      <vt:lpstr>  Asexual Reproduction </vt:lpstr>
      <vt:lpstr>PowerPoint Presentation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278</cp:revision>
  <dcterms:created xsi:type="dcterms:W3CDTF">1999-08-16T21:13:34Z</dcterms:created>
  <dcterms:modified xsi:type="dcterms:W3CDTF">2018-10-27T21:38:52Z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