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5" r:id="rId5"/>
  </p:sldMasterIdLst>
  <p:notesMasterIdLst>
    <p:notesMasterId r:id="rId15"/>
  </p:notesMasterIdLst>
  <p:handoutMasterIdLst>
    <p:handoutMasterId r:id="rId16"/>
  </p:handoutMasterIdLst>
  <p:sldIdLst>
    <p:sldId id="338" r:id="rId6"/>
    <p:sldId id="398" r:id="rId7"/>
    <p:sldId id="375" r:id="rId8"/>
    <p:sldId id="415" r:id="rId9"/>
    <p:sldId id="416" r:id="rId10"/>
    <p:sldId id="417" r:id="rId11"/>
    <p:sldId id="418" r:id="rId12"/>
    <p:sldId id="419" r:id="rId13"/>
    <p:sldId id="35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E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86" autoAdjust="0"/>
    <p:restoredTop sz="90929"/>
  </p:normalViewPr>
  <p:slideViewPr>
    <p:cSldViewPr>
      <p:cViewPr>
        <p:scale>
          <a:sx n="73" d="100"/>
          <a:sy n="73" d="100"/>
        </p:scale>
        <p:origin x="-105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99AA68-DFAB-4193-B0F8-7B7B387FB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15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C58FF5-257F-47D4-914A-C3DE4C7B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09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0362-E9EF-4864-937B-0145750A3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A67E6-153B-4E99-A7D9-F1230FA67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6ACB8-85EF-465D-A923-FF2940848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3C97-74ED-4583-9507-B5127C3DB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D2EF5-2EEF-43EC-90E6-EA1532335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8E25D-6B25-461B-BE9C-0610DF57A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EDA-6C73-4087-836D-46BB398F7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4BC9-10BA-4F5C-A4AB-55E4199A8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800C0-0705-4A5B-8EE4-9B2C94F7E8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6A3CF-361F-4BB0-A48E-4A22FAE1E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065F5-4551-4C6F-A9B9-EAA9F3F5B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D10D20F-4E85-43A9-AA1E-FD434534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8" r:id="rId2"/>
    <p:sldLayoutId id="2147483867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8" r:id="rId9"/>
    <p:sldLayoutId id="2147483864" r:id="rId10"/>
    <p:sldLayoutId id="214748386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r" rtl="1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r" rtl="1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539552" y="980728"/>
            <a:ext cx="7992888" cy="32403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r>
              <a:rPr lang="ar-SA" sz="4800" b="1" dirty="0">
                <a:latin typeface="Andalus" pitchFamily="18" charset="-78"/>
                <a:cs typeface="Andalus" pitchFamily="18" charset="-78"/>
              </a:rPr>
              <a:t>علم الأحياء الدقيقة</a:t>
            </a:r>
          </a:p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Microbiology</a:t>
            </a:r>
          </a:p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r>
              <a:rPr lang="en-US" sz="4800" b="1" dirty="0" smtClean="0">
                <a:latin typeface="Andalus" pitchFamily="18" charset="-78"/>
                <a:cs typeface="Andalus" pitchFamily="18" charset="-78"/>
              </a:rPr>
              <a:t>Introduction to </a:t>
            </a:r>
            <a:r>
              <a:rPr lang="en-US" sz="48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Mycology</a:t>
            </a:r>
          </a:p>
          <a:p>
            <a:pPr marL="273050" lvl="0" indent="-273050" algn="ctr" rtl="1">
              <a:buClr>
                <a:srgbClr val="0BD0D9"/>
              </a:buClr>
              <a:buSzPct val="95000"/>
              <a:defRPr/>
            </a:pPr>
            <a:endParaRPr lang="en-US" sz="4800" b="1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Picture 5" descr="fungi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285631"/>
            <a:ext cx="2381625" cy="2564904"/>
          </a:xfrm>
          <a:prstGeom prst="rect">
            <a:avLst/>
          </a:prstGeom>
        </p:spPr>
      </p:pic>
      <p:pic>
        <p:nvPicPr>
          <p:cNvPr id="9" name="Picture 8" descr="Aspergillu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4314393"/>
            <a:ext cx="2267744" cy="2543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439" y="2324779"/>
            <a:ext cx="84231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cs typeface="Times New Roman" pitchFamily="18" charset="0"/>
              </a:rPr>
              <a:t> </a:t>
            </a:r>
            <a:r>
              <a:rPr lang="ar-SA" altLang="ar-SA" dirty="0" smtClean="0">
                <a:cs typeface="Times New Roman" pitchFamily="18" charset="0"/>
              </a:rPr>
              <a:t>الفطريات تنقسم إلى قسمين:</a:t>
            </a:r>
            <a:endParaRPr lang="en-US" altLang="ar-SA" dirty="0" smtClean="0">
              <a:cs typeface="Times New Roman" pitchFamily="18" charset="0"/>
            </a:endParaRPr>
          </a:p>
          <a:p>
            <a:pPr algn="ctr"/>
            <a:r>
              <a:rPr lang="en-US" altLang="ar-SA" dirty="0" smtClean="0">
                <a:cs typeface="Times New Roman" pitchFamily="18" charset="0"/>
              </a:rPr>
              <a:t>Two divisions in fungi. </a:t>
            </a:r>
          </a:p>
          <a:p>
            <a:endParaRPr lang="en-US" dirty="0">
              <a:cs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53960" y="404664"/>
            <a:ext cx="8229600" cy="579090"/>
          </a:xfrm>
        </p:spPr>
        <p:txBody>
          <a:bodyPr/>
          <a:lstStyle/>
          <a:p>
            <a:pPr algn="ctr" rtl="0" eaLnBrk="1" hangingPunct="1"/>
            <a:r>
              <a:rPr lang="en-US" altLang="ar-SA" sz="3600" b="1" dirty="0" smtClean="0"/>
              <a:t/>
            </a:r>
            <a:br>
              <a:rPr lang="en-US" altLang="ar-SA" sz="3600" b="1" dirty="0" smtClean="0"/>
            </a:br>
            <a:r>
              <a:rPr lang="ar-SA" altLang="ar-SA" sz="3600" b="1" dirty="0" smtClean="0"/>
              <a:t/>
            </a:r>
            <a:br>
              <a:rPr lang="ar-SA" altLang="ar-SA" sz="3600" b="1" dirty="0" smtClean="0"/>
            </a:br>
            <a:r>
              <a:rPr lang="en-US" altLang="ar-SA" sz="3600" b="1" dirty="0" smtClean="0"/>
              <a:t/>
            </a:r>
            <a:br>
              <a:rPr lang="en-US" altLang="ar-SA" sz="3600" b="1" dirty="0" smtClean="0"/>
            </a:br>
            <a:r>
              <a:rPr lang="en-US" altLang="ar-SA" sz="3600" dirty="0" smtClean="0"/>
              <a:t/>
            </a:r>
            <a:br>
              <a:rPr lang="en-US" altLang="ar-SA" sz="3600" dirty="0" smtClean="0"/>
            </a:b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FUNGI</a:t>
            </a:r>
            <a:endParaRPr lang="ar-SA" altLang="ar-SA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4860032" y="4149080"/>
            <a:ext cx="3672408" cy="20162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rtlCol="1">
            <a:noAutofit/>
          </a:bodyPr>
          <a:lstStyle/>
          <a:p>
            <a:pPr algn="ctr" rtl="0" eaLnBrk="0" hangingPunct="0">
              <a:spcBef>
                <a:spcPct val="20000"/>
              </a:spcBef>
              <a:defRPr/>
            </a:pPr>
            <a:r>
              <a:rPr lang="ar-SA" sz="1800" b="1" dirty="0">
                <a:cs typeface="Times New Roman" pitchFamily="18" charset="0"/>
              </a:rPr>
              <a:t>الفطريات الحقيقية</a:t>
            </a:r>
            <a:endParaRPr lang="en-US" sz="1800" b="1" dirty="0">
              <a:cs typeface="Times New Roman" pitchFamily="18" charset="0"/>
            </a:endParaRP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cs typeface="Times New Roman" pitchFamily="18" charset="0"/>
              </a:rPr>
              <a:t>Eumycota</a:t>
            </a:r>
            <a:endParaRPr lang="en-US" sz="18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>
                <a:cs typeface="Times New Roman" pitchFamily="18" charset="0"/>
              </a:rPr>
              <a:t>(true fungi)</a:t>
            </a: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>
                <a:cs typeface="Times New Roman" pitchFamily="18" charset="0"/>
              </a:rPr>
              <a:t> </a:t>
            </a:r>
            <a:r>
              <a:rPr lang="ar-SA" sz="1800" b="1" dirty="0">
                <a:cs typeface="Times New Roman" pitchFamily="18" charset="0"/>
              </a:rPr>
              <a:t>تمتلك جدر خلوية صلبة</a:t>
            </a:r>
            <a:endParaRPr lang="en-US" sz="1800" b="1" dirty="0">
              <a:cs typeface="Times New Roman" pitchFamily="18" charset="0"/>
            </a:endParaRP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cs typeface="Times New Roman" pitchFamily="18" charset="0"/>
              </a:rPr>
              <a:t>possess rigid cell walls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467544" y="4149080"/>
            <a:ext cx="3744415" cy="20162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tlCol="1"/>
          <a:lstStyle/>
          <a:p>
            <a:pPr algn="ctr" rtl="0" eaLnBrk="0" hangingPunct="0">
              <a:spcBef>
                <a:spcPct val="20000"/>
              </a:spcBef>
              <a:defRPr/>
            </a:pPr>
            <a:r>
              <a:rPr lang="ar-SA" sz="1800" b="1" dirty="0" smtClean="0">
                <a:cs typeface="Times New Roman" pitchFamily="18" charset="0"/>
              </a:rPr>
              <a:t>الفطريات المخاطية (اللزجة)</a:t>
            </a:r>
            <a:endParaRPr lang="en-US" sz="1800" b="1" dirty="0">
              <a:cs typeface="Times New Roman" pitchFamily="18" charset="0"/>
            </a:endParaRP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 err="1">
                <a:solidFill>
                  <a:srgbClr val="FF0000"/>
                </a:solidFill>
                <a:cs typeface="Times New Roman" pitchFamily="18" charset="0"/>
              </a:rPr>
              <a:t>Myxomycota</a:t>
            </a:r>
            <a:r>
              <a:rPr lang="en-US" sz="1800" b="1" dirty="0">
                <a:cs typeface="Times New Roman" pitchFamily="18" charset="0"/>
              </a:rPr>
              <a:t> </a:t>
            </a: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>
                <a:cs typeface="Times New Roman" pitchFamily="18" charset="0"/>
              </a:rPr>
              <a:t>(slime </a:t>
            </a:r>
            <a:r>
              <a:rPr lang="en-US" sz="1800" b="1" dirty="0" smtClean="0">
                <a:cs typeface="Times New Roman" pitchFamily="18" charset="0"/>
              </a:rPr>
              <a:t>molds</a:t>
            </a:r>
            <a:r>
              <a:rPr lang="en-US" sz="1800" b="1" dirty="0">
                <a:cs typeface="Times New Roman" pitchFamily="18" charset="0"/>
              </a:rPr>
              <a:t>) </a:t>
            </a: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ar-SA" sz="1800" b="1" dirty="0">
                <a:cs typeface="Times New Roman" pitchFamily="18" charset="0"/>
              </a:rPr>
              <a:t>تفتقد للجدر الخلوية خلال معظم دورة حياتها</a:t>
            </a:r>
            <a:endParaRPr lang="en-US" sz="1800" b="1" dirty="0">
              <a:cs typeface="Times New Roman" pitchFamily="18" charset="0"/>
            </a:endParaRPr>
          </a:p>
          <a:p>
            <a:pPr algn="ctr" rtl="0" eaLnBrk="0" hangingPunct="0">
              <a:spcBef>
                <a:spcPct val="20000"/>
              </a:spcBef>
              <a:defRPr/>
            </a:pPr>
            <a:r>
              <a:rPr lang="en-US" sz="1800" b="1" dirty="0">
                <a:solidFill>
                  <a:srgbClr val="FF0000"/>
                </a:solidFill>
                <a:cs typeface="Times New Roman" pitchFamily="18" charset="0"/>
              </a:rPr>
              <a:t>lack cell walls during most of their life cycle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07904" y="3068960"/>
            <a:ext cx="1008112" cy="7920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716016" y="3068960"/>
            <a:ext cx="936104" cy="7920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467544" y="1098139"/>
            <a:ext cx="8316016" cy="83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1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1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just" rtl="0" eaLnBrk="1" hangingPunct="1"/>
            <a:r>
              <a:rPr lang="en-US" altLang="ar-SA" sz="3600" b="1" dirty="0"/>
              <a:t> </a:t>
            </a:r>
            <a:r>
              <a:rPr lang="en-US" altLang="ar-SA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Fungi are </a:t>
            </a:r>
            <a:r>
              <a:rPr lang="en-US" altLang="ar-SA" sz="20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eukaryotic </a:t>
            </a:r>
            <a:r>
              <a:rPr lang="en-US" altLang="ar-SA" sz="2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organisms 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that </a:t>
            </a:r>
            <a:r>
              <a:rPr lang="en-US" altLang="ar-SA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include 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microorganisms such as </a:t>
            </a:r>
            <a:r>
              <a:rPr lang="en-US" altLang="ar-SA" sz="20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yeasts</a:t>
            </a:r>
            <a:r>
              <a:rPr lang="en-US" altLang="ar-SA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unicellular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and </a:t>
            </a:r>
            <a:r>
              <a:rPr lang="en-US" altLang="ar-SA" sz="20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molds</a:t>
            </a:r>
            <a:r>
              <a:rPr lang="en-US" altLang="ar-SA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(</a:t>
            </a:r>
            <a:r>
              <a:rPr lang="en-US" altLang="ar-SA" sz="2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multicellular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 as well as the more familiar </a:t>
            </a:r>
            <a:r>
              <a:rPr lang="en-US" altLang="ar-SA" sz="2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mushrooms</a:t>
            </a:r>
            <a:r>
              <a:rPr lang="en-US" altLang="ar-SA" sz="200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endParaRPr lang="ar-SA" altLang="ar-SA" sz="2000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5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696744" cy="792088"/>
          </a:xfrm>
        </p:spPr>
        <p:txBody>
          <a:bodyPr rtlCol="0"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alt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altLang="ar-SA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r>
              <a:rPr lang="en-US" altLang="ar-S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-True Fungi 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19"/>
          </a:xfrm>
        </p:spPr>
        <p:txBody>
          <a:bodyPr/>
          <a:lstStyle/>
          <a:p>
            <a:pPr algn="just" rtl="0"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This group of organisms is characterized by the following characters : </a:t>
            </a:r>
          </a:p>
          <a:p>
            <a:pPr algn="just" rtl="0"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The fungal body 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thallus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known as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mycelium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which is composed threads known as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hyphae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seperated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or non-</a:t>
            </a:r>
            <a:r>
              <a:rPr lang="en-US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seperated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</a:p>
          <a:p>
            <a:pPr algn="just" rtl="0"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Cell wall in the majority of fungi is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chitin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algn="just" rtl="0"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Cellulose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 usually absent from walls of most fungi. </a:t>
            </a:r>
          </a:p>
          <a:p>
            <a:pPr algn="just" rtl="0"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Fungi are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heterotrophic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aerobes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reserve food material is usually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glycogen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but never starch.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Tx/>
              <a:buChar char="-"/>
              <a:tabLst>
                <a:tab pos="457200" algn="l"/>
              </a:tabLst>
              <a:defRPr/>
            </a:pP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regard to the mode of nutrition, fungi can be divided into the three following types 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a) Parasitic fungi.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b) Saprophytic fungi.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c) Symbiotic fungi.  </a:t>
            </a:r>
          </a:p>
          <a:p>
            <a:pPr algn="just" rtl="0" eaLnBrk="1" hangingPunct="1">
              <a:buFont typeface="Arial" charset="0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571184" cy="648072"/>
          </a:xfrm>
        </p:spPr>
        <p:txBody>
          <a:bodyPr rtlCol="0"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altLang="ar-S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-True Fungi 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896544"/>
          </a:xfrm>
        </p:spPr>
        <p:txBody>
          <a:bodyPr/>
          <a:lstStyle/>
          <a:p>
            <a:pPr algn="just" rtl="0">
              <a:lnSpc>
                <a:spcPct val="150000"/>
              </a:lnSpc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Parasitic fungi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They are two types : </a:t>
            </a:r>
          </a:p>
          <a:p>
            <a:pPr lvl="1" algn="just" rtl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Obligate parasites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 live and grow only on their living host, e.g.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Puccinia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graminis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wheat (rusty infection).</a:t>
            </a:r>
          </a:p>
          <a:p>
            <a:pPr lvl="1" algn="just" rtl="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457200" algn="l"/>
              </a:tabLs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Facultative parasites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 live usually as saprophytes on dead organic matter in the soil, but they can parasitize their hosts if found nearby them, e.g.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Fusarium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sp. which causes diseases to many plants. </a:t>
            </a:r>
          </a:p>
          <a:p>
            <a:pPr algn="just" rtl="0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ar-SA" sz="2000" dirty="0" smtClean="0">
                <a:latin typeface="Times New Roman" pitchFamily="18" charset="0"/>
                <a:cs typeface="Times New Roman" pitchFamily="18" charset="0"/>
              </a:rPr>
              <a:t>The parasitic fungi can infect not only higher plants, but also insects such as house flies, which can be killed by such infection. </a:t>
            </a:r>
            <a:r>
              <a:rPr lang="en-US" altLang="ar-SA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skin diseases of humans are due to fungal infections. 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94420" y="332656"/>
            <a:ext cx="7211144" cy="720080"/>
          </a:xfrm>
        </p:spPr>
        <p:txBody>
          <a:bodyPr rtlCol="0"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altLang="ar-S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-True Fungi 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9504" y="1340768"/>
            <a:ext cx="8348960" cy="5040559"/>
          </a:xfrm>
        </p:spPr>
        <p:txBody>
          <a:bodyPr/>
          <a:lstStyle/>
          <a:p>
            <a:pPr algn="just" rtl="0"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Saprophytic fungi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also divided into : </a:t>
            </a:r>
          </a:p>
          <a:p>
            <a:pPr marL="971550" lvl="1" indent="-514350" algn="just" rtl="0">
              <a:buFontTx/>
              <a:buChar char="-"/>
              <a:tabLst>
                <a:tab pos="457200" algn="l"/>
              </a:tabLs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Obligate saprophytes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 live only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saprophyically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 dead organic matter, i.e. they do not infect living plants or animals, e.g.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Rhizopus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971550" lvl="1" indent="-514350" algn="just" rtl="0">
              <a:buFontTx/>
              <a:buChar char="-"/>
              <a:tabLst>
                <a:tab pos="457200" algn="l"/>
              </a:tabLst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Facultative saprophytes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which usually live parasitically, but they can behave a saprophytes under certain conditions, e.g.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Smut fungi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lvl="1" indent="0" algn="just" rtl="0">
              <a:buNone/>
              <a:tabLst>
                <a:tab pos="457200" algn="l"/>
              </a:tabLst>
              <a:defRPr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 eaLnBrk="1" hangingPunct="1">
              <a:buNone/>
            </a:pPr>
            <a:r>
              <a:rPr lang="en-US" altLang="ar-SA" sz="2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ar-SA" sz="2000" b="1" dirty="0" smtClean="0">
                <a:latin typeface="Times New Roman" pitchFamily="18" charset="0"/>
                <a:cs typeface="Times New Roman" pitchFamily="18" charset="0"/>
              </a:rPr>
              <a:t>Symbiotic fungi</a:t>
            </a:r>
            <a:r>
              <a:rPr lang="en-US" altLang="ar-SA" sz="2000" dirty="0" smtClean="0">
                <a:latin typeface="Times New Roman" pitchFamily="18" charset="0"/>
                <a:cs typeface="Times New Roman" pitchFamily="18" charset="0"/>
              </a:rPr>
              <a:t>, which live in association with other organisms and there is a mutual benefit between them.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73082" y="4888109"/>
            <a:ext cx="410445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tabLst>
                <a:tab pos="457200" algn="l"/>
              </a:tabLst>
            </a:pPr>
            <a:r>
              <a:rPr lang="en-US" altLang="ar-SA" sz="2000" b="1" dirty="0" smtClean="0">
                <a:solidFill>
                  <a:srgbClr val="FF0000"/>
                </a:solidFill>
                <a:cs typeface="Times New Roman" pitchFamily="18" charset="0"/>
              </a:rPr>
              <a:t>Mycorrhizas</a:t>
            </a:r>
            <a:endParaRPr lang="en-US" altLang="ar-SA" sz="2000" b="1" dirty="0">
              <a:solidFill>
                <a:srgbClr val="FF0000"/>
              </a:solidFill>
            </a:endParaRPr>
          </a:p>
          <a:p>
            <a:pPr algn="ctr" rtl="0">
              <a:tabLst>
                <a:tab pos="457200" algn="l"/>
              </a:tabLst>
            </a:pPr>
            <a:r>
              <a:rPr lang="en-US" altLang="ar-SA" sz="2000" dirty="0">
                <a:solidFill>
                  <a:srgbClr val="FF0000"/>
                </a:solidFill>
              </a:rPr>
              <a:t>(Fungi </a:t>
            </a:r>
            <a:r>
              <a:rPr lang="en-US" altLang="ar-SA" sz="2000" dirty="0" smtClean="0">
                <a:solidFill>
                  <a:srgbClr val="FF0000"/>
                </a:solidFill>
              </a:rPr>
              <a:t>and roots </a:t>
            </a:r>
            <a:r>
              <a:rPr lang="en-US" altLang="ar-SA" sz="2000" dirty="0">
                <a:solidFill>
                  <a:srgbClr val="FF0000"/>
                </a:solidFill>
              </a:rPr>
              <a:t>of higher plants)</a:t>
            </a:r>
            <a:endParaRPr lang="en-US" altLang="ar-SA" sz="20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69279" y="4869160"/>
            <a:ext cx="324663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>
              <a:tabLst>
                <a:tab pos="457200" algn="l"/>
              </a:tabLst>
            </a:pPr>
            <a:r>
              <a:rPr lang="en-US" altLang="ar-SA" sz="2000" b="1" dirty="0" smtClean="0">
                <a:solidFill>
                  <a:srgbClr val="FF0000"/>
                </a:solidFill>
                <a:cs typeface="Times New Roman" pitchFamily="18" charset="0"/>
              </a:rPr>
              <a:t>Lichens</a:t>
            </a:r>
            <a:endParaRPr lang="en-US" altLang="ar-SA" sz="2000" b="1" dirty="0">
              <a:solidFill>
                <a:srgbClr val="FF0000"/>
              </a:solidFill>
              <a:cs typeface="Times New Roman" pitchFamily="18" charset="0"/>
            </a:endParaRPr>
          </a:p>
          <a:p>
            <a:pPr algn="ctr" rtl="0">
              <a:tabLst>
                <a:tab pos="457200" algn="l"/>
              </a:tabLst>
            </a:pPr>
            <a:r>
              <a:rPr lang="en-US" altLang="ar-SA" sz="2000" dirty="0" smtClean="0">
                <a:solidFill>
                  <a:srgbClr val="FF0000"/>
                </a:solidFill>
                <a:cs typeface="Times New Roman" pitchFamily="18" charset="0"/>
              </a:rPr>
              <a:t>(Fungus </a:t>
            </a:r>
            <a:r>
              <a:rPr lang="en-US" altLang="ar-SA" sz="2000" dirty="0">
                <a:solidFill>
                  <a:srgbClr val="FF0000"/>
                </a:solidFill>
                <a:cs typeface="Times New Roman" pitchFamily="18" charset="0"/>
              </a:rPr>
              <a:t>and an </a:t>
            </a:r>
            <a:r>
              <a:rPr lang="en-US" altLang="ar-SA" sz="2000" dirty="0" smtClean="0">
                <a:solidFill>
                  <a:srgbClr val="FF0000"/>
                </a:solidFill>
                <a:cs typeface="Times New Roman" pitchFamily="18" charset="0"/>
              </a:rPr>
              <a:t>Algae </a:t>
            </a:r>
            <a:r>
              <a:rPr lang="en-US" altLang="ar-SA" sz="2000" dirty="0">
                <a:solidFill>
                  <a:srgbClr val="FF0000"/>
                </a:solidFill>
                <a:cs typeface="Times New Roman" pitchFamily="18" charset="0"/>
              </a:rPr>
              <a:t>). </a:t>
            </a:r>
            <a:endParaRPr lang="en-US" altLang="ar-SA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18864" y="620688"/>
            <a:ext cx="8229600" cy="792088"/>
          </a:xfrm>
        </p:spPr>
        <p:txBody>
          <a:bodyPr rtlCol="0"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Division </a:t>
            </a:r>
            <a:r>
              <a:rPr lang="en-US" altLang="ar-SA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r>
              <a:rPr lang="en-US" altLang="ar-SA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-True Fungi 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549864"/>
          </a:xfrm>
        </p:spPr>
        <p:txBody>
          <a:bodyPr/>
          <a:lstStyle/>
          <a:p>
            <a:pPr algn="ctr" rtl="0">
              <a:buNone/>
              <a:tabLst>
                <a:tab pos="457200" algn="l"/>
              </a:tabLst>
            </a:pPr>
            <a:r>
              <a:rPr lang="en-US" altLang="ar-SA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Mycorrhizas</a:t>
            </a:r>
            <a:endParaRPr lang="en-US" altLang="ar-S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0">
              <a:buNone/>
              <a:tabLst>
                <a:tab pos="457200" algn="l"/>
              </a:tabLst>
            </a:pPr>
            <a:r>
              <a:rPr lang="en-US" altLang="ar-SA" sz="2400" dirty="0" smtClean="0">
                <a:latin typeface="Times New Roman" pitchFamily="18" charset="0"/>
                <a:cs typeface="Times New Roman" pitchFamily="18" charset="0"/>
              </a:rPr>
              <a:t>(Fungi and roots of higher plants)</a:t>
            </a:r>
            <a:endParaRPr lang="en-US" altLang="ar-SA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04048" y="3518587"/>
            <a:ext cx="3744416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rtl="0">
              <a:tabLst>
                <a:tab pos="457200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B) Endophytic 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mycorrhiza, </a:t>
            </a:r>
          </a:p>
          <a:p>
            <a:pPr marL="342900" indent="-342900" algn="just"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	The </a:t>
            </a:r>
            <a:r>
              <a:rPr lang="en-US" dirty="0">
                <a:cs typeface="Times New Roman" pitchFamily="18" charset="0"/>
              </a:rPr>
              <a:t>fungal hyphae </a:t>
            </a:r>
            <a:r>
              <a:rPr lang="en-US" dirty="0" smtClean="0">
                <a:cs typeface="Times New Roman" pitchFamily="18" charset="0"/>
              </a:rPr>
              <a:t>penetrate the </a:t>
            </a:r>
            <a:r>
              <a:rPr lang="en-US" dirty="0">
                <a:cs typeface="Times New Roman" pitchFamily="18" charset="0"/>
              </a:rPr>
              <a:t>inner parts of the roots and have little connection with the mycelium in the soil.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18502" y="3501008"/>
            <a:ext cx="4176464" cy="2677656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rtl="0">
              <a:tabLst>
                <a:tab pos="457200" algn="l"/>
              </a:tabLst>
              <a:defRPr/>
            </a:pP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A) </a:t>
            </a:r>
            <a:r>
              <a:rPr lang="en-US" dirty="0" err="1" smtClean="0">
                <a:solidFill>
                  <a:srgbClr val="FF0000"/>
                </a:solidFill>
                <a:cs typeface="Times New Roman" pitchFamily="18" charset="0"/>
              </a:rPr>
              <a:t>Ectophytic</a:t>
            </a:r>
            <a:r>
              <a:rPr lang="en-US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Times New Roman" pitchFamily="18" charset="0"/>
              </a:rPr>
              <a:t>mycorrhiza</a:t>
            </a:r>
            <a:r>
              <a:rPr lang="en-US" dirty="0">
                <a:solidFill>
                  <a:srgbClr val="FF0000"/>
                </a:solidFill>
                <a:cs typeface="Times New Roman" pitchFamily="18" charset="0"/>
              </a:rPr>
              <a:t>, </a:t>
            </a: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The </a:t>
            </a:r>
            <a:r>
              <a:rPr lang="en-US" dirty="0">
                <a:cs typeface="Times New Roman" pitchFamily="18" charset="0"/>
              </a:rPr>
              <a:t>fungus forms an external </a:t>
            </a:r>
            <a:r>
              <a:rPr lang="en-US" dirty="0" smtClean="0">
                <a:cs typeface="Times New Roman" pitchFamily="18" charset="0"/>
              </a:rPr>
              <a:t>  </a:t>
            </a: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investment </a:t>
            </a:r>
            <a:r>
              <a:rPr lang="en-US" dirty="0">
                <a:cs typeface="Times New Roman" pitchFamily="18" charset="0"/>
              </a:rPr>
              <a:t>of the root in the </a:t>
            </a:r>
            <a:r>
              <a:rPr lang="en-US" dirty="0" smtClean="0">
                <a:cs typeface="Times New Roman" pitchFamily="18" charset="0"/>
              </a:rPr>
              <a:t> </a:t>
            </a: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form </a:t>
            </a:r>
            <a:r>
              <a:rPr lang="en-US" dirty="0">
                <a:cs typeface="Times New Roman" pitchFamily="18" charset="0"/>
              </a:rPr>
              <a:t>of a crown of </a:t>
            </a:r>
            <a:r>
              <a:rPr lang="en-US" dirty="0" err="1">
                <a:cs typeface="Times New Roman" pitchFamily="18" charset="0"/>
              </a:rPr>
              <a:t>hyphae</a:t>
            </a:r>
            <a:r>
              <a:rPr lang="en-US" dirty="0">
                <a:cs typeface="Times New Roman" pitchFamily="18" charset="0"/>
              </a:rPr>
              <a:t> </a:t>
            </a:r>
            <a:endParaRPr lang="en-US" dirty="0" smtClean="0">
              <a:cs typeface="Times New Roman" pitchFamily="18" charset="0"/>
            </a:endParaRP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without </a:t>
            </a:r>
            <a:r>
              <a:rPr lang="en-US" dirty="0">
                <a:cs typeface="Times New Roman" pitchFamily="18" charset="0"/>
              </a:rPr>
              <a:t>penetrating into the </a:t>
            </a:r>
            <a:endParaRPr lang="en-US" dirty="0" smtClean="0">
              <a:cs typeface="Times New Roman" pitchFamily="18" charset="0"/>
            </a:endParaRP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cells </a:t>
            </a:r>
            <a:r>
              <a:rPr lang="en-US" dirty="0">
                <a:cs typeface="Times New Roman" pitchFamily="18" charset="0"/>
              </a:rPr>
              <a:t>other those of the </a:t>
            </a:r>
            <a:endParaRPr lang="en-US" dirty="0" smtClean="0">
              <a:cs typeface="Times New Roman" pitchFamily="18" charset="0"/>
            </a:endParaRPr>
          </a:p>
          <a:p>
            <a:pPr rtl="0">
              <a:tabLst>
                <a:tab pos="457200" algn="l"/>
              </a:tabLst>
              <a:defRPr/>
            </a:pPr>
            <a:r>
              <a:rPr lang="en-US" dirty="0" smtClean="0">
                <a:cs typeface="Times New Roman" pitchFamily="18" charset="0"/>
              </a:rPr>
              <a:t>     epidermis. </a:t>
            </a:r>
            <a:endParaRPr lang="en-US" dirty="0"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88024" y="2564904"/>
            <a:ext cx="1790501" cy="85896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987824" y="2564904"/>
            <a:ext cx="1800200" cy="864096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09058" y="476672"/>
            <a:ext cx="8229600" cy="720080"/>
          </a:xfrm>
        </p:spPr>
        <p:txBody>
          <a:bodyPr rtlCol="0"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SA" sz="36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599"/>
          </a:xfrm>
        </p:spPr>
        <p:txBody>
          <a:bodyPr/>
          <a:lstStyle/>
          <a:p>
            <a:pPr algn="l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True fungi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grouped into five classes based on their method of reproduction, these classes are:</a:t>
            </a:r>
          </a:p>
          <a:p>
            <a:pPr algn="l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241843" y="2485774"/>
            <a:ext cx="3429000" cy="1296145"/>
          </a:xfrm>
          <a:prstGeom prst="rect">
            <a:avLst/>
          </a:prstGeom>
        </p:spPr>
        <p:txBody>
          <a:bodyPr rtlCol="1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smtClean="0">
                <a:cs typeface="Times New Roman" pitchFamily="18" charset="0"/>
              </a:rPr>
              <a:t>Ascomycetes</a:t>
            </a:r>
            <a:endParaRPr lang="en-US" sz="1600" b="1" dirty="0">
              <a:cs typeface="Times New Roman" pitchFamily="18" charset="0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cs typeface="Times New Roman" pitchFamily="18" charset="0"/>
              </a:rPr>
              <a:t>Spores </a:t>
            </a:r>
            <a:r>
              <a:rPr lang="en-US" sz="1600" dirty="0">
                <a:cs typeface="Times New Roman" pitchFamily="18" charset="0"/>
              </a:rPr>
              <a:t>are endogenous, i.e. produced inside special </a:t>
            </a:r>
            <a:r>
              <a:rPr lang="en-US" sz="1600" dirty="0" smtClean="0">
                <a:cs typeface="Times New Roman" pitchFamily="18" charset="0"/>
              </a:rPr>
              <a:t>sacs </a:t>
            </a:r>
            <a:r>
              <a:rPr lang="en-US" sz="1600" dirty="0">
                <a:cs typeface="Times New Roman" pitchFamily="18" charset="0"/>
              </a:rPr>
              <a:t>called asci.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cs typeface="Times New Roman" pitchFamily="18" charset="0"/>
              </a:rPr>
              <a:t> Hyphae are </a:t>
            </a:r>
            <a:r>
              <a:rPr lang="en-US" sz="1600" dirty="0" err="1">
                <a:cs typeface="Times New Roman" pitchFamily="18" charset="0"/>
              </a:rPr>
              <a:t>septated</a:t>
            </a:r>
            <a:r>
              <a:rPr lang="en-US" sz="1600" dirty="0">
                <a:cs typeface="Times New Roman" pitchFamily="18" charset="0"/>
              </a:rPr>
              <a:t>.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409058" y="2583521"/>
            <a:ext cx="3429000" cy="1061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Zygomycetes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 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Sexual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gametangia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 are similar</a:t>
            </a:r>
          </a:p>
          <a:p>
            <a:pPr lvl="0" algn="ctr" eaLnBrk="1" hangingPunct="1">
              <a:spcBef>
                <a:spcPct val="20000"/>
              </a:spcBef>
              <a:buClr>
                <a:schemeClr val="tx1"/>
              </a:buClr>
              <a:buSzPct val="95000"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Hyphae are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coenocytic</a:t>
            </a:r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smtClean="0">
                <a:cs typeface="Times New Roman" pitchFamily="18" charset="0"/>
              </a:rPr>
              <a:t>(un </a:t>
            </a:r>
            <a:r>
              <a:rPr lang="en-US" sz="1600" dirty="0" err="1" smtClean="0">
                <a:cs typeface="Times New Roman" pitchFamily="18" charset="0"/>
              </a:rPr>
              <a:t>septated</a:t>
            </a:r>
            <a:r>
              <a:rPr lang="en-US" sz="1600" dirty="0" smtClean="0">
                <a:cs typeface="Times New Roman" pitchFamily="18" charset="0"/>
              </a:rPr>
              <a:t>)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Times New Roman" pitchFamily="18" charset="0"/>
              </a:rPr>
              <a:t>. </a:t>
            </a:r>
          </a:p>
          <a:p>
            <a:pPr marL="273050" marR="0" lvl="0" indent="-27305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ar-SA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itchFamily="18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43188" y="3429000"/>
            <a:ext cx="3429000" cy="1656184"/>
          </a:xfrm>
          <a:prstGeom prst="rect">
            <a:avLst/>
          </a:prstGeom>
        </p:spPr>
        <p:txBody>
          <a:bodyPr rtlCol="1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cs typeface="Times New Roman" pitchFamily="18" charset="0"/>
              </a:rPr>
              <a:t>Oomycetes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 smtClean="0">
                <a:cs typeface="Times New Roman" pitchFamily="18" charset="0"/>
              </a:rPr>
              <a:t>Sexual </a:t>
            </a:r>
            <a:r>
              <a:rPr lang="en-US" sz="1600" dirty="0" err="1">
                <a:cs typeface="Times New Roman" pitchFamily="18" charset="0"/>
              </a:rPr>
              <a:t>gametangia</a:t>
            </a:r>
            <a:r>
              <a:rPr lang="en-US" sz="1600" dirty="0">
                <a:cs typeface="Times New Roman" pitchFamily="18" charset="0"/>
              </a:rPr>
              <a:t> are dissimilar, being distinguished into female </a:t>
            </a:r>
            <a:r>
              <a:rPr lang="en-US" sz="1600" dirty="0" err="1">
                <a:cs typeface="Times New Roman" pitchFamily="18" charset="0"/>
              </a:rPr>
              <a:t>gametangia</a:t>
            </a:r>
            <a:r>
              <a:rPr lang="en-US" sz="1600" dirty="0">
                <a:cs typeface="Times New Roman" pitchFamily="18" charset="0"/>
              </a:rPr>
              <a:t> or </a:t>
            </a:r>
            <a:r>
              <a:rPr lang="en-US" sz="1600" dirty="0" err="1">
                <a:cs typeface="Times New Roman" pitchFamily="18" charset="0"/>
              </a:rPr>
              <a:t>oogonia</a:t>
            </a:r>
            <a:r>
              <a:rPr lang="en-US" sz="1600" dirty="0">
                <a:cs typeface="Times New Roman" pitchFamily="18" charset="0"/>
              </a:rPr>
              <a:t> and male </a:t>
            </a:r>
            <a:r>
              <a:rPr lang="en-US" sz="1600" dirty="0" err="1">
                <a:cs typeface="Times New Roman" pitchFamily="18" charset="0"/>
              </a:rPr>
              <a:t>gametangia</a:t>
            </a:r>
            <a:r>
              <a:rPr lang="en-US" sz="1600" dirty="0">
                <a:cs typeface="Times New Roman" pitchFamily="18" charset="0"/>
              </a:rPr>
              <a:t> or antheridia. 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600" dirty="0">
                <a:cs typeface="Times New Roman" pitchFamily="18" charset="0"/>
              </a:rPr>
              <a:t>Hyphae are </a:t>
            </a:r>
            <a:r>
              <a:rPr lang="en-US" sz="1600" dirty="0" err="1">
                <a:cs typeface="Times New Roman" pitchFamily="18" charset="0"/>
              </a:rPr>
              <a:t>coenocytic</a:t>
            </a:r>
            <a:r>
              <a:rPr lang="en-US" sz="1600" dirty="0">
                <a:cs typeface="Times New Roman" pitchFamily="18" charset="0"/>
              </a:rPr>
              <a:t>.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148064" y="5085184"/>
            <a:ext cx="3563888" cy="1500187"/>
          </a:xfrm>
          <a:prstGeom prst="rect">
            <a:avLst/>
          </a:prstGeom>
        </p:spPr>
        <p:txBody>
          <a:bodyPr rtlCol="1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cs typeface="Times New Roman" pitchFamily="18" charset="0"/>
              </a:rPr>
              <a:t>Deuteromycetes</a:t>
            </a:r>
            <a:endParaRPr lang="en-US" sz="1600" b="1" dirty="0"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cs typeface="Times New Roman" pitchFamily="18" charset="0"/>
              </a:rPr>
              <a:t> (Imperfect fungi)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600" dirty="0">
                <a:cs typeface="Times New Roman" pitchFamily="18" charset="0"/>
              </a:rPr>
              <a:t>Its perfect stage or its mode of sexual reproduction is not yet known until now.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cs typeface="Times New Roman" pitchFamily="18" charset="0"/>
              </a:rPr>
              <a:t>Hyphae </a:t>
            </a:r>
            <a:r>
              <a:rPr lang="en-US" sz="1600" dirty="0">
                <a:cs typeface="Times New Roman" pitchFamily="18" charset="0"/>
              </a:rPr>
              <a:t>are </a:t>
            </a:r>
            <a:r>
              <a:rPr lang="en-US" sz="1600" dirty="0" err="1" smtClean="0">
                <a:cs typeface="Times New Roman" pitchFamily="18" charset="0"/>
              </a:rPr>
              <a:t>septated</a:t>
            </a:r>
            <a:r>
              <a:rPr lang="en-US" sz="1600" dirty="0" smtClean="0">
                <a:cs typeface="Times New Roman" pitchFamily="18" charset="0"/>
              </a:rPr>
              <a:t> </a:t>
            </a:r>
            <a:r>
              <a:rPr lang="en-US" sz="1600" dirty="0">
                <a:cs typeface="Times New Roman" pitchFamily="18" charset="0"/>
              </a:rPr>
              <a:t>. 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 bwMode="auto">
          <a:xfrm>
            <a:off x="395536" y="5085183"/>
            <a:ext cx="34290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1600" b="1" dirty="0">
                <a:cs typeface="Times New Roman" pitchFamily="18" charset="0"/>
              </a:rPr>
              <a:t>Basidiomycetes</a:t>
            </a:r>
          </a:p>
          <a:p>
            <a:pPr algn="ctr" eaLnBrk="1" hangingPunct="1">
              <a:buFont typeface="Arial" charset="0"/>
              <a:buChar char="•"/>
            </a:pPr>
            <a:r>
              <a:rPr lang="en-US" sz="1600" dirty="0">
                <a:cs typeface="Times New Roman" pitchFamily="18" charset="0"/>
              </a:rPr>
              <a:t>Spores are exogenous, i.e. produced externally on </a:t>
            </a:r>
            <a:r>
              <a:rPr lang="en-US" sz="1600" dirty="0" err="1">
                <a:cs typeface="Times New Roman" pitchFamily="18" charset="0"/>
              </a:rPr>
              <a:t>basidia</a:t>
            </a:r>
            <a:r>
              <a:rPr lang="en-US" sz="1600" dirty="0">
                <a:cs typeface="Times New Roman" pitchFamily="18" charset="0"/>
              </a:rPr>
              <a:t>.</a:t>
            </a:r>
          </a:p>
          <a:p>
            <a:pPr algn="ctr" eaLnBrk="1" hangingPunct="1"/>
            <a:r>
              <a:rPr lang="en-US" sz="1600" dirty="0">
                <a:cs typeface="Times New Roman" pitchFamily="18" charset="0"/>
              </a:rPr>
              <a:t> </a:t>
            </a:r>
            <a:r>
              <a:rPr lang="en-US" sz="1600" dirty="0" err="1">
                <a:cs typeface="Times New Roman" pitchFamily="18" charset="0"/>
              </a:rPr>
              <a:t>Hyphae</a:t>
            </a:r>
            <a:r>
              <a:rPr lang="en-US" sz="1600" dirty="0">
                <a:cs typeface="Times New Roman" pitchFamily="18" charset="0"/>
              </a:rPr>
              <a:t> are </a:t>
            </a:r>
            <a:r>
              <a:rPr lang="en-US" sz="1600" dirty="0" err="1">
                <a:cs typeface="Times New Roman" pitchFamily="18" charset="0"/>
              </a:rPr>
              <a:t>septated</a:t>
            </a:r>
            <a:r>
              <a:rPr lang="en-US" sz="1600" dirty="0"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2960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 of </a:t>
            </a:r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Eumycota</a:t>
            </a:r>
            <a:endParaRPr lang="ar-SA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844824"/>
            <a:ext cx="7200800" cy="381642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Zygomycetes</a:t>
            </a:r>
            <a:r>
              <a:rPr lang="ar-S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الفطريات التزاوجية (الزيجية)                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Ascomycetes</a:t>
            </a:r>
            <a:r>
              <a:rPr lang="ar-S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الفطريات الزقية (الاسكية)                     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Oomycetes </a:t>
            </a:r>
            <a:r>
              <a:rPr lang="ar-S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الفطريات البيضية                                  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Basidiomycetes</a:t>
            </a:r>
            <a:r>
              <a:rPr lang="ar-S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الفطريات البازيدية                           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Deuteromycetes</a:t>
            </a:r>
            <a:r>
              <a:rPr lang="ar-SA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 الفطريات الناقصة                           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 algn="l" rtl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9798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QUESTIONS??</a:t>
            </a:r>
            <a:endParaRPr lang="en-US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Questi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060848"/>
            <a:ext cx="4152800" cy="41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269ADAEBE1C241AD59B87024C743E7" ma:contentTypeVersion="0" ma:contentTypeDescription="Create a new document." ma:contentTypeScope="" ma:versionID="b8add1493b006c5ae43dea1cc9c377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58AF14-2F1D-4ED2-9764-37ECD74F32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BC0C3B-0D86-4E3E-A539-3FFBA7DF5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353C8B-D018-43EB-913A-542B00E13979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0DE3D19-86C1-4F00-A78F-C432EC13E97D}">
  <ds:schemaRefs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5590</TotalTime>
  <Words>492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    FUNGI</vt:lpstr>
      <vt:lpstr>  Division Eumycota-True Fungi </vt:lpstr>
      <vt:lpstr>  Division Eumycota-True Fungi </vt:lpstr>
      <vt:lpstr>  Division Eumycota-True Fungi </vt:lpstr>
      <vt:lpstr>  Division Eumycota-True Fungi </vt:lpstr>
      <vt:lpstr>  Classification of Eumycota </vt:lpstr>
      <vt:lpstr>Classification of Eumycota</vt:lpstr>
      <vt:lpstr>QUESTIONS??</vt:lpstr>
    </vt:vector>
  </TitlesOfParts>
  <Company>Illinois Valley Comm.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Microbial World and You</dc:title>
  <dc:creator>snett</dc:creator>
  <cp:lastModifiedBy>ابو ايهم</cp:lastModifiedBy>
  <cp:revision>278</cp:revision>
  <dcterms:created xsi:type="dcterms:W3CDTF">1999-08-16T21:13:34Z</dcterms:created>
  <dcterms:modified xsi:type="dcterms:W3CDTF">2018-11-03T20:51:32Z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nett@ivcc.edu</vt:lpwstr>
  </property>
  <property fmtid="{D5CDD505-2E9C-101B-9397-08002B2CF9AE}" pid="8" name="HomePage">
    <vt:lpwstr>www.ivcc.edu/nett/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">
    <vt:lpwstr>Document</vt:lpwstr>
  </property>
</Properties>
</file>