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71" r:id="rId3"/>
    <p:sldId id="272" r:id="rId4"/>
    <p:sldId id="259" r:id="rId5"/>
    <p:sldId id="260" r:id="rId6"/>
    <p:sldId id="261" r:id="rId7"/>
    <p:sldId id="262" r:id="rId8"/>
    <p:sldId id="265" r:id="rId9"/>
    <p:sldId id="268" r:id="rId10"/>
    <p:sldId id="269"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7" d="100"/>
          <a:sy n="77" d="100"/>
        </p:scale>
        <p:origin x="161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1754249-5A65-4BB5-A125-DE4F8003048D}" type="datetimeFigureOut">
              <a:rPr lang="ar-SA" smtClean="0"/>
              <a:pPr/>
              <a:t>25/02/35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1754249-5A65-4BB5-A125-DE4F8003048D}" type="datetimeFigureOut">
              <a:rPr lang="ar-SA" smtClean="0"/>
              <a:pPr/>
              <a:t>25/02/35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1754249-5A65-4BB5-A125-DE4F8003048D}" type="datetimeFigureOut">
              <a:rPr lang="ar-SA" smtClean="0"/>
              <a:pPr/>
              <a:t>25/02/35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1754249-5A65-4BB5-A125-DE4F8003048D}" type="datetimeFigureOut">
              <a:rPr lang="ar-SA" smtClean="0"/>
              <a:pPr/>
              <a:t>25/02/35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1754249-5A65-4BB5-A125-DE4F8003048D}" type="datetimeFigureOut">
              <a:rPr lang="ar-SA" smtClean="0"/>
              <a:pPr/>
              <a:t>25/02/35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1754249-5A65-4BB5-A125-DE4F8003048D}" type="datetimeFigureOut">
              <a:rPr lang="ar-SA" smtClean="0"/>
              <a:pPr/>
              <a:t>25/02/35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1754249-5A65-4BB5-A125-DE4F8003048D}" type="datetimeFigureOut">
              <a:rPr lang="ar-SA" smtClean="0"/>
              <a:pPr/>
              <a:t>25/02/35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1754249-5A65-4BB5-A125-DE4F8003048D}" type="datetimeFigureOut">
              <a:rPr lang="ar-SA" smtClean="0"/>
              <a:pPr/>
              <a:t>25/02/35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754249-5A65-4BB5-A125-DE4F8003048D}" type="datetimeFigureOut">
              <a:rPr lang="ar-SA" smtClean="0"/>
              <a:pPr/>
              <a:t>25/02/35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754249-5A65-4BB5-A125-DE4F8003048D}" type="datetimeFigureOut">
              <a:rPr lang="ar-SA" smtClean="0"/>
              <a:pPr/>
              <a:t>25/02/35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754249-5A65-4BB5-A125-DE4F8003048D}" type="datetimeFigureOut">
              <a:rPr lang="ar-SA" smtClean="0"/>
              <a:pPr/>
              <a:t>25/02/35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76A8A7E-D784-4BA9-A365-6DFB418DCE4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1754249-5A65-4BB5-A125-DE4F8003048D}" type="datetimeFigureOut">
              <a:rPr lang="ar-SA" smtClean="0"/>
              <a:pPr/>
              <a:t>25/02/35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6A8A7E-D784-4BA9-A365-6DFB418DCE4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979712" y="404664"/>
            <a:ext cx="5643602" cy="857256"/>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SA" sz="2400" dirty="0" smtClean="0">
                <a:solidFill>
                  <a:schemeClr val="tx1"/>
                </a:solidFill>
              </a:rPr>
              <a:t>تطور علم الاحياء الدقيقة </a:t>
            </a:r>
          </a:p>
          <a:p>
            <a:pPr algn="ctr"/>
            <a:r>
              <a:rPr lang="en-US" sz="2400" dirty="0" smtClean="0">
                <a:solidFill>
                  <a:schemeClr val="tx1"/>
                </a:solidFill>
              </a:rPr>
              <a:t>Development of Microbiology</a:t>
            </a:r>
            <a:endParaRPr lang="ar-SA" sz="2400" dirty="0">
              <a:solidFill>
                <a:schemeClr val="tx1"/>
              </a:solidFill>
            </a:endParaRPr>
          </a:p>
        </p:txBody>
      </p:sp>
      <p:sp>
        <p:nvSpPr>
          <p:cNvPr id="7" name="Rectangle 6"/>
          <p:cNvSpPr/>
          <p:nvPr/>
        </p:nvSpPr>
        <p:spPr>
          <a:xfrm>
            <a:off x="1238277" y="1844824"/>
            <a:ext cx="6174432" cy="1754326"/>
          </a:xfrm>
          <a:prstGeom prst="rect">
            <a:avLst/>
          </a:prstGeom>
        </p:spPr>
        <p:txBody>
          <a:bodyPr wrap="square">
            <a:spAutoFit/>
          </a:bodyPr>
          <a:lstStyle/>
          <a:p>
            <a:r>
              <a:rPr lang="ar-SA" dirty="0" smtClean="0"/>
              <a:t>في </a:t>
            </a:r>
            <a:r>
              <a:rPr lang="ar-SA" dirty="0"/>
              <a:t>السنوات القليلة الماضية تطور علم المكروبيولوجيا تطوراً كبيراً، وعلى الرغم من تلك التطورات التي حدثت في هذا العلم فإن التقديرات تقول أنه لم يتم دراسة إلا نسبة قليلة فقط من الأحياء الدقيقة الموجودة على وجه الأرض وعلى الرغم من صغر حجم الأحياء الدقيقة إلا أنها تعتبر من أخطر المخلوقات وأكثرها تأثيرا على الإنسان</a:t>
            </a:r>
            <a:r>
              <a:rPr lang="ar-SA" dirty="0" smtClean="0"/>
              <a:t>. وانبثقت منه علوم فرعية كثيرة منها على سبيل المثال وليس الحصر:</a:t>
            </a:r>
          </a:p>
          <a:p>
            <a:endParaRPr lang="ar-SA" dirty="0"/>
          </a:p>
        </p:txBody>
      </p:sp>
      <p:sp>
        <p:nvSpPr>
          <p:cNvPr id="8" name="مستطيل مستدير الزوايا 4"/>
          <p:cNvSpPr/>
          <p:nvPr/>
        </p:nvSpPr>
        <p:spPr>
          <a:xfrm>
            <a:off x="1187624" y="3752164"/>
            <a:ext cx="3096344" cy="250033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l" rtl="0">
              <a:buFont typeface="Wingdings" pitchFamily="2" charset="2"/>
              <a:buChar char="q"/>
            </a:pPr>
            <a:r>
              <a:rPr lang="en-US" dirty="0" smtClean="0">
                <a:solidFill>
                  <a:schemeClr val="tx1"/>
                </a:solidFill>
              </a:rPr>
              <a:t>Bacteriology</a:t>
            </a:r>
          </a:p>
          <a:p>
            <a:pPr algn="l" rtl="0">
              <a:buFont typeface="Wingdings" pitchFamily="2" charset="2"/>
              <a:buChar char="q"/>
            </a:pPr>
            <a:r>
              <a:rPr lang="en-US" dirty="0" smtClean="0">
                <a:solidFill>
                  <a:schemeClr val="tx1"/>
                </a:solidFill>
              </a:rPr>
              <a:t>Immunology</a:t>
            </a:r>
          </a:p>
          <a:p>
            <a:pPr algn="l" rtl="0">
              <a:buFont typeface="Wingdings" pitchFamily="2" charset="2"/>
              <a:buChar char="q"/>
            </a:pPr>
            <a:r>
              <a:rPr lang="en-US" dirty="0" smtClean="0">
                <a:solidFill>
                  <a:schemeClr val="tx1"/>
                </a:solidFill>
              </a:rPr>
              <a:t>Mycology</a:t>
            </a:r>
          </a:p>
          <a:p>
            <a:pPr algn="l" rtl="0">
              <a:buFont typeface="Wingdings" pitchFamily="2" charset="2"/>
              <a:buChar char="q"/>
            </a:pPr>
            <a:r>
              <a:rPr lang="en-US" dirty="0" smtClean="0">
                <a:solidFill>
                  <a:schemeClr val="tx1"/>
                </a:solidFill>
              </a:rPr>
              <a:t>Virology</a:t>
            </a:r>
          </a:p>
          <a:p>
            <a:pPr algn="l" rtl="0">
              <a:buFont typeface="Wingdings" pitchFamily="2" charset="2"/>
              <a:buChar char="q"/>
            </a:pPr>
            <a:r>
              <a:rPr lang="en-US" dirty="0" smtClean="0">
                <a:solidFill>
                  <a:schemeClr val="tx1"/>
                </a:solidFill>
              </a:rPr>
              <a:t>Biotechnology</a:t>
            </a:r>
          </a:p>
          <a:p>
            <a:pPr algn="l" rtl="0">
              <a:buFont typeface="Wingdings" pitchFamily="2" charset="2"/>
              <a:buChar char="q"/>
            </a:pPr>
            <a:r>
              <a:rPr lang="en-US" dirty="0" smtClean="0">
                <a:solidFill>
                  <a:schemeClr val="tx1"/>
                </a:solidFill>
              </a:rPr>
              <a:t>Microbial Ecology</a:t>
            </a:r>
          </a:p>
          <a:p>
            <a:pPr algn="l" rtl="0">
              <a:buFont typeface="Wingdings" pitchFamily="2" charset="2"/>
              <a:buChar char="q"/>
            </a:pPr>
            <a:r>
              <a:rPr lang="en-US" dirty="0" smtClean="0">
                <a:solidFill>
                  <a:schemeClr val="tx1"/>
                </a:solidFill>
              </a:rPr>
              <a:t>Microbial genetics</a:t>
            </a:r>
            <a:endParaRPr lang="ar-SA"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715008" y="568322"/>
            <a:ext cx="2606675" cy="24320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691680" y="339492"/>
            <a:ext cx="2519362" cy="2606675"/>
          </a:xfrm>
          <a:prstGeom prst="rect">
            <a:avLst/>
          </a:prstGeom>
          <a:noFill/>
          <a:ln w="9525">
            <a:noFill/>
            <a:miter lim="800000"/>
            <a:headEnd/>
            <a:tailEnd/>
          </a:ln>
          <a:effectLst/>
        </p:spPr>
      </p:pic>
      <p:sp>
        <p:nvSpPr>
          <p:cNvPr id="7" name="مستطيل مستدير الزوايا 6"/>
          <p:cNvSpPr/>
          <p:nvPr/>
        </p:nvSpPr>
        <p:spPr>
          <a:xfrm>
            <a:off x="2285984" y="3000372"/>
            <a:ext cx="2214578" cy="35719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1400" i="1" dirty="0" smtClean="0">
                <a:solidFill>
                  <a:srgbClr val="FF0000"/>
                </a:solidFill>
              </a:rPr>
              <a:t>Mycobacterium </a:t>
            </a:r>
            <a:r>
              <a:rPr lang="en-US" sz="1400" i="1" dirty="0" err="1" smtClean="0">
                <a:solidFill>
                  <a:srgbClr val="FF0000"/>
                </a:solidFill>
              </a:rPr>
              <a:t>leprae</a:t>
            </a:r>
            <a:endParaRPr lang="ar-SA" sz="1400" i="1" dirty="0">
              <a:solidFill>
                <a:srgbClr val="FF0000"/>
              </a:solidFill>
            </a:endParaRPr>
          </a:p>
        </p:txBody>
      </p:sp>
      <p:sp>
        <p:nvSpPr>
          <p:cNvPr id="11" name="مستطيل مستدير الزوايا 10"/>
          <p:cNvSpPr/>
          <p:nvPr/>
        </p:nvSpPr>
        <p:spPr>
          <a:xfrm>
            <a:off x="5831793" y="2990620"/>
            <a:ext cx="2286016" cy="42862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i="1" dirty="0" smtClean="0">
                <a:solidFill>
                  <a:srgbClr val="FF0000"/>
                </a:solidFill>
              </a:rPr>
              <a:t>Bacillus</a:t>
            </a:r>
            <a:r>
              <a:rPr lang="en-US" sz="1400" dirty="0" smtClean="0">
                <a:solidFill>
                  <a:srgbClr val="FF0000"/>
                </a:solidFill>
              </a:rPr>
              <a:t> sp. and </a:t>
            </a:r>
            <a:r>
              <a:rPr lang="en-US" sz="1400" i="1" dirty="0" err="1" smtClean="0">
                <a:solidFill>
                  <a:srgbClr val="FF0000"/>
                </a:solidFill>
              </a:rPr>
              <a:t>Vibrio</a:t>
            </a:r>
            <a:r>
              <a:rPr lang="en-US" sz="1400" dirty="0" smtClean="0">
                <a:solidFill>
                  <a:srgbClr val="FF0000"/>
                </a:solidFill>
              </a:rPr>
              <a:t> sp.</a:t>
            </a:r>
            <a:endParaRPr lang="ar-SA" sz="1400" dirty="0">
              <a:solidFill>
                <a:srgbClr val="FF0000"/>
              </a:solidFill>
            </a:endParaRPr>
          </a:p>
        </p:txBody>
      </p:sp>
      <p:pic>
        <p:nvPicPr>
          <p:cNvPr id="9" name="Picture 7" descr="http://t1.gstatic.com/images?q=tbn:ANd9GcTbpNNvBQrab5gBR-_56T-70F7Qx2o_FhVSi7i-itcY-hvV-ywX"/>
          <p:cNvPicPr>
            <a:picLocks noChangeAspect="1" noChangeArrowheads="1"/>
          </p:cNvPicPr>
          <p:nvPr/>
        </p:nvPicPr>
        <p:blipFill>
          <a:blip r:embed="rId4"/>
          <a:srcRect/>
          <a:stretch>
            <a:fillRect/>
          </a:stretch>
        </p:blipFill>
        <p:spPr bwMode="auto">
          <a:xfrm>
            <a:off x="6042234" y="3789040"/>
            <a:ext cx="2185794" cy="1837852"/>
          </a:xfrm>
          <a:prstGeom prst="rect">
            <a:avLst/>
          </a:prstGeom>
          <a:noFill/>
        </p:spPr>
      </p:pic>
      <p:pic>
        <p:nvPicPr>
          <p:cNvPr id="12" name="Picture 6" descr="http://edu.glogster.com/media/4/12/85/80/12858023.jpg"/>
          <p:cNvPicPr>
            <a:picLocks noChangeAspect="1" noChangeArrowheads="1"/>
          </p:cNvPicPr>
          <p:nvPr/>
        </p:nvPicPr>
        <p:blipFill>
          <a:blip r:embed="rId5"/>
          <a:srcRect/>
          <a:stretch>
            <a:fillRect/>
          </a:stretch>
        </p:blipFill>
        <p:spPr bwMode="auto">
          <a:xfrm>
            <a:off x="1691680" y="3789040"/>
            <a:ext cx="2381267" cy="1785950"/>
          </a:xfrm>
          <a:prstGeom prst="rect">
            <a:avLst/>
          </a:prstGeom>
          <a:noFill/>
        </p:spPr>
      </p:pic>
      <p:sp>
        <p:nvSpPr>
          <p:cNvPr id="13" name="مستطيل مستدير الزوايا 7"/>
          <p:cNvSpPr/>
          <p:nvPr/>
        </p:nvSpPr>
        <p:spPr>
          <a:xfrm>
            <a:off x="4069566" y="5949280"/>
            <a:ext cx="1928826" cy="35719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smtClean="0">
                <a:solidFill>
                  <a:srgbClr val="FF0000"/>
                </a:solidFill>
              </a:rPr>
              <a:t> </a:t>
            </a:r>
            <a:r>
              <a:rPr lang="en-US" sz="1400" i="1" dirty="0" smtClean="0">
                <a:solidFill>
                  <a:srgbClr val="FF0000"/>
                </a:solidFill>
              </a:rPr>
              <a:t>Bacillus cereus</a:t>
            </a:r>
            <a:endParaRPr lang="ar-SA" sz="1400" i="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a:xfrm>
            <a:off x="2987824" y="116632"/>
            <a:ext cx="3960440" cy="936104"/>
          </a:xfrm>
        </p:spPr>
        <p:style>
          <a:lnRef idx="2">
            <a:schemeClr val="dk1"/>
          </a:lnRef>
          <a:fillRef idx="1">
            <a:schemeClr val="lt1"/>
          </a:fillRef>
          <a:effectRef idx="0">
            <a:schemeClr val="dk1"/>
          </a:effectRef>
          <a:fontRef idx="minor">
            <a:schemeClr val="dk1"/>
          </a:fontRef>
        </p:style>
        <p:txBody>
          <a:bodyPr>
            <a:normAutofit fontScale="90000"/>
          </a:bodyPr>
          <a:lstStyle/>
          <a:p>
            <a:pPr eaLnBrk="1" hangingPunct="1">
              <a:defRPr/>
            </a:pPr>
            <a:r>
              <a:rPr lang="ar-JO" sz="2800" dirty="0" smtClean="0">
                <a:cs typeface="Arabic Transparent" pitchFamily="2" charset="-78"/>
              </a:rPr>
              <a:t>طرق دراسة الأحياء الدقيقة</a:t>
            </a:r>
            <a:r>
              <a:rPr lang="ar-SA" sz="2800" dirty="0" smtClean="0">
                <a:cs typeface="Arabic Transparent" pitchFamily="2" charset="-78"/>
              </a:rPr>
              <a:t/>
            </a:r>
            <a:br>
              <a:rPr lang="ar-SA" sz="2800" dirty="0" smtClean="0">
                <a:cs typeface="Arabic Transparent" pitchFamily="2" charset="-78"/>
              </a:rPr>
            </a:br>
            <a:r>
              <a:rPr lang="en-US" sz="2800" dirty="0" smtClean="0">
                <a:cs typeface="Arabic Transparent" pitchFamily="2" charset="-78"/>
              </a:rPr>
              <a:t>Methods of studying</a:t>
            </a:r>
            <a:r>
              <a:rPr lang="ar-JO" sz="2800" dirty="0" smtClean="0"/>
              <a:t> </a:t>
            </a:r>
            <a:endParaRPr lang="en-US" sz="2800" dirty="0" smtClean="0"/>
          </a:p>
        </p:txBody>
      </p:sp>
      <p:sp>
        <p:nvSpPr>
          <p:cNvPr id="2054" name="Rectangle 6"/>
          <p:cNvSpPr>
            <a:spLocks noGrp="1" noChangeArrowheads="1"/>
          </p:cNvSpPr>
          <p:nvPr>
            <p:ph type="body" idx="1"/>
          </p:nvPr>
        </p:nvSpPr>
        <p:spPr>
          <a:xfrm>
            <a:off x="107504" y="1412776"/>
            <a:ext cx="8839200" cy="4391000"/>
          </a:xfrm>
        </p:spPr>
        <p:txBody>
          <a:bodyPr>
            <a:normAutofit fontScale="77500" lnSpcReduction="20000"/>
          </a:bodyPr>
          <a:lstStyle/>
          <a:p>
            <a:pPr marL="609600" indent="-609600" algn="r" rtl="1" eaLnBrk="1" hangingPunct="1">
              <a:lnSpc>
                <a:spcPct val="90000"/>
              </a:lnSpc>
              <a:defRPr/>
            </a:pPr>
            <a:r>
              <a:rPr lang="ar-JO" sz="2800" dirty="0" smtClean="0">
                <a:solidFill>
                  <a:srgbClr val="000000"/>
                </a:solidFill>
              </a:rPr>
              <a:t>يمكن دراسة الأحياء الدقيقة بطرق طبيعية وأخرى كيميائية:-</a:t>
            </a:r>
            <a:endParaRPr lang="ar-SA" sz="2800" dirty="0" smtClean="0">
              <a:solidFill>
                <a:srgbClr val="000000"/>
              </a:solidFill>
            </a:endParaRPr>
          </a:p>
          <a:p>
            <a:pPr marL="0" indent="0" algn="r" rtl="1" eaLnBrk="1" hangingPunct="1">
              <a:lnSpc>
                <a:spcPct val="90000"/>
              </a:lnSpc>
              <a:buNone/>
              <a:defRPr/>
            </a:pPr>
            <a:endParaRPr lang="ar-JO" sz="2800" dirty="0" smtClean="0">
              <a:solidFill>
                <a:srgbClr val="000000"/>
              </a:solidFill>
            </a:endParaRPr>
          </a:p>
          <a:p>
            <a:pPr marL="609600" indent="-609600" algn="r" rtl="1" eaLnBrk="1" hangingPunct="1">
              <a:lnSpc>
                <a:spcPct val="90000"/>
              </a:lnSpc>
              <a:buFont typeface="Wingdings" pitchFamily="2" charset="2"/>
              <a:buAutoNum type="arabicPeriod"/>
              <a:defRPr/>
            </a:pPr>
            <a:r>
              <a:rPr lang="ar-JO" sz="2800" dirty="0" smtClean="0">
                <a:solidFill>
                  <a:schemeClr val="accent2"/>
                </a:solidFill>
              </a:rPr>
              <a:t>الطرق الطبيعية وتشمل:-</a:t>
            </a:r>
            <a:endParaRPr lang="ar-SA" sz="2800" dirty="0" smtClean="0">
              <a:solidFill>
                <a:schemeClr val="accent2"/>
              </a:solidFill>
            </a:endParaRPr>
          </a:p>
          <a:p>
            <a:pPr marL="609600" indent="-609600" algn="r" rtl="1" eaLnBrk="1" hangingPunct="1">
              <a:lnSpc>
                <a:spcPct val="90000"/>
              </a:lnSpc>
              <a:buFont typeface="Wingdings" pitchFamily="2" charset="2"/>
              <a:buAutoNum type="arabicPeriod"/>
              <a:defRPr/>
            </a:pPr>
            <a:endParaRPr lang="ar-JO" sz="2800" dirty="0" smtClean="0">
              <a:solidFill>
                <a:srgbClr val="000000"/>
              </a:solidFill>
            </a:endParaRPr>
          </a:p>
          <a:p>
            <a:pPr marL="609600" indent="-609600" algn="r" rtl="1" eaLnBrk="1" hangingPunct="1">
              <a:lnSpc>
                <a:spcPct val="120000"/>
              </a:lnSpc>
              <a:buFont typeface="Wingdings" pitchFamily="2" charset="2"/>
              <a:buAutoNum type="alphaLcParenR"/>
              <a:defRPr/>
            </a:pPr>
            <a:r>
              <a:rPr lang="ar-JO" sz="2800" dirty="0" smtClean="0">
                <a:solidFill>
                  <a:srgbClr val="000000"/>
                </a:solidFill>
              </a:rPr>
              <a:t>استعمال المجهر، </a:t>
            </a:r>
            <a:r>
              <a:rPr lang="ar-JO" sz="2800" dirty="0" smtClean="0">
                <a:solidFill>
                  <a:srgbClr val="000000"/>
                </a:solidFill>
              </a:rPr>
              <a:t>الميك</a:t>
            </a:r>
            <a:r>
              <a:rPr lang="ar-SA" sz="2800" dirty="0">
                <a:solidFill>
                  <a:srgbClr val="000000"/>
                </a:solidFill>
              </a:rPr>
              <a:t>ر</a:t>
            </a:r>
            <a:r>
              <a:rPr lang="ar-JO" sz="2800" dirty="0" smtClean="0">
                <a:solidFill>
                  <a:srgbClr val="000000"/>
                </a:solidFill>
              </a:rPr>
              <a:t>وسكوب </a:t>
            </a:r>
            <a:r>
              <a:rPr lang="ar-JO" sz="2800" dirty="0" smtClean="0">
                <a:solidFill>
                  <a:srgbClr val="000000"/>
                </a:solidFill>
              </a:rPr>
              <a:t>(</a:t>
            </a:r>
            <a:r>
              <a:rPr lang="en-US" sz="2800" dirty="0" smtClean="0">
                <a:solidFill>
                  <a:srgbClr val="000000"/>
                </a:solidFill>
              </a:rPr>
              <a:t>microscope</a:t>
            </a:r>
            <a:r>
              <a:rPr lang="ar-JO" sz="2800" dirty="0" smtClean="0">
                <a:solidFill>
                  <a:srgbClr val="000000"/>
                </a:solidFill>
              </a:rPr>
              <a:t>) وانواعه:- المجهر الضوئي العادي، المجهر فوق البنفسجي، المجهر ذو الحقل المظلم، المجهر الالكتروني، مجهر تباين الطور.</a:t>
            </a:r>
            <a:endParaRPr lang="ar-SA" sz="2800" dirty="0" smtClean="0">
              <a:solidFill>
                <a:srgbClr val="000000"/>
              </a:solidFill>
            </a:endParaRPr>
          </a:p>
          <a:p>
            <a:pPr marL="609600" indent="-609600" algn="r" rtl="1" eaLnBrk="1" hangingPunct="1">
              <a:lnSpc>
                <a:spcPct val="90000"/>
              </a:lnSpc>
              <a:buFont typeface="Wingdings" pitchFamily="2" charset="2"/>
              <a:buAutoNum type="alphaLcParenR"/>
              <a:defRPr/>
            </a:pPr>
            <a:endParaRPr lang="ar-SA" sz="2800" dirty="0" smtClean="0">
              <a:solidFill>
                <a:srgbClr val="000000"/>
              </a:solidFill>
            </a:endParaRPr>
          </a:p>
          <a:p>
            <a:pPr marL="609600" indent="-609600" algn="r" rtl="1" eaLnBrk="1" hangingPunct="1">
              <a:lnSpc>
                <a:spcPct val="90000"/>
              </a:lnSpc>
              <a:buFont typeface="Wingdings" pitchFamily="2" charset="2"/>
              <a:buAutoNum type="alphaLcParenR"/>
              <a:defRPr/>
            </a:pPr>
            <a:r>
              <a:rPr lang="ar-JO" sz="2800" dirty="0" smtClean="0">
                <a:solidFill>
                  <a:srgbClr val="000000"/>
                </a:solidFill>
              </a:rPr>
              <a:t>الطرد المركزي (التدوير) (</a:t>
            </a:r>
            <a:r>
              <a:rPr lang="en-US" sz="2800" dirty="0" smtClean="0">
                <a:solidFill>
                  <a:srgbClr val="000000"/>
                </a:solidFill>
              </a:rPr>
              <a:t>centrifugation</a:t>
            </a:r>
            <a:r>
              <a:rPr lang="ar-JO" sz="2800" dirty="0" smtClean="0">
                <a:solidFill>
                  <a:srgbClr val="000000"/>
                </a:solidFill>
              </a:rPr>
              <a:t>):- وهذا يستخدم لفصل الج</a:t>
            </a:r>
            <a:r>
              <a:rPr lang="ar-SA" sz="2800" dirty="0" smtClean="0">
                <a:solidFill>
                  <a:srgbClr val="000000"/>
                </a:solidFill>
              </a:rPr>
              <a:t>ر</a:t>
            </a:r>
            <a:r>
              <a:rPr lang="ar-JO" sz="2800" dirty="0" smtClean="0">
                <a:solidFill>
                  <a:srgbClr val="000000"/>
                </a:solidFill>
              </a:rPr>
              <a:t>اثيم المنعلقة بواسطة أجهزة خاصة.</a:t>
            </a:r>
            <a:endParaRPr lang="ar-SA" sz="2800" dirty="0" smtClean="0">
              <a:solidFill>
                <a:srgbClr val="000000"/>
              </a:solidFill>
            </a:endParaRPr>
          </a:p>
          <a:p>
            <a:pPr marL="609600" indent="-609600" algn="r" rtl="1" eaLnBrk="1" hangingPunct="1">
              <a:lnSpc>
                <a:spcPct val="90000"/>
              </a:lnSpc>
              <a:buFont typeface="Wingdings" pitchFamily="2" charset="2"/>
              <a:buAutoNum type="alphaLcParenR"/>
              <a:defRPr/>
            </a:pPr>
            <a:endParaRPr lang="ar-SA" sz="2800" dirty="0" smtClean="0">
              <a:solidFill>
                <a:srgbClr val="000000"/>
              </a:solidFill>
            </a:endParaRPr>
          </a:p>
          <a:p>
            <a:pPr marL="609600" indent="-609600" algn="r" rtl="1" eaLnBrk="1" hangingPunct="1">
              <a:lnSpc>
                <a:spcPct val="90000"/>
              </a:lnSpc>
              <a:buFont typeface="Wingdings" pitchFamily="2" charset="2"/>
              <a:buAutoNum type="alphaLcParenR"/>
              <a:defRPr/>
            </a:pPr>
            <a:r>
              <a:rPr lang="ar-JO" sz="2800" dirty="0" smtClean="0">
                <a:solidFill>
                  <a:srgbClr val="000000"/>
                </a:solidFill>
              </a:rPr>
              <a:t>الترشيح (</a:t>
            </a:r>
            <a:r>
              <a:rPr lang="en-US" sz="2800" dirty="0" smtClean="0">
                <a:solidFill>
                  <a:srgbClr val="000000"/>
                </a:solidFill>
              </a:rPr>
              <a:t>filtration</a:t>
            </a:r>
            <a:r>
              <a:rPr lang="ar-JO" sz="2800" dirty="0" smtClean="0">
                <a:solidFill>
                  <a:srgbClr val="000000"/>
                </a:solidFill>
              </a:rPr>
              <a:t>):- ويتم ذلك بواسطة مرشحات متعددة منها: مرشح بركفيلد مرشح تشمبرلاند، مرشح زايتس، مرشح الكلوديون، ثم المرشحات الزجاجية والسيللوزية.</a:t>
            </a:r>
          </a:p>
        </p:txBody>
      </p:sp>
    </p:spTree>
    <p:extLst>
      <p:ext uri="{BB962C8B-B14F-4D97-AF65-F5344CB8AC3E}">
        <p14:creationId xmlns:p14="http://schemas.microsoft.com/office/powerpoint/2010/main" val="3578300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a:xfrm>
            <a:off x="2987824" y="476672"/>
            <a:ext cx="3960440" cy="1080120"/>
          </a:xfrm>
        </p:spPr>
        <p:style>
          <a:lnRef idx="2">
            <a:schemeClr val="dk1"/>
          </a:lnRef>
          <a:fillRef idx="1">
            <a:schemeClr val="lt1"/>
          </a:fillRef>
          <a:effectRef idx="0">
            <a:schemeClr val="dk1"/>
          </a:effectRef>
          <a:fontRef idx="minor">
            <a:schemeClr val="dk1"/>
          </a:fontRef>
        </p:style>
        <p:txBody>
          <a:bodyPr>
            <a:normAutofit/>
          </a:bodyPr>
          <a:lstStyle/>
          <a:p>
            <a:pPr eaLnBrk="1" hangingPunct="1">
              <a:defRPr/>
            </a:pPr>
            <a:r>
              <a:rPr lang="ar-JO" sz="2800" dirty="0" smtClean="0">
                <a:cs typeface="Arabic Transparent" pitchFamily="2" charset="-78"/>
              </a:rPr>
              <a:t>طرق دراسة الأحياء الدقيقة</a:t>
            </a:r>
            <a:r>
              <a:rPr lang="ar-SA" sz="2800" dirty="0" smtClean="0">
                <a:cs typeface="Arabic Transparent" pitchFamily="2" charset="-78"/>
              </a:rPr>
              <a:t/>
            </a:r>
            <a:br>
              <a:rPr lang="ar-SA" sz="2800" dirty="0" smtClean="0">
                <a:cs typeface="Arabic Transparent" pitchFamily="2" charset="-78"/>
              </a:rPr>
            </a:br>
            <a:r>
              <a:rPr lang="en-US" sz="2800" dirty="0" smtClean="0">
                <a:cs typeface="Arabic Transparent" pitchFamily="2" charset="-78"/>
              </a:rPr>
              <a:t>Methods of studying</a:t>
            </a:r>
            <a:r>
              <a:rPr lang="ar-JO" sz="2800" dirty="0" smtClean="0"/>
              <a:t> </a:t>
            </a:r>
            <a:endParaRPr lang="en-US" sz="2800" dirty="0" smtClean="0"/>
          </a:p>
        </p:txBody>
      </p:sp>
      <p:sp>
        <p:nvSpPr>
          <p:cNvPr id="2054" name="Rectangle 6"/>
          <p:cNvSpPr>
            <a:spLocks noGrp="1" noChangeArrowheads="1"/>
          </p:cNvSpPr>
          <p:nvPr>
            <p:ph type="body" idx="1"/>
          </p:nvPr>
        </p:nvSpPr>
        <p:spPr>
          <a:xfrm>
            <a:off x="107504" y="1916832"/>
            <a:ext cx="8839200" cy="1654696"/>
          </a:xfrm>
        </p:spPr>
        <p:txBody>
          <a:bodyPr>
            <a:noAutofit/>
          </a:bodyPr>
          <a:lstStyle/>
          <a:p>
            <a:pPr marL="609600" indent="-609600" algn="r" rtl="1" eaLnBrk="1" hangingPunct="1">
              <a:lnSpc>
                <a:spcPct val="160000"/>
              </a:lnSpc>
              <a:buFont typeface="Wingdings" pitchFamily="2" charset="2"/>
              <a:buAutoNum type="arabicPeriod" startAt="2"/>
              <a:defRPr/>
            </a:pPr>
            <a:r>
              <a:rPr lang="ar-JO" sz="2200" dirty="0" smtClean="0">
                <a:solidFill>
                  <a:schemeClr val="accent2"/>
                </a:solidFill>
              </a:rPr>
              <a:t>الطرق الكيماوية:-</a:t>
            </a:r>
            <a:endParaRPr lang="ar-SA" sz="2200" dirty="0" smtClean="0">
              <a:solidFill>
                <a:schemeClr val="accent2"/>
              </a:solidFill>
            </a:endParaRPr>
          </a:p>
          <a:p>
            <a:pPr marL="0" indent="0" algn="r" rtl="1" eaLnBrk="1" hangingPunct="1">
              <a:lnSpc>
                <a:spcPct val="160000"/>
              </a:lnSpc>
              <a:buNone/>
              <a:defRPr/>
            </a:pPr>
            <a:r>
              <a:rPr lang="ar-JO" sz="2200" dirty="0" smtClean="0">
                <a:solidFill>
                  <a:srgbClr val="000000"/>
                </a:solidFill>
              </a:rPr>
              <a:t> وتعتمد على صباغة الجراثيم ونشرها على شريحة زجاجية نظيفة ومجففة، وأهم الصبغات المستعملة صبغة غرام وصبغة أزرق الميثلين، وبعد ذلك تدرس بواسطة المجهر، وتستعمل هذه الطرق لدراسة تكوين خلايا الأحياء الدقيقة.</a:t>
            </a:r>
            <a:endParaRPr lang="en-US" sz="2200" dirty="0" smtClean="0">
              <a:solidFill>
                <a:srgbClr val="000000"/>
              </a:solidFill>
            </a:endParaRPr>
          </a:p>
        </p:txBody>
      </p:sp>
    </p:spTree>
    <p:extLst>
      <p:ext uri="{BB962C8B-B14F-4D97-AF65-F5344CB8AC3E}">
        <p14:creationId xmlns:p14="http://schemas.microsoft.com/office/powerpoint/2010/main" val="3186114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86116" y="274638"/>
            <a:ext cx="3643338" cy="939784"/>
          </a:xfrm>
        </p:spPr>
        <p:style>
          <a:lnRef idx="2">
            <a:schemeClr val="dk1"/>
          </a:lnRef>
          <a:fillRef idx="1">
            <a:schemeClr val="lt1"/>
          </a:fillRef>
          <a:effectRef idx="0">
            <a:schemeClr val="dk1"/>
          </a:effectRef>
          <a:fontRef idx="minor">
            <a:schemeClr val="dk1"/>
          </a:fontRef>
        </p:style>
        <p:txBody>
          <a:bodyPr>
            <a:normAutofit fontScale="90000"/>
          </a:bodyPr>
          <a:lstStyle/>
          <a:p>
            <a:r>
              <a:rPr lang="ar-SA" sz="3200" dirty="0" smtClean="0"/>
              <a:t>المجهر</a:t>
            </a:r>
            <a:br>
              <a:rPr lang="ar-SA" sz="3200" dirty="0" smtClean="0"/>
            </a:br>
            <a:r>
              <a:rPr lang="en-US" sz="3200" dirty="0" smtClean="0"/>
              <a:t>Microscope</a:t>
            </a:r>
            <a:endParaRPr lang="ar-SA" sz="3200" dirty="0"/>
          </a:p>
        </p:txBody>
      </p:sp>
      <p:sp>
        <p:nvSpPr>
          <p:cNvPr id="3" name="عنصر نائب للمحتوى 2"/>
          <p:cNvSpPr>
            <a:spLocks noGrp="1"/>
          </p:cNvSpPr>
          <p:nvPr>
            <p:ph idx="1"/>
          </p:nvPr>
        </p:nvSpPr>
        <p:spPr>
          <a:xfrm>
            <a:off x="457200" y="1600201"/>
            <a:ext cx="8229600" cy="3484984"/>
          </a:xfrm>
        </p:spPr>
        <p:style>
          <a:lnRef idx="2">
            <a:schemeClr val="dk1"/>
          </a:lnRef>
          <a:fillRef idx="1">
            <a:schemeClr val="lt1"/>
          </a:fillRef>
          <a:effectRef idx="0">
            <a:schemeClr val="dk1"/>
          </a:effectRef>
          <a:fontRef idx="minor">
            <a:schemeClr val="dk1"/>
          </a:fontRef>
        </p:style>
        <p:txBody>
          <a:bodyPr>
            <a:normAutofit/>
          </a:bodyPr>
          <a:lstStyle/>
          <a:p>
            <a:r>
              <a:rPr lang="ar-SA" sz="2400" dirty="0" smtClean="0"/>
              <a:t>كلمة لاتينية تتكون من مقطعين </a:t>
            </a:r>
            <a:r>
              <a:rPr lang="en-US" sz="2400" dirty="0" smtClean="0">
                <a:solidFill>
                  <a:srgbClr val="FF0000"/>
                </a:solidFill>
              </a:rPr>
              <a:t>Micro</a:t>
            </a:r>
            <a:r>
              <a:rPr lang="ar-SA" sz="2400" dirty="0" smtClean="0"/>
              <a:t> إي دقيق (صغير جدا)والكلمة الإغريقية </a:t>
            </a:r>
            <a:r>
              <a:rPr lang="en-US" sz="2400" i="1" dirty="0" err="1" smtClean="0">
                <a:solidFill>
                  <a:srgbClr val="FF0000"/>
                </a:solidFill>
              </a:rPr>
              <a:t>Skopos</a:t>
            </a:r>
            <a:r>
              <a:rPr lang="ar-SA" sz="2400" i="1" dirty="0" smtClean="0">
                <a:solidFill>
                  <a:srgbClr val="FF0000"/>
                </a:solidFill>
              </a:rPr>
              <a:t> </a:t>
            </a:r>
            <a:r>
              <a:rPr lang="ar-SA" sz="2400" dirty="0" smtClean="0"/>
              <a:t>النظر أو البحث في شيء معين </a:t>
            </a:r>
            <a:r>
              <a:rPr lang="en-US" sz="2400" dirty="0" smtClean="0"/>
              <a:t>(to look at)</a:t>
            </a:r>
            <a:endParaRPr lang="ar-SA" sz="2400" dirty="0" smtClean="0"/>
          </a:p>
          <a:p>
            <a:r>
              <a:rPr lang="ar-SA" sz="2400" dirty="0" smtClean="0"/>
              <a:t>تعمل المجاهر الحديثة على تكبير الحجم.</a:t>
            </a:r>
          </a:p>
          <a:p>
            <a:r>
              <a:rPr lang="ar-SA" sz="2400" dirty="0" smtClean="0"/>
              <a:t>بعضا منها سهل الاستخدام والأخر يتطلب مهارة وتدريب</a:t>
            </a:r>
          </a:p>
          <a:p>
            <a:r>
              <a:rPr lang="ar-SA" sz="2400" dirty="0" smtClean="0"/>
              <a:t>بعضا منها يكبر أكبر من الأخر</a:t>
            </a:r>
          </a:p>
          <a:p>
            <a:r>
              <a:rPr lang="ar-SA" sz="2400" dirty="0" smtClean="0"/>
              <a:t>معظمها يتطلب تحضير العينة وصبغها</a:t>
            </a:r>
          </a:p>
          <a:p>
            <a:r>
              <a:rPr lang="ar-SA" sz="2400" dirty="0" smtClean="0"/>
              <a:t>يمكن من خلالها تقدير </a:t>
            </a:r>
            <a:r>
              <a:rPr lang="ar-SA" sz="2400" dirty="0" smtClean="0">
                <a:solidFill>
                  <a:srgbClr val="FF0000"/>
                </a:solidFill>
              </a:rPr>
              <a:t>عدد الكائنات الدقيقة </a:t>
            </a:r>
            <a:r>
              <a:rPr lang="ar-SA" sz="2400" dirty="0" smtClean="0"/>
              <a:t>و</a:t>
            </a:r>
            <a:r>
              <a:rPr lang="ar-SA" sz="2400" dirty="0" smtClean="0">
                <a:solidFill>
                  <a:srgbClr val="FF0000"/>
                </a:solidFill>
              </a:rPr>
              <a:t>معرفة شكلها </a:t>
            </a:r>
            <a:r>
              <a:rPr lang="ar-SA" sz="2400" dirty="0" smtClean="0"/>
              <a:t>و</a:t>
            </a:r>
            <a:r>
              <a:rPr lang="ar-SA" sz="2400" dirty="0" smtClean="0">
                <a:solidFill>
                  <a:srgbClr val="FF0000"/>
                </a:solidFill>
              </a:rPr>
              <a:t>أحجامها</a:t>
            </a:r>
            <a:r>
              <a:rPr lang="ar-SA" sz="2400" dirty="0" smtClean="0"/>
              <a:t> </a:t>
            </a:r>
            <a:r>
              <a:rPr lang="ar-SA" sz="2400" dirty="0" smtClean="0">
                <a:solidFill>
                  <a:srgbClr val="FF0000"/>
                </a:solidFill>
              </a:rPr>
              <a:t>والتراكيب الدقيقة الداخلية أو الخارجية</a:t>
            </a:r>
            <a:r>
              <a:rPr lang="ar-SA" sz="2400" dirty="0" smtClean="0"/>
              <a:t>.</a:t>
            </a:r>
            <a:endParaRPr lang="ar-SA"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1571604" y="5244900"/>
            <a:ext cx="5857916" cy="120843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00B050"/>
                </a:solidFill>
              </a:rPr>
              <a:t>حساب قوة التكبير </a:t>
            </a:r>
            <a:r>
              <a:rPr lang="ar-SA" smtClean="0">
                <a:solidFill>
                  <a:srgbClr val="00B050"/>
                </a:solidFill>
              </a:rPr>
              <a:t>في المجهر</a:t>
            </a:r>
            <a:endParaRPr lang="ar-SA" dirty="0" smtClean="0">
              <a:solidFill>
                <a:srgbClr val="00B050"/>
              </a:solidFill>
            </a:endParaRPr>
          </a:p>
          <a:p>
            <a:pPr algn="ctr"/>
            <a:r>
              <a:rPr lang="en-US" dirty="0" smtClean="0">
                <a:solidFill>
                  <a:srgbClr val="00B050"/>
                </a:solidFill>
              </a:rPr>
              <a:t>Calculate the total magnification !</a:t>
            </a:r>
          </a:p>
          <a:p>
            <a:pPr algn="ctr"/>
            <a:r>
              <a:rPr lang="ar-SA" dirty="0" smtClean="0">
                <a:solidFill>
                  <a:srgbClr val="00B050"/>
                </a:solidFill>
              </a:rPr>
              <a:t>العدسة العينية </a:t>
            </a:r>
            <a:r>
              <a:rPr lang="en-US" dirty="0" smtClean="0">
                <a:solidFill>
                  <a:srgbClr val="00B050"/>
                </a:solidFill>
              </a:rPr>
              <a:t>X </a:t>
            </a:r>
            <a:r>
              <a:rPr lang="ar-SA" dirty="0" smtClean="0">
                <a:solidFill>
                  <a:srgbClr val="00B050"/>
                </a:solidFill>
              </a:rPr>
              <a:t>العدسة الشيئية</a:t>
            </a:r>
            <a:endParaRPr lang="ar-SA" dirty="0">
              <a:solidFill>
                <a:srgbClr val="00B050"/>
              </a:solidFill>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274" y="548680"/>
            <a:ext cx="54864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5C3FFF7F"/>
          <p:cNvPicPr>
            <a:picLocks noChangeAspect="1" noChangeArrowheads="1"/>
          </p:cNvPicPr>
          <p:nvPr/>
        </p:nvPicPr>
        <p:blipFill>
          <a:blip r:embed="rId2"/>
          <a:srcRect/>
          <a:stretch>
            <a:fillRect/>
          </a:stretch>
        </p:blipFill>
        <p:spPr bwMode="auto">
          <a:xfrm rot="164712">
            <a:off x="3471402" y="135555"/>
            <a:ext cx="3143272" cy="6039399"/>
          </a:xfrm>
          <a:prstGeom prst="rect">
            <a:avLst/>
          </a:prstGeom>
          <a:noFill/>
          <a:ln w="9525">
            <a:noFill/>
            <a:miter lim="800000"/>
            <a:headEnd/>
            <a:tailEnd/>
          </a:ln>
        </p:spPr>
      </p:pic>
      <p:sp>
        <p:nvSpPr>
          <p:cNvPr id="3" name="مستطيل مستدير الزوايا 2"/>
          <p:cNvSpPr/>
          <p:nvPr/>
        </p:nvSpPr>
        <p:spPr>
          <a:xfrm>
            <a:off x="3500430" y="2285992"/>
            <a:ext cx="357190"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6D84141B"/>
          <p:cNvPicPr>
            <a:picLocks noChangeAspect="1" noChangeArrowheads="1"/>
          </p:cNvPicPr>
          <p:nvPr/>
        </p:nvPicPr>
        <p:blipFill>
          <a:blip r:embed="rId2"/>
          <a:srcRect/>
          <a:stretch>
            <a:fillRect/>
          </a:stretch>
        </p:blipFill>
        <p:spPr bwMode="auto">
          <a:xfrm>
            <a:off x="2571736" y="571480"/>
            <a:ext cx="5272088" cy="45608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85984" y="285728"/>
            <a:ext cx="3429024" cy="857256"/>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SA" sz="2000" dirty="0" smtClean="0">
                <a:solidFill>
                  <a:schemeClr val="tx1"/>
                </a:solidFill>
              </a:rPr>
              <a:t>أنواع المجاهر </a:t>
            </a:r>
          </a:p>
          <a:p>
            <a:pPr algn="ctr"/>
            <a:r>
              <a:rPr lang="en-US" sz="2000" dirty="0" smtClean="0">
                <a:solidFill>
                  <a:schemeClr val="tx1"/>
                </a:solidFill>
              </a:rPr>
              <a:t>Microscope Types</a:t>
            </a:r>
            <a:endParaRPr lang="ar-SA" sz="2000" dirty="0">
              <a:solidFill>
                <a:schemeClr val="tx1"/>
              </a:solidFill>
            </a:endParaRPr>
          </a:p>
        </p:txBody>
      </p:sp>
      <p:sp>
        <p:nvSpPr>
          <p:cNvPr id="3" name="شكل بيضاوي 2"/>
          <p:cNvSpPr/>
          <p:nvPr/>
        </p:nvSpPr>
        <p:spPr>
          <a:xfrm>
            <a:off x="7000892" y="642918"/>
            <a:ext cx="2000264" cy="5715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C00000"/>
                </a:solidFill>
              </a:rPr>
              <a:t>الضوئي</a:t>
            </a:r>
          </a:p>
          <a:p>
            <a:pPr algn="ctr"/>
            <a:r>
              <a:rPr lang="en-US" dirty="0" smtClean="0">
                <a:solidFill>
                  <a:srgbClr val="C00000"/>
                </a:solidFill>
              </a:rPr>
              <a:t>Light</a:t>
            </a:r>
            <a:endParaRPr lang="ar-SA" dirty="0">
              <a:solidFill>
                <a:srgbClr val="C00000"/>
              </a:solidFill>
            </a:endParaRPr>
          </a:p>
        </p:txBody>
      </p:sp>
      <p:sp>
        <p:nvSpPr>
          <p:cNvPr id="4" name="شكل بيضاوي 3"/>
          <p:cNvSpPr/>
          <p:nvPr/>
        </p:nvSpPr>
        <p:spPr>
          <a:xfrm>
            <a:off x="5214942" y="1214422"/>
            <a:ext cx="1857388" cy="6429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C00000"/>
                </a:solidFill>
              </a:rPr>
              <a:t>متحد البؤر</a:t>
            </a:r>
          </a:p>
          <a:p>
            <a:pPr algn="ctr"/>
            <a:r>
              <a:rPr lang="en-US" dirty="0" smtClean="0">
                <a:solidFill>
                  <a:srgbClr val="C00000"/>
                </a:solidFill>
              </a:rPr>
              <a:t>Confocal</a:t>
            </a:r>
            <a:endParaRPr lang="ar-SA" dirty="0">
              <a:solidFill>
                <a:srgbClr val="C00000"/>
              </a:solidFill>
            </a:endParaRPr>
          </a:p>
        </p:txBody>
      </p:sp>
      <p:sp>
        <p:nvSpPr>
          <p:cNvPr id="5" name="شكل بيضاوي 4"/>
          <p:cNvSpPr/>
          <p:nvPr/>
        </p:nvSpPr>
        <p:spPr>
          <a:xfrm>
            <a:off x="3786182" y="1785926"/>
            <a:ext cx="1714512" cy="8572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C00000"/>
                </a:solidFill>
              </a:rPr>
              <a:t> الالكتروني</a:t>
            </a:r>
          </a:p>
          <a:p>
            <a:pPr algn="ctr"/>
            <a:r>
              <a:rPr lang="en-US" dirty="0" smtClean="0">
                <a:solidFill>
                  <a:srgbClr val="C00000"/>
                </a:solidFill>
              </a:rPr>
              <a:t>Electron</a:t>
            </a:r>
          </a:p>
          <a:p>
            <a:pPr algn="ctr"/>
            <a:endParaRPr lang="ar-SA" dirty="0">
              <a:solidFill>
                <a:srgbClr val="C00000"/>
              </a:solidFill>
            </a:endParaRPr>
          </a:p>
        </p:txBody>
      </p:sp>
      <p:sp>
        <p:nvSpPr>
          <p:cNvPr id="6" name="شكل بيضاوي 5"/>
          <p:cNvSpPr/>
          <p:nvPr/>
        </p:nvSpPr>
        <p:spPr>
          <a:xfrm>
            <a:off x="2214546" y="2428868"/>
            <a:ext cx="1643074"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C00000"/>
                </a:solidFill>
              </a:rPr>
              <a:t>الصوتي الماسح</a:t>
            </a:r>
          </a:p>
          <a:p>
            <a:pPr algn="ctr"/>
            <a:r>
              <a:rPr lang="en-US" dirty="0" smtClean="0">
                <a:solidFill>
                  <a:srgbClr val="C00000"/>
                </a:solidFill>
              </a:rPr>
              <a:t>Scanning acoustic</a:t>
            </a:r>
            <a:endParaRPr lang="ar-SA" dirty="0">
              <a:solidFill>
                <a:srgbClr val="C00000"/>
              </a:solidFill>
            </a:endParaRPr>
          </a:p>
        </p:txBody>
      </p:sp>
      <p:sp>
        <p:nvSpPr>
          <p:cNvPr id="7" name="شكل بيضاوي 6"/>
          <p:cNvSpPr/>
          <p:nvPr/>
        </p:nvSpPr>
        <p:spPr>
          <a:xfrm>
            <a:off x="357158" y="3571876"/>
            <a:ext cx="2286016" cy="7143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err="1" smtClean="0">
                <a:solidFill>
                  <a:srgbClr val="C00000"/>
                </a:solidFill>
              </a:rPr>
              <a:t>المسبار</a:t>
            </a:r>
            <a:r>
              <a:rPr lang="ar-SA" dirty="0" smtClean="0">
                <a:solidFill>
                  <a:srgbClr val="C00000"/>
                </a:solidFill>
              </a:rPr>
              <a:t> الممسوح</a:t>
            </a:r>
          </a:p>
          <a:p>
            <a:pPr algn="ctr"/>
            <a:r>
              <a:rPr lang="en-US" dirty="0" smtClean="0">
                <a:solidFill>
                  <a:srgbClr val="C00000"/>
                </a:solidFill>
              </a:rPr>
              <a:t>Scanned-probe</a:t>
            </a:r>
            <a:endParaRPr lang="ar-SA" dirty="0">
              <a:solidFill>
                <a:srgbClr val="C00000"/>
              </a:solidFill>
            </a:endParaRPr>
          </a:p>
        </p:txBody>
      </p:sp>
      <p:sp>
        <p:nvSpPr>
          <p:cNvPr id="8" name="مستطيل مستدير الزوايا 7"/>
          <p:cNvSpPr/>
          <p:nvPr/>
        </p:nvSpPr>
        <p:spPr>
          <a:xfrm>
            <a:off x="7286644" y="1643050"/>
            <a:ext cx="1714480" cy="642942"/>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1400" dirty="0">
                <a:solidFill>
                  <a:schemeClr val="tx1"/>
                </a:solidFill>
              </a:rPr>
              <a:t>الساطع </a:t>
            </a:r>
            <a:r>
              <a:rPr lang="en-US" sz="1400" dirty="0" err="1">
                <a:solidFill>
                  <a:schemeClr val="tx1"/>
                </a:solidFill>
              </a:rPr>
              <a:t>Brightfield</a:t>
            </a:r>
            <a:endParaRPr lang="ar-SA" sz="1400" dirty="0">
              <a:solidFill>
                <a:schemeClr val="tx1"/>
              </a:solidFill>
            </a:endParaRPr>
          </a:p>
        </p:txBody>
      </p:sp>
      <p:sp>
        <p:nvSpPr>
          <p:cNvPr id="9" name="مستطيل مستدير الزوايا 8"/>
          <p:cNvSpPr/>
          <p:nvPr/>
        </p:nvSpPr>
        <p:spPr>
          <a:xfrm>
            <a:off x="7072330" y="2428868"/>
            <a:ext cx="1928794" cy="571504"/>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1400" dirty="0">
                <a:solidFill>
                  <a:schemeClr val="tx1"/>
                </a:solidFill>
              </a:rPr>
              <a:t>المظلم </a:t>
            </a:r>
            <a:r>
              <a:rPr lang="en-US" sz="1400" dirty="0" err="1">
                <a:solidFill>
                  <a:schemeClr val="tx1"/>
                </a:solidFill>
              </a:rPr>
              <a:t>Darkfield</a:t>
            </a:r>
            <a:endParaRPr lang="ar-SA" sz="1400" dirty="0">
              <a:solidFill>
                <a:schemeClr val="tx1"/>
              </a:solidFill>
            </a:endParaRPr>
          </a:p>
        </p:txBody>
      </p:sp>
      <p:sp>
        <p:nvSpPr>
          <p:cNvPr id="10" name="مستطيل مستدير الزوايا 9"/>
          <p:cNvSpPr/>
          <p:nvPr/>
        </p:nvSpPr>
        <p:spPr>
          <a:xfrm>
            <a:off x="6858016" y="3143248"/>
            <a:ext cx="2143140" cy="642942"/>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1400" dirty="0">
                <a:solidFill>
                  <a:schemeClr val="tx1"/>
                </a:solidFill>
              </a:rPr>
              <a:t>متباين الطور </a:t>
            </a:r>
            <a:r>
              <a:rPr lang="en-US" sz="1400" dirty="0">
                <a:solidFill>
                  <a:schemeClr val="tx1"/>
                </a:solidFill>
              </a:rPr>
              <a:t>Phase contrast</a:t>
            </a:r>
            <a:endParaRPr lang="ar-SA" sz="1400" dirty="0">
              <a:solidFill>
                <a:schemeClr val="tx1"/>
              </a:solidFill>
            </a:endParaRPr>
          </a:p>
        </p:txBody>
      </p:sp>
      <p:sp>
        <p:nvSpPr>
          <p:cNvPr id="11" name="مستطيل مستدير الزوايا 10"/>
          <p:cNvSpPr/>
          <p:nvPr/>
        </p:nvSpPr>
        <p:spPr>
          <a:xfrm>
            <a:off x="6357950" y="3929066"/>
            <a:ext cx="2643174" cy="714380"/>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1400" dirty="0">
                <a:solidFill>
                  <a:schemeClr val="tx1"/>
                </a:solidFill>
              </a:rPr>
              <a:t>متباين التداخل التفريقي</a:t>
            </a:r>
          </a:p>
          <a:p>
            <a:pPr algn="ctr"/>
            <a:r>
              <a:rPr lang="en-US" sz="1400" dirty="0">
                <a:solidFill>
                  <a:schemeClr val="tx1"/>
                </a:solidFill>
              </a:rPr>
              <a:t>Differential interference contract</a:t>
            </a:r>
            <a:endParaRPr lang="ar-SA" sz="1400" dirty="0">
              <a:solidFill>
                <a:schemeClr val="tx1"/>
              </a:solidFill>
            </a:endParaRPr>
          </a:p>
        </p:txBody>
      </p:sp>
      <p:sp>
        <p:nvSpPr>
          <p:cNvPr id="12" name="مستطيل مستدير الزوايا 11"/>
          <p:cNvSpPr/>
          <p:nvPr/>
        </p:nvSpPr>
        <p:spPr>
          <a:xfrm>
            <a:off x="6786578" y="4786322"/>
            <a:ext cx="2214578" cy="571504"/>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1400" dirty="0" err="1">
                <a:solidFill>
                  <a:schemeClr val="tx1"/>
                </a:solidFill>
              </a:rPr>
              <a:t>الوميضي</a:t>
            </a:r>
            <a:endParaRPr lang="ar-SA" sz="1400" dirty="0">
              <a:solidFill>
                <a:schemeClr val="tx1"/>
              </a:solidFill>
            </a:endParaRPr>
          </a:p>
          <a:p>
            <a:pPr algn="ctr"/>
            <a:r>
              <a:rPr lang="en-US" sz="1400" dirty="0" err="1">
                <a:solidFill>
                  <a:schemeClr val="tx1"/>
                </a:solidFill>
              </a:rPr>
              <a:t>Fluoresence</a:t>
            </a:r>
            <a:endParaRPr lang="ar-SA" sz="1400" dirty="0">
              <a:solidFill>
                <a:schemeClr val="tx1"/>
              </a:solidFill>
            </a:endParaRPr>
          </a:p>
        </p:txBody>
      </p:sp>
      <p:sp>
        <p:nvSpPr>
          <p:cNvPr id="13" name="مستطيل مستدير الزوايا 12"/>
          <p:cNvSpPr/>
          <p:nvPr/>
        </p:nvSpPr>
        <p:spPr>
          <a:xfrm>
            <a:off x="4000496" y="3643314"/>
            <a:ext cx="1428760" cy="642942"/>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1400" dirty="0">
                <a:solidFill>
                  <a:schemeClr val="tx1"/>
                </a:solidFill>
              </a:rPr>
              <a:t>النفاذ</a:t>
            </a:r>
          </a:p>
          <a:p>
            <a:pPr algn="ctr"/>
            <a:r>
              <a:rPr lang="en-US" sz="1400" dirty="0">
                <a:solidFill>
                  <a:schemeClr val="tx1"/>
                </a:solidFill>
              </a:rPr>
              <a:t>Transmission</a:t>
            </a:r>
          </a:p>
          <a:p>
            <a:pPr algn="ctr"/>
            <a:r>
              <a:rPr lang="en-US" sz="1400" dirty="0">
                <a:solidFill>
                  <a:schemeClr val="tx1"/>
                </a:solidFill>
              </a:rPr>
              <a:t>10000-100000x</a:t>
            </a:r>
            <a:endParaRPr lang="ar-SA" sz="1400" dirty="0">
              <a:solidFill>
                <a:schemeClr val="tx1"/>
              </a:solidFill>
            </a:endParaRPr>
          </a:p>
        </p:txBody>
      </p:sp>
      <p:sp>
        <p:nvSpPr>
          <p:cNvPr id="14" name="مستطيل مستدير الزوايا 13"/>
          <p:cNvSpPr/>
          <p:nvPr/>
        </p:nvSpPr>
        <p:spPr>
          <a:xfrm>
            <a:off x="4071934" y="4786322"/>
            <a:ext cx="1357322" cy="642942"/>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1400" dirty="0">
                <a:solidFill>
                  <a:schemeClr val="tx1"/>
                </a:solidFill>
              </a:rPr>
              <a:t>الماسح</a:t>
            </a:r>
          </a:p>
          <a:p>
            <a:pPr algn="ctr"/>
            <a:r>
              <a:rPr lang="en-US" sz="1400" dirty="0">
                <a:solidFill>
                  <a:schemeClr val="tx1"/>
                </a:solidFill>
              </a:rPr>
              <a:t>Scanning</a:t>
            </a:r>
          </a:p>
          <a:p>
            <a:pPr algn="ctr"/>
            <a:r>
              <a:rPr lang="en-US" sz="1400" dirty="0">
                <a:solidFill>
                  <a:schemeClr val="tx1"/>
                </a:solidFill>
              </a:rPr>
              <a:t>1000-10000x</a:t>
            </a:r>
            <a:endParaRPr lang="ar-SA" sz="1400" dirty="0">
              <a:solidFill>
                <a:schemeClr val="tx1"/>
              </a:solidFill>
            </a:endParaRPr>
          </a:p>
        </p:txBody>
      </p:sp>
      <p:sp>
        <p:nvSpPr>
          <p:cNvPr id="15" name="مستطيل مستدير الزوايا 14"/>
          <p:cNvSpPr/>
          <p:nvPr/>
        </p:nvSpPr>
        <p:spPr>
          <a:xfrm>
            <a:off x="428596" y="4929198"/>
            <a:ext cx="1857388" cy="500066"/>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1400" dirty="0">
                <a:solidFill>
                  <a:schemeClr val="tx1"/>
                </a:solidFill>
              </a:rPr>
              <a:t>المسح النفقي</a:t>
            </a:r>
          </a:p>
          <a:p>
            <a:pPr algn="ctr"/>
            <a:r>
              <a:rPr lang="en-US" sz="1400" dirty="0">
                <a:solidFill>
                  <a:schemeClr val="tx1"/>
                </a:solidFill>
              </a:rPr>
              <a:t>Scanning tunneling</a:t>
            </a:r>
            <a:endParaRPr lang="ar-SA" sz="1400" dirty="0">
              <a:solidFill>
                <a:schemeClr val="tx1"/>
              </a:solidFill>
            </a:endParaRPr>
          </a:p>
        </p:txBody>
      </p:sp>
      <p:cxnSp>
        <p:nvCxnSpPr>
          <p:cNvPr id="18" name="رابط كسهم مستقيم 17"/>
          <p:cNvCxnSpPr/>
          <p:nvPr/>
        </p:nvCxnSpPr>
        <p:spPr>
          <a:xfrm rot="5400000">
            <a:off x="7858942" y="142794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rot="5400000">
            <a:off x="4394199" y="3035297"/>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rot="5400000">
            <a:off x="1285852" y="457200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928926" y="571480"/>
            <a:ext cx="4572032" cy="928694"/>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SA" sz="2400" dirty="0" smtClean="0">
                <a:solidFill>
                  <a:schemeClr val="tx1"/>
                </a:solidFill>
              </a:rPr>
              <a:t>صبغ الكائنات الدقيقة</a:t>
            </a:r>
          </a:p>
          <a:p>
            <a:pPr algn="ctr"/>
            <a:r>
              <a:rPr lang="ar-SA" sz="2400" dirty="0" smtClean="0">
                <a:solidFill>
                  <a:schemeClr val="tx1"/>
                </a:solidFill>
              </a:rPr>
              <a:t>أنواع الصبغ</a:t>
            </a:r>
            <a:endParaRPr lang="ar-SA" sz="2400" dirty="0">
              <a:solidFill>
                <a:schemeClr val="tx1"/>
              </a:solidFill>
            </a:endParaRPr>
          </a:p>
        </p:txBody>
      </p:sp>
      <p:sp>
        <p:nvSpPr>
          <p:cNvPr id="3" name="شكل بيضاوي 2"/>
          <p:cNvSpPr/>
          <p:nvPr/>
        </p:nvSpPr>
        <p:spPr>
          <a:xfrm>
            <a:off x="6072198" y="1785926"/>
            <a:ext cx="2143140" cy="85725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dirty="0" smtClean="0">
                <a:solidFill>
                  <a:srgbClr val="FF0000"/>
                </a:solidFill>
              </a:rPr>
              <a:t>الصبغ البسيط</a:t>
            </a:r>
          </a:p>
          <a:p>
            <a:pPr algn="ctr"/>
            <a:r>
              <a:rPr lang="en-US" dirty="0" smtClean="0">
                <a:solidFill>
                  <a:srgbClr val="FF0000"/>
                </a:solidFill>
              </a:rPr>
              <a:t>Simple Stain</a:t>
            </a:r>
            <a:endParaRPr lang="ar-SA" dirty="0">
              <a:solidFill>
                <a:srgbClr val="FF0000"/>
              </a:solidFill>
            </a:endParaRPr>
          </a:p>
        </p:txBody>
      </p:sp>
      <p:sp>
        <p:nvSpPr>
          <p:cNvPr id="4" name="شكل بيضاوي 3"/>
          <p:cNvSpPr/>
          <p:nvPr/>
        </p:nvSpPr>
        <p:spPr>
          <a:xfrm>
            <a:off x="1571604" y="1785926"/>
            <a:ext cx="2286016" cy="928694"/>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dirty="0" smtClean="0">
                <a:solidFill>
                  <a:srgbClr val="FF0000"/>
                </a:solidFill>
              </a:rPr>
              <a:t>الصبغ المركب</a:t>
            </a:r>
          </a:p>
          <a:p>
            <a:pPr algn="ctr"/>
            <a:r>
              <a:rPr lang="en-US" dirty="0" smtClean="0">
                <a:solidFill>
                  <a:srgbClr val="FF0000"/>
                </a:solidFill>
              </a:rPr>
              <a:t>Complex Stain</a:t>
            </a:r>
            <a:endParaRPr lang="ar-SA" dirty="0" smtClean="0">
              <a:solidFill>
                <a:srgbClr val="FF0000"/>
              </a:solidFill>
            </a:endParaRPr>
          </a:p>
          <a:p>
            <a:pPr algn="ctr"/>
            <a:endParaRPr lang="ar-SA" dirty="0">
              <a:solidFill>
                <a:srgbClr val="FF0000"/>
              </a:solidFill>
            </a:endParaRPr>
          </a:p>
        </p:txBody>
      </p:sp>
      <p:sp>
        <p:nvSpPr>
          <p:cNvPr id="7" name="مستطيل مستدير الزوايا 6"/>
          <p:cNvSpPr/>
          <p:nvPr/>
        </p:nvSpPr>
        <p:spPr>
          <a:xfrm>
            <a:off x="285720" y="3071810"/>
            <a:ext cx="2000264" cy="78581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FF0000"/>
                </a:solidFill>
              </a:rPr>
              <a:t>التفريقي</a:t>
            </a:r>
          </a:p>
          <a:p>
            <a:pPr algn="ctr"/>
            <a:r>
              <a:rPr lang="en-US" dirty="0" smtClean="0">
                <a:solidFill>
                  <a:srgbClr val="FF0000"/>
                </a:solidFill>
              </a:rPr>
              <a:t>Differential Stain</a:t>
            </a:r>
            <a:endParaRPr lang="ar-SA" dirty="0">
              <a:solidFill>
                <a:srgbClr val="FF0000"/>
              </a:solidFill>
            </a:endParaRPr>
          </a:p>
        </p:txBody>
      </p:sp>
      <p:sp>
        <p:nvSpPr>
          <p:cNvPr id="8" name="مستطيل مستدير الزوايا 7"/>
          <p:cNvSpPr/>
          <p:nvPr/>
        </p:nvSpPr>
        <p:spPr>
          <a:xfrm>
            <a:off x="3143240" y="3071810"/>
            <a:ext cx="1643074" cy="85725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FF0000"/>
                </a:solidFill>
              </a:rPr>
              <a:t>صبغ التراكيب الخاصة</a:t>
            </a:r>
          </a:p>
          <a:p>
            <a:pPr algn="ctr"/>
            <a:r>
              <a:rPr lang="en-US" dirty="0" smtClean="0">
                <a:solidFill>
                  <a:srgbClr val="FF0000"/>
                </a:solidFill>
              </a:rPr>
              <a:t>Special Stain</a:t>
            </a:r>
            <a:endParaRPr lang="ar-SA" dirty="0">
              <a:solidFill>
                <a:srgbClr val="FF0000"/>
              </a:solidFill>
            </a:endParaRPr>
          </a:p>
        </p:txBody>
      </p:sp>
      <p:sp>
        <p:nvSpPr>
          <p:cNvPr id="9" name="مستطيل مستدير الزوايا 8"/>
          <p:cNvSpPr/>
          <p:nvPr/>
        </p:nvSpPr>
        <p:spPr>
          <a:xfrm>
            <a:off x="500034" y="4357694"/>
            <a:ext cx="1571636" cy="7143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rgbClr val="FF0000"/>
                </a:solidFill>
              </a:rPr>
              <a:t>صبغة جرام</a:t>
            </a:r>
          </a:p>
          <a:p>
            <a:pPr algn="ctr"/>
            <a:r>
              <a:rPr lang="en-US" sz="1400" dirty="0" smtClean="0">
                <a:solidFill>
                  <a:srgbClr val="FF0000"/>
                </a:solidFill>
              </a:rPr>
              <a:t>Gram Stain</a:t>
            </a:r>
            <a:endParaRPr lang="ar-SA" sz="1400" dirty="0" smtClean="0">
              <a:solidFill>
                <a:srgbClr val="FF0000"/>
              </a:solidFill>
            </a:endParaRPr>
          </a:p>
          <a:p>
            <a:pPr algn="ctr"/>
            <a:endParaRPr lang="ar-SA" sz="1400" dirty="0">
              <a:solidFill>
                <a:srgbClr val="FF0000"/>
              </a:solidFill>
            </a:endParaRPr>
          </a:p>
        </p:txBody>
      </p:sp>
      <p:sp>
        <p:nvSpPr>
          <p:cNvPr id="10" name="مستطيل مستدير الزوايا 9"/>
          <p:cNvSpPr/>
          <p:nvPr/>
        </p:nvSpPr>
        <p:spPr>
          <a:xfrm>
            <a:off x="285720" y="5500702"/>
            <a:ext cx="1928826" cy="7143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rgbClr val="FF0000"/>
                </a:solidFill>
              </a:rPr>
              <a:t>الصبغ المقاوم للأحماض</a:t>
            </a:r>
          </a:p>
          <a:p>
            <a:pPr algn="ctr"/>
            <a:r>
              <a:rPr lang="en-US" sz="1400" dirty="0" smtClean="0">
                <a:solidFill>
                  <a:srgbClr val="FF0000"/>
                </a:solidFill>
              </a:rPr>
              <a:t>Acid-Fast  Stain</a:t>
            </a:r>
            <a:endParaRPr lang="ar-SA" sz="1400" dirty="0" smtClean="0">
              <a:solidFill>
                <a:srgbClr val="FF0000"/>
              </a:solidFill>
            </a:endParaRPr>
          </a:p>
          <a:p>
            <a:pPr algn="ctr"/>
            <a:endParaRPr lang="ar-SA" sz="1400" dirty="0">
              <a:solidFill>
                <a:srgbClr val="FF0000"/>
              </a:solidFill>
            </a:endParaRPr>
          </a:p>
        </p:txBody>
      </p:sp>
      <p:sp>
        <p:nvSpPr>
          <p:cNvPr id="11" name="مستطيل مستدير الزوايا 10"/>
          <p:cNvSpPr/>
          <p:nvPr/>
        </p:nvSpPr>
        <p:spPr>
          <a:xfrm>
            <a:off x="6072198" y="4464851"/>
            <a:ext cx="1785950" cy="121444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Wingdings" pitchFamily="2" charset="2"/>
              <a:buChar char="q"/>
            </a:pPr>
            <a:r>
              <a:rPr lang="en-US" sz="1400" dirty="0" smtClean="0">
                <a:solidFill>
                  <a:srgbClr val="FF0000"/>
                </a:solidFill>
              </a:rPr>
              <a:t>Crystal violet</a:t>
            </a:r>
          </a:p>
          <a:p>
            <a:pPr algn="l" rtl="0">
              <a:buFont typeface="Wingdings" pitchFamily="2" charset="2"/>
              <a:buChar char="q"/>
            </a:pPr>
            <a:r>
              <a:rPr lang="en-US" sz="1400" dirty="0" err="1" smtClean="0">
                <a:solidFill>
                  <a:srgbClr val="FF0000"/>
                </a:solidFill>
              </a:rPr>
              <a:t>Methylene</a:t>
            </a:r>
            <a:r>
              <a:rPr lang="en-US" sz="1400" dirty="0" smtClean="0">
                <a:solidFill>
                  <a:srgbClr val="FF0000"/>
                </a:solidFill>
              </a:rPr>
              <a:t> Blue</a:t>
            </a:r>
          </a:p>
          <a:p>
            <a:pPr algn="l" rtl="0">
              <a:buFont typeface="Wingdings" pitchFamily="2" charset="2"/>
              <a:buChar char="q"/>
            </a:pPr>
            <a:r>
              <a:rPr lang="en-US" sz="1400" dirty="0" smtClean="0">
                <a:solidFill>
                  <a:srgbClr val="FF0000"/>
                </a:solidFill>
              </a:rPr>
              <a:t>Malachite green</a:t>
            </a:r>
          </a:p>
          <a:p>
            <a:pPr algn="l" rtl="0">
              <a:buFont typeface="Wingdings" pitchFamily="2" charset="2"/>
              <a:buChar char="q"/>
            </a:pPr>
            <a:r>
              <a:rPr lang="en-US" sz="1400" dirty="0" err="1" smtClean="0">
                <a:solidFill>
                  <a:srgbClr val="FF0000"/>
                </a:solidFill>
              </a:rPr>
              <a:t>Safranin</a:t>
            </a:r>
            <a:endParaRPr lang="ar-SA" sz="1400" dirty="0">
              <a:solidFill>
                <a:srgbClr val="FF0000"/>
              </a:solidFill>
            </a:endParaRPr>
          </a:p>
        </p:txBody>
      </p:sp>
      <p:sp>
        <p:nvSpPr>
          <p:cNvPr id="13" name="مستطيل مستدير الزوايا 12"/>
          <p:cNvSpPr/>
          <p:nvPr/>
        </p:nvSpPr>
        <p:spPr>
          <a:xfrm>
            <a:off x="3000364" y="4357694"/>
            <a:ext cx="1714512" cy="192882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Wingdings" pitchFamily="2" charset="2"/>
              <a:buChar char="q"/>
            </a:pPr>
            <a:r>
              <a:rPr lang="en-US" sz="1400" dirty="0" smtClean="0">
                <a:solidFill>
                  <a:srgbClr val="FF0000"/>
                </a:solidFill>
              </a:rPr>
              <a:t>Capsule Stain</a:t>
            </a:r>
          </a:p>
          <a:p>
            <a:pPr algn="l" rtl="0">
              <a:buFont typeface="Wingdings" pitchFamily="2" charset="2"/>
              <a:buChar char="q"/>
            </a:pPr>
            <a:endParaRPr lang="en-US" sz="1400" dirty="0" smtClean="0">
              <a:solidFill>
                <a:srgbClr val="FF0000"/>
              </a:solidFill>
            </a:endParaRPr>
          </a:p>
          <a:p>
            <a:pPr algn="l" rtl="0">
              <a:buFont typeface="Wingdings" pitchFamily="2" charset="2"/>
              <a:buChar char="q"/>
            </a:pPr>
            <a:r>
              <a:rPr lang="en-US" sz="1400" dirty="0" err="1" smtClean="0">
                <a:solidFill>
                  <a:srgbClr val="FF0000"/>
                </a:solidFill>
              </a:rPr>
              <a:t>Endospore</a:t>
            </a:r>
            <a:r>
              <a:rPr lang="en-US" sz="1400" dirty="0" smtClean="0">
                <a:solidFill>
                  <a:srgbClr val="FF0000"/>
                </a:solidFill>
              </a:rPr>
              <a:t> Stain (Schaeffer-Fulton </a:t>
            </a:r>
            <a:r>
              <a:rPr lang="en-US" sz="1400" dirty="0" err="1" smtClean="0">
                <a:solidFill>
                  <a:srgbClr val="FF0000"/>
                </a:solidFill>
              </a:rPr>
              <a:t>endospore</a:t>
            </a:r>
            <a:r>
              <a:rPr lang="en-US" sz="1400" dirty="0" smtClean="0">
                <a:solidFill>
                  <a:srgbClr val="FF0000"/>
                </a:solidFill>
              </a:rPr>
              <a:t> Stain)</a:t>
            </a:r>
          </a:p>
          <a:p>
            <a:pPr algn="l" rtl="0">
              <a:buFont typeface="Wingdings" pitchFamily="2" charset="2"/>
              <a:buChar char="q"/>
            </a:pPr>
            <a:endParaRPr lang="en-US" sz="1400" dirty="0" smtClean="0">
              <a:solidFill>
                <a:srgbClr val="FF0000"/>
              </a:solidFill>
            </a:endParaRPr>
          </a:p>
          <a:p>
            <a:pPr algn="l" rtl="0">
              <a:buFont typeface="Wingdings" pitchFamily="2" charset="2"/>
              <a:buChar char="q"/>
            </a:pPr>
            <a:r>
              <a:rPr lang="en-US" sz="1400" dirty="0" smtClean="0">
                <a:solidFill>
                  <a:srgbClr val="FF0000"/>
                </a:solidFill>
              </a:rPr>
              <a:t>Flagella Stain</a:t>
            </a:r>
          </a:p>
        </p:txBody>
      </p:sp>
      <p:cxnSp>
        <p:nvCxnSpPr>
          <p:cNvPr id="15" name="رابط كسهم مستقيم 14"/>
          <p:cNvCxnSpPr>
            <a:stCxn id="3" idx="4"/>
          </p:cNvCxnSpPr>
          <p:nvPr/>
        </p:nvCxnSpPr>
        <p:spPr>
          <a:xfrm>
            <a:off x="7143768" y="2643182"/>
            <a:ext cx="0"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a:stCxn id="4" idx="4"/>
          </p:cNvCxnSpPr>
          <p:nvPr/>
        </p:nvCxnSpPr>
        <p:spPr>
          <a:xfrm rot="16200000" flipH="1">
            <a:off x="2893207" y="2536025"/>
            <a:ext cx="35719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a:stCxn id="4" idx="4"/>
          </p:cNvCxnSpPr>
          <p:nvPr/>
        </p:nvCxnSpPr>
        <p:spPr>
          <a:xfrm rot="5400000">
            <a:off x="2285984" y="2643182"/>
            <a:ext cx="35719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a:stCxn id="8" idx="2"/>
          </p:cNvCxnSpPr>
          <p:nvPr/>
        </p:nvCxnSpPr>
        <p:spPr>
          <a:xfrm rot="16200000" flipH="1">
            <a:off x="3768322" y="4125520"/>
            <a:ext cx="42862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p:nvPr/>
        </p:nvCxnSpPr>
        <p:spPr>
          <a:xfrm rot="5400000">
            <a:off x="1107257" y="410766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408</Words>
  <Application>Microsoft Office PowerPoint</Application>
  <PresentationFormat>عرض على الشاشة (3:4)‏</PresentationFormat>
  <Paragraphs>86</Paragraphs>
  <Slides>10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10</vt:i4>
      </vt:variant>
    </vt:vector>
  </HeadingPairs>
  <TitlesOfParts>
    <vt:vector size="16" baseType="lpstr">
      <vt:lpstr>Arabic Transparent</vt:lpstr>
      <vt:lpstr>Arial</vt:lpstr>
      <vt:lpstr>Calibri</vt:lpstr>
      <vt:lpstr>Times New Roman</vt:lpstr>
      <vt:lpstr>Wingdings</vt:lpstr>
      <vt:lpstr>سمة Office</vt:lpstr>
      <vt:lpstr>عرض تقديمي في PowerPoint</vt:lpstr>
      <vt:lpstr>طرق دراسة الأحياء الدقيقة Methods of studying </vt:lpstr>
      <vt:lpstr>طرق دراسة الأحياء الدقيقة Methods of studying </vt:lpstr>
      <vt:lpstr>المجهر Microscope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dc:title>
  <dc:creator>User KSu</dc:creator>
  <cp:lastModifiedBy>Naiyf Alharbi</cp:lastModifiedBy>
  <cp:revision>50</cp:revision>
  <dcterms:created xsi:type="dcterms:W3CDTF">2012-06-11T10:07:00Z</dcterms:created>
  <dcterms:modified xsi:type="dcterms:W3CDTF">2013-12-28T20:23:47Z</dcterms:modified>
</cp:coreProperties>
</file>