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12"/>
  </p:handoutMasterIdLst>
  <p:sldIdLst>
    <p:sldId id="256" r:id="rId2"/>
    <p:sldId id="276" r:id="rId3"/>
    <p:sldId id="258" r:id="rId4"/>
    <p:sldId id="259" r:id="rId5"/>
    <p:sldId id="257" r:id="rId6"/>
    <p:sldId id="260" r:id="rId7"/>
    <p:sldId id="264" r:id="rId8"/>
    <p:sldId id="277" r:id="rId9"/>
    <p:sldId id="280" r:id="rId10"/>
    <p:sldId id="279" r:id="rId11"/>
  </p:sldIdLst>
  <p:sldSz cx="9144000" cy="6858000" type="screen4x3"/>
  <p:notesSz cx="6858000" cy="9947275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CB83EC1-0460-4FAC-8CE2-75839D730883}" type="datetimeFigureOut">
              <a:rPr lang="ar-SA" smtClean="0"/>
              <a:pPr/>
              <a:t>3/10/1438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4234CB-657E-4960-AC77-FC7E4CC4FB3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07701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AD11-37B6-4992-B48D-803447A5E510}" type="datetimeFigureOut">
              <a:rPr lang="ar-SA" smtClean="0"/>
              <a:pPr/>
              <a:t>3/10/1438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6FB1-5813-4676-862D-1328FC8D6D3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AD11-37B6-4992-B48D-803447A5E510}" type="datetimeFigureOut">
              <a:rPr lang="ar-SA" smtClean="0"/>
              <a:pPr/>
              <a:t>3/10/1438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6FB1-5813-4676-862D-1328FC8D6D3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AD11-37B6-4992-B48D-803447A5E510}" type="datetimeFigureOut">
              <a:rPr lang="ar-SA" smtClean="0"/>
              <a:pPr/>
              <a:t>3/10/1438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6FB1-5813-4676-862D-1328FC8D6D3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AD11-37B6-4992-B48D-803447A5E510}" type="datetimeFigureOut">
              <a:rPr lang="ar-SA" smtClean="0"/>
              <a:pPr/>
              <a:t>3/10/1438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6FB1-5813-4676-862D-1328FC8D6D3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AD11-37B6-4992-B48D-803447A5E510}" type="datetimeFigureOut">
              <a:rPr lang="ar-SA" smtClean="0"/>
              <a:pPr/>
              <a:t>3/10/1438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6FB1-5813-4676-862D-1328FC8D6D3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AD11-37B6-4992-B48D-803447A5E510}" type="datetimeFigureOut">
              <a:rPr lang="ar-SA" smtClean="0"/>
              <a:pPr/>
              <a:t>3/10/1438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6FB1-5813-4676-862D-1328FC8D6D3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AD11-37B6-4992-B48D-803447A5E510}" type="datetimeFigureOut">
              <a:rPr lang="ar-SA" smtClean="0"/>
              <a:pPr/>
              <a:t>3/10/1438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6FB1-5813-4676-862D-1328FC8D6D3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AD11-37B6-4992-B48D-803447A5E510}" type="datetimeFigureOut">
              <a:rPr lang="ar-SA" smtClean="0"/>
              <a:pPr/>
              <a:t>3/10/1438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6FB1-5813-4676-862D-1328FC8D6D3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AD11-37B6-4992-B48D-803447A5E510}" type="datetimeFigureOut">
              <a:rPr lang="ar-SA" smtClean="0"/>
              <a:pPr/>
              <a:t>3/10/1438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6FB1-5813-4676-862D-1328FC8D6D3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AD11-37B6-4992-B48D-803447A5E510}" type="datetimeFigureOut">
              <a:rPr lang="ar-SA" smtClean="0"/>
              <a:pPr/>
              <a:t>3/10/1438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6FB1-5813-4676-862D-1328FC8D6D3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AD11-37B6-4992-B48D-803447A5E510}" type="datetimeFigureOut">
              <a:rPr lang="ar-SA" smtClean="0"/>
              <a:pPr/>
              <a:t>3/10/1438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6FB1-5813-4676-862D-1328FC8D6D3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EAD11-37B6-4992-B48D-803447A5E510}" type="datetimeFigureOut">
              <a:rPr lang="ar-SA" smtClean="0"/>
              <a:pPr/>
              <a:t>3/10/1438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B6FB1-5813-4676-862D-1328FC8D6D32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195736" y="1556792"/>
            <a:ext cx="4235932" cy="295232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90000"/>
          </a:bodyPr>
          <a:lstStyle/>
          <a:p>
            <a:pPr>
              <a:spcBef>
                <a:spcPct val="20000"/>
              </a:spcBef>
            </a:pPr>
            <a:r>
              <a:rPr lang="ar-SA" sz="3200" dirty="0">
                <a:solidFill>
                  <a:schemeClr val="tx1"/>
                </a:solidFill>
              </a:rPr>
              <a:t>وظائف وتشريح الخلايا حقيقية </a:t>
            </a:r>
            <a:r>
              <a:rPr lang="ar-SA" sz="3200" dirty="0" smtClean="0">
                <a:solidFill>
                  <a:schemeClr val="tx1"/>
                </a:solidFill>
              </a:rPr>
              <a:t/>
            </a:r>
            <a:br>
              <a:rPr lang="ar-SA" sz="3200" dirty="0" smtClean="0">
                <a:solidFill>
                  <a:schemeClr val="tx1"/>
                </a:solidFill>
              </a:rPr>
            </a:br>
            <a:r>
              <a:rPr lang="ar-SA" sz="3200" dirty="0" smtClean="0">
                <a:solidFill>
                  <a:schemeClr val="tx1"/>
                </a:solidFill>
              </a:rPr>
              <a:t>وبدائية النواة</a:t>
            </a:r>
            <a:br>
              <a:rPr lang="ar-SA" sz="3200" dirty="0" smtClean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Functional Anatomy of Prokaryotic and Eukaryotic Cells</a:t>
            </a:r>
            <a:r>
              <a:rPr lang="ar-SA" sz="3200" dirty="0">
                <a:solidFill>
                  <a:schemeClr val="tx1"/>
                </a:solidFill>
              </a:rPr>
              <a:t/>
            </a:r>
            <a:br>
              <a:rPr lang="ar-SA" sz="3200" dirty="0">
                <a:solidFill>
                  <a:schemeClr val="tx1"/>
                </a:solidFill>
              </a:rPr>
            </a:br>
            <a:endParaRPr lang="ar-SA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ownload photo.JPG (94.6 KB)"/>
          <p:cNvSpPr>
            <a:spLocks noChangeAspect="1" noChangeArrowheads="1"/>
          </p:cNvSpPr>
          <p:nvPr/>
        </p:nvSpPr>
        <p:spPr bwMode="auto">
          <a:xfrm>
            <a:off x="8472488" y="-723900"/>
            <a:ext cx="1362075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3" name="AutoShape 5" descr="Download photo.JPG (94.6 KB)"/>
          <p:cNvSpPr>
            <a:spLocks noChangeAspect="1" noChangeArrowheads="1"/>
          </p:cNvSpPr>
          <p:nvPr/>
        </p:nvSpPr>
        <p:spPr bwMode="auto">
          <a:xfrm>
            <a:off x="8624888" y="-571500"/>
            <a:ext cx="1362075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1030" name="Picture 6" descr="C:\Users\كلية العلوم\Desktop\prokaryotic &amp; Eukaryoti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24025" y="261938"/>
            <a:ext cx="5695950" cy="59753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xmlns="" val="151748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Classification of living organisms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eaLnBrk="1" hangingPunct="1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modern classification of five Kingdoms system of living organisms, according to Whittaker (1969), classify the living organisms to five kingdoms: 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Living Organisms</a:t>
            </a:r>
          </a:p>
          <a:p>
            <a:pPr algn="ctr" eaLnBrk="1" hangingPunct="1">
              <a:buFont typeface="Arial" pitchFamily="34" charset="0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pitchFamily="34" charset="0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10800000" flipV="1">
            <a:off x="1428750" y="3286125"/>
            <a:ext cx="2857500" cy="1214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2857500" y="3286125"/>
            <a:ext cx="1428750" cy="1428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286250" y="3286125"/>
            <a:ext cx="500066" cy="12144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286250" y="3286125"/>
            <a:ext cx="2286000" cy="1428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286250" y="3286125"/>
            <a:ext cx="3429000" cy="1357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714375" y="4643438"/>
            <a:ext cx="1214438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Monera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428875" y="4714875"/>
            <a:ext cx="1214438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Protista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238206" y="4572000"/>
            <a:ext cx="1214438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Fungi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929313" y="4786313"/>
            <a:ext cx="1143000" cy="642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Plantae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358063" y="4786313"/>
            <a:ext cx="1214437" cy="642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Animalia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143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كل بيضاوي 1"/>
          <p:cNvSpPr/>
          <p:nvPr/>
        </p:nvSpPr>
        <p:spPr>
          <a:xfrm>
            <a:off x="3714744" y="571480"/>
            <a:ext cx="2786082" cy="10001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Microorganisms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1643041" y="2071678"/>
            <a:ext cx="2061395" cy="7858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ar-SA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 Prokaryotic </a:t>
            </a:r>
            <a:r>
              <a:rPr lang="en-US" dirty="0" smtClean="0">
                <a:solidFill>
                  <a:schemeClr val="tx1"/>
                </a:solidFill>
              </a:rPr>
              <a:t>cells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5929322" y="2071678"/>
            <a:ext cx="1714512" cy="7858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Eukaryotic cells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1320406" y="3358356"/>
            <a:ext cx="2706664" cy="107157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 smtClean="0">
                <a:solidFill>
                  <a:srgbClr val="FF0000"/>
                </a:solidFill>
              </a:rPr>
              <a:t>Cyanobacteria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Bacteria</a:t>
            </a:r>
          </a:p>
          <a:p>
            <a:pPr algn="l" rtl="0"/>
            <a:r>
              <a:rPr lang="en-US" dirty="0" err="1" smtClean="0">
                <a:solidFill>
                  <a:srgbClr val="FF0000"/>
                </a:solidFill>
              </a:rPr>
              <a:t>Archaea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5508104" y="3250405"/>
            <a:ext cx="3102614" cy="142876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Fungi (Molds  and Yeast)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Algae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Protozoa</a:t>
            </a:r>
          </a:p>
          <a:p>
            <a:pPr algn="l"/>
            <a:r>
              <a:rPr lang="ar-SA" dirty="0" smtClean="0">
                <a:solidFill>
                  <a:srgbClr val="FF0000"/>
                </a:solidFill>
              </a:rPr>
              <a:t>( </a:t>
            </a:r>
            <a:r>
              <a:rPr lang="en-US" dirty="0">
                <a:solidFill>
                  <a:srgbClr val="FF0000"/>
                </a:solidFill>
              </a:rPr>
              <a:t>Parasitic worms</a:t>
            </a:r>
            <a:r>
              <a:rPr lang="ar-SA" dirty="0" smtClean="0">
                <a:solidFill>
                  <a:srgbClr val="FF0000"/>
                </a:solidFill>
              </a:rPr>
              <a:t>)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Helminths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  <a:p>
            <a:pPr algn="l"/>
            <a:endParaRPr lang="en-US" dirty="0" smtClean="0">
              <a:solidFill>
                <a:srgbClr val="FF0000"/>
              </a:solidFill>
            </a:endParaRPr>
          </a:p>
        </p:txBody>
      </p:sp>
      <p:cxnSp>
        <p:nvCxnSpPr>
          <p:cNvPr id="9" name="رابط كسهم مستقيم 8"/>
          <p:cNvCxnSpPr>
            <a:stCxn id="2" idx="5"/>
          </p:cNvCxnSpPr>
          <p:nvPr/>
        </p:nvCxnSpPr>
        <p:spPr>
          <a:xfrm rot="16200000" flipH="1">
            <a:off x="6009272" y="1508686"/>
            <a:ext cx="646532" cy="4794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>
            <a:stCxn id="2" idx="3"/>
          </p:cNvCxnSpPr>
          <p:nvPr/>
        </p:nvCxnSpPr>
        <p:spPr>
          <a:xfrm rot="5400000">
            <a:off x="3416890" y="1294373"/>
            <a:ext cx="575094" cy="8366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 rot="5400000">
            <a:off x="2428860" y="314324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 rot="5400000">
            <a:off x="6643702" y="307181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395536" y="428604"/>
            <a:ext cx="4429156" cy="135732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l" rtl="0"/>
            <a:r>
              <a:rPr lang="en-US" dirty="0" smtClean="0">
                <a:solidFill>
                  <a:srgbClr val="FF0000"/>
                </a:solidFill>
              </a:rPr>
              <a:t>Distinguishing and Similar Characteristics?</a:t>
            </a:r>
          </a:p>
          <a:p>
            <a:pPr algn="l" rtl="0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Chemical Compositions</a:t>
            </a:r>
          </a:p>
          <a:p>
            <a:pPr algn="l" rtl="0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Wall</a:t>
            </a:r>
          </a:p>
          <a:p>
            <a:pPr algn="l" rtl="0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Organelles</a:t>
            </a:r>
          </a:p>
        </p:txBody>
      </p:sp>
      <p:grpSp>
        <p:nvGrpSpPr>
          <p:cNvPr id="5" name="مجموعة 4"/>
          <p:cNvGrpSpPr/>
          <p:nvPr/>
        </p:nvGrpSpPr>
        <p:grpSpPr>
          <a:xfrm>
            <a:off x="308138" y="2021924"/>
            <a:ext cx="4335870" cy="3135268"/>
            <a:chOff x="1357290" y="2285992"/>
            <a:chExt cx="6896047" cy="3336931"/>
          </a:xfrm>
        </p:grpSpPr>
        <p:pic>
          <p:nvPicPr>
            <p:cNvPr id="3" name="Picture 3" descr="CAF18E1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57290" y="2285992"/>
              <a:ext cx="6896047" cy="333693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pic>
        <p:sp>
          <p:nvSpPr>
            <p:cNvPr id="4" name="مستطيل مستدير الزوايا 3"/>
            <p:cNvSpPr/>
            <p:nvPr/>
          </p:nvSpPr>
          <p:spPr>
            <a:xfrm>
              <a:off x="1357290" y="4929198"/>
              <a:ext cx="6858048" cy="64294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noFill/>
              </a:endParaRPr>
            </a:p>
          </p:txBody>
        </p:sp>
      </p:grpSp>
      <p:sp>
        <p:nvSpPr>
          <p:cNvPr id="6" name="مستطيل مستدير الزوايا 1"/>
          <p:cNvSpPr/>
          <p:nvPr/>
        </p:nvSpPr>
        <p:spPr>
          <a:xfrm>
            <a:off x="5636066" y="404079"/>
            <a:ext cx="3256414" cy="135732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rtl="0"/>
            <a:r>
              <a:rPr lang="ar-SA" dirty="0" smtClean="0">
                <a:solidFill>
                  <a:srgbClr val="FF0000"/>
                </a:solidFill>
              </a:rPr>
              <a:t>الخصائص المميزة والتماثل؟</a:t>
            </a:r>
          </a:p>
          <a:p>
            <a:pPr rtl="0"/>
            <a:r>
              <a:rPr lang="ar-S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التراكيب الكيميائية </a:t>
            </a:r>
          </a:p>
          <a:p>
            <a:pPr rtl="0"/>
            <a:r>
              <a:rPr lang="ar-S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الجدار الخلوي </a:t>
            </a:r>
          </a:p>
          <a:p>
            <a:pPr rtl="0"/>
            <a:r>
              <a:rPr lang="ar-S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العضيات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76056" y="2025334"/>
            <a:ext cx="3816424" cy="31318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ar-SA" sz="1600" dirty="0" smtClean="0"/>
              <a:t>التراكيب الكيميائية في كل من حفيقيات النواة وبدائية النواة متمائلة حيث كل منهما تحتوي على الاحماض النووية والبروتينات والدهون والكروبوهيدات.</a:t>
            </a:r>
          </a:p>
          <a:p>
            <a:pPr algn="just"/>
            <a:r>
              <a:rPr lang="ar-SA" sz="1600" dirty="0" smtClean="0"/>
              <a:t>وهي تستخدم نفس النوع من التفاعلات الكيميائية في عمليات أيض المواد الغذائية وكذلك في عمليات بناء البروتينات وتخزين الطاقة.</a:t>
            </a:r>
          </a:p>
          <a:p>
            <a:pPr algn="just"/>
            <a:r>
              <a:rPr lang="ar-SA" sz="1600" dirty="0" smtClean="0"/>
              <a:t>وهي تتكون اساسا من الجدر الخلوية والاغشية وغياب كثير من العضيات ما يميز بدائيات النواة من حقيقة النواة.</a:t>
            </a:r>
            <a:endParaRPr lang="ar-SA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4FF5E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20688"/>
            <a:ext cx="8126388" cy="551547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785794"/>
            <a:ext cx="7401871" cy="5091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5B4DFEF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76672"/>
            <a:ext cx="4220044" cy="5688632"/>
          </a:xfrm>
          <a:prstGeom prst="rect">
            <a:avLst/>
          </a:prstGeom>
          <a:ln>
            <a:noFill/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grpSp>
        <p:nvGrpSpPr>
          <p:cNvPr id="7" name="مجموعة 6"/>
          <p:cNvGrpSpPr/>
          <p:nvPr/>
        </p:nvGrpSpPr>
        <p:grpSpPr>
          <a:xfrm>
            <a:off x="285720" y="476672"/>
            <a:ext cx="3857652" cy="5688632"/>
            <a:chOff x="285720" y="785794"/>
            <a:chExt cx="3857652" cy="5429288"/>
          </a:xfrm>
        </p:grpSpPr>
        <p:grpSp>
          <p:nvGrpSpPr>
            <p:cNvPr id="2" name="مجموعة 1"/>
            <p:cNvGrpSpPr/>
            <p:nvPr/>
          </p:nvGrpSpPr>
          <p:grpSpPr>
            <a:xfrm>
              <a:off x="285720" y="1000108"/>
              <a:ext cx="3857652" cy="5214974"/>
              <a:chOff x="1357290" y="1142984"/>
              <a:chExt cx="5272088" cy="4595836"/>
            </a:xfrm>
          </p:grpSpPr>
          <p:pic>
            <p:nvPicPr>
              <p:cNvPr id="3" name="Picture 2" descr="3A1C9C36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357290" y="1142984"/>
                <a:ext cx="5272088" cy="3544888"/>
              </a:xfrm>
              <a:prstGeom prst="rect">
                <a:avLst/>
              </a:prstGeom>
              <a:ln>
                <a:noFill/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</p:pic>
          <p:pic>
            <p:nvPicPr>
              <p:cNvPr id="4" name="Picture 3" descr="99B676F2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357290" y="4429132"/>
                <a:ext cx="5272088" cy="1309688"/>
              </a:xfrm>
              <a:prstGeom prst="rect">
                <a:avLst/>
              </a:prstGeom>
              <a:ln>
                <a:noFill/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</p:pic>
        </p:grpSp>
        <p:sp>
          <p:nvSpPr>
            <p:cNvPr id="6" name="مستطيل مستدير الزوايا 5"/>
            <p:cNvSpPr/>
            <p:nvPr/>
          </p:nvSpPr>
          <p:spPr>
            <a:xfrm>
              <a:off x="285720" y="785794"/>
              <a:ext cx="3857652" cy="500066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l" rtl="0"/>
              <a:r>
                <a:rPr lang="en-US" sz="1600" dirty="0" smtClean="0">
                  <a:solidFill>
                    <a:schemeClr val="tx1"/>
                  </a:solidFill>
                </a:rPr>
                <a:t>Prokaryotes: (from the Greek word meaning </a:t>
              </a:r>
              <a:r>
                <a:rPr lang="en-US" sz="1600" dirty="0" err="1" smtClean="0">
                  <a:solidFill>
                    <a:schemeClr val="tx1"/>
                  </a:solidFill>
                </a:rPr>
                <a:t>prenucleus</a:t>
              </a:r>
              <a:r>
                <a:rPr lang="en-US" sz="1600" dirty="0" smtClean="0">
                  <a:solidFill>
                    <a:schemeClr val="tx1"/>
                  </a:solidFill>
                </a:rPr>
                <a:t>) </a:t>
              </a:r>
              <a:endParaRPr lang="ar-SA" sz="16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04048" y="476672"/>
            <a:ext cx="3779912" cy="5830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b="1" dirty="0" smtClean="0">
                <a:solidFill>
                  <a:schemeClr val="accent1"/>
                </a:solidFill>
                <a:ea typeface="Calibri"/>
              </a:rPr>
              <a:t>حقيقيات </a:t>
            </a:r>
            <a:r>
              <a:rPr lang="ar-SA" b="1" dirty="0">
                <a:solidFill>
                  <a:schemeClr val="accent1"/>
                </a:solidFill>
                <a:ea typeface="Calibri"/>
              </a:rPr>
              <a:t>النواة أشتقت من الكلمة اليونانية </a:t>
            </a:r>
            <a:r>
              <a:rPr lang="en-US" b="1" dirty="0">
                <a:solidFill>
                  <a:schemeClr val="accent1"/>
                </a:solidFill>
                <a:ea typeface="Calibri"/>
                <a:cs typeface="Arial"/>
              </a:rPr>
              <a:t>Eukaryotes </a:t>
            </a:r>
            <a:r>
              <a:rPr lang="ar-SA" b="1" dirty="0">
                <a:solidFill>
                  <a:schemeClr val="accent1"/>
                </a:solidFill>
                <a:ea typeface="Calibri"/>
              </a:rPr>
              <a:t> التي تعني حقيقية النواة </a:t>
            </a:r>
            <a:r>
              <a:rPr lang="en-US" b="1" dirty="0">
                <a:solidFill>
                  <a:schemeClr val="accent1"/>
                </a:solidFill>
                <a:ea typeface="Calibri"/>
                <a:cs typeface="Arial"/>
              </a:rPr>
              <a:t>True nucleus</a:t>
            </a:r>
            <a:endParaRPr lang="en-US" sz="1200" dirty="0">
              <a:solidFill>
                <a:schemeClr val="accent1"/>
              </a:solidFill>
              <a:ea typeface="Calibri"/>
              <a:cs typeface="Arial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SA" dirty="0">
                <a:ea typeface="Calibri"/>
              </a:rPr>
              <a:t>المادة الوراثية </a:t>
            </a:r>
            <a:r>
              <a:rPr lang="en-US" dirty="0">
                <a:ea typeface="Calibri"/>
                <a:cs typeface="Arial"/>
              </a:rPr>
              <a:t>DNA</a:t>
            </a:r>
            <a:r>
              <a:rPr lang="ar-SA" dirty="0">
                <a:ea typeface="Calibri"/>
              </a:rPr>
              <a:t> تكون موجودة في نواة الخلية التي تكون مستقلة عن السيتوبلازم لأنها محاطة بأغشية نووية، والمادة الوراثية توجد كروموسومات عديدة</a:t>
            </a:r>
            <a:endParaRPr lang="en-US" sz="1200" dirty="0">
              <a:ea typeface="Calibri"/>
              <a:cs typeface="Arial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SA" dirty="0">
                <a:ea typeface="Calibri"/>
              </a:rPr>
              <a:t>المادة الوراثية </a:t>
            </a:r>
            <a:r>
              <a:rPr lang="en-US" dirty="0">
                <a:ea typeface="Calibri"/>
                <a:cs typeface="Arial"/>
              </a:rPr>
              <a:t>DNA</a:t>
            </a:r>
            <a:r>
              <a:rPr lang="en-US" dirty="0">
                <a:latin typeface="Arial"/>
                <a:ea typeface="Calibri"/>
                <a:cs typeface="Arial"/>
              </a:rPr>
              <a:t> </a:t>
            </a:r>
            <a:r>
              <a:rPr lang="ar-SA" dirty="0">
                <a:latin typeface="Arial"/>
                <a:ea typeface="Calibri"/>
              </a:rPr>
              <a:t>تحتوي على الهستونات.</a:t>
            </a:r>
            <a:endParaRPr lang="en-US" sz="1200" dirty="0">
              <a:ea typeface="Calibri"/>
              <a:cs typeface="Arial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SA" dirty="0">
                <a:ea typeface="Calibri"/>
              </a:rPr>
              <a:t>كثير من العضيات تكون محاطة بأغشية مثل الميتوكندريا والشبكة الأندوبلازمية واجسام جولجي والليسوسومات وأحيانا البلاستيدات الخضراء.</a:t>
            </a:r>
            <a:endParaRPr lang="en-US" sz="1200" dirty="0">
              <a:ea typeface="Calibri"/>
              <a:cs typeface="Arial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SA" dirty="0">
                <a:ea typeface="Calibri"/>
              </a:rPr>
              <a:t>الجدر الخلوية عندما تكون موجودة فتركيبها الكيميائي بسيط.</a:t>
            </a:r>
            <a:endParaRPr lang="en-US" sz="1200" dirty="0">
              <a:ea typeface="Calibri"/>
              <a:cs typeface="Arial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SA" dirty="0">
                <a:ea typeface="Calibri"/>
              </a:rPr>
              <a:t>الانقسام الخلوي </a:t>
            </a:r>
            <a:r>
              <a:rPr lang="en-US" dirty="0">
                <a:ea typeface="Calibri"/>
                <a:cs typeface="Arial"/>
              </a:rPr>
              <a:t>Cell division</a:t>
            </a:r>
            <a:r>
              <a:rPr lang="en-US" dirty="0">
                <a:latin typeface="Arial"/>
                <a:ea typeface="Calibri"/>
                <a:cs typeface="Arial"/>
              </a:rPr>
              <a:t> </a:t>
            </a:r>
            <a:r>
              <a:rPr lang="ar-SA" dirty="0">
                <a:latin typeface="Arial"/>
                <a:ea typeface="Calibri"/>
              </a:rPr>
              <a:t>يكون بواسطة </a:t>
            </a:r>
            <a:r>
              <a:rPr lang="ar-SA" dirty="0">
                <a:ea typeface="Calibri"/>
              </a:rPr>
              <a:t>الانقسام غير المباشر </a:t>
            </a:r>
            <a:r>
              <a:rPr lang="en-US" dirty="0">
                <a:ea typeface="Calibri"/>
                <a:cs typeface="Arial"/>
              </a:rPr>
              <a:t>Mitosis</a:t>
            </a:r>
            <a:endParaRPr lang="en-US" sz="1200" dirty="0">
              <a:ea typeface="Calibri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3528" y="494677"/>
            <a:ext cx="4572000" cy="46802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ar-SA" b="1" dirty="0">
                <a:solidFill>
                  <a:schemeClr val="accent1"/>
                </a:solidFill>
                <a:ea typeface="Calibri"/>
              </a:rPr>
              <a:t>بدائية النواة أشتقت من الكلمة اليونانية </a:t>
            </a:r>
            <a:r>
              <a:rPr lang="en-US" b="1" dirty="0">
                <a:solidFill>
                  <a:schemeClr val="accent1"/>
                </a:solidFill>
                <a:ea typeface="Calibri"/>
                <a:cs typeface="Arial"/>
              </a:rPr>
              <a:t>Prokaryotes </a:t>
            </a:r>
            <a:r>
              <a:rPr lang="ar-SA" b="1" dirty="0">
                <a:solidFill>
                  <a:schemeClr val="accent1"/>
                </a:solidFill>
                <a:ea typeface="Calibri"/>
              </a:rPr>
              <a:t> التي تعني طليعية أو بدائية النواة </a:t>
            </a:r>
            <a:r>
              <a:rPr lang="en-US" b="1" dirty="0" err="1">
                <a:solidFill>
                  <a:schemeClr val="accent1"/>
                </a:solidFill>
                <a:ea typeface="Calibri"/>
                <a:cs typeface="Arial"/>
              </a:rPr>
              <a:t>Prenucleus</a:t>
            </a:r>
            <a:endParaRPr lang="en-US" sz="1200" dirty="0">
              <a:solidFill>
                <a:schemeClr val="accent1"/>
              </a:solidFill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ar-SA" dirty="0">
                <a:solidFill>
                  <a:prstClr val="black"/>
                </a:solidFill>
                <a:ea typeface="Calibri"/>
              </a:rPr>
              <a:t>المادة الوراثية </a:t>
            </a:r>
            <a:r>
              <a:rPr lang="en-US" dirty="0">
                <a:solidFill>
                  <a:prstClr val="black"/>
                </a:solidFill>
                <a:ea typeface="Calibri"/>
                <a:cs typeface="Arial"/>
              </a:rPr>
              <a:t>DNA</a:t>
            </a:r>
            <a:r>
              <a:rPr lang="ar-SA" dirty="0">
                <a:solidFill>
                  <a:prstClr val="black"/>
                </a:solidFill>
                <a:ea typeface="Calibri"/>
              </a:rPr>
              <a:t> تكون غير محاطة بغشاء نووي وتكون حلقة مفردة مرتبة في الصبغيات </a:t>
            </a:r>
            <a:r>
              <a:rPr lang="en-US" dirty="0">
                <a:solidFill>
                  <a:prstClr val="black"/>
                </a:solidFill>
                <a:ea typeface="Calibri"/>
                <a:cs typeface="Arial"/>
              </a:rPr>
              <a:t>Chromosomes</a:t>
            </a:r>
            <a:r>
              <a:rPr lang="ar-SA" dirty="0">
                <a:solidFill>
                  <a:prstClr val="black"/>
                </a:solidFill>
                <a:ea typeface="Calibri"/>
              </a:rPr>
              <a:t>.</a:t>
            </a:r>
            <a:endParaRPr lang="en-US" sz="1200" dirty="0">
              <a:solidFill>
                <a:prstClr val="black"/>
              </a:solidFill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ar-SA" dirty="0">
                <a:solidFill>
                  <a:prstClr val="black"/>
                </a:solidFill>
                <a:ea typeface="Calibri"/>
              </a:rPr>
              <a:t>المادة الوراثية </a:t>
            </a:r>
            <a:r>
              <a:rPr lang="en-US" dirty="0">
                <a:solidFill>
                  <a:prstClr val="black"/>
                </a:solidFill>
                <a:ea typeface="Calibri"/>
                <a:cs typeface="Arial"/>
              </a:rPr>
              <a:t>DNA </a:t>
            </a:r>
            <a:r>
              <a:rPr lang="ar-SA" dirty="0">
                <a:solidFill>
                  <a:prstClr val="black"/>
                </a:solidFill>
                <a:ea typeface="Calibri"/>
              </a:rPr>
              <a:t> لا تحتوي على الهستونات</a:t>
            </a:r>
            <a:r>
              <a:rPr lang="en-US" dirty="0">
                <a:solidFill>
                  <a:prstClr val="black"/>
                </a:solidFill>
                <a:ea typeface="Calibri"/>
                <a:cs typeface="Arial"/>
              </a:rPr>
              <a:t>Histones </a:t>
            </a:r>
            <a:r>
              <a:rPr lang="ar-SA" dirty="0">
                <a:solidFill>
                  <a:prstClr val="black"/>
                </a:solidFill>
                <a:ea typeface="Calibri"/>
              </a:rPr>
              <a:t>.</a:t>
            </a:r>
            <a:endParaRPr lang="en-US" sz="1200" dirty="0">
              <a:solidFill>
                <a:prstClr val="black"/>
              </a:solidFill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ar-SA" dirty="0">
                <a:solidFill>
                  <a:prstClr val="black"/>
                </a:solidFill>
                <a:ea typeface="Calibri"/>
              </a:rPr>
              <a:t>العضيات </a:t>
            </a:r>
            <a:r>
              <a:rPr lang="en-US" dirty="0">
                <a:solidFill>
                  <a:prstClr val="black"/>
                </a:solidFill>
                <a:ea typeface="Calibri"/>
                <a:cs typeface="Arial"/>
              </a:rPr>
              <a:t> Organelles </a:t>
            </a:r>
            <a:r>
              <a:rPr lang="ar-SA" dirty="0">
                <a:solidFill>
                  <a:prstClr val="black"/>
                </a:solidFill>
                <a:ea typeface="Calibri"/>
              </a:rPr>
              <a:t>تفتقر إلى الاغشية</a:t>
            </a:r>
            <a:r>
              <a:rPr lang="en-US" dirty="0">
                <a:solidFill>
                  <a:prstClr val="black"/>
                </a:solidFill>
                <a:ea typeface="Calibri"/>
                <a:cs typeface="Arial"/>
              </a:rPr>
              <a:t>Membranes</a:t>
            </a:r>
            <a:r>
              <a:rPr lang="ar-SA" dirty="0">
                <a:solidFill>
                  <a:prstClr val="black"/>
                </a:solidFill>
                <a:ea typeface="Calibri"/>
              </a:rPr>
              <a:t>.</a:t>
            </a:r>
            <a:endParaRPr lang="en-US" sz="1200" dirty="0">
              <a:solidFill>
                <a:prstClr val="black"/>
              </a:solidFill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ar-SA" dirty="0">
                <a:solidFill>
                  <a:prstClr val="black"/>
                </a:solidFill>
                <a:ea typeface="Calibri"/>
              </a:rPr>
              <a:t>أغلب الجدر الخلوية</a:t>
            </a:r>
            <a:r>
              <a:rPr lang="en-US" dirty="0">
                <a:solidFill>
                  <a:prstClr val="black"/>
                </a:solidFill>
                <a:ea typeface="Calibri"/>
                <a:cs typeface="Arial"/>
              </a:rPr>
              <a:t>Cell walls </a:t>
            </a:r>
            <a:r>
              <a:rPr lang="ar-SA" dirty="0">
                <a:solidFill>
                  <a:prstClr val="black"/>
                </a:solidFill>
                <a:ea typeface="Calibri"/>
              </a:rPr>
              <a:t> تتركب من الببتيدوجليكان </a:t>
            </a:r>
            <a:r>
              <a:rPr lang="en-US" dirty="0">
                <a:solidFill>
                  <a:prstClr val="black"/>
                </a:solidFill>
                <a:ea typeface="Calibri"/>
                <a:cs typeface="Arial"/>
              </a:rPr>
              <a:t>peptidoglycan </a:t>
            </a:r>
            <a:r>
              <a:rPr lang="ar-SA" dirty="0">
                <a:solidFill>
                  <a:prstClr val="black"/>
                </a:solidFill>
                <a:ea typeface="Calibri"/>
              </a:rPr>
              <a:t> والسكريات المتعددة</a:t>
            </a:r>
            <a:r>
              <a:rPr lang="en-US" dirty="0">
                <a:solidFill>
                  <a:prstClr val="black"/>
                </a:solidFill>
                <a:ea typeface="Calibri"/>
                <a:cs typeface="Arial"/>
              </a:rPr>
              <a:t>Polysaccharide </a:t>
            </a:r>
            <a:r>
              <a:rPr lang="ar-SA" dirty="0">
                <a:solidFill>
                  <a:prstClr val="black"/>
                </a:solidFill>
                <a:ea typeface="Calibri"/>
              </a:rPr>
              <a:t>.</a:t>
            </a:r>
            <a:endParaRPr lang="en-US" sz="1200" dirty="0">
              <a:solidFill>
                <a:prstClr val="black"/>
              </a:solidFill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SA" dirty="0">
                <a:solidFill>
                  <a:prstClr val="black"/>
                </a:solidFill>
                <a:ea typeface="Calibri"/>
              </a:rPr>
              <a:t>الانقسام الخلوي </a:t>
            </a:r>
            <a:r>
              <a:rPr lang="en-US" dirty="0">
                <a:solidFill>
                  <a:prstClr val="black"/>
                </a:solidFill>
                <a:ea typeface="Calibri"/>
                <a:cs typeface="Arial"/>
              </a:rPr>
              <a:t>Cell division</a:t>
            </a:r>
            <a:r>
              <a:rPr lang="ar-SA" dirty="0">
                <a:solidFill>
                  <a:prstClr val="black"/>
                </a:solidFill>
                <a:ea typeface="Calibri"/>
              </a:rPr>
              <a:t> يكون بواسطة الانشطار الثنائي</a:t>
            </a:r>
            <a:r>
              <a:rPr lang="en-US" dirty="0">
                <a:solidFill>
                  <a:prstClr val="black"/>
                </a:solidFill>
                <a:ea typeface="Calibri"/>
                <a:cs typeface="Arial"/>
              </a:rPr>
              <a:t>Binary fission</a:t>
            </a:r>
            <a:r>
              <a:rPr lang="ar-SA" dirty="0">
                <a:solidFill>
                  <a:prstClr val="black"/>
                </a:solidFill>
                <a:ea typeface="Calibri"/>
              </a:rPr>
              <a:t>.</a:t>
            </a:r>
            <a:endParaRPr lang="en-US" sz="1200" dirty="0">
              <a:solidFill>
                <a:prstClr val="black"/>
              </a:solidFill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925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ownload photo.JPG (94.6 KB)"/>
          <p:cNvSpPr>
            <a:spLocks noChangeAspect="1" noChangeArrowheads="1"/>
          </p:cNvSpPr>
          <p:nvPr/>
        </p:nvSpPr>
        <p:spPr bwMode="auto">
          <a:xfrm>
            <a:off x="8472488" y="-723900"/>
            <a:ext cx="1362075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3" name="AutoShape 5" descr="Download photo.JPG (94.6 KB)"/>
          <p:cNvSpPr>
            <a:spLocks noChangeAspect="1" noChangeArrowheads="1"/>
          </p:cNvSpPr>
          <p:nvPr/>
        </p:nvSpPr>
        <p:spPr bwMode="auto">
          <a:xfrm>
            <a:off x="8624888" y="-571500"/>
            <a:ext cx="1362075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53627491"/>
              </p:ext>
            </p:extLst>
          </p:nvPr>
        </p:nvGraphicFramePr>
        <p:xfrm>
          <a:off x="1403648" y="620688"/>
          <a:ext cx="5472608" cy="5832648"/>
        </p:xfrm>
        <a:graphic>
          <a:graphicData uri="http://schemas.openxmlformats.org/drawingml/2006/table">
            <a:tbl>
              <a:tblPr rtl="1" firstRow="1" firstCol="1" bandRow="1"/>
              <a:tblGrid>
                <a:gridCol w="1890295"/>
                <a:gridCol w="1567488"/>
                <a:gridCol w="2014825"/>
              </a:tblGrid>
              <a:tr h="35898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Eukaryotic cells</a:t>
                      </a:r>
                      <a:endParaRPr lang="en-US" sz="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Prokaryotic cells</a:t>
                      </a:r>
                      <a:endParaRPr lang="en-US" sz="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Organism</a:t>
                      </a:r>
                      <a:endParaRPr lang="en-US" sz="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59" marR="4805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48686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Algae, Fungi, Protozoa, plant, Animal</a:t>
                      </a:r>
                      <a:endParaRPr lang="en-US" sz="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Bacteria, Cyanobacteria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4751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Diameter greater than 5 µm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1-4 </a:t>
                      </a:r>
                      <a:r>
                        <a:rPr lang="en-US" sz="800" dirty="0">
                          <a:solidFill>
                            <a:srgbClr val="365F9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µ</a:t>
                      </a:r>
                      <a:r>
                        <a:rPr lang="en-US" sz="800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m or less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Size</a:t>
                      </a:r>
                      <a:endParaRPr lang="en-US" sz="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59" marR="48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10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Multi-fiber (9+2) of microtubule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Simple fiber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Members of the movement </a:t>
                      </a:r>
                      <a:endParaRPr lang="en-US" sz="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59" marR="48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3110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Yes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No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Pseudopodia</a:t>
                      </a:r>
                      <a:endParaRPr lang="en-US" sz="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59" marR="48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10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NO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Yes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Cell walls (Peptidoglycan)</a:t>
                      </a:r>
                      <a:endParaRPr lang="en-US" sz="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59" marR="48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46278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Yes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No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Cytoplasmic membrane</a:t>
                      </a:r>
                      <a:endParaRPr lang="en-US" sz="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Sterols</a:t>
                      </a:r>
                      <a:endParaRPr lang="en-US" sz="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59" marR="48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278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No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Yes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Cytoplasmic membrane</a:t>
                      </a:r>
                      <a:endParaRPr lang="en-US" sz="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Respiratory enzymes</a:t>
                      </a:r>
                      <a:endParaRPr lang="en-US" sz="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59" marR="48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46278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No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Yes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Cytoplasmic membrane</a:t>
                      </a:r>
                      <a:endParaRPr lang="en-US" sz="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Optical pigments</a:t>
                      </a:r>
                      <a:endParaRPr lang="en-US" sz="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59" marR="48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10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Yes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No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Cytoplasmic motion</a:t>
                      </a:r>
                      <a:endParaRPr lang="en-US" sz="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59" marR="48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3110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Yes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No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Pinocytosis</a:t>
                      </a:r>
                      <a:endParaRPr lang="en-US" sz="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59" marR="48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10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No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Yes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Mesosomes</a:t>
                      </a:r>
                      <a:endParaRPr lang="en-US" sz="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59" marR="48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46278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Located in endoplasmic reticulum, type of 80s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Distributed in cytoplasm,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 type of 70s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Ribosomes</a:t>
                      </a:r>
                      <a:endParaRPr lang="en-US" sz="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59" marR="48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01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Yes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No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Mitochondrion</a:t>
                      </a:r>
                      <a:endParaRPr lang="en-US" sz="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59" marR="48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3110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Yes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No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Chloroplast</a:t>
                      </a:r>
                      <a:endParaRPr lang="en-US" sz="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59" marR="48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10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Yes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No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Golgi complex</a:t>
                      </a:r>
                      <a:endParaRPr lang="en-US" sz="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59" marR="48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3110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Yes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No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Endoplasmic reticulum</a:t>
                      </a:r>
                      <a:endParaRPr lang="en-US" sz="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59" marR="48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10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Yes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No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Vacuole (enclosed membranes)</a:t>
                      </a:r>
                      <a:endParaRPr lang="en-US" sz="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59" marR="48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3110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No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May present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Gas vacuole</a:t>
                      </a:r>
                      <a:endParaRPr lang="en-US" sz="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59" marR="48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62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419</Words>
  <Application>Microsoft Office PowerPoint</Application>
  <PresentationFormat>On-screen Show (4:3)</PresentationFormat>
  <Paragraphs>103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سمة Office</vt:lpstr>
      <vt:lpstr>وظائف وتشريح الخلايا حقيقية  وبدائية النواة Functional Anatomy of Prokaryotic and Eukaryotic Cells </vt:lpstr>
      <vt:lpstr>Classification of living organisms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Microbiology</dc:title>
  <dc:creator>User KSu</dc:creator>
  <cp:lastModifiedBy>ihab moussa</cp:lastModifiedBy>
  <cp:revision>35</cp:revision>
  <cp:lastPrinted>2013-09-15T10:41:37Z</cp:lastPrinted>
  <dcterms:created xsi:type="dcterms:W3CDTF">2012-06-16T07:47:36Z</dcterms:created>
  <dcterms:modified xsi:type="dcterms:W3CDTF">2016-12-09T19:40:58Z</dcterms:modified>
</cp:coreProperties>
</file>