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5" r:id="rId4"/>
    <p:sldId id="266" r:id="rId5"/>
    <p:sldId id="267" r:id="rId6"/>
    <p:sldId id="258" r:id="rId7"/>
    <p:sldId id="259" r:id="rId8"/>
    <p:sldId id="260" r:id="rId9"/>
    <p:sldId id="268" r:id="rId10"/>
    <p:sldId id="269" r:id="rId11"/>
    <p:sldId id="261" r:id="rId12"/>
    <p:sldId id="262" r:id="rId13"/>
    <p:sldId id="263" r:id="rId14"/>
    <p:sldId id="264" r:id="rId15"/>
    <p:sldId id="270" r:id="rId16"/>
  </p:sldIdLst>
  <p:sldSz cx="9144000" cy="6858000" type="screen4x3"/>
  <p:notesSz cx="6858000" cy="9144000"/>
  <p:defaultTextStyle>
    <a:defPPr>
      <a:defRPr lang="ar-S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A62A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4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A2558DD-40B5-477A-BA6C-CCB2EECC92E2}" type="datetimeFigureOut">
              <a:rPr lang="ar-SY" smtClean="0"/>
              <a:pPr/>
              <a:t>14/11/1433</a:t>
            </a:fld>
            <a:endParaRPr lang="ar-S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46F7B00-4C1B-4F5E-A2D2-F68FECD456F8}" type="slidenum">
              <a:rPr lang="ar-SY" smtClean="0"/>
              <a:pPr/>
              <a:t>‹#›</a:t>
            </a:fld>
            <a:endParaRPr lang="ar-S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F7B00-4C1B-4F5E-A2D2-F68FECD456F8}" type="slidenum">
              <a:rPr lang="ar-SY" smtClean="0"/>
              <a:pPr/>
              <a:t>1</a:t>
            </a:fld>
            <a:endParaRPr lang="ar-SY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F7B00-4C1B-4F5E-A2D2-F68FECD456F8}" type="slidenum">
              <a:rPr lang="ar-SY" smtClean="0"/>
              <a:pPr/>
              <a:t>10</a:t>
            </a:fld>
            <a:endParaRPr lang="ar-SY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F7B00-4C1B-4F5E-A2D2-F68FECD456F8}" type="slidenum">
              <a:rPr lang="ar-SY" smtClean="0"/>
              <a:pPr/>
              <a:t>11</a:t>
            </a:fld>
            <a:endParaRPr lang="ar-SY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F7B00-4C1B-4F5E-A2D2-F68FECD456F8}" type="slidenum">
              <a:rPr lang="ar-SY" smtClean="0"/>
              <a:pPr/>
              <a:t>12</a:t>
            </a:fld>
            <a:endParaRPr lang="ar-SY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F7B00-4C1B-4F5E-A2D2-F68FECD456F8}" type="slidenum">
              <a:rPr lang="ar-SY" smtClean="0"/>
              <a:pPr/>
              <a:t>13</a:t>
            </a:fld>
            <a:endParaRPr lang="ar-SY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http://www.eplantscience.com/botanical_biotechnology_biology_chemistry/microbiology_methods/basic_techniques_biotechnologies/streaking_technique_obtain_pure_cultures.php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F7B00-4C1B-4F5E-A2D2-F68FECD456F8}" type="slidenum">
              <a:rPr lang="ar-SY" smtClean="0"/>
              <a:pPr/>
              <a:t>14</a:t>
            </a:fld>
            <a:endParaRPr lang="ar-SY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F7B00-4C1B-4F5E-A2D2-F68FECD456F8}" type="slidenum">
              <a:rPr lang="ar-SY" smtClean="0"/>
              <a:pPr/>
              <a:t>15</a:t>
            </a:fld>
            <a:endParaRPr lang="ar-SY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F7B00-4C1B-4F5E-A2D2-F68FECD456F8}" type="slidenum">
              <a:rPr lang="ar-SY" smtClean="0"/>
              <a:pPr/>
              <a:t>2</a:t>
            </a:fld>
            <a:endParaRPr lang="ar-SY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F7B00-4C1B-4F5E-A2D2-F68FECD456F8}" type="slidenum">
              <a:rPr lang="ar-SY" smtClean="0"/>
              <a:pPr/>
              <a:t>3</a:t>
            </a:fld>
            <a:endParaRPr lang="ar-SY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F7B00-4C1B-4F5E-A2D2-F68FECD456F8}" type="slidenum">
              <a:rPr lang="ar-SY" smtClean="0"/>
              <a:pPr/>
              <a:t>4</a:t>
            </a:fld>
            <a:endParaRPr lang="ar-SY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F7B00-4C1B-4F5E-A2D2-F68FECD456F8}" type="slidenum">
              <a:rPr lang="ar-SY" smtClean="0"/>
              <a:pPr/>
              <a:t>5</a:t>
            </a:fld>
            <a:endParaRPr lang="ar-SY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F7B00-4C1B-4F5E-A2D2-F68FECD456F8}" type="slidenum">
              <a:rPr lang="ar-SY" smtClean="0"/>
              <a:pPr/>
              <a:t>6</a:t>
            </a:fld>
            <a:endParaRPr lang="ar-SY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F7B00-4C1B-4F5E-A2D2-F68FECD456F8}" type="slidenum">
              <a:rPr lang="ar-SY" smtClean="0"/>
              <a:pPr/>
              <a:t>7</a:t>
            </a:fld>
            <a:endParaRPr lang="ar-SY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http://www.safeproduce.eu/PersonalHygiene.htm</a:t>
            </a:r>
            <a:endParaRPr lang="ar-S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F7B00-4C1B-4F5E-A2D2-F68FECD456F8}" type="slidenum">
              <a:rPr lang="ar-SY" smtClean="0"/>
              <a:pPr/>
              <a:t>8</a:t>
            </a:fld>
            <a:endParaRPr lang="ar-SY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F7B00-4C1B-4F5E-A2D2-F68FECD456F8}" type="slidenum">
              <a:rPr lang="ar-SY" smtClean="0"/>
              <a:pPr/>
              <a:t>9</a:t>
            </a:fld>
            <a:endParaRPr lang="ar-SY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928662" y="1928803"/>
            <a:ext cx="7172348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12858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1C52-80C0-45D2-B887-F182C1E59B01}" type="datetimeFigureOut">
              <a:rPr lang="ar-SY" smtClean="0"/>
              <a:pPr/>
              <a:t>14/11/1433</a:t>
            </a:fld>
            <a:endParaRPr lang="ar-SY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F1566-F696-4BF6-B339-11789B8F85B3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671514" y="274638"/>
            <a:ext cx="7829576" cy="1011222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71514" y="1285860"/>
            <a:ext cx="7829576" cy="4357718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1C52-80C0-45D2-B887-F182C1E59B01}" type="datetimeFigureOut">
              <a:rPr lang="ar-SY" smtClean="0"/>
              <a:pPr/>
              <a:t>14/11/1433</a:t>
            </a:fld>
            <a:endParaRPr lang="ar-SY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F1566-F696-4BF6-B339-11789B8F85B3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43702" y="285730"/>
            <a:ext cx="1785950" cy="5565797"/>
          </a:xfrm>
        </p:spPr>
        <p:txBody>
          <a:bodyPr vert="eaVert"/>
          <a:lstStyle>
            <a:lvl1pPr>
              <a:defRPr>
                <a:gradFill flip="none" rotWithShape="1"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42910" y="274640"/>
            <a:ext cx="5834090" cy="5583253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652450" y="6356350"/>
            <a:ext cx="2133600" cy="365125"/>
          </a:xfrm>
        </p:spPr>
        <p:txBody>
          <a:bodyPr/>
          <a:lstStyle/>
          <a:p>
            <a:fld id="{AE9B1C52-80C0-45D2-B887-F182C1E59B01}" type="datetimeFigureOut">
              <a:rPr lang="ar-SY" smtClean="0"/>
              <a:pPr/>
              <a:t>14/11/1433</a:t>
            </a:fld>
            <a:endParaRPr lang="ar-SY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6286512" y="6356350"/>
            <a:ext cx="2133600" cy="365125"/>
          </a:xfrm>
        </p:spPr>
        <p:txBody>
          <a:bodyPr/>
          <a:lstStyle/>
          <a:p>
            <a:fld id="{53AF1566-F696-4BF6-B339-11789B8F85B3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1C52-80C0-45D2-B887-F182C1E59B01}" type="datetimeFigureOut">
              <a:rPr lang="ar-SY" smtClean="0"/>
              <a:pPr/>
              <a:t>14/11/1433</a:t>
            </a:fld>
            <a:endParaRPr lang="ar-SY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F1566-F696-4BF6-B339-11789B8F85B3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000100" y="4714884"/>
            <a:ext cx="7215239" cy="86200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1000101" y="2857496"/>
            <a:ext cx="7215238" cy="17859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B1C52-80C0-45D2-B887-F182C1E59B01}" type="datetimeFigureOut">
              <a:rPr lang="ar-SY" smtClean="0"/>
              <a:pPr/>
              <a:t>14/11/1433</a:t>
            </a:fld>
            <a:endParaRPr lang="ar-SY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F1566-F696-4BF6-B339-11789B8F85B3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1C52-80C0-45D2-B887-F182C1E59B01}" type="datetimeFigureOut">
              <a:rPr lang="ar-SY" smtClean="0"/>
              <a:pPr/>
              <a:t>14/11/1433</a:t>
            </a:fld>
            <a:endParaRPr lang="ar-SY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F1566-F696-4BF6-B339-11789B8F85B3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1C52-80C0-45D2-B887-F182C1E59B01}" type="datetimeFigureOut">
              <a:rPr lang="ar-SY" smtClean="0"/>
              <a:pPr/>
              <a:t>14/11/1433</a:t>
            </a:fld>
            <a:endParaRPr lang="ar-SY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F1566-F696-4BF6-B339-11789B8F85B3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671646" y="4572008"/>
            <a:ext cx="6400816" cy="928686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1C52-80C0-45D2-B887-F182C1E59B01}" type="datetimeFigureOut">
              <a:rPr lang="ar-SY" smtClean="0"/>
              <a:pPr/>
              <a:t>14/11/1433</a:t>
            </a:fld>
            <a:endParaRPr lang="ar-SY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F1566-F696-4BF6-B339-11789B8F85B3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1C52-80C0-45D2-B887-F182C1E59B01}" type="datetimeFigureOut">
              <a:rPr lang="ar-SY" smtClean="0"/>
              <a:pPr/>
              <a:t>14/11/1433</a:t>
            </a:fld>
            <a:endParaRPr lang="ar-SY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F1566-F696-4BF6-B339-11789B8F85B3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575050" y="1428737"/>
            <a:ext cx="5111750" cy="4697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1C52-80C0-45D2-B887-F182C1E59B01}" type="datetimeFigureOut">
              <a:rPr lang="ar-SY" smtClean="0"/>
              <a:pPr/>
              <a:t>14/11/1433</a:t>
            </a:fld>
            <a:endParaRPr lang="ar-SY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F1566-F696-4BF6-B339-11789B8F85B3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792288" y="5014914"/>
            <a:ext cx="5486400" cy="4143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正方形/長方形 2"/>
          <p:cNvSpPr>
            <a:spLocks noGrp="1"/>
          </p:cNvSpPr>
          <p:nvPr>
            <p:ph type="pic" idx="1"/>
          </p:nvPr>
        </p:nvSpPr>
        <p:spPr>
          <a:xfrm>
            <a:off x="1792288" y="742960"/>
            <a:ext cx="5486400" cy="4114800"/>
          </a:xfrm>
          <a:prstGeom prst="rect">
            <a:avLst/>
          </a:prstGeom>
          <a:noFill/>
          <a:ln w="50800" cap="sq">
            <a:solidFill>
              <a:schemeClr val="tx1"/>
            </a:solidFill>
            <a:miter lim="800000"/>
          </a:ln>
          <a:effectLst>
            <a:outerShdw blurRad="76200" dist="50800" dir="13500000" algn="tl" rotWithShape="0">
              <a:schemeClr val="bg1">
                <a:alpha val="80000"/>
              </a:scheme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1C52-80C0-45D2-B887-F182C1E59B01}" type="datetimeFigureOut">
              <a:rPr lang="ar-SY" smtClean="0"/>
              <a:pPr/>
              <a:t>14/11/1433</a:t>
            </a:fld>
            <a:endParaRPr lang="ar-SY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F1566-F696-4BF6-B339-11789B8F85B3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E9B1C52-80C0-45D2-B887-F182C1E59B01}" type="datetimeFigureOut">
              <a:rPr lang="ar-SY" smtClean="0"/>
              <a:pPr/>
              <a:t>14/11/1433</a:t>
            </a:fld>
            <a:endParaRPr lang="ar-SY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Y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3AF1566-F696-4BF6-B339-11789B8F85B3}" type="slidenum">
              <a:rPr lang="ar-SY" smtClean="0"/>
              <a:pPr/>
              <a:t>‹#›</a:t>
            </a:fld>
            <a:endParaRPr lang="ar-SY"/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1" sz="4400" baseline="0">
          <a:ln w="12700">
            <a:solidFill>
              <a:schemeClr val="tx1">
                <a:tint val="95000"/>
              </a:schemeClr>
            </a:solidFill>
          </a:ln>
          <a:gradFill>
            <a:gsLst>
              <a:gs pos="0">
                <a:schemeClr val="tx1">
                  <a:tint val="65000"/>
                </a:schemeClr>
              </a:gs>
              <a:gs pos="49900">
                <a:schemeClr val="tx1">
                  <a:tint val="95000"/>
                </a:schemeClr>
              </a:gs>
              <a:gs pos="50000">
                <a:schemeClr val="tx1"/>
              </a:gs>
              <a:gs pos="100000">
                <a:schemeClr val="tx1">
                  <a:tint val="95000"/>
                </a:schemeClr>
              </a:gs>
            </a:gsLst>
            <a:lin ang="5400000" scaled="1"/>
          </a:gradFill>
          <a:effectLst>
            <a:outerShdw blurRad="127000" algn="tl" rotWithShape="0">
              <a:schemeClr val="bg1"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tx1"/>
        </a:buClr>
        <a:buFont typeface="Wingdings"/>
        <a:buChar char="n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tx2">
            <a:shade val="75000"/>
          </a:schemeClr>
        </a:buClr>
        <a:buSzPct val="85000"/>
        <a:buFont typeface="Wingdings"/>
        <a:buChar char="n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4">
            <a:shade val="50000"/>
          </a:schemeClr>
        </a:buClr>
        <a:buSzPct val="75000"/>
        <a:buFont typeface="Wingdings"/>
        <a:buChar char="n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6">
            <a:shade val="50000"/>
          </a:schemeClr>
        </a:buClr>
        <a:buSzPct val="75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3">
            <a:shade val="50000"/>
          </a:schemeClr>
        </a:buClr>
        <a:buSzPct val="70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2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5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tx1"/>
        </a:buClr>
        <a:buSzPct val="5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hyperlink" Target="http://scienceprofonline.googlepages.com/ArmPlate.png/ArmPlate-full.pn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10" Type="http://schemas.openxmlformats.org/officeDocument/2006/relationships/image" Target="../media/image13.jpeg"/><Relationship Id="rId4" Type="http://schemas.openxmlformats.org/officeDocument/2006/relationships/image" Target="../media/image8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28600"/>
            <a:ext cx="7172348" cy="1470025"/>
          </a:xfrm>
        </p:spPr>
        <p:txBody>
          <a:bodyPr/>
          <a:lstStyle/>
          <a:p>
            <a:r>
              <a:rPr lang="ar-SA" dirty="0" smtClean="0"/>
              <a:t>بسم الله الرحمن الرحيم</a:t>
            </a:r>
            <a:endParaRPr lang="ar-S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209800"/>
            <a:ext cx="6400800" cy="685800"/>
          </a:xfrm>
        </p:spPr>
        <p:txBody>
          <a:bodyPr>
            <a:normAutofit lnSpcReduction="10000"/>
          </a:bodyPr>
          <a:lstStyle/>
          <a:p>
            <a:pPr rtl="0"/>
            <a:r>
              <a:rPr lang="en-US" sz="4000" dirty="0" smtClean="0">
                <a:solidFill>
                  <a:srgbClr val="A50021"/>
                </a:solidFill>
                <a:latin typeface="Berlin Sans FB Demi" pitchFamily="34" charset="0"/>
              </a:rPr>
              <a:t>140 Micro</a:t>
            </a:r>
            <a:r>
              <a:rPr lang="ar-SA" sz="4000" dirty="0" smtClean="0">
                <a:solidFill>
                  <a:srgbClr val="A50021"/>
                </a:solidFill>
                <a:latin typeface="Berlin Sans FB Demi" pitchFamily="34" charset="0"/>
              </a:rPr>
              <a:t> </a:t>
            </a:r>
            <a:endParaRPr lang="ar-SA" sz="4000" dirty="0" smtClean="0">
              <a:solidFill>
                <a:srgbClr val="A50021"/>
              </a:solidFill>
              <a:latin typeface="Berlin Sans FB Demi" pitchFamily="34" charset="0"/>
            </a:endParaRPr>
          </a:p>
          <a:p>
            <a:endParaRPr lang="ar-SY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47800" y="3200400"/>
            <a:ext cx="6400800" cy="12192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algn="ctr">
              <a:spcBef>
                <a:spcPct val="20000"/>
              </a:spcBef>
              <a:buClr>
                <a:schemeClr val="tx1"/>
              </a:buClr>
            </a:pPr>
            <a:r>
              <a:rPr kumimoji="1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Lab 4: </a:t>
            </a:r>
            <a:r>
              <a:rPr lang="en-US" sz="3200" dirty="0"/>
              <a:t>Isolation of microbes from different environments</a:t>
            </a:r>
            <a:r>
              <a:rPr kumimoji="1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1" lang="ar-SA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Wingdings"/>
              <a:buNone/>
              <a:tabLst/>
              <a:defRPr/>
            </a:pPr>
            <a:endParaRPr kumimoji="1" lang="ar-SY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2770" name="Picture 2" descr="http://2.bp.blogspot.com/_7_D70uHS51E/S6-4wokW3xI/AAAAAAAAAzI/UjZ86K_12do/s320/microbiology+and+biotechnolog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495800"/>
            <a:ext cx="2673684" cy="1905000"/>
          </a:xfrm>
          <a:prstGeom prst="rect">
            <a:avLst/>
          </a:prstGeom>
          <a:noFill/>
        </p:spPr>
      </p:pic>
      <p:pic>
        <p:nvPicPr>
          <p:cNvPr id="32772" name="Picture 4" descr="http://reiver3.files.wordpress.com/2010/11/microbiology_o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1" y="4495800"/>
            <a:ext cx="1981198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066800"/>
            <a:ext cx="8686800" cy="2332856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tabLst/>
              <a:defRPr/>
            </a:pPr>
            <a:r>
              <a:rPr kumimoji="1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plates of</a:t>
            </a:r>
            <a:r>
              <a:rPr kumimoji="1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bacteria</a:t>
            </a:r>
            <a:r>
              <a:rPr kumimoji="1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will be incubated at 37° C for 24 hours and then stored at refrigerator until next week when you will observe for results.</a:t>
            </a:r>
          </a:p>
        </p:txBody>
      </p:sp>
      <p:pic>
        <p:nvPicPr>
          <p:cNvPr id="5" name="Picture 6" descr="030_Incubator_with_plates_P709109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971800"/>
            <a:ext cx="409892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Terminator 3"/>
          <p:cNvSpPr/>
          <p:nvPr/>
        </p:nvSpPr>
        <p:spPr>
          <a:xfrm>
            <a:off x="152400" y="1828800"/>
            <a:ext cx="1524000" cy="914400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en-US" sz="3200" b="1" dirty="0" smtClean="0">
                <a:solidFill>
                  <a:schemeClr val="tx1"/>
                </a:solidFill>
              </a:rPr>
              <a:t>Air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Flowchart: Terminator 4"/>
          <p:cNvSpPr/>
          <p:nvPr/>
        </p:nvSpPr>
        <p:spPr>
          <a:xfrm>
            <a:off x="152400" y="3429000"/>
            <a:ext cx="1524000" cy="914400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Soil</a:t>
            </a:r>
            <a:endParaRPr lang="ar-SY" sz="3200" b="1" dirty="0">
              <a:solidFill>
                <a:schemeClr val="tx1"/>
              </a:solidFill>
            </a:endParaRPr>
          </a:p>
        </p:txBody>
      </p:sp>
      <p:sp>
        <p:nvSpPr>
          <p:cNvPr id="6" name="Flowchart: Terminator 5"/>
          <p:cNvSpPr/>
          <p:nvPr/>
        </p:nvSpPr>
        <p:spPr>
          <a:xfrm>
            <a:off x="152400" y="5105400"/>
            <a:ext cx="1524000" cy="914400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fruit</a:t>
            </a:r>
            <a:endParaRPr lang="ar-SY" sz="3200" b="1" dirty="0">
              <a:solidFill>
                <a:schemeClr val="tx1"/>
              </a:solidFill>
            </a:endParaRPr>
          </a:p>
        </p:txBody>
      </p:sp>
      <p:sp>
        <p:nvSpPr>
          <p:cNvPr id="7" name="Flowchart: Terminator 6"/>
          <p:cNvSpPr/>
          <p:nvPr/>
        </p:nvSpPr>
        <p:spPr>
          <a:xfrm>
            <a:off x="2667000" y="228600"/>
            <a:ext cx="4191000" cy="914400"/>
          </a:xfrm>
          <a:prstGeom prst="flowChartTerminator">
            <a:avLst/>
          </a:prstGeom>
          <a:solidFill>
            <a:srgbClr val="CA62A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sz="3200" b="1" dirty="0" smtClean="0"/>
              <a:t>Isolation of Fungi</a:t>
            </a:r>
            <a:endParaRPr lang="ar-SY" sz="3200" b="1" dirty="0"/>
          </a:p>
        </p:txBody>
      </p:sp>
      <p:sp>
        <p:nvSpPr>
          <p:cNvPr id="8" name="Right Arrow 7"/>
          <p:cNvSpPr/>
          <p:nvPr/>
        </p:nvSpPr>
        <p:spPr>
          <a:xfrm>
            <a:off x="1752600" y="1981200"/>
            <a:ext cx="609600" cy="609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Y"/>
          </a:p>
        </p:txBody>
      </p:sp>
      <p:sp>
        <p:nvSpPr>
          <p:cNvPr id="9" name="Right Arrow 8"/>
          <p:cNvSpPr/>
          <p:nvPr/>
        </p:nvSpPr>
        <p:spPr>
          <a:xfrm>
            <a:off x="1752600" y="3581400"/>
            <a:ext cx="609600" cy="609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Y"/>
          </a:p>
        </p:txBody>
      </p:sp>
      <p:sp>
        <p:nvSpPr>
          <p:cNvPr id="10" name="Right Arrow 9"/>
          <p:cNvSpPr/>
          <p:nvPr/>
        </p:nvSpPr>
        <p:spPr>
          <a:xfrm>
            <a:off x="1752600" y="5257800"/>
            <a:ext cx="609600" cy="609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Y"/>
          </a:p>
        </p:txBody>
      </p:sp>
      <p:sp>
        <p:nvSpPr>
          <p:cNvPr id="11" name="Rectangle 10"/>
          <p:cNvSpPr/>
          <p:nvPr/>
        </p:nvSpPr>
        <p:spPr>
          <a:xfrm>
            <a:off x="2438400" y="1600200"/>
            <a:ext cx="6324600" cy="1295400"/>
          </a:xfrm>
          <a:prstGeom prst="rect">
            <a:avLst/>
          </a:prstGeom>
          <a:solidFill>
            <a:schemeClr val="lt1">
              <a:tint val="100000"/>
              <a:alpha val="56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l" rtl="0">
              <a:buFont typeface="Arial" pitchFamily="34" charset="0"/>
              <a:buChar char="•"/>
            </a:pPr>
            <a:r>
              <a:rPr lang="en-US" sz="2000" dirty="0" smtClean="0"/>
              <a:t> Expose the prepared plate of solid media in air for 5 min</a:t>
            </a:r>
          </a:p>
          <a:p>
            <a:pPr lvl="0" algn="l" rtl="0">
              <a:buFont typeface="Arial" pitchFamily="34" charset="0"/>
              <a:buChar char="•"/>
            </a:pPr>
            <a:r>
              <a:rPr lang="en-US" sz="2000" dirty="0" smtClean="0"/>
              <a:t> Close the lid and incubate at 28 </a:t>
            </a:r>
            <a:r>
              <a:rPr lang="en-US" sz="2000" dirty="0" smtClean="0">
                <a:latin typeface="Arial"/>
                <a:cs typeface="Arial"/>
              </a:rPr>
              <a:t>°</a:t>
            </a:r>
            <a:r>
              <a:rPr lang="en-US" sz="2000" dirty="0" smtClean="0"/>
              <a:t>C. </a:t>
            </a:r>
          </a:p>
          <a:p>
            <a:pPr lvl="0" algn="l" rtl="0">
              <a:buFont typeface="Arial" pitchFamily="34" charset="0"/>
              <a:buChar char="•"/>
            </a:pPr>
            <a:r>
              <a:rPr lang="en-US" sz="2000" dirty="0" smtClean="0"/>
              <a:t> After 2-5 days fungus observe for  grow</a:t>
            </a:r>
            <a:endParaRPr lang="en-US" sz="2000" dirty="0"/>
          </a:p>
        </p:txBody>
      </p:sp>
      <p:sp>
        <p:nvSpPr>
          <p:cNvPr id="14" name="Rectangle 13"/>
          <p:cNvSpPr/>
          <p:nvPr/>
        </p:nvSpPr>
        <p:spPr>
          <a:xfrm>
            <a:off x="2438400" y="3352800"/>
            <a:ext cx="5562600" cy="1295400"/>
          </a:xfrm>
          <a:prstGeom prst="rect">
            <a:avLst/>
          </a:prstGeom>
          <a:solidFill>
            <a:schemeClr val="lt1">
              <a:tint val="100000"/>
              <a:alpha val="56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l" rtl="0">
              <a:buFont typeface="Arial" pitchFamily="34" charset="0"/>
              <a:buChar char="•"/>
            </a:pPr>
            <a:r>
              <a:rPr lang="en-US" sz="2000" dirty="0" smtClean="0"/>
              <a:t> Sprinkle  a pinch of soil on the solid media plate</a:t>
            </a:r>
          </a:p>
          <a:p>
            <a:pPr lvl="0" algn="l" rtl="0">
              <a:buFont typeface="Arial" pitchFamily="34" charset="0"/>
              <a:buChar char="•"/>
            </a:pPr>
            <a:r>
              <a:rPr lang="en-US" sz="2000" dirty="0" smtClean="0"/>
              <a:t> Close the lid and incubate at 28 </a:t>
            </a:r>
            <a:r>
              <a:rPr lang="en-US" sz="2000" dirty="0" smtClean="0">
                <a:latin typeface="Arial"/>
                <a:cs typeface="Arial"/>
              </a:rPr>
              <a:t>°</a:t>
            </a:r>
            <a:r>
              <a:rPr lang="en-US" sz="2000" dirty="0" smtClean="0"/>
              <a:t>C</a:t>
            </a:r>
          </a:p>
          <a:p>
            <a:pPr lvl="0" algn="l" rtl="0">
              <a:buFont typeface="Arial" pitchFamily="34" charset="0"/>
              <a:buChar char="•"/>
            </a:pPr>
            <a:r>
              <a:rPr lang="en-US" sz="2000" dirty="0" smtClean="0"/>
              <a:t> After 2-3 days fungus observe for  growth.</a:t>
            </a:r>
          </a:p>
        </p:txBody>
      </p:sp>
      <p:pic>
        <p:nvPicPr>
          <p:cNvPr id="1026" name="Picture 2" descr="http://www.thedailygreen.com/cm/thedailygreen/images/AU/furtile-soil-sample-md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3352800"/>
            <a:ext cx="1371600" cy="1371600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2438400" y="5029200"/>
            <a:ext cx="5562600" cy="1295400"/>
          </a:xfrm>
          <a:prstGeom prst="rect">
            <a:avLst/>
          </a:prstGeom>
          <a:solidFill>
            <a:schemeClr val="lt1">
              <a:tint val="100000"/>
              <a:alpha val="56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l" rtl="0">
              <a:buFont typeface="Arial" pitchFamily="34" charset="0"/>
              <a:buChar char="•"/>
            </a:pPr>
            <a:r>
              <a:rPr lang="en-US" sz="2000" dirty="0" smtClean="0"/>
              <a:t> Clean the rotten part of fruit with alcohol</a:t>
            </a:r>
          </a:p>
          <a:p>
            <a:pPr lvl="0" algn="l" rtl="0">
              <a:buFont typeface="Arial" pitchFamily="34" charset="0"/>
              <a:buChar char="•"/>
            </a:pPr>
            <a:r>
              <a:rPr lang="en-US" sz="2000" dirty="0" smtClean="0"/>
              <a:t> Cut a piece and inoculate it on the media plate</a:t>
            </a:r>
          </a:p>
          <a:p>
            <a:pPr lvl="0" algn="l" rtl="0">
              <a:buFont typeface="Arial" pitchFamily="34" charset="0"/>
              <a:buChar char="•"/>
            </a:pPr>
            <a:r>
              <a:rPr lang="en-US" sz="2000" dirty="0" smtClean="0"/>
              <a:t>Then incubate ,after 2-5 days fungus will grow</a:t>
            </a:r>
            <a:endParaRPr lang="en-US" sz="2000" dirty="0"/>
          </a:p>
        </p:txBody>
      </p:sp>
      <p:pic>
        <p:nvPicPr>
          <p:cNvPr id="1030" name="Picture 6" descr="http://winosandfoodies.typepad.com/.a/6a00d8341c5f2153ef00e55413038e8833-800wi"/>
          <p:cNvPicPr>
            <a:picLocks noChangeAspect="1" noChangeArrowheads="1"/>
          </p:cNvPicPr>
          <p:nvPr/>
        </p:nvPicPr>
        <p:blipFill>
          <a:blip r:embed="rId4" cstate="print"/>
          <a:srcRect l="25193"/>
          <a:stretch>
            <a:fillRect/>
          </a:stretch>
        </p:blipFill>
        <p:spPr bwMode="auto">
          <a:xfrm>
            <a:off x="7543800" y="5029200"/>
            <a:ext cx="1524000" cy="1292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4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algn="l" rtl="0">
              <a:buNone/>
              <a:defRPr/>
            </a:pPr>
            <a:r>
              <a:rPr kumimoji="1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plates of</a:t>
            </a:r>
            <a:r>
              <a:rPr kumimoji="1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fungus</a:t>
            </a:r>
            <a:r>
              <a:rPr kumimoji="1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 be incubated </a:t>
            </a:r>
            <a:r>
              <a:rPr lang="en-US" dirty="0" smtClean="0">
                <a:solidFill>
                  <a:schemeClr val="tx1"/>
                </a:solidFill>
              </a:rPr>
              <a:t>straight</a:t>
            </a:r>
            <a:r>
              <a:rPr kumimoji="1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 28° C for 24 hours and then stored at refrigerator until next week when you will observe for results.</a:t>
            </a:r>
          </a:p>
        </p:txBody>
      </p:sp>
      <p:pic>
        <p:nvPicPr>
          <p:cNvPr id="5122" name="Picture 2" descr="http://images.carolina.com/images/en_US/local/products/detail/216600_b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124200"/>
            <a:ext cx="33528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7030A0"/>
                </a:solidFill>
              </a:rPr>
              <a:t>Result</a:t>
            </a:r>
            <a:endParaRPr lang="ar-SY" sz="6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Terminator 6"/>
          <p:cNvSpPr/>
          <p:nvPr/>
        </p:nvSpPr>
        <p:spPr>
          <a:xfrm>
            <a:off x="1905000" y="990600"/>
            <a:ext cx="2286000" cy="914400"/>
          </a:xfrm>
          <a:prstGeom prst="flowChartTerminator">
            <a:avLst/>
          </a:prstGeom>
          <a:solidFill>
            <a:srgbClr val="CA62A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 smtClean="0"/>
              <a:t>Bacteria</a:t>
            </a:r>
            <a:endParaRPr lang="ar-SY" sz="3200" b="1" dirty="0"/>
          </a:p>
        </p:txBody>
      </p:sp>
      <p:sp>
        <p:nvSpPr>
          <p:cNvPr id="5" name="Flowchart: Terminator 9"/>
          <p:cNvSpPr/>
          <p:nvPr/>
        </p:nvSpPr>
        <p:spPr>
          <a:xfrm>
            <a:off x="5029200" y="990600"/>
            <a:ext cx="2286000" cy="914400"/>
          </a:xfrm>
          <a:prstGeom prst="flowChartTerminator">
            <a:avLst/>
          </a:prstGeom>
          <a:solidFill>
            <a:srgbClr val="CA62A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 smtClean="0"/>
              <a:t>Fungi</a:t>
            </a:r>
            <a:endParaRPr lang="ar-SY" b="1" dirty="0"/>
          </a:p>
        </p:txBody>
      </p:sp>
      <p:pic>
        <p:nvPicPr>
          <p:cNvPr id="6146" name="Picture 2" descr="i-baa7f5842895316e8e0aa50f7b4ae8c8-creek_bacter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09800"/>
            <a:ext cx="2857500" cy="2857501"/>
          </a:xfrm>
          <a:prstGeom prst="rect">
            <a:avLst/>
          </a:prstGeom>
          <a:noFill/>
        </p:spPr>
      </p:pic>
      <p:pic>
        <p:nvPicPr>
          <p:cNvPr id="6148" name="Picture 4" descr="http://www.lbl.gov/Science-Articles/Archive/sb/July-2004/mold_plat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133600"/>
            <a:ext cx="2857500" cy="3476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Stencil" pitchFamily="82" charset="0"/>
              </a:rPr>
              <a:t>Thanks…</a:t>
            </a:r>
            <a:endParaRPr lang="ar-SA" sz="6000" dirty="0">
              <a:latin typeface="Stencil" pitchFamily="82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52400" y="6096000"/>
            <a:ext cx="2286000" cy="5334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أ.شروق </a:t>
            </a:r>
            <a:r>
              <a:rPr lang="ar-SA" b="1" dirty="0" err="1" smtClean="0">
                <a:solidFill>
                  <a:schemeClr val="tx1"/>
                </a:solidFill>
              </a:rPr>
              <a:t>الشهراني</a:t>
            </a:r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The Aim</a:t>
            </a:r>
            <a:endParaRPr lang="ar-S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algn="ctr" rtl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Isolation of micro organisms from various environments</a:t>
            </a:r>
            <a:endParaRPr lang="ar-SY" dirty="0">
              <a:solidFill>
                <a:srgbClr val="C00000"/>
              </a:solidFill>
            </a:endParaRPr>
          </a:p>
        </p:txBody>
      </p:sp>
      <p:pic>
        <p:nvPicPr>
          <p:cNvPr id="30722" name="Picture 2" descr="http://www.medic.usm.my/microbiology/images/stories/microbiologis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667000"/>
            <a:ext cx="6096000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The five</a:t>
            </a:r>
            <a:endParaRPr lang="ar-S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Isolation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–separating one species from another.</a:t>
            </a:r>
            <a:endParaRPr lang="en-US" b="1" dirty="0" smtClean="0">
              <a:solidFill>
                <a:srgbClr val="C0000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Inoculation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– introduction of a sample into a container of media to produce a culture of observable growth.</a:t>
            </a: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Incubation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–  conditions that allow growth 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eg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., temperature ,humidity etc..</a:t>
            </a: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Inspection.</a:t>
            </a:r>
            <a:endParaRPr lang="en-US" dirty="0" smtClean="0">
              <a:solidFill>
                <a:srgbClr val="C0000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Identification</a:t>
            </a:r>
            <a:r>
              <a:rPr lang="en-US" b="1" dirty="0" smtClean="0"/>
              <a:t>.</a:t>
            </a:r>
            <a:endParaRPr lang="en-US" dirty="0" smtClean="0"/>
          </a:p>
          <a:p>
            <a:pPr algn="l" rtl="0"/>
            <a:endParaRPr lang="ar-SY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Samples </a:t>
            </a:r>
            <a:endParaRPr lang="ar-SY" dirty="0"/>
          </a:p>
        </p:txBody>
      </p:sp>
      <p:sp>
        <p:nvSpPr>
          <p:cNvPr id="4" name="Rectangle 3"/>
          <p:cNvSpPr/>
          <p:nvPr/>
        </p:nvSpPr>
        <p:spPr>
          <a:xfrm>
            <a:off x="685800" y="1219200"/>
            <a:ext cx="3352800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Environmental Sample</a:t>
            </a:r>
            <a:endParaRPr lang="ar-SY" sz="24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62600" y="1219200"/>
            <a:ext cx="3352800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Normal Flora Samples</a:t>
            </a:r>
            <a:endParaRPr lang="ar-SY" sz="2400" b="1" dirty="0">
              <a:solidFill>
                <a:schemeClr val="bg1"/>
              </a:solidFill>
            </a:endParaRPr>
          </a:p>
        </p:txBody>
      </p:sp>
      <p:pic>
        <p:nvPicPr>
          <p:cNvPr id="6" name="Picture 10" descr="taking environmental sampl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905000"/>
            <a:ext cx="2160451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533400" y="5943600"/>
            <a:ext cx="3467100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/>
              <a:t>Surface samples are </a:t>
            </a:r>
            <a:r>
              <a:rPr lang="en-US" sz="2000" b="1" dirty="0" smtClean="0"/>
              <a:t>normally</a:t>
            </a:r>
          </a:p>
          <a:p>
            <a:pPr algn="ctr"/>
            <a:r>
              <a:rPr lang="en-US" sz="2000" b="1" dirty="0" smtClean="0"/>
              <a:t> </a:t>
            </a:r>
            <a:r>
              <a:rPr lang="en-US" sz="2000" b="1" dirty="0"/>
              <a:t>taken using sterile swabs</a:t>
            </a:r>
            <a:r>
              <a:rPr lang="ar-SA" sz="2000" b="1" dirty="0"/>
              <a:t> </a:t>
            </a:r>
          </a:p>
        </p:txBody>
      </p:sp>
      <p:pic>
        <p:nvPicPr>
          <p:cNvPr id="8" name="Picture 11" descr="Allergen test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1905000"/>
            <a:ext cx="2123256" cy="2022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Fig. 3"/>
          <p:cNvPicPr>
            <a:picLocks noChangeAspect="1" noChangeArrowheads="1"/>
          </p:cNvPicPr>
          <p:nvPr/>
        </p:nvPicPr>
        <p:blipFill>
          <a:blip r:embed="rId5" cstate="print"/>
          <a:srcRect r="54636"/>
          <a:stretch>
            <a:fillRect/>
          </a:stretch>
        </p:blipFill>
        <p:spPr bwMode="auto">
          <a:xfrm>
            <a:off x="1371600" y="3962400"/>
            <a:ext cx="1905000" cy="1905000"/>
          </a:xfrm>
          <a:prstGeom prst="rect">
            <a:avLst/>
          </a:prstGeom>
          <a:noFill/>
        </p:spPr>
      </p:pic>
      <p:pic>
        <p:nvPicPr>
          <p:cNvPr id="10" name="Picture 4" descr="hand_germ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5715000" y="1752600"/>
            <a:ext cx="1309254" cy="1371599"/>
          </a:xfrm>
          <a:prstGeom prst="rect">
            <a:avLst/>
          </a:prstGeom>
          <a:noFill/>
        </p:spPr>
      </p:pic>
      <p:pic>
        <p:nvPicPr>
          <p:cNvPr id="11" name="Picture 6" descr="مشاهدة الصورة بالحجم الكامل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8999" y="1752600"/>
            <a:ext cx="156003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SterileSwabandPetriDish-medium-init-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24600" y="31242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3" descr="ApplyingOralSampletoAgar-medium-init-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96000" y="428625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4495800" y="6066711"/>
            <a:ext cx="4572000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dk1"/>
                </a:solidFill>
              </a:rPr>
              <a:t>Applying</a:t>
            </a:r>
            <a:r>
              <a:rPr lang="en-US" sz="2000" b="1" dirty="0"/>
              <a:t> oral sample to surface of </a:t>
            </a:r>
            <a:r>
              <a:rPr lang="en-US" sz="2000" b="1" dirty="0" smtClean="0"/>
              <a:t>agar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2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7030A0"/>
                </a:solidFill>
              </a:rPr>
              <a:t>Experiment</a:t>
            </a:r>
            <a:endParaRPr lang="ar-SY" sz="6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Requirement</a:t>
            </a:r>
            <a:endParaRPr lang="ar-SY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dirty="0" smtClean="0"/>
              <a:t>Petri plates with media</a:t>
            </a:r>
          </a:p>
          <a:p>
            <a:pPr lvl="0" algn="l" rtl="0"/>
            <a:r>
              <a:rPr lang="en-US" dirty="0" smtClean="0"/>
              <a:t>Soil</a:t>
            </a:r>
          </a:p>
          <a:p>
            <a:pPr lvl="0" algn="l" rtl="0"/>
            <a:r>
              <a:rPr lang="en-US" dirty="0" smtClean="0"/>
              <a:t>Rotten fruit</a:t>
            </a:r>
          </a:p>
          <a:p>
            <a:pPr lvl="0" algn="l" rtl="0"/>
            <a:r>
              <a:rPr lang="en-US" dirty="0" smtClean="0"/>
              <a:t>Yoghurt</a:t>
            </a:r>
          </a:p>
          <a:p>
            <a:pPr lvl="0" algn="l" rtl="0"/>
            <a:r>
              <a:rPr lang="en-US" dirty="0" smtClean="0"/>
              <a:t>Mouth swab etc</a:t>
            </a:r>
          </a:p>
          <a:p>
            <a:pPr lvl="0" algn="l" rtl="0"/>
            <a:r>
              <a:rPr lang="en-US" dirty="0" smtClean="0"/>
              <a:t>Incubator……</a:t>
            </a:r>
          </a:p>
          <a:p>
            <a:endParaRPr lang="ar-S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ar-SA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 Various sources of isolation of :</a:t>
            </a:r>
            <a:r>
              <a:rPr lang="ar-SA" dirty="0" smtClean="0">
                <a:solidFill>
                  <a:srgbClr val="7030A0"/>
                </a:solidFill>
              </a:rPr>
              <a:t>  </a:t>
            </a:r>
            <a:endParaRPr lang="ar-SY" dirty="0">
              <a:solidFill>
                <a:srgbClr val="7030A0"/>
              </a:solidFill>
            </a:endParaRPr>
          </a:p>
        </p:txBody>
      </p:sp>
      <p:sp>
        <p:nvSpPr>
          <p:cNvPr id="7" name="Flowchart: Terminator 6"/>
          <p:cNvSpPr/>
          <p:nvPr/>
        </p:nvSpPr>
        <p:spPr>
          <a:xfrm>
            <a:off x="1905000" y="2057400"/>
            <a:ext cx="2286000" cy="914400"/>
          </a:xfrm>
          <a:prstGeom prst="flowChartTerminator">
            <a:avLst/>
          </a:prstGeom>
          <a:solidFill>
            <a:srgbClr val="CA62A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 smtClean="0"/>
              <a:t>Bacteria</a:t>
            </a:r>
            <a:endParaRPr lang="ar-SY" sz="3200" b="1" dirty="0"/>
          </a:p>
        </p:txBody>
      </p:sp>
      <p:sp>
        <p:nvSpPr>
          <p:cNvPr id="10" name="Flowchart: Terminator 9"/>
          <p:cNvSpPr/>
          <p:nvPr/>
        </p:nvSpPr>
        <p:spPr>
          <a:xfrm>
            <a:off x="5029200" y="2057400"/>
            <a:ext cx="2286000" cy="914400"/>
          </a:xfrm>
          <a:prstGeom prst="flowChartTerminator">
            <a:avLst/>
          </a:prstGeom>
          <a:solidFill>
            <a:srgbClr val="CA62A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 smtClean="0"/>
              <a:t>Fungi</a:t>
            </a:r>
            <a:endParaRPr lang="ar-SY" b="1" dirty="0"/>
          </a:p>
        </p:txBody>
      </p:sp>
      <p:pic>
        <p:nvPicPr>
          <p:cNvPr id="3074" name="Picture 2" descr="http://t2.gstatic.com/images?q=tbn:ANd9GcSjjvKrdFefHezmgMqE6sOvBHIj12KslKBd9PNsfYjBb2kAEld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3130" y="3276600"/>
            <a:ext cx="3984536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Terminator 3"/>
          <p:cNvSpPr/>
          <p:nvPr/>
        </p:nvSpPr>
        <p:spPr>
          <a:xfrm>
            <a:off x="457200" y="1676400"/>
            <a:ext cx="1752600" cy="914400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en-US" sz="3200" b="1" dirty="0" smtClean="0">
                <a:solidFill>
                  <a:schemeClr val="tx1"/>
                </a:solidFill>
              </a:rPr>
              <a:t>Yoghurt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Flowchart: Terminator 4"/>
          <p:cNvSpPr/>
          <p:nvPr/>
        </p:nvSpPr>
        <p:spPr>
          <a:xfrm>
            <a:off x="381000" y="3429000"/>
            <a:ext cx="1752600" cy="914400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Mouth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8" name="Flowchart: Terminator 7"/>
          <p:cNvSpPr/>
          <p:nvPr/>
        </p:nvSpPr>
        <p:spPr>
          <a:xfrm>
            <a:off x="381000" y="5181600"/>
            <a:ext cx="1752600" cy="914400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Hand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0" name="Flowchart: Terminator 9"/>
          <p:cNvSpPr/>
          <p:nvPr/>
        </p:nvSpPr>
        <p:spPr>
          <a:xfrm>
            <a:off x="2667000" y="228600"/>
            <a:ext cx="4191000" cy="914400"/>
          </a:xfrm>
          <a:prstGeom prst="flowChartTerminator">
            <a:avLst/>
          </a:prstGeom>
          <a:solidFill>
            <a:srgbClr val="CA62A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sz="3200" b="1" dirty="0" smtClean="0"/>
              <a:t>Isolation of Bacteria</a:t>
            </a:r>
            <a:endParaRPr lang="ar-SY" sz="3200" b="1" dirty="0"/>
          </a:p>
        </p:txBody>
      </p:sp>
      <p:sp>
        <p:nvSpPr>
          <p:cNvPr id="11" name="Rectangle 10"/>
          <p:cNvSpPr/>
          <p:nvPr/>
        </p:nvSpPr>
        <p:spPr>
          <a:xfrm>
            <a:off x="3048000" y="1447800"/>
            <a:ext cx="5638800" cy="1295400"/>
          </a:xfrm>
          <a:prstGeom prst="rect">
            <a:avLst/>
          </a:prstGeom>
          <a:solidFill>
            <a:schemeClr val="lt1">
              <a:tint val="100000"/>
              <a:alpha val="56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l" rtl="0">
              <a:buFont typeface="Arial" pitchFamily="34" charset="0"/>
              <a:buChar char="•"/>
            </a:pPr>
            <a:r>
              <a:rPr lang="en-US" sz="2000" dirty="0" smtClean="0"/>
              <a:t> Put a drop of diluted yoghurt on the </a:t>
            </a:r>
          </a:p>
          <a:p>
            <a:pPr lvl="0" algn="l" rtl="0"/>
            <a:r>
              <a:rPr lang="en-US" sz="2000" dirty="0" smtClean="0"/>
              <a:t>solid media plate of bacteria .</a:t>
            </a:r>
          </a:p>
          <a:p>
            <a:pPr lvl="0" algn="l" rtl="0">
              <a:buFont typeface="Arial" pitchFamily="34" charset="0"/>
              <a:buChar char="•"/>
            </a:pPr>
            <a:r>
              <a:rPr lang="en-US" sz="2000" dirty="0" smtClean="0"/>
              <a:t> Incubate at 37 </a:t>
            </a:r>
            <a:r>
              <a:rPr lang="en-US" sz="2000" dirty="0" smtClean="0">
                <a:latin typeface="Arial"/>
                <a:cs typeface="Arial"/>
              </a:rPr>
              <a:t>°</a:t>
            </a:r>
            <a:r>
              <a:rPr lang="en-US" sz="2000" dirty="0" smtClean="0"/>
              <a:t>C for 1 day. 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2286000" y="1828800"/>
            <a:ext cx="609600" cy="609600"/>
          </a:xfrm>
          <a:prstGeom prst="rightArrow">
            <a:avLst/>
          </a:prstGeom>
          <a:solidFill>
            <a:srgbClr val="CA62A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Y"/>
          </a:p>
        </p:txBody>
      </p:sp>
      <p:sp>
        <p:nvSpPr>
          <p:cNvPr id="13" name="Rectangle 12"/>
          <p:cNvSpPr/>
          <p:nvPr/>
        </p:nvSpPr>
        <p:spPr>
          <a:xfrm>
            <a:off x="3124200" y="3352800"/>
            <a:ext cx="5867400" cy="1295400"/>
          </a:xfrm>
          <a:prstGeom prst="rect">
            <a:avLst/>
          </a:prstGeom>
          <a:solidFill>
            <a:schemeClr val="lt1">
              <a:tint val="100000"/>
              <a:alpha val="56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l" rtl="0">
              <a:buFont typeface="Arial" pitchFamily="34" charset="0"/>
              <a:buChar char="•"/>
            </a:pPr>
            <a:r>
              <a:rPr lang="en-US" sz="2000" dirty="0" smtClean="0"/>
              <a:t> Take  some saliva with the help of</a:t>
            </a:r>
          </a:p>
          <a:p>
            <a:pPr lvl="0" algn="l" rtl="0"/>
            <a:r>
              <a:rPr lang="en-US" sz="2000" dirty="0" smtClean="0"/>
              <a:t> a cotton swab.</a:t>
            </a:r>
          </a:p>
          <a:p>
            <a:pPr lvl="0" algn="l" rtl="0">
              <a:buFont typeface="Arial" pitchFamily="34" charset="0"/>
              <a:buChar char="•"/>
            </a:pPr>
            <a:r>
              <a:rPr lang="en-US" sz="2000" dirty="0" smtClean="0"/>
              <a:t> Inoculate it on the media and incubate.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124200" y="5105400"/>
            <a:ext cx="5562600" cy="1371600"/>
          </a:xfrm>
          <a:prstGeom prst="rect">
            <a:avLst/>
          </a:prstGeom>
          <a:solidFill>
            <a:schemeClr val="lt1">
              <a:tint val="100000"/>
              <a:alpha val="56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l" rtl="0">
              <a:buFont typeface="Arial" pitchFamily="34" charset="0"/>
              <a:buChar char="•"/>
            </a:pPr>
            <a:r>
              <a:rPr lang="en-US" sz="2000" dirty="0" smtClean="0"/>
              <a:t>Touch the surface of the solid media</a:t>
            </a:r>
          </a:p>
          <a:p>
            <a:pPr algn="l" rtl="0"/>
            <a:r>
              <a:rPr lang="en-US" sz="2000" dirty="0" smtClean="0"/>
              <a:t>      plate 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/>
              <a:t> Incubate 37 </a:t>
            </a:r>
            <a:r>
              <a:rPr lang="en-US" sz="2000" dirty="0" smtClean="0">
                <a:latin typeface="Arial"/>
                <a:cs typeface="Arial"/>
              </a:rPr>
              <a:t>°</a:t>
            </a:r>
            <a:r>
              <a:rPr lang="en-US" sz="2000" dirty="0" smtClean="0"/>
              <a:t>C for 1 day. .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2286000" y="5334000"/>
            <a:ext cx="609600" cy="609600"/>
          </a:xfrm>
          <a:prstGeom prst="rightArrow">
            <a:avLst/>
          </a:prstGeom>
          <a:solidFill>
            <a:srgbClr val="CA62A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Y"/>
          </a:p>
        </p:txBody>
      </p:sp>
      <p:sp>
        <p:nvSpPr>
          <p:cNvPr id="16" name="Right Arrow 15"/>
          <p:cNvSpPr/>
          <p:nvPr/>
        </p:nvSpPr>
        <p:spPr>
          <a:xfrm>
            <a:off x="2286000" y="3581400"/>
            <a:ext cx="609600" cy="609600"/>
          </a:xfrm>
          <a:prstGeom prst="rightArrow">
            <a:avLst/>
          </a:prstGeom>
          <a:solidFill>
            <a:srgbClr val="CA62A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Y"/>
          </a:p>
        </p:txBody>
      </p:sp>
      <p:pic>
        <p:nvPicPr>
          <p:cNvPr id="2050" name="Picture 2" descr="http://t1.gstatic.com/images?q=tbn:ANd9GcRwE4miZmCDR5pe3YwZql8oAi9tS1tl_UxDKQIq6vko3BYqHF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1524000"/>
            <a:ext cx="1152525" cy="1152526"/>
          </a:xfrm>
          <a:prstGeom prst="rect">
            <a:avLst/>
          </a:prstGeom>
          <a:noFill/>
        </p:spPr>
      </p:pic>
      <p:pic>
        <p:nvPicPr>
          <p:cNvPr id="18" name="Picture 11" descr="SterileSwabandPetriDish-medium-init-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3505200"/>
            <a:ext cx="1447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AutoShape 4" descr="data:image/jpeg;base64,/9j/4AAQSkZJRgABAQAAAQABAAD/2wCEAAkGBg8QDw8ODxIQDw8PDw8PDw8QDxAPDxAQFRAVFRUQFBQXHCYeFxkjGRQSHy8gJCcpLCwsFR4xNTwqNSYrLCkBCQoKDgwOFw8PGiocHCUpKS0sKSkpLDUtKSwsKSkpLCwpLCwpKSkpLCkpLSoqLCkpKSwsLCksKiksLC4pKSwsLP/AABEIALcBEwMBIgACEQEDEQH/xAAcAAEAAQUBAQAAAAAAAAAAAAAAAQIDBAUGBwj/xAA9EAACAQIEBAQDBQcBCQAAAAAAAQIDEQQSITEFBkFREyJhcTKBkSNSsdHwB0JicqHB4fEUFRYkM0OSosL/xAAaAQEAAwEBAQAAAAAAAAAAAAAAAQIDBAUG/8QAIhEBAQADAAICAgMBAAAAAAAAAAECAxEhMQQSE1EFIkGh/9oADAMBAAIRAxEAPwD3AAAAAAAAAAAAABJAAAkgACSA2AJNBi+ZkpuFNKSi7Sk72dt0jcYXEqpCM1s+nZ9UVmUvpa42e14kgFlQkgACSAAJIAEggASCABIIAEggASCCQIAAEkAAAABIIAEggiQE3JMWjj6cldNa1KlJKScHKcJSUoxUkr/BPbdRb2MkCQQAJLOJrxhCUpOyS3ey6fiXSxjKUpU5qLak07Wai2+12na+17Pcik9vI6HN1CNRUm3rJQz/ALl81nLN2tb3bO+5d4lGN4TlaMrSi3ottnfbSx5BxDkbE0cS6Da8NSvGprGcqSnZSyPVOx2HFFUWElCj/wBVRcYZHKDbs1aMY7txvo9L69EcGGeWFvXufI0aMvpjqy9vSqHFKM5ZITjKVm0k7uUUk80e8fMtVoZSZ878k1K6x9F0lNJNuvZWTppOVpJ2Td0rJ9T6Hi9Dq1bPyTtnHB8z4s+PnMZl9vCoEEmziAQABJBIEEgAQSAAAAAgkAAABAAAkgAAAAJIAAhs8y/alzNXoqGEjOm/Fk6uammpwpwnHJF3b8+Zb7PsdlzTxt4anHJbxKjai3rlSSvK3XdfU8p5g4ZPFNSTUaniS8O0Xlk5pzqOpZWjdpu/43sc2/O/Wye3o/x+GH5Zns84tNwrm/EYfEwxDqzqZW1LxZOraEnebV9ndt3W+qd7tP6A4bVlKlBzzqWW0nUjCM5NaZ3GDss1s1l97psvAOG8o1ZVIyq5HThWUJxpyzt2s3fa0dr9ddjs+Oc647B0YKlLOnJ+epCM3BatR0tpslftuzHTs+kv2eh/IasPkbJ+HkerJknDcD52xFShSnVpwU5RTkrTi/ffS61+ZvsNzRTl8cJQ9VaS/M65sxrxMtGeN5xuwzHoY+lP4Jxfpez+jMi5fvWNnGm5j4N49O8V9pC7j/Evu/kefU+L0oTdGpKOZ3g4O123ZZMu+ubt0Z6njI3pzjZO8ZK0k5Jq2qaWr9kfPfMXBMasTXzUqsr1atRVsknBxcr53PaNk1dN3i9Hsc3yOzlken8DVhtuUzy+vPT0ylON7pbtO9765ct12000Oi4RxdJKnUem0ZdF6M4/hUJQpwhP4oxSeqd330SNvTkiuGVjDZjLeO2TJNNwbHf9qT/kf/ybhHXL2OSzgSQCUBJAAEkAASQAJBAAkEACQQAAAAAAAAADOU4zzdKFSVKgl5G4ynJX8y3UV6bXOrPNOLcv4ilUqyySnTc5zU4pyVnJvW225nstk8N9OONv9lXFeI1cUoeJlTp5rNRtdSte6v6I1ap1IPRZ13j+TLlLEq3sZFJnJba75zGcY0Mak/MnF/xLL+Jf8SL7Mvtp7rT11LL4fB/DeDfZ6fTYgXKMuxnQka+GEqw2tNemkvoy7CvJJtxnZaN5JWXuyDyzlJFynxSrH4JyS6K9/wCjNTWxqbUYv1l7fpl+nVt+fQtLYzykrb/8QYla5k/eMbfgYtfmeU1KnKnSeaM45knFpSte3rdRfyRrIcVo1FONOanKLSaT1V+v9H9DDdTzfNfgXmeX7ZZYSXzONjS0M2jMwKczKozIxVybKnPqtHumdJw7GeJC7+JaS9+/zOUp1TP4bjPDmm/hekvbubYXlY5TsdOAmDdkAAAAAAAAAAAAAAAAAAAAAAAAM5PnPi86cqWHi3FVIuc5J2bV7KN+29/kdYzjP2m4f/kp4iMZOpRjJqUVFxUW4qWa+tkrtW7dimzv1vG2iTLZjL+3OvD053dk3qm0+vZ2KZUpwTtJNfxRk2un7ur6dDiOX+KVv9phGMpTTTzXbnlgldyvrZaK/ud3Cd73vrdPVp7emxwY37Tr2fkarpy+tvXC4jmuv4niZvKpN+HZWcU/gvvbT9bHdYCvmUZdXFX9zBlythZVPFlBZm5SdrpZsyallvl0Wm2u+5sY4SCf2flvulrH3sRjLPafkbdecx+mPGxozuZCbVpRbi+kk7NfNGBGM49FL20f0ZE+JxVou6e2V6O5aOO+lHEcTKrLVRbg/iUIqT9HJLVFpzvCUHdXi1fVb+xcpU3v1evzIxjShKWiy6t9l1uW9qyc9NBwrlqOFcq3iSne0EmlFRhu79/fTb1MvxE7Ti1KMvMmndNW3ua/GcwuE6lNxjUirJKN810tczej6Wt0l3VjV/73bhGhFqjDw403Vj8UHs5xtts3t0Ky4zxHTlo3bf75R2sJXRcp1LmswuPpvw6blapOnnjCTXiOCt5ml7/iZ1NmkrgyxsvltcMZigYWEZtIq601LxnW14NjLrw5bxXl9Y/4NmcxGTi1KO61RvsHj4VFppJbxe6/NG2GXfDLLHjJAuDRQAAAAAAAAAAAAAAAAAAAAAGWMThY1IuM1da6rSUbxcW4vdOzauu7L4A5biXD8Nw6lVxOGo0qVWc1FOFOEFHMlFrypXjo5Wd9X9OWzZnmbu3q31PScdgYVqcqVRXhLfo/depw3FOWauFbnC9Wj95LzQ/mX9zn2Yfr07NGyf7fLBs16r+ow09X9LMs0MTdsyHVi90n7nO6bWxou5gcYqRgs7TlkTkl1bSvZaFcaii4pNptTd9HBZct1LXR+ZGJjMSpeG9JRm7xlF6SVrp+wRznn/GDyjzJLFSqxnCKUMrUo7a38vvo/kV8zxp0IVa9P7OtVUYyak06m0FdNNOyfo/U3OBoqK0jGN9XlSVzR8wcKo+HXhCWWtXk6sYSqVZylUumslJSta8UrtWWr6FfPG8ywy29k5P04uNVpJLotNLJfpFudbd7b/je6X0MapCcW4yioyTalto+t9S1UjJ9El7q3zMOPovtOe3R8p42p5oQjGVqkb5pZMtKXxNWh5mrdZdkdrFaHHcu8PxFCk6sIxlOo19lKbgnFOybequvM7NXXfodenozow8R818y45bLcfTaYV7G0p1FY0lKVrGdRq7GnXDYz8xQ+60a2a0ZRm0LUqgRG0w3GakdJedd9pfXqbbC8QhU+F69YvSX0OZjIh/plpts9q3CV2AOaw3GqkNJPxI+vxfX8zc4PilKr8LtL7stJf5OjHOVlcbGYAC6qSAAJIAAkEAAALAAAAAsAFgBYBYiSJsLAaHivKVCreUPsZ94ryv3j+RwnM+CrYJZpuOkako2s/FUVrbqrXTb9dT1mxg8X4d49J0XlUJ+WrmhmbpP4ox1Vm9NXdejMs9cs8OjTuuGU+3mPm7E4pzcnJ3cm5S1sm27vy7b2+h1/K/E6uIhFzcpulLJdyWXRXWnWTzu7/hRdxH7I6zqUVTrxp0sRKWSFenN16UUnLLNR8rkorutdDOjyvU4fSpRlGSalUvPPmjUbla7SdruK0W6T9zhw0543te/835vx9uuY4e20w1eVrZX2MfGUPNGTgs6TWayzZd3G+9rq/yGBqTzOzile+vb6FfjSqXkmk7tPtb0NXjdaOpwZVUpYqmvGlKTbjN+WN0oxUtNLKP1fdmHwngtHI5+HLM88b1IyzRalKOZJ7aW+hvsRWkpxUrPS2nuWnKbckmtHbb5dhxp+XLnOsWGJdGmnWlmcV56jShmlf4rLqZnD8Qq8FKm043s3fZ9mjD4hgVWpThO6ytax01uZHL/AAx0KShCV03nblq3J/Ijz05h9O9v2/43ipuyL9KOl/kU0m9n2+RetaxbjG1Kr23C11Lcpr6Ft3irkI9suMiHMtQqXRNyoTkW8xMmUXCzaYPj1WnpL7SPr8Xyf5m8wfGaVTRPLL7stH8nszkbkM0x22KXXK74HGYXjNWlopXj92Wq/wAG7wfMlKWlT7N994/XodGOyVjlrsbiwsUwqJq6aafVO6KjRmWAAAAASQABJAAEggASCABJSSAIaMDjNOMoRjJJpySaeq2NgUzpxluk7aq6vqB53xfgEoVKk6bfhpvyJ6r09Voa+NeCjlvZbb9fc9ReFpvVxjf2Rr8fyzhqy1hGL3zRSWvdrqZZa++muOz9vN6koZouDu7+/UU6eaU7NrX66nT4rkipC7pOM/TaVjT1eG1KTalFxfW6sY3GxrMpWFSkvDmnvez+v+pdw+GVk7tbPfQrVHfTffTcrcXpYrV4zadQyPHTt7GtzuL1+RX42pHUWdZFWX9Sc2hh1KuqLsapKi/TZVnsWFIqzEcSutlGYZihyIqYu5hctJlSZXi3VTKWipSDZCy5hsfUpO8JOPpfR/LY3GE5se1WF/4oaP6M0LRRIvjsyxVuGNdrDmHDNJ+Ja/Rxkmv6A4fXuDT87P8ADHpIAOtzAFgAAAAAAAAAAFgAAAAAAUVKUZK0kpLs0mVgDXVeAYaW9NL+VuP9yhct4b7r/wDNm0BHIntampy1QassyXa+ZL6ml4hyfON5Unn65dpf5OwsCtwlTMrHltaEk7STTTs09ClVD0XifBqVdeZWl0mt1790cRxbgdWhLzK8XtJbP9djDLCxrM5WNGoXI1DBUrF2NQouzc4MZVC7GZBFxMm5RclELqlIqUi3cXI4lduQyjMTmI4IykkXBXie16OAD03AC4AAXAAC5JAC4uAAuLkkABcAALgkCLgABcXBIEXAAAoq0lJOMkpRejTV0ysAcvxTk9O86OnXI/7P8zmMRgpQbUk01umrNHp5i47h1OsrTjr0ktJIzy1y+mkzs9vNE7Fambzi3LM6d5R80O6Wq90aCrTlFmFxsayyrucrUzGjUK0yqzIzEpmPnKlUIF3MMxbzEXI4sv5kCxnBXg9QAB6LiASQABJAAAAASAIBIAiwsSAIBIAgEgCLAkARYEgCLAkARYEgCLGn4py7Tq3lG0Zf+r/I3IIs6d4804lwadKTTTXb1+ZgXa3PVa+HhNZZpST6M5fjHKe8qXmW+X975dzHLX+m2Of7csncgV6EoOzTRZ8Uxs41i9mCmWvEFyEr2cGPdggeu3BIO9xoAAEkAASQSAIFwAJFwAAAAAAAAAIuSAAuAAFwAAAAAgkACAANdxTglKundZZ9JLf59zhONcEnQk07d009Gu4BnnJzq+NveNJKbRVGuSDmrdc8UgAhL//Z"/>
          <p:cNvSpPr>
            <a:spLocks noChangeAspect="1" noChangeArrowheads="1"/>
          </p:cNvSpPr>
          <p:nvPr/>
        </p:nvSpPr>
        <p:spPr bwMode="auto">
          <a:xfrm>
            <a:off x="9017000" y="-841375"/>
            <a:ext cx="2619375" cy="1743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Y"/>
          </a:p>
        </p:txBody>
      </p:sp>
      <p:pic>
        <p:nvPicPr>
          <p:cNvPr id="2054" name="Picture 6" descr="http://us.123rf.com/400wm/400/400/kaarsten/kaarsten1002/kaarsten100200494/6457691-a-human-hand-with-several-stylized-bacteria-on-it-all-isolated-on-white-background.jpg"/>
          <p:cNvPicPr>
            <a:picLocks noChangeAspect="1" noChangeArrowheads="1"/>
          </p:cNvPicPr>
          <p:nvPr/>
        </p:nvPicPr>
        <p:blipFill>
          <a:blip r:embed="rId5" cstate="print"/>
          <a:srcRect l="16000" r="22000" b="22097"/>
          <a:stretch>
            <a:fillRect/>
          </a:stretch>
        </p:blipFill>
        <p:spPr bwMode="auto">
          <a:xfrm>
            <a:off x="7391400" y="5105400"/>
            <a:ext cx="1600200" cy="1342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1" animBg="1"/>
      <p:bldP spid="14" grpId="0" animBg="1"/>
      <p:bldP spid="15" grpId="0" animBg="1"/>
      <p:bldP spid="1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143001" y="457200"/>
            <a:ext cx="7099300" cy="5716588"/>
            <a:chOff x="774" y="64"/>
            <a:chExt cx="4472" cy="3601"/>
          </a:xfrm>
        </p:grpSpPr>
        <p:pic>
          <p:nvPicPr>
            <p:cNvPr id="5" name="Picture 5" descr="plateconde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>
              <a:off x="282" y="1180"/>
              <a:ext cx="2977" cy="1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6" descr="dishes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33" y="688"/>
              <a:ext cx="2513" cy="2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918" y="64"/>
              <a:ext cx="4311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2800" dirty="0">
                  <a:latin typeface="Comic Sans MS" pitchFamily="66" charset="0"/>
                </a:rPr>
                <a:t>Agar plates are stored upside down to prevent condensation.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YamatoPainting">
  <a:themeElements>
    <a:clrScheme name="Currency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Yamato Painti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Yamato Painting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100000"/>
              </a:schemeClr>
            </a:gs>
            <a:gs pos="100000">
              <a:schemeClr val="phClr">
                <a:tint val="100000"/>
                <a:shade val="2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000000"/>
              <a:schemeClr val="phClr">
                <a:tint val="100000"/>
              </a:schemeClr>
            </a:duotone>
          </a:blip>
          <a:tile tx="0" ty="0" sx="35000" sy="35000" flip="none" algn="tl"/>
        </a:blipFill>
      </a:fillStyleLst>
      <a:lnStyleLst>
        <a:ln w="9525" cap="flat" cmpd="sng" algn="ctr">
          <a:solidFill>
            <a:schemeClr val="phClr">
              <a:alpha val="60000"/>
            </a:schemeClr>
          </a:solidFill>
          <a:prstDash val="solid"/>
        </a:ln>
        <a:ln w="19525" cap="flat" cmpd="sng" algn="ctr">
          <a:solidFill>
            <a:schemeClr val="phClr">
              <a:alpha val="90000"/>
            </a:schemeClr>
          </a:solidFill>
          <a:prstDash val="solid"/>
        </a:ln>
        <a:ln w="3810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prst="angle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glow rad="51600">
              <a:schemeClr val="phClr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>
            <a:shade val="90000"/>
          </a:schemeClr>
        </a:solidFill>
        <a:blipFill>
          <a:blip xmlns:r="http://schemas.openxmlformats.org/officeDocument/2006/relationships" r:embed="rId2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tile tx="0" ty="0" sx="120000" sy="120000" flip="xy" algn="t"/>
        </a:blipFill>
        <a:blipFill rotWithShape="0">
          <a:blip xmlns:r="http://schemas.openxmlformats.org/officeDocument/2006/relationships" r:embed="rId3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Yamato Painting</Template>
  <TotalTime>471</TotalTime>
  <Words>383</Words>
  <Application>Microsoft Office PowerPoint</Application>
  <PresentationFormat>عرض على الشاشة (3:4)‏</PresentationFormat>
  <Paragraphs>79</Paragraphs>
  <Slides>15</Slides>
  <Notes>15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YamatoPainting</vt:lpstr>
      <vt:lpstr>بسم الله الرحمن الرحيم</vt:lpstr>
      <vt:lpstr>The Aim</vt:lpstr>
      <vt:lpstr>The five</vt:lpstr>
      <vt:lpstr>Samples </vt:lpstr>
      <vt:lpstr>Experiment</vt:lpstr>
      <vt:lpstr>Requirement</vt:lpstr>
      <vt:lpstr>  Various sources of isolation of :  </vt:lpstr>
      <vt:lpstr>الشريحة 8</vt:lpstr>
      <vt:lpstr>الشريحة 9</vt:lpstr>
      <vt:lpstr>الشريحة 10</vt:lpstr>
      <vt:lpstr>الشريحة 11</vt:lpstr>
      <vt:lpstr>الشريحة 12</vt:lpstr>
      <vt:lpstr>Result</vt:lpstr>
      <vt:lpstr>الشريحة 14</vt:lpstr>
      <vt:lpstr>Thanks…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salshahrani1</dc:creator>
  <cp:lastModifiedBy>user</cp:lastModifiedBy>
  <cp:revision>49</cp:revision>
  <dcterms:created xsi:type="dcterms:W3CDTF">2012-09-25T06:47:20Z</dcterms:created>
  <dcterms:modified xsi:type="dcterms:W3CDTF">2012-09-29T19:08:55Z</dcterms:modified>
</cp:coreProperties>
</file>