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5" r:id="rId10"/>
    <p:sldId id="266" r:id="rId11"/>
    <p:sldId id="267" r:id="rId12"/>
    <p:sldId id="271" r:id="rId13"/>
    <p:sldId id="274" r:id="rId14"/>
    <p:sldId id="270" r:id="rId15"/>
    <p:sldId id="275" r:id="rId16"/>
    <p:sldId id="276" r:id="rId17"/>
    <p:sldId id="277" r:id="rId18"/>
    <p:sldId id="278" r:id="rId19"/>
    <p:sldId id="279" r:id="rId20"/>
    <p:sldId id="283" r:id="rId21"/>
    <p:sldId id="284" r:id="rId22"/>
    <p:sldId id="285" r:id="rId23"/>
    <p:sldId id="288" r:id="rId24"/>
    <p:sldId id="28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140mic</a:t>
            </a:r>
            <a:br>
              <a:rPr lang="en-US" b="1" dirty="0"/>
            </a:br>
            <a:r>
              <a:rPr lang="en-US" b="1" dirty="0"/>
              <a:t>General Microbiology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b="1" dirty="0" err="1"/>
              <a:t>Madeha</a:t>
            </a:r>
            <a:r>
              <a:rPr lang="en-US" b="1" dirty="0"/>
              <a:t> Al-</a:t>
            </a:r>
            <a:r>
              <a:rPr lang="en-US" b="1" dirty="0" err="1"/>
              <a:t>Onazi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537420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rgbClr val="0070C0"/>
                </a:solidFill>
              </a:rPr>
              <a:t>SIMPLE STAIN :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2528651"/>
            <a:ext cx="9601196" cy="331893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/>
              <a:t> The simple stain is a very simple staining procedure involving only one stain. </a:t>
            </a:r>
          </a:p>
          <a:p>
            <a:pPr marL="0" indent="0" algn="l">
              <a:buNone/>
            </a:pPr>
            <a:r>
              <a:rPr lang="en-US" sz="3200" dirty="0"/>
              <a:t> You may choose from methylene blue, safranin, and crystal violet.</a:t>
            </a:r>
          </a:p>
          <a:p>
            <a:pPr marL="0" indent="0" algn="l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893128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The Method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3120" y="2560319"/>
            <a:ext cx="3820160" cy="3472835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043340" y="2560319"/>
            <a:ext cx="5856308" cy="3472835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FF0000"/>
                </a:solidFill>
              </a:rPr>
              <a:t>1. Prepare the smear.</a:t>
            </a:r>
          </a:p>
          <a:p>
            <a:pPr marL="0" indent="0" algn="l">
              <a:buNone/>
            </a:pPr>
            <a:r>
              <a:rPr lang="en-US" sz="2800" dirty="0"/>
              <a:t>- place a small drop of water on a clean slide. Drag the sterile inoculating needle tip through the edge of colony.  </a:t>
            </a:r>
          </a:p>
          <a:p>
            <a:pPr marL="0" indent="0" algn="l">
              <a:buNone/>
            </a:pPr>
            <a:r>
              <a:rPr lang="en-US" sz="2800" dirty="0"/>
              <a:t>- Gently spread the mixture into a circle to spread out.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46271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SIMPLE STAIN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b="1" dirty="0">
                <a:solidFill>
                  <a:srgbClr val="FF0000"/>
                </a:solidFill>
              </a:rPr>
              <a:t>2. Let the smear air dry completely.</a:t>
            </a:r>
          </a:p>
          <a:p>
            <a:pPr marL="0" indent="0" algn="l">
              <a:buNone/>
            </a:pPr>
            <a:r>
              <a:rPr lang="en-US" sz="3200" dirty="0">
                <a:solidFill>
                  <a:srgbClr val="FF0000"/>
                </a:solidFill>
              </a:rPr>
              <a:t> </a:t>
            </a:r>
            <a:endParaRPr lang="ar-SA" sz="3200" dirty="0">
              <a:solidFill>
                <a:srgbClr val="FF000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8322" y="2556931"/>
            <a:ext cx="3893270" cy="358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29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SIMPLE STAIN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71195" y="2622920"/>
            <a:ext cx="10469250" cy="3318936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>
                <a:solidFill>
                  <a:srgbClr val="FF0000"/>
                </a:solidFill>
              </a:rPr>
              <a:t>3. Heat-Fix the smear.</a:t>
            </a:r>
          </a:p>
          <a:p>
            <a:pPr marL="0" indent="0" algn="l">
              <a:buNone/>
            </a:pPr>
            <a:r>
              <a:rPr lang="en-US" sz="2800" dirty="0"/>
              <a:t> Smears are heat-fixed by quickly</a:t>
            </a:r>
          </a:p>
          <a:p>
            <a:pPr marL="0" indent="0" algn="l">
              <a:buNone/>
            </a:pPr>
            <a:r>
              <a:rPr lang="en-US" sz="2800" dirty="0"/>
              <a:t> passing the slide through a flame two or three times.</a:t>
            </a:r>
          </a:p>
          <a:p>
            <a:pPr marL="0" indent="0" algn="l">
              <a:buNone/>
            </a:pPr>
            <a:r>
              <a:rPr lang="en-US" sz="2800" dirty="0"/>
              <a:t> This causes the microbes to stick to the slide</a:t>
            </a:r>
          </a:p>
          <a:p>
            <a:pPr marL="0" indent="0" algn="l">
              <a:buNone/>
            </a:pPr>
            <a:r>
              <a:rPr lang="en-US" sz="2800" dirty="0"/>
              <a:t> and not get washed off during the staining process.</a:t>
            </a:r>
            <a:endParaRPr lang="ar-SA" sz="2800" dirty="0"/>
          </a:p>
        </p:txBody>
      </p:sp>
      <p:pic>
        <p:nvPicPr>
          <p:cNvPr id="4" name="عنصر نائب للمحتوى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453" y="2539999"/>
            <a:ext cx="3205113" cy="35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0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SIMPLE STAIN :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25484" y="2644424"/>
            <a:ext cx="4002268" cy="3124780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797485" y="2560320"/>
            <a:ext cx="5102163" cy="3310128"/>
          </a:xfrm>
        </p:spPr>
        <p:txBody>
          <a:bodyPr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FF0000"/>
                </a:solidFill>
              </a:rPr>
              <a:t>4. Stain the smear.  </a:t>
            </a:r>
          </a:p>
          <a:p>
            <a:pPr marL="0" indent="0" algn="l">
              <a:buNone/>
            </a:pPr>
            <a:r>
              <a:rPr lang="en-US" sz="2800" dirty="0"/>
              <a:t> Place the slide on a rack over the sink.  Flood the smear with stain and let it for 60-90 seconds.  Rinse gently and blot dry.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59774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SIMPLE STAIN :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2560320"/>
            <a:ext cx="5137608" cy="3585955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5. Then, place a drop of oil directly on the stained smear .Turn the oil lens into position and fine focus to observe the cells.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071188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RESULT</a:t>
            </a:r>
            <a:endParaRPr lang="ar-SA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16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Coccus (cocci pl.)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8575" y="2635060"/>
            <a:ext cx="4564897" cy="3235388"/>
          </a:xfrm>
        </p:spPr>
      </p:pic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04874" y="2635060"/>
            <a:ext cx="4891724" cy="3235388"/>
          </a:xfrm>
        </p:spPr>
      </p:pic>
    </p:spTree>
    <p:extLst>
      <p:ext uri="{BB962C8B-B14F-4D97-AF65-F5344CB8AC3E}">
        <p14:creationId xmlns:p14="http://schemas.microsoft.com/office/powerpoint/2010/main" val="1717489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Bacillus (Bacilli pl.)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86260" y="2588918"/>
            <a:ext cx="5816337" cy="3472517"/>
          </a:xfrm>
        </p:spPr>
      </p:pic>
    </p:spTree>
    <p:extLst>
      <p:ext uri="{BB962C8B-B14F-4D97-AF65-F5344CB8AC3E}">
        <p14:creationId xmlns:p14="http://schemas.microsoft.com/office/powerpoint/2010/main" val="2128415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Spirillum (</a:t>
            </a:r>
            <a:r>
              <a:rPr lang="en-US" b="1" dirty="0" err="1">
                <a:solidFill>
                  <a:srgbClr val="FF0000"/>
                </a:solidFill>
              </a:rPr>
              <a:t>Spirilli</a:t>
            </a:r>
            <a:r>
              <a:rPr lang="en-US" b="1" dirty="0">
                <a:solidFill>
                  <a:srgbClr val="FF0000"/>
                </a:solidFill>
              </a:rPr>
              <a:t> pl.)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84602" y="2450969"/>
            <a:ext cx="6070862" cy="3780149"/>
          </a:xfrm>
        </p:spPr>
      </p:pic>
    </p:spTree>
    <p:extLst>
      <p:ext uri="{BB962C8B-B14F-4D97-AF65-F5344CB8AC3E}">
        <p14:creationId xmlns:p14="http://schemas.microsoft.com/office/powerpoint/2010/main" val="284538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/>
              <a:t>Staining </a:t>
            </a:r>
          </a:p>
          <a:p>
            <a:pPr marL="0" indent="0" algn="ctr">
              <a:buNone/>
            </a:pPr>
            <a:br>
              <a:rPr lang="en-US" sz="4000" b="1" dirty="0"/>
            </a:br>
            <a:r>
              <a:rPr lang="en-US" sz="4000" b="1" dirty="0"/>
              <a:t>SIMPLE STAIN + NEGATIVE STAIN</a:t>
            </a:r>
            <a:endParaRPr lang="ar-SA" sz="4000" b="1" dirty="0"/>
          </a:p>
        </p:txBody>
      </p:sp>
      <p:sp>
        <p:nvSpPr>
          <p:cNvPr id="4" name="مستطيل 3"/>
          <p:cNvSpPr/>
          <p:nvPr/>
        </p:nvSpPr>
        <p:spPr>
          <a:xfrm>
            <a:off x="4827725" y="1368400"/>
            <a:ext cx="18389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/>
              <a:t>LAB 6</a:t>
            </a:r>
          </a:p>
        </p:txBody>
      </p:sp>
    </p:spTree>
    <p:extLst>
      <p:ext uri="{BB962C8B-B14F-4D97-AF65-F5344CB8AC3E}">
        <p14:creationId xmlns:p14="http://schemas.microsoft.com/office/powerpoint/2010/main" val="3149004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NEGATIVE STAIN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380383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NEGATIVE STAIN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1. Place a very small drop of </a:t>
            </a:r>
            <a:r>
              <a:rPr lang="en-US" sz="2800" dirty="0" err="1"/>
              <a:t>nigrosin</a:t>
            </a:r>
            <a:r>
              <a:rPr lang="en-US" sz="2800" dirty="0"/>
              <a:t> near one end of a well-cleaned and flamed slide. </a:t>
            </a:r>
          </a:p>
          <a:p>
            <a:pPr marL="0" indent="0" algn="l">
              <a:buNone/>
            </a:pPr>
            <a:r>
              <a:rPr lang="en-US" sz="2800" dirty="0"/>
              <a:t>2. Remove a small amount of the culture with an inoculating loop and disperse it in the drop of stain .</a:t>
            </a:r>
            <a:endParaRPr lang="ar-SA" sz="2800" dirty="0"/>
          </a:p>
          <a:p>
            <a:pPr marL="0" indent="0" algn="l">
              <a:buNone/>
            </a:pPr>
            <a:r>
              <a:rPr lang="en-US" sz="2800" dirty="0"/>
              <a:t>3. Use another clean slide to spread the drop of stain containing the organism using the following technique.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260034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NEGATIVE STAIN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5. Allow the smear to dry without heating. </a:t>
            </a:r>
          </a:p>
          <a:p>
            <a:pPr marL="0" indent="0" algn="l">
              <a:buNone/>
            </a:pPr>
            <a:r>
              <a:rPr lang="en-US" sz="2800" dirty="0"/>
              <a:t>6. Observe the cells with microscope. </a:t>
            </a:r>
          </a:p>
        </p:txBody>
      </p:sp>
    </p:spTree>
    <p:extLst>
      <p:ext uri="{BB962C8B-B14F-4D97-AF65-F5344CB8AC3E}">
        <p14:creationId xmlns:p14="http://schemas.microsoft.com/office/powerpoint/2010/main" val="3597991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NEGATIVE STAIN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88676" y="2516958"/>
            <a:ext cx="6872140" cy="3648172"/>
          </a:xfr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268" y="2791968"/>
            <a:ext cx="1807464" cy="127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38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RESULT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50975" y="2469824"/>
            <a:ext cx="4516192" cy="3610466"/>
          </a:xfrm>
        </p:spPr>
      </p:pic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6849" y="2469824"/>
            <a:ext cx="4759749" cy="3610466"/>
          </a:xfrm>
        </p:spPr>
      </p:pic>
      <p:sp>
        <p:nvSpPr>
          <p:cNvPr id="9" name="مستطيل 8"/>
          <p:cNvSpPr/>
          <p:nvPr/>
        </p:nvSpPr>
        <p:spPr>
          <a:xfrm>
            <a:off x="6515598" y="6334780"/>
            <a:ext cx="4002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Negatively Stained Cocci</a:t>
            </a:r>
            <a:endParaRPr lang="ar-SA" sz="2800" b="1" dirty="0"/>
          </a:p>
        </p:txBody>
      </p:sp>
      <p:sp>
        <p:nvSpPr>
          <p:cNvPr id="10" name="مستطيل 9"/>
          <p:cNvSpPr/>
          <p:nvPr/>
        </p:nvSpPr>
        <p:spPr>
          <a:xfrm>
            <a:off x="1533219" y="6334780"/>
            <a:ext cx="4351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Negatively Stained Bacillus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724016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1264936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PURPOSE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3263942"/>
            <a:ext cx="9601196" cy="247698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b="1" dirty="0"/>
              <a:t>To recognize the three basic shapes of bacterial cells.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353485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THREE COMMON SHAPES OF BACTERIA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373" y="2507531"/>
            <a:ext cx="8625525" cy="3601038"/>
          </a:xfrm>
        </p:spPr>
      </p:pic>
    </p:spTree>
    <p:extLst>
      <p:ext uri="{BB962C8B-B14F-4D97-AF65-F5344CB8AC3E}">
        <p14:creationId xmlns:p14="http://schemas.microsoft.com/office/powerpoint/2010/main" val="169473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2854" y="1114108"/>
            <a:ext cx="9601196" cy="893802"/>
          </a:xfrm>
        </p:spPr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1- Coccus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9814" y="2556932"/>
            <a:ext cx="9906783" cy="3318936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000" b="1" dirty="0"/>
              <a:t>Having one of the following arrangements:   </a:t>
            </a:r>
          </a:p>
          <a:p>
            <a:pPr marL="0" indent="0" algn="l">
              <a:buNone/>
            </a:pPr>
            <a:r>
              <a:rPr lang="en-US" dirty="0"/>
              <a:t> </a:t>
            </a:r>
            <a:r>
              <a:rPr lang="en-US" b="1" dirty="0"/>
              <a:t>Diplococcus:</a:t>
            </a:r>
            <a:r>
              <a:rPr lang="en-US" dirty="0"/>
              <a:t> a pair of cocci</a:t>
            </a:r>
          </a:p>
          <a:p>
            <a:pPr marL="0" indent="0" algn="l">
              <a:buNone/>
            </a:pPr>
            <a:r>
              <a:rPr lang="en-US" dirty="0"/>
              <a:t> </a:t>
            </a:r>
            <a:r>
              <a:rPr lang="en-US" b="1" dirty="0"/>
              <a:t>Streptococcus:</a:t>
            </a:r>
            <a:r>
              <a:rPr lang="en-US" dirty="0"/>
              <a:t> a chain of cocci</a:t>
            </a:r>
          </a:p>
          <a:p>
            <a:pPr marL="0" indent="0" algn="l">
              <a:buNone/>
            </a:pPr>
            <a:r>
              <a:rPr lang="en-US" dirty="0"/>
              <a:t> </a:t>
            </a:r>
            <a:r>
              <a:rPr lang="en-US" b="1" dirty="0"/>
              <a:t>Tetrad:</a:t>
            </a:r>
            <a:r>
              <a:rPr lang="en-US" dirty="0"/>
              <a:t> a square of 4 cocci</a:t>
            </a:r>
          </a:p>
          <a:p>
            <a:pPr marL="0" indent="0" algn="l">
              <a:buNone/>
            </a:pPr>
            <a:r>
              <a:rPr lang="en-US" b="1" dirty="0"/>
              <a:t> </a:t>
            </a:r>
            <a:r>
              <a:rPr lang="en-US" b="1" dirty="0" err="1"/>
              <a:t>Sarcina</a:t>
            </a:r>
            <a:r>
              <a:rPr lang="en-US" b="1" dirty="0"/>
              <a:t>: </a:t>
            </a:r>
            <a:r>
              <a:rPr lang="en-US" dirty="0"/>
              <a:t>a cube of 8 cocci</a:t>
            </a:r>
          </a:p>
          <a:p>
            <a:pPr marL="0" indent="0" algn="l">
              <a:buNone/>
            </a:pPr>
            <a:r>
              <a:rPr lang="en-US" dirty="0"/>
              <a:t> </a:t>
            </a:r>
            <a:r>
              <a:rPr lang="en-US" b="1" dirty="0"/>
              <a:t>Staphylococcus:</a:t>
            </a:r>
            <a:r>
              <a:rPr lang="en-US" dirty="0"/>
              <a:t> cocci in </a:t>
            </a:r>
          </a:p>
          <a:p>
            <a:pPr marL="0" indent="0" algn="l">
              <a:buNone/>
            </a:pPr>
            <a:r>
              <a:rPr lang="en-US" dirty="0"/>
              <a:t>irregular, often grape-like clusters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686" y="2556932"/>
            <a:ext cx="3459637" cy="313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177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2-Bacillus.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/>
              <a:t> Bacillus: a single bacillus</a:t>
            </a:r>
          </a:p>
          <a:p>
            <a:pPr marL="0" indent="0" algn="l">
              <a:buNone/>
            </a:pPr>
            <a:r>
              <a:rPr lang="en-US" sz="3200" dirty="0"/>
              <a:t> Streptobacillus: bacilli in chains</a:t>
            </a:r>
          </a:p>
          <a:p>
            <a:pPr marL="0" indent="0" algn="l">
              <a:buNone/>
            </a:pPr>
            <a:r>
              <a:rPr lang="en-US" sz="3200" dirty="0"/>
              <a:t> Coccobacillus: oval and similar</a:t>
            </a:r>
          </a:p>
          <a:p>
            <a:pPr marL="0" indent="0" algn="l">
              <a:buNone/>
            </a:pPr>
            <a:r>
              <a:rPr lang="en-US" sz="3200" dirty="0"/>
              <a:t> to a coccus</a:t>
            </a:r>
          </a:p>
          <a:p>
            <a:pPr marL="0" indent="0" algn="l">
              <a:buNone/>
            </a:pPr>
            <a:endParaRPr lang="ar-SA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261" y="2556931"/>
            <a:ext cx="4260915" cy="350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5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3-Spiral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/>
              <a:t> Vibrio: an incomplete spiral or comma-shaped</a:t>
            </a:r>
          </a:p>
          <a:p>
            <a:pPr marL="0" indent="0" algn="l">
              <a:buNone/>
            </a:pPr>
            <a:r>
              <a:rPr lang="en-US" sz="3200" dirty="0"/>
              <a:t> Spirillum: a thick, rigid spiral</a:t>
            </a:r>
          </a:p>
          <a:p>
            <a:pPr marL="0" indent="0" algn="l">
              <a:buNone/>
            </a:pPr>
            <a:r>
              <a:rPr lang="en-US" sz="3200" dirty="0"/>
              <a:t> Spirochete: a thin, flexible spiral</a:t>
            </a:r>
            <a:endParaRPr lang="ar-SA" sz="3200" dirty="0"/>
          </a:p>
          <a:p>
            <a:pPr marL="0" indent="0" algn="l">
              <a:buNone/>
            </a:pPr>
            <a:r>
              <a:rPr lang="ar-SA" sz="3200" dirty="0"/>
              <a:t> </a:t>
            </a:r>
            <a:endParaRPr lang="en-US" sz="3200" dirty="0"/>
          </a:p>
          <a:p>
            <a:pPr marL="0" indent="0" algn="l">
              <a:buNone/>
            </a:pPr>
            <a:endParaRPr lang="ar-SA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040" y="3149601"/>
            <a:ext cx="393192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1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20" y="944880"/>
            <a:ext cx="877824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34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11252" y="1692022"/>
            <a:ext cx="6815669" cy="151553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SIMPLE STAIN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66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233</TotalTime>
  <Words>441</Words>
  <Application>Microsoft Office PowerPoint</Application>
  <PresentationFormat>شاشة عريضة</PresentationFormat>
  <Paragraphs>66</Paragraphs>
  <Slides>24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8" baseType="lpstr">
      <vt:lpstr>Arial</vt:lpstr>
      <vt:lpstr>Garamond</vt:lpstr>
      <vt:lpstr>Times New Roman</vt:lpstr>
      <vt:lpstr>عضوي</vt:lpstr>
      <vt:lpstr>140mic General Microbiology</vt:lpstr>
      <vt:lpstr>عرض تقديمي في PowerPoint</vt:lpstr>
      <vt:lpstr>PURPOSE </vt:lpstr>
      <vt:lpstr>THE THREE COMMON SHAPES OF BACTERIA</vt:lpstr>
      <vt:lpstr>1- Coccus</vt:lpstr>
      <vt:lpstr>2-Bacillus.</vt:lpstr>
      <vt:lpstr>3-Spiral</vt:lpstr>
      <vt:lpstr>عرض تقديمي في PowerPoint</vt:lpstr>
      <vt:lpstr>SIMPLE STAIN</vt:lpstr>
      <vt:lpstr>SIMPLE STAIN :</vt:lpstr>
      <vt:lpstr>The Method</vt:lpstr>
      <vt:lpstr>SIMPLE STAIN :</vt:lpstr>
      <vt:lpstr>SIMPLE STAIN :</vt:lpstr>
      <vt:lpstr>SIMPLE STAIN :</vt:lpstr>
      <vt:lpstr>SIMPLE STAIN :</vt:lpstr>
      <vt:lpstr>RESULT</vt:lpstr>
      <vt:lpstr>Coccus (cocci pl.)</vt:lpstr>
      <vt:lpstr>Bacillus (Bacilli pl.)</vt:lpstr>
      <vt:lpstr>Spirillum (Spirilli pl.)</vt:lpstr>
      <vt:lpstr>NEGATIVE STAIN</vt:lpstr>
      <vt:lpstr>NEGATIVE STAIN</vt:lpstr>
      <vt:lpstr>NEGATIVE STAIN</vt:lpstr>
      <vt:lpstr>NEGATIVE STAIN</vt:lpstr>
      <vt:lpstr>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140mic </dc:title>
  <dc:creator>عبدالله العنزي</dc:creator>
  <cp:lastModifiedBy>عبدالله العنزي</cp:lastModifiedBy>
  <cp:revision>21</cp:revision>
  <dcterms:created xsi:type="dcterms:W3CDTF">2017-03-14T09:56:11Z</dcterms:created>
  <dcterms:modified xsi:type="dcterms:W3CDTF">2017-03-22T20:42:16Z</dcterms:modified>
</cp:coreProperties>
</file>