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4"/>
  </p:notesMasterIdLst>
  <p:sldIdLst>
    <p:sldId id="256" r:id="rId2"/>
    <p:sldId id="272" r:id="rId3"/>
    <p:sldId id="273" r:id="rId4"/>
    <p:sldId id="276" r:id="rId5"/>
    <p:sldId id="274" r:id="rId6"/>
    <p:sldId id="277" r:id="rId7"/>
    <p:sldId id="278" r:id="rId8"/>
    <p:sldId id="284" r:id="rId9"/>
    <p:sldId id="283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9" r:id="rId29"/>
    <p:sldId id="330" r:id="rId30"/>
    <p:sldId id="328" r:id="rId31"/>
    <p:sldId id="331" r:id="rId32"/>
    <p:sldId id="332" r:id="rId33"/>
    <p:sldId id="333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281" r:id="rId48"/>
    <p:sldId id="286" r:id="rId49"/>
    <p:sldId id="310" r:id="rId50"/>
    <p:sldId id="311" r:id="rId51"/>
    <p:sldId id="312" r:id="rId52"/>
    <p:sldId id="290" r:id="rId53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7" autoAdjust="0"/>
  </p:normalViewPr>
  <p:slideViewPr>
    <p:cSldViewPr>
      <p:cViewPr>
        <p:scale>
          <a:sx n="70" d="100"/>
          <a:sy n="70" d="100"/>
        </p:scale>
        <p:origin x="-123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17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3AB1566-23F4-4E6A-9C12-2F60AF6520D3}" type="datetimeFigureOut">
              <a:rPr lang="x-none" smtClean="0"/>
              <a:pPr/>
              <a:t>10/1/2016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A8A9835-1A4A-45E3-9958-D20D437A655C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92238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573163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675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/>
          <a:lstStyle>
            <a:lvl1pPr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DC9D81A-7005-4760-B108-C5484DB552BA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Tahoma" panose="020B0604030504040204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/>
          <a:lstStyle/>
          <a:p>
            <a:endParaRPr lang="x-none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85237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52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04970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081954C-9025-4BF9-9CE9-32AF5BCA3C91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062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8CE-C050-45F0-8E42-66AD409BA064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37825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0219-BE7D-451F-8743-22F67553D316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945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5E1-EC98-47B3-AEBA-57E662ECFB73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9529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02FC-C6DA-4836-A511-19AAF35C991A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2152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2CCDE-8A7F-455A-8D6C-E6133E28A5D8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13303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5CA50-97B0-4921-981C-D6F7B02BEA2B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70908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6EC72-5E23-4691-B0DF-8CE3B65FC7C9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04184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4C4C-4D34-4722-BBFA-8370B1A8237F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05414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8489D-E10D-40FA-A29B-D21F1C8D6A15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09108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EFE-3E88-493F-AE9F-562A00B338F3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215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A23D76A-914E-4745-9886-412FC9407033}" type="datetime1">
              <a:rPr lang="en-US" smtClean="0"/>
              <a:pPr/>
              <a:t>10/1/2016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2354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Introduction To System Analysis and Design</a:t>
            </a:r>
            <a:endParaRPr lang="x-none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1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3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4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7A58016D-E162-458C-8909-143F4CBDB0A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741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</a:rPr>
              <a:t>Each of the phases include a set of steps, which rely on techniques that produce specific deliverables that provide understanding about the project.</a:t>
            </a:r>
          </a:p>
        </p:txBody>
      </p:sp>
    </p:spTree>
    <p:extLst>
      <p:ext uri="{BB962C8B-B14F-4D97-AF65-F5344CB8AC3E}">
        <p14:creationId xmlns:p14="http://schemas.microsoft.com/office/powerpoint/2010/main" xmlns="" val="60874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DBA5DDD-8831-4FD6-BBF6-F3370198C73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843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</a:rPr>
              <a:t>To Understand the SDLC: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Each phase consists of steps that lead to specific deliverables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The system evolves through gradual refinement</a:t>
            </a:r>
          </a:p>
        </p:txBody>
      </p:sp>
    </p:spTree>
    <p:extLst>
      <p:ext uri="{BB962C8B-B14F-4D97-AF65-F5344CB8AC3E}">
        <p14:creationId xmlns:p14="http://schemas.microsoft.com/office/powerpoint/2010/main" xmlns="" val="227694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A2C3221C-C571-4B28-ACA9-23E5BE5413E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946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700808"/>
            <a:ext cx="7290055" cy="4752528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This phase is the fundamental process of understanding why an information system should be built.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The Planning phase will also determine how the project team will go about building the information system.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The Planning phase is composed of two planning steps.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xmlns="" val="276747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5FC56B0D-5DCF-4847-91F1-166BE032779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048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dirty="0" smtClean="0">
                <a:latin typeface="Arial" panose="020B0604020202020204" pitchFamily="34" charset="0"/>
              </a:rPr>
              <a:t>During </a:t>
            </a:r>
            <a:r>
              <a:rPr lang="en-US" altLang="en-US" sz="2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project initiation</a:t>
            </a:r>
            <a:r>
              <a:rPr lang="en-US" altLang="en-US" sz="2800" dirty="0" smtClean="0">
                <a:latin typeface="Arial" panose="020B0604020202020204" pitchFamily="34" charset="0"/>
              </a:rPr>
              <a:t>, the system’s </a:t>
            </a:r>
            <a:r>
              <a:rPr lang="en-US" altLang="en-US" sz="2800" b="1" u="sng" dirty="0" smtClean="0">
                <a:latin typeface="Arial" panose="020B0604020202020204" pitchFamily="34" charset="0"/>
              </a:rPr>
              <a:t>business value</a:t>
            </a:r>
            <a:r>
              <a:rPr lang="en-US" altLang="en-US" sz="2800" dirty="0" smtClean="0">
                <a:latin typeface="Arial" panose="020B0604020202020204" pitchFamily="34" charset="0"/>
              </a:rPr>
              <a:t> to the organization is identified (How will it lower costs or increase revenues?) as well as the </a:t>
            </a:r>
            <a:r>
              <a:rPr lang="en-US" altLang="en-US" sz="2800" b="1" u="sng" dirty="0" smtClean="0">
                <a:latin typeface="Arial" panose="020B0604020202020204" pitchFamily="34" charset="0"/>
              </a:rPr>
              <a:t>feasibility</a:t>
            </a:r>
            <a:r>
              <a:rPr lang="en-US" altLang="en-US" sz="2800" dirty="0" smtClean="0">
                <a:latin typeface="Arial" panose="020B0604020202020204" pitchFamily="34" charset="0"/>
              </a:rPr>
              <a:t> of the project from different point of views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dirty="0" smtClean="0">
                <a:latin typeface="Arial" panose="020B0604020202020204" pitchFamily="34" charset="0"/>
              </a:rPr>
              <a:t>During </a:t>
            </a:r>
            <a:r>
              <a:rPr lang="en-US" altLang="en-US" sz="2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project management</a:t>
            </a:r>
            <a:r>
              <a:rPr lang="en-US" altLang="en-US" sz="2800" dirty="0" smtClean="0">
                <a:latin typeface="Arial" panose="020B0604020202020204" pitchFamily="34" charset="0"/>
              </a:rPr>
              <a:t>, the project manager creates a work plan, staffs the project, and puts techniques in place to help the project team control and direct the project through the entire SDLC.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000" dirty="0" smtClean="0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xmlns="" val="7444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8B6F2646-081D-4319-97F9-FEEA653C75E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150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7290055" cy="402336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The analysis phase answers the questions of who will use the system, what the system will do, and where and when it will be used.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During this phase the project team investigates any current system(s), identifies improvement opportunities, and develops a concept for the new system.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This phase has three analysis steps.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xmlns="" val="20662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3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4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7CA71982-1FF6-4723-8EBA-1E84AB32F36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Analysis</a:t>
            </a:r>
          </a:p>
        </p:txBody>
      </p:sp>
      <p:sp>
        <p:nvSpPr>
          <p:cNvPr id="2253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Analysis strategy</a:t>
            </a:r>
            <a:r>
              <a:rPr lang="en-US" altLang="en-US" sz="2800" dirty="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800" dirty="0" smtClean="0">
                <a:latin typeface="Arial" panose="020B0604020202020204" pitchFamily="34" charset="0"/>
              </a:rPr>
              <a:t>This is developed to guide the projects team’s efforts. This includes an analysis of the current system.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Requirements gathering</a:t>
            </a:r>
            <a:r>
              <a:rPr lang="en-US" altLang="en-US" sz="2800" dirty="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800" dirty="0" smtClean="0">
                <a:latin typeface="Arial" panose="020B0604020202020204" pitchFamily="34" charset="0"/>
              </a:rPr>
              <a:t>The analysis of this information leads to the development of a concept for a new system. This concept is used to build a set of analysis models.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System proposal</a:t>
            </a:r>
            <a:r>
              <a:rPr lang="en-US" altLang="en-US" sz="2800" dirty="0" smtClean="0">
                <a:latin typeface="Arial" panose="020B0604020202020204" pitchFamily="34" charset="0"/>
              </a:rPr>
              <a:t>: The proposal is presented to the project sponsor and other key individuals who decide whether the project should continue to move forward.</a:t>
            </a:r>
            <a:endParaRPr lang="en-US" altLang="en-US" sz="2800" dirty="0" smtClean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58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D052B3DD-CC6B-42C0-A550-95AFA6BDCA0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458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844824"/>
            <a:ext cx="7290055" cy="402336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The system proposal is the initial deliverable that describes what business requirements the new system should meet.</a:t>
            </a:r>
          </a:p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The deliverable from this phase is both an analysis and a high-level initial design for the new system.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xmlns="" val="35058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F5EC570-BC77-4A02-8202-0FD46E50739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560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In this phases it is decided how the system will operate, in terms of the hardware, software, and network infrastructure; the user interface, forms, and reports that will be used; and the specific programs, databases, and files that will be needed.</a:t>
            </a:r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55629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3BC186E1-DD16-4FD5-B625-2B4152D28C38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Design</a:t>
            </a:r>
          </a:p>
        </p:txBody>
      </p:sp>
      <p:sp>
        <p:nvSpPr>
          <p:cNvPr id="2662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Design Strategy</a:t>
            </a:r>
            <a:r>
              <a:rPr lang="en-US" altLang="en-US" sz="3200" dirty="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3200" dirty="0" smtClean="0">
                <a:latin typeface="Arial" panose="020B0604020202020204" pitchFamily="34" charset="0"/>
              </a:rPr>
              <a:t>This clarifies whether the system will be developed by the company or outside the company.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Architecture Design</a:t>
            </a:r>
            <a:r>
              <a:rPr lang="en-US" altLang="en-US" sz="3200" dirty="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3200" dirty="0" smtClean="0">
                <a:latin typeface="Arial" panose="020B0604020202020204" pitchFamily="34" charset="0"/>
              </a:rPr>
              <a:t>This describes the hardware, software, and network infrastructure that will be used.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Database and File Specifications</a:t>
            </a:r>
            <a:r>
              <a:rPr lang="en-US" altLang="en-US" sz="3200" dirty="0" smtClean="0">
                <a:latin typeface="Arial" panose="020B0604020202020204" pitchFamily="34" charset="0"/>
              </a:rPr>
              <a:t>: These documents define what and where the data will be stored.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3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Program Design</a:t>
            </a:r>
            <a:r>
              <a:rPr lang="en-US" altLang="en-US" sz="3200" dirty="0" smtClean="0">
                <a:latin typeface="Arial" panose="020B0604020202020204" pitchFamily="34" charset="0"/>
              </a:rPr>
              <a:t>: Defines what programs need to be written and what they will do.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3200" dirty="0" smtClean="0">
                <a:latin typeface="Arial" panose="020B0604020202020204" pitchFamily="34" charset="0"/>
              </a:rPr>
              <a:t>        </a:t>
            </a:r>
            <a:r>
              <a:rPr lang="en-US" altLang="en-US" sz="3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UI  Design</a:t>
            </a:r>
          </a:p>
        </p:txBody>
      </p:sp>
    </p:spTree>
    <p:extLst>
      <p:ext uri="{BB962C8B-B14F-4D97-AF65-F5344CB8AC3E}">
        <p14:creationId xmlns:p14="http://schemas.microsoft.com/office/powerpoint/2010/main" xmlns="" val="3744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6EBE460-8AD9-4877-8C93-3A25F976DC1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765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55576" y="1916832"/>
            <a:ext cx="7290055" cy="402336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During this phase, the system is either developed or purchased (in the case of packaged software).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This phase is usually the longest and most expensive part of the process.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The phase has three steps.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98963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What Is An Information System?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844824"/>
            <a:ext cx="7704856" cy="3312368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/>
              <a:t>    An information system is a collection of interrelated components that </a:t>
            </a:r>
            <a:r>
              <a:rPr lang="en-US" sz="2800" dirty="0" smtClean="0">
                <a:solidFill>
                  <a:schemeClr val="hlink"/>
                </a:solidFill>
              </a:rPr>
              <a:t>collect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hlink"/>
                </a:solidFill>
              </a:rPr>
              <a:t>process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dirty="0" smtClean="0">
                <a:solidFill>
                  <a:schemeClr val="hlink"/>
                </a:solidFill>
              </a:rPr>
              <a:t>store,</a:t>
            </a:r>
            <a:r>
              <a:rPr lang="en-US" sz="2800" dirty="0" smtClean="0"/>
              <a:t> and provide as </a:t>
            </a:r>
            <a:r>
              <a:rPr lang="en-US" sz="2800" dirty="0" smtClean="0">
                <a:solidFill>
                  <a:srgbClr val="FFC000"/>
                </a:solidFill>
              </a:rPr>
              <a:t>output</a:t>
            </a:r>
            <a:r>
              <a:rPr lang="en-US" sz="2800" dirty="0" smtClean="0"/>
              <a:t> the information needed to complete a business task.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2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5BA06B3E-85A9-491D-954D-CF3A442CB9F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867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altLang="en-US" sz="4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System Construction</a:t>
            </a:r>
            <a:r>
              <a:rPr lang="en-US" altLang="en-US" sz="4000" dirty="0" smtClean="0">
                <a:latin typeface="Arial" panose="020B0604020202020204" pitchFamily="34" charset="0"/>
              </a:rPr>
              <a:t>: The system is built and tested to make sure it performs as designed.</a:t>
            </a:r>
          </a:p>
          <a:p>
            <a:pPr eaLnBrk="1" hangingPunct="1"/>
            <a:r>
              <a:rPr lang="en-US" altLang="en-US" sz="4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Installation</a:t>
            </a:r>
            <a:r>
              <a:rPr lang="en-US" altLang="en-US" sz="4000" dirty="0" smtClean="0">
                <a:latin typeface="Arial" panose="020B0604020202020204" pitchFamily="34" charset="0"/>
              </a:rPr>
              <a:t>: Prepare to support the installed system.</a:t>
            </a:r>
          </a:p>
          <a:p>
            <a:pPr eaLnBrk="1" hangingPunct="1"/>
            <a:r>
              <a:rPr lang="en-US" altLang="en-US" sz="4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Support Plan</a:t>
            </a:r>
            <a:r>
              <a:rPr lang="en-US" altLang="en-US" sz="4000" dirty="0" smtClean="0">
                <a:latin typeface="Arial" panose="020B0604020202020204" pitchFamily="34" charset="0"/>
              </a:rPr>
              <a:t>: Includes a post-implementation review.</a:t>
            </a:r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05801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7505700" cy="1600200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dirty="0" smtClean="0"/>
              <a:t>Category I of the System Development Methodology:</a:t>
            </a:r>
            <a:br>
              <a:rPr lang="en-US" altLang="en-US" sz="3600" dirty="0" smtClean="0"/>
            </a:br>
            <a:r>
              <a:rPr lang="en-US" altLang="en-US" sz="3600" dirty="0" smtClean="0"/>
              <a:t> Structured Design</a:t>
            </a:r>
          </a:p>
        </p:txBody>
      </p:sp>
      <p:sp>
        <p:nvSpPr>
          <p:cNvPr id="3072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Structured design methodologies adopt a formal step-by-step approach to the SDLC that moves logically from one phase to the next.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3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This design methodology introduces the use of formal modeling or diagramming techniques to describe business processes (process models) and data (data models). 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ABBE5072-DB44-4FA1-8EA2-7664E96A16E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86217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4"/>
          <p:cNvSpPr>
            <a:spLocks noGrp="1" noChangeArrowheads="1"/>
          </p:cNvSpPr>
          <p:nvPr>
            <p:ph type="title"/>
          </p:nvPr>
        </p:nvSpPr>
        <p:spPr>
          <a:xfrm>
            <a:off x="1403648" y="476672"/>
            <a:ext cx="6510486" cy="888080"/>
          </a:xfrm>
          <a:noFill/>
        </p:spPr>
        <p:txBody>
          <a:bodyPr>
            <a:noAutofit/>
          </a:bodyPr>
          <a:lstStyle/>
          <a:p>
            <a:pPr algn="ctr"/>
            <a:r>
              <a:rPr lang="en-US" altLang="en-US" dirty="0"/>
              <a:t>Category I of the System Development Methodology: Waterfall </a:t>
            </a:r>
            <a:r>
              <a:rPr lang="en-US" altLang="en-US" dirty="0" smtClean="0"/>
              <a:t>Development</a:t>
            </a:r>
          </a:p>
        </p:txBody>
      </p:sp>
      <p:sp>
        <p:nvSpPr>
          <p:cNvPr id="3174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571500" y="1676400"/>
            <a:ext cx="8267700" cy="449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With waterfall development- based methodologies, the analysts and users proceed sequentially from one phase to the next.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The two key advantages of waterfall development-based methodologies are:</a:t>
            </a:r>
            <a:br>
              <a:rPr lang="en-US" altLang="en-US" sz="3600" dirty="0" smtClean="0">
                <a:latin typeface="Arial" panose="020B0604020202020204" pitchFamily="34" charset="0"/>
              </a:rPr>
            </a:br>
            <a:endParaRPr lang="en-US" altLang="en-US" sz="3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dirty="0" smtClean="0">
                <a:latin typeface="Arial" panose="020B0604020202020204" pitchFamily="34" charset="0"/>
              </a:rPr>
              <a:t>	- The system requirements are identified long before programming begins.</a:t>
            </a:r>
            <a:br>
              <a:rPr lang="en-US" altLang="en-US" sz="3600" dirty="0" smtClean="0">
                <a:latin typeface="Arial" panose="020B0604020202020204" pitchFamily="34" charset="0"/>
              </a:rPr>
            </a:br>
            <a:r>
              <a:rPr lang="en-US" altLang="en-US" sz="3600" dirty="0" smtClean="0">
                <a:latin typeface="Arial" panose="020B0604020202020204" pitchFamily="34" charset="0"/>
              </a:rPr>
              <a:t>- Changes to the requirements are minimized as the project proceeds.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1675EB7-6312-4DC8-8C2D-5D1CD35E79B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86656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>
                <a:solidFill>
                  <a:srgbClr val="FF0000"/>
                </a:solidFill>
              </a:rPr>
              <a:t>Waterfall Development</a:t>
            </a:r>
          </a:p>
        </p:txBody>
      </p:sp>
      <p:sp>
        <p:nvSpPr>
          <p:cNvPr id="3277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The two key disadvantages of waterfall development-based methodologies are:</a:t>
            </a:r>
            <a:br>
              <a:rPr lang="en-US" altLang="en-US" sz="3600" dirty="0" smtClean="0">
                <a:latin typeface="Arial" panose="020B0604020202020204" pitchFamily="34" charset="0"/>
              </a:rPr>
            </a:br>
            <a:r>
              <a:rPr lang="en-US" altLang="en-US" sz="3600" dirty="0" smtClean="0">
                <a:latin typeface="Arial" panose="020B0604020202020204" pitchFamily="34" charset="0"/>
              </a:rPr>
              <a:t>	- The design must be completely specified before programming begins.</a:t>
            </a:r>
          </a:p>
          <a:p>
            <a:pPr eaLnBrk="1" hangingPunct="1">
              <a:buFontTx/>
              <a:buNone/>
            </a:pPr>
            <a:r>
              <a:rPr lang="en-US" altLang="en-US" sz="3600" dirty="0" smtClean="0">
                <a:latin typeface="Arial" panose="020B0604020202020204" pitchFamily="34" charset="0"/>
              </a:rPr>
              <a:t>		- A long time elapses between the completion of the system proposal in the analysis phase and the delivery of the system.</a:t>
            </a:r>
          </a:p>
          <a:p>
            <a:pPr eaLnBrk="1" hangingPunct="1"/>
            <a:endParaRPr lang="en-US" altLang="en-US" sz="4000" dirty="0" smtClean="0"/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96D0FDCA-2741-4388-A90B-41119B6DD6F8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120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pPr algn="ctr" eaLnBrk="1" hangingPunct="1"/>
            <a:r>
              <a:rPr lang="en-US" altLang="en-US" sz="4000" dirty="0" smtClean="0">
                <a:latin typeface="Arial" panose="020B0604020202020204" pitchFamily="34" charset="0"/>
              </a:rPr>
              <a:t>Waterfall Development-based Methodology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598A460C-640D-4D21-BB29-3E3D670216D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33797" name="Picture 12" descr="Chapter_01_illus1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21" t="35614" r="21246" b="36453"/>
          <a:stretch>
            <a:fillRect/>
          </a:stretch>
        </p:blipFill>
        <p:spPr bwMode="auto">
          <a:xfrm>
            <a:off x="1219200" y="1752600"/>
            <a:ext cx="6705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03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>
                <a:solidFill>
                  <a:srgbClr val="FF0000"/>
                </a:solidFill>
              </a:rPr>
              <a:t>Parallel Development</a:t>
            </a:r>
          </a:p>
        </p:txBody>
      </p:sp>
      <p:sp>
        <p:nvSpPr>
          <p:cNvPr id="3482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This methodology attempts to address the long time interval between the analysis phase and the delivery of the system.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Additional work: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Project division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Integration at the end.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5C9E0CCE-B183-4E4E-B359-0922E4051B66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42836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685800"/>
            <a:ext cx="75819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</a:rPr>
              <a:t/>
            </a:r>
            <a:br>
              <a:rPr lang="en-US" altLang="en-US" sz="4400" dirty="0" smtClean="0">
                <a:latin typeface="Arial" panose="020B0604020202020204" pitchFamily="34" charset="0"/>
              </a:rPr>
            </a:br>
            <a:r>
              <a:rPr lang="en-US" altLang="en-US" sz="2000" dirty="0" smtClean="0">
                <a:latin typeface="Arial" panose="020B0604020202020204" pitchFamily="34" charset="0"/>
              </a:rPr>
              <a:t>A general analysis/design for the entire system is performed and then the project is divided into a series of distinct subprojects.</a:t>
            </a:r>
            <a:br>
              <a:rPr lang="en-US" altLang="en-US" sz="2000" dirty="0" smtClean="0">
                <a:latin typeface="Arial" panose="020B0604020202020204" pitchFamily="34" charset="0"/>
              </a:rPr>
            </a:br>
            <a:endParaRPr lang="en-US" altLang="en-US" sz="2000" dirty="0" smtClean="0">
              <a:latin typeface="Arial" panose="020B0604020202020204" pitchFamily="34" charset="0"/>
            </a:endParaRPr>
          </a:p>
        </p:txBody>
      </p:sp>
      <p:pic>
        <p:nvPicPr>
          <p:cNvPr id="35845" name="Picture 4" descr="Chapter_01_illus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24" t="29546" r="8824" b="30302"/>
          <a:stretch>
            <a:fillRect/>
          </a:stretch>
        </p:blipFill>
        <p:spPr>
          <a:xfrm>
            <a:off x="838200" y="1676400"/>
            <a:ext cx="7391400" cy="4495800"/>
          </a:xfrm>
          <a:noFill/>
        </p:spPr>
      </p:pic>
      <p:sp>
        <p:nvSpPr>
          <p:cNvPr id="35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F0FF5A4-EA26-487F-AE61-A4F5E2599E7F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121536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077200" cy="16002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altLang="en-US" sz="5400" dirty="0" smtClean="0">
                <a:solidFill>
                  <a:srgbClr val="FF0000"/>
                </a:solidFill>
              </a:rPr>
              <a:t>Rapid Application </a:t>
            </a:r>
            <a:r>
              <a:rPr lang="en-US" altLang="en-US" sz="5400" dirty="0" smtClean="0">
                <a:solidFill>
                  <a:srgbClr val="FF0000"/>
                </a:solidFill>
              </a:rPr>
              <a:t>Development (RAD)</a:t>
            </a:r>
          </a:p>
        </p:txBody>
      </p:sp>
      <p:sp>
        <p:nvSpPr>
          <p:cNvPr id="3686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RAD-based methodologies adjust the SDLC phases to get some part of system developed quickly and into the hands of the users.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Most RAD-based methodologies recommend that analysts use special techniques and computer tools to speed up the analysis, design, and implementation phases, such as CASE (computer-aided software engineering) tools.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CA2EBDB-8C48-41CE-9176-6E03A6E8F8BE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27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04197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RAD: Phased Development</a:t>
            </a:r>
          </a:p>
        </p:txBody>
      </p:sp>
      <p:sp>
        <p:nvSpPr>
          <p:cNvPr id="3891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 smtClean="0">
                <a:latin typeface="Arial" panose="020B0604020202020204" pitchFamily="34" charset="0"/>
              </a:rPr>
              <a:t>This methodology breaks the overall system into a series of versions that are developed sequentially.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smtClean="0">
                <a:latin typeface="Arial" panose="020B0604020202020204" pitchFamily="34" charset="0"/>
              </a:rPr>
              <a:t>The team categorizes the requirements into a series of versions, then the most important and fundamental requirements are bundled into the first version of the system.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smtClean="0">
                <a:latin typeface="Arial" panose="020B0604020202020204" pitchFamily="34" charset="0"/>
              </a:rPr>
              <a:t>The analysis phase then leads into design and implementation; however, only with the set of requirements identified for version 1.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smtClean="0">
                <a:latin typeface="Arial" panose="020B0604020202020204" pitchFamily="34" charset="0"/>
              </a:rPr>
              <a:t>As each version is completed, the team begins work on a new version.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E6D7ACF-6530-4015-A947-03DB96B5363D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28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17127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82000" cy="762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200" dirty="0" smtClean="0">
                <a:latin typeface="Arial" panose="020B0604020202020204" pitchFamily="34" charset="0"/>
              </a:rPr>
              <a:t>Phased Development-based Methodology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6D07CC3-82D8-432F-84FD-BE26BB54D64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29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39940" name="Picture 4" descr="Chapter_01_illus1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00" t="25758" r="6934" b="24998"/>
          <a:stretch>
            <a:fillRect/>
          </a:stretch>
        </p:blipFill>
        <p:spPr bwMode="auto">
          <a:xfrm>
            <a:off x="1066800" y="1676400"/>
            <a:ext cx="71628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16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Examples of Information Systems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Course registration system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Online order system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Online banking 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077200" cy="1600200"/>
          </a:xfrm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RAD</a:t>
            </a:r>
          </a:p>
        </p:txBody>
      </p:sp>
      <p:sp>
        <p:nvSpPr>
          <p:cNvPr id="378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One possible problem with RAD-based methodologies is managing user expectations.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2E1BE82-1701-4E9C-808B-85526DBC81BE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30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95694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>
                <a:solidFill>
                  <a:srgbClr val="FF0000"/>
                </a:solidFill>
              </a:rPr>
              <a:t>RAD: Prototyping</a:t>
            </a:r>
          </a:p>
        </p:txBody>
      </p:sp>
      <p:sp>
        <p:nvSpPr>
          <p:cNvPr id="4096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7302575" cy="468056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Prototyping-based methodologies perform the analysis, design and implementation phases concurrently.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All three phases are performed repeatedly in a cycle until the system is completed.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dirty="0" smtClean="0">
                <a:latin typeface="Arial" panose="020B0604020202020204" pitchFamily="34" charset="0"/>
              </a:rPr>
              <a:t>A prototype is a smaller version of the system with a minimal amount of features.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AB42F90E-143E-44B4-9331-586088576D73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7739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000" dirty="0" smtClean="0">
                <a:latin typeface="Arial" panose="020B0604020202020204" pitchFamily="34" charset="0"/>
              </a:rPr>
              <a:t>Prototyping-based Methodology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C822C0C-BDBA-4CF9-8CC7-FA13309C4B9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41989" name="Picture 4" descr="Chapter_01_illus1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89" t="39812" r="20747" b="39836"/>
          <a:stretch>
            <a:fillRect/>
          </a:stretch>
        </p:blipFill>
        <p:spPr bwMode="auto">
          <a:xfrm>
            <a:off x="609600" y="1828800"/>
            <a:ext cx="7848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025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RAD: Prototyping</a:t>
            </a:r>
          </a:p>
        </p:txBody>
      </p:sp>
      <p:sp>
        <p:nvSpPr>
          <p:cNvPr id="4301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Advantage: Provides a system for the users to interact with, even if it is not initially ready for use. The user can give feedback.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Disadvantages: </a:t>
            </a:r>
          </a:p>
          <a:p>
            <a:pPr lvl="1" eaLnBrk="1" hangingPunct="1"/>
            <a:r>
              <a:rPr lang="en-US" altLang="en-US" sz="3600" dirty="0" smtClean="0">
                <a:latin typeface="Arial" panose="020B0604020202020204" pitchFamily="34" charset="0"/>
              </a:rPr>
              <a:t>Manage user expectations.</a:t>
            </a:r>
          </a:p>
          <a:p>
            <a:pPr lvl="1" eaLnBrk="1" hangingPunct="1"/>
            <a:r>
              <a:rPr lang="en-US" altLang="en-US" sz="3600" dirty="0" smtClean="0">
                <a:latin typeface="Arial" panose="020B0604020202020204" pitchFamily="34" charset="0"/>
              </a:rPr>
              <a:t>Forget some important points since we are prototyping (opposite of careful design)</a:t>
            </a:r>
          </a:p>
          <a:p>
            <a:pPr lvl="1" eaLnBrk="1" hangingPunct="1"/>
            <a:endParaRPr lang="en-US" altLang="en-US" sz="3600" dirty="0" smtClean="0">
              <a:latin typeface="Arial" panose="020B0604020202020204" pitchFamily="34" charset="0"/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73C9E1DB-CBBC-45C8-9AB3-63F2F7FBD4B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75069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304800"/>
            <a:ext cx="7772400" cy="1295400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3600" dirty="0" smtClean="0">
                <a:solidFill>
                  <a:srgbClr val="FF0000"/>
                </a:solidFill>
              </a:rPr>
              <a:t>Agile </a:t>
            </a:r>
            <a:r>
              <a:rPr lang="en-US" altLang="en-US" sz="3600" dirty="0" smtClean="0">
                <a:solidFill>
                  <a:srgbClr val="FF0000"/>
                </a:solidFill>
              </a:rPr>
              <a:t>Development</a:t>
            </a:r>
          </a:p>
        </p:txBody>
      </p:sp>
      <p:sp>
        <p:nvSpPr>
          <p:cNvPr id="4608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This category focuses on streamlining the SDLC by eliminating much of the modeling and documentation overhead and the time spent on those tasks.</a:t>
            </a:r>
          </a:p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Projects emphasize simple, iterative application development.</a:t>
            </a:r>
          </a:p>
          <a:p>
            <a:pPr eaLnBrk="1" hangingPunct="1"/>
            <a:r>
              <a:rPr lang="en-US" altLang="en-US" sz="3600" dirty="0" smtClean="0">
                <a:latin typeface="Arial" panose="020B0604020202020204" pitchFamily="34" charset="0"/>
              </a:rPr>
              <a:t>This category uses extreme programming, which is described next.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73807D4-1ED9-4917-A31E-DF001F0A2E9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31839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Extreme Programming (XP)</a:t>
            </a:r>
          </a:p>
        </p:txBody>
      </p:sp>
      <p:sp>
        <p:nvSpPr>
          <p:cNvPr id="4710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Extreme Programming (XP) was founded on four core values: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Communication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Simplicity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Feedback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Courage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9569C1D-C239-4261-A74C-968DEF2D291A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330133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z="5400" dirty="0" smtClean="0"/>
              <a:t>Extreme Programming (XP)</a:t>
            </a:r>
          </a:p>
        </p:txBody>
      </p:sp>
      <p:sp>
        <p:nvSpPr>
          <p:cNvPr id="4813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Key principles of XP include: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Continuous testing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Simple coding</a:t>
            </a:r>
          </a:p>
          <a:p>
            <a:pPr lvl="1" eaLnBrk="1" hangingPunct="1"/>
            <a:r>
              <a:rPr lang="en-US" altLang="en-US" sz="2000" dirty="0" smtClean="0">
                <a:latin typeface="Arial" panose="020B0604020202020204" pitchFamily="34" charset="0"/>
              </a:rPr>
              <a:t>Close interaction with the end users to build systems very quickly</a:t>
            </a:r>
            <a:br>
              <a:rPr lang="en-US" altLang="en-US" sz="2000" dirty="0" smtClean="0">
                <a:latin typeface="Arial" panose="020B0604020202020204" pitchFamily="34" charset="0"/>
              </a:rPr>
            </a:br>
            <a:r>
              <a:rPr lang="en-US" altLang="en-US" sz="2000" dirty="0" smtClean="0">
                <a:latin typeface="Arial" panose="020B0604020202020204" pitchFamily="34" charset="0"/>
              </a:rPr>
              <a:t/>
            </a:r>
            <a:br>
              <a:rPr lang="en-US" altLang="en-US" sz="2000" dirty="0" smtClean="0">
                <a:latin typeface="Arial" panose="020B0604020202020204" pitchFamily="34" charset="0"/>
              </a:rPr>
            </a:br>
            <a:endParaRPr lang="en-US" altLang="en-US" sz="3600" dirty="0" smtClean="0">
              <a:latin typeface="Arial" panose="020B0604020202020204" pitchFamily="34" charset="0"/>
            </a:endParaRP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0E48B92-01B9-4C91-AA63-3A9B5749A11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22581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An Extreme Programming-based Methodology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E15B21E9-9B47-49DC-849B-1C51A3FAB38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37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49157" name="Picture 4" descr="Chapter_01_illus1"/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362" t="40511" r="28362" b="40138"/>
          <a:stretch>
            <a:fillRect/>
          </a:stretch>
        </p:blipFill>
        <p:spPr bwMode="auto">
          <a:xfrm>
            <a:off x="990600" y="1905000"/>
            <a:ext cx="7239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2353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400" dirty="0" smtClean="0"/>
              <a:t>Selecting the Appropriate Development Methodology</a:t>
            </a:r>
          </a:p>
        </p:txBody>
      </p:sp>
      <p:sp>
        <p:nvSpPr>
          <p:cNvPr id="5018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Selecting a methodology is not simple, as no one methodology is always best.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Many organizations have their own standards.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The next figure summarizes some important methodology selection criteria.</a:t>
            </a:r>
            <a:br>
              <a:rPr lang="en-US" altLang="en-US" sz="4000" dirty="0" smtClean="0">
                <a:latin typeface="Arial" panose="020B0604020202020204" pitchFamily="34" charset="0"/>
              </a:rPr>
            </a:br>
            <a:r>
              <a:rPr lang="en-US" altLang="en-US" sz="4000" dirty="0" smtClean="0">
                <a:latin typeface="Arial" panose="020B0604020202020204" pitchFamily="34" charset="0"/>
              </a:rPr>
              <a:t/>
            </a:r>
            <a:br>
              <a:rPr lang="en-US" altLang="en-US" sz="4000" dirty="0" smtClean="0">
                <a:latin typeface="Arial" panose="020B0604020202020204" pitchFamily="34" charset="0"/>
              </a:rPr>
            </a:br>
            <a:endParaRPr lang="en-US" altLang="en-US" sz="4000" dirty="0" smtClean="0">
              <a:latin typeface="Arial" panose="020B0604020202020204" pitchFamily="34" charset="0"/>
            </a:endParaRP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6706661-AEB0-446B-AF8A-878D83411FCA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38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31160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dirty="0" smtClean="0"/>
              <a:t>Selection criteria</a:t>
            </a:r>
          </a:p>
        </p:txBody>
      </p:sp>
      <p:sp>
        <p:nvSpPr>
          <p:cNvPr id="5120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Clarity of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Familiarity with technology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System complexity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System reliability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Short time schedule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Schedule visibility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Others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b="1" dirty="0" smtClean="0"/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4193792A-4EED-4C7D-86F0-B088144B9380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39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12954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What Is System Analysis About?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Understanding the goals and strategies of the business.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Defining the information requirements that support those goals and strategies.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800" dirty="0" smtClean="0"/>
              <a:t>It is not about programming.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Clarity of User Requirements</a:t>
            </a:r>
          </a:p>
        </p:txBody>
      </p:sp>
      <p:sp>
        <p:nvSpPr>
          <p:cNvPr id="5222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RAD methodologies of prototyping is usually more appropriate when user requirements are unclear as they provide prototypes for users to interact with early in the SDLC.</a:t>
            </a:r>
          </a:p>
          <a:p>
            <a:pPr eaLnBrk="1" hangingPunct="1"/>
            <a:endParaRPr lang="en-US" altLang="en-US" sz="4000" dirty="0" smtClean="0">
              <a:latin typeface="Arial" panose="020B0604020202020204" pitchFamily="34" charset="0"/>
            </a:endParaRP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C212435A-41B4-479A-8E69-A03E6C91B03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40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37513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dirty="0" smtClean="0">
                <a:latin typeface="Arial" panose="020B0604020202020204" pitchFamily="34" charset="0"/>
              </a:rPr>
              <a:t>Familiarity with Technology</a:t>
            </a:r>
          </a:p>
        </p:txBody>
      </p:sp>
      <p:sp>
        <p:nvSpPr>
          <p:cNvPr id="5325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If the system is designed without some familiarity with the base technology, risks increase because the tools may not be capable of doing what is needed.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BDF6DAB-2FA5-405E-B4A3-3F7395022D19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429055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System Complexity</a:t>
            </a:r>
          </a:p>
        </p:txBody>
      </p:sp>
      <p:sp>
        <p:nvSpPr>
          <p:cNvPr id="5427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Complex systems require careful and detailed analysis and design.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4000" dirty="0" smtClean="0">
                <a:latin typeface="Arial" panose="020B0604020202020204" pitchFamily="34" charset="0"/>
              </a:rPr>
              <a:t>Project teams who follow phased development-based methodologies tend to devote less attention to the analysis of the complete problem domain than they might if they were using other methodologies.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3ACE9FF-A983-4332-BE74-7296289F6EC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4916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System Reliability</a:t>
            </a:r>
          </a:p>
        </p:txBody>
      </p:sp>
      <p:sp>
        <p:nvSpPr>
          <p:cNvPr id="553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Arial" panose="020B0604020202020204" pitchFamily="34" charset="0"/>
              </a:rPr>
              <a:t>System reliability is usually an important factor in system development.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F5759A7-A4BC-4E2D-97CD-9A92C574B17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3040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Short Time Schedules</a:t>
            </a:r>
          </a:p>
        </p:txBody>
      </p:sp>
      <p:sp>
        <p:nvSpPr>
          <p:cNvPr id="5632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RAD-based methodologies are well suited for projects with short time schedules as they increase speed.</a:t>
            </a:r>
          </a:p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Waterfall-based methodologies are the worst choice when time is essential as they do not allow for easy schedule changes.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0087E19-E8DC-4D23-A402-33051ED9122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249135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 smtClean="0">
                <a:latin typeface="Arial" panose="020B0604020202020204" pitchFamily="34" charset="0"/>
              </a:rPr>
              <a:t>Schedule Visibility</a:t>
            </a:r>
          </a:p>
        </p:txBody>
      </p:sp>
      <p:sp>
        <p:nvSpPr>
          <p:cNvPr id="5734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sz="4000" dirty="0" smtClean="0">
                <a:latin typeface="Arial" panose="020B0604020202020204" pitchFamily="34" charset="0"/>
              </a:rPr>
              <a:t>RAD-based methodologies move many of the critical design decisions earlier in the project; consequently, this helps project managers recognize and address risk factors and keep expectations high.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BA220F2F-79B2-49C8-BB65-3BE1F330D826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14828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5400" dirty="0" smtClean="0"/>
              <a:t>Selecting a Methodology</a:t>
            </a:r>
          </a:p>
        </p:txBody>
      </p:sp>
      <p:pic>
        <p:nvPicPr>
          <p:cNvPr id="58373" name="Picture 4" descr="Chapter_01_illus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82" t="36316" r="10785" b="44510"/>
          <a:stretch>
            <a:fillRect/>
          </a:stretch>
        </p:blipFill>
        <p:spPr>
          <a:xfrm>
            <a:off x="457200" y="1676400"/>
            <a:ext cx="7620000" cy="4495800"/>
          </a:xfrm>
          <a:noFill/>
        </p:spPr>
      </p:pic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7578A76-51EF-485F-8151-58183108104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xmlns="" val="34304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81738" y="908720"/>
            <a:ext cx="7781488" cy="548640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Two Approaches to System Development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276872"/>
            <a:ext cx="8020372" cy="3696524"/>
          </a:xfrm>
        </p:spPr>
        <p:txBody>
          <a:bodyPr>
            <a:normAutofit fontScale="92500" lnSpcReduction="20000"/>
          </a:bodyPr>
          <a:lstStyle/>
          <a:p>
            <a:pPr algn="l" rtl="0" eaLnBrk="1" hangingPunct="1"/>
            <a:r>
              <a:rPr lang="en-US" sz="3200" dirty="0" smtClean="0">
                <a:solidFill>
                  <a:schemeClr val="hlink"/>
                </a:solidFill>
              </a:rPr>
              <a:t>Traditional (Structured) approach</a:t>
            </a:r>
            <a:r>
              <a:rPr lang="en-US" sz="2800" dirty="0" smtClean="0">
                <a:solidFill>
                  <a:srgbClr val="0099CC"/>
                </a:solidFill>
              </a:rPr>
              <a:t> </a:t>
            </a:r>
          </a:p>
          <a:p>
            <a:pPr lvl="1" algn="l" rtl="0" eaLnBrk="1" hangingPunct="1"/>
            <a:r>
              <a:rPr lang="en-US" sz="2800" dirty="0" smtClean="0"/>
              <a:t>Also called structured system development</a:t>
            </a:r>
          </a:p>
          <a:p>
            <a:pPr lvl="1" algn="l" rtl="0" eaLnBrk="1" hangingPunct="1"/>
            <a:r>
              <a:rPr lang="en-US" sz="2800" dirty="0" smtClean="0"/>
              <a:t>Structured analysis and design technique (SADT)</a:t>
            </a:r>
          </a:p>
          <a:p>
            <a:pPr lvl="1" algn="l" rtl="0" eaLnBrk="1" hangingPunct="1"/>
            <a:r>
              <a:rPr lang="en-US" sz="2800" dirty="0" smtClean="0"/>
              <a:t>Includes information engineering (IE)</a:t>
            </a:r>
          </a:p>
          <a:p>
            <a:pPr marL="0" lvl="1" indent="0" algn="l" rtl="0" eaLnBrk="1" hangingPunct="1">
              <a:buNone/>
            </a:pPr>
            <a:endParaRPr lang="en-US" sz="2800" dirty="0" smtClean="0"/>
          </a:p>
          <a:p>
            <a:pPr algn="l" rtl="0" eaLnBrk="1" hangingPunct="1"/>
            <a:r>
              <a:rPr lang="en-US" sz="3200" dirty="0" smtClean="0">
                <a:solidFill>
                  <a:schemeClr val="hlink"/>
                </a:solidFill>
              </a:rPr>
              <a:t>Object-oriented approach</a:t>
            </a:r>
          </a:p>
          <a:p>
            <a:pPr lvl="1" algn="l" rtl="0" eaLnBrk="1" hangingPunct="1"/>
            <a:r>
              <a:rPr lang="en-US" sz="2800" dirty="0" smtClean="0"/>
              <a:t>Also called OOA, OOD, and OOP</a:t>
            </a:r>
          </a:p>
          <a:p>
            <a:pPr lvl="1" algn="l" rtl="0" eaLnBrk="1" hangingPunct="1"/>
            <a:r>
              <a:rPr lang="en-US" sz="2800" dirty="0" smtClean="0"/>
              <a:t>Views information system as collection of interacting objects that work together to accomplish tasks</a:t>
            </a:r>
          </a:p>
          <a:p>
            <a:pPr algn="l" rtl="0" eaLnBrk="1" hangingPunct="1"/>
            <a:endParaRPr lang="en-US" sz="32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47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Object-Oriented Approach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84832"/>
            <a:ext cx="8280920" cy="3432400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Completely different approach to information systems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Views information system as collection of interacting objects that work together to accomplish tasks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endParaRPr lang="en-US" sz="2400" b="0" dirty="0" smtClean="0"/>
          </a:p>
          <a:p>
            <a:pPr lvl="1" algn="l" rtl="0" eaLnBrk="1" hangingPunct="1">
              <a:lnSpc>
                <a:spcPct val="90000"/>
              </a:lnSpc>
            </a:pPr>
            <a:r>
              <a:rPr lang="en-US" sz="2000" dirty="0" smtClean="0"/>
              <a:t>Objects </a:t>
            </a:r>
            <a:r>
              <a:rPr lang="en-US" sz="2000" dirty="0" smtClean="0">
                <a:cs typeface="Arial" pitchFamily="34" charset="0"/>
              </a:rPr>
              <a:t>–</a:t>
            </a:r>
            <a:r>
              <a:rPr lang="en-US" sz="2000" dirty="0" smtClean="0"/>
              <a:t> things in computer system that can respond to messages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000" dirty="0" smtClean="0"/>
              <a:t>Conceptually, no processes, programs, data entities, or files are defined – just objects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endParaRPr lang="en-US" sz="2400" b="0" dirty="0" smtClean="0"/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OO languages: Java, C++, C# .NET, VB .NET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48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x-none" sz="5400" dirty="0" smtClean="0"/>
              <a:t> </a:t>
            </a:r>
            <a:r>
              <a:rPr lang="en-US" sz="5400" dirty="0" smtClean="0"/>
              <a:t>Unified Modeling Language (UML)</a:t>
            </a:r>
            <a:endParaRPr lang="x-none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579296" cy="4240128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cs typeface="Times New Roman" pitchFamily="18" charset="0"/>
              </a:rPr>
              <a:t>UML (Unified Modeling Language) </a:t>
            </a:r>
            <a:r>
              <a:rPr lang="en-US" sz="2800" b="0" dirty="0" smtClean="0">
                <a:cs typeface="Times New Roman" pitchFamily="18" charset="0"/>
              </a:rPr>
              <a:t>is a graphical language that is suit-able to express software or system requirements, architecture, and design.</a:t>
            </a:r>
          </a:p>
          <a:p>
            <a:pPr algn="l" rtl="0"/>
            <a:r>
              <a:rPr lang="en-US" sz="2800" b="0" dirty="0" smtClean="0">
                <a:cs typeface="Times New Roman" pitchFamily="18" charset="0"/>
              </a:rPr>
              <a:t>UML used for both database and software modeling</a:t>
            </a:r>
          </a:p>
          <a:p>
            <a:pPr algn="l" rtl="0"/>
            <a:r>
              <a:rPr lang="en-US" sz="2800" b="0" dirty="0" smtClean="0">
                <a:cs typeface="Times New Roman" pitchFamily="18" charset="0"/>
              </a:rPr>
              <a:t>UML modeling also supports multiple views of the same system.</a:t>
            </a:r>
          </a:p>
          <a:p>
            <a:pPr algn="l" rtl="0"/>
            <a:endParaRPr lang="x-none" sz="2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49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System Analysis vs. System Design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/>
              <a:t>System Analysis:</a:t>
            </a:r>
          </a:p>
          <a:p>
            <a:pPr lvl="1" algn="l" rtl="0"/>
            <a:r>
              <a:rPr lang="en-US" sz="2800" dirty="0" smtClean="0"/>
              <a:t>Investigation of the problem and requirement rather than solution.</a:t>
            </a:r>
          </a:p>
          <a:p>
            <a:pPr lvl="1" algn="l" rtl="0"/>
            <a:endParaRPr lang="en-US" sz="2800" dirty="0"/>
          </a:p>
          <a:p>
            <a:pPr algn="l" rtl="0"/>
            <a:r>
              <a:rPr lang="en-US" sz="2800" dirty="0" smtClean="0"/>
              <a:t>System Design:</a:t>
            </a:r>
          </a:p>
          <a:p>
            <a:pPr lvl="1" algn="l" rtl="0"/>
            <a:r>
              <a:rPr lang="en-US" sz="2800" dirty="0" smtClean="0"/>
              <a:t>A conceptual solution that fulfills the requirements, rather than implementation.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UML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diagrams</a:t>
            </a:r>
            <a:endParaRPr lang="x-none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4104456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580"/>
              </a:spcBef>
              <a:defRPr/>
            </a:pPr>
            <a:r>
              <a:rPr lang="en-US" sz="2800" dirty="0" smtClean="0"/>
              <a:t>Can be categorized as the fallowing:</a:t>
            </a:r>
            <a:endParaRPr lang="en-US" sz="28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800" b="1" dirty="0" smtClean="0"/>
              <a:t>Structural diagrams:</a:t>
            </a:r>
            <a:r>
              <a:rPr lang="en-US" sz="28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400" dirty="0"/>
              <a:t>S</a:t>
            </a:r>
            <a:r>
              <a:rPr lang="en-US" sz="2400" dirty="0" smtClean="0"/>
              <a:t>how the building blocks of your system—features that don’t change with time. 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dirty="0" smtClean="0"/>
              <a:t>Ex: Class diagram</a:t>
            </a:r>
            <a:endParaRPr lang="en-US" sz="24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800" b="1" dirty="0" smtClean="0"/>
              <a:t>Behavioral diagrams: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800" dirty="0"/>
              <a:t>S</a:t>
            </a:r>
            <a:r>
              <a:rPr lang="en-US" sz="2400" dirty="0" smtClean="0"/>
              <a:t>how how your system responds to requests or otherwise evolves over time.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dirty="0" smtClean="0"/>
              <a:t>Ex: Use case diagram</a:t>
            </a:r>
            <a:endParaRPr lang="en-US" sz="24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800" b="1" dirty="0" smtClean="0"/>
              <a:t>Interaction diagrams:</a:t>
            </a:r>
            <a:r>
              <a:rPr lang="en-US" sz="28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400" dirty="0" smtClean="0"/>
              <a:t>Is a type of behavioral diagram.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400" dirty="0" smtClean="0"/>
              <a:t>To depict the exchange of messages within a </a:t>
            </a:r>
            <a:r>
              <a:rPr lang="en-US" sz="2400" i="1" dirty="0" smtClean="0"/>
              <a:t>collaboration</a:t>
            </a:r>
            <a:r>
              <a:rPr lang="en-US" sz="2400" dirty="0" smtClean="0"/>
              <a:t> (a group of cooperating objects).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2400" dirty="0" smtClean="0"/>
              <a:t>Ex: Sequence diagram &amp; Collaboration</a:t>
            </a:r>
            <a:r>
              <a:rPr lang="en-US" sz="2400" b="1" dirty="0" smtClean="0"/>
              <a:t> </a:t>
            </a:r>
            <a:r>
              <a:rPr lang="en-US" sz="2400" dirty="0" smtClean="0"/>
              <a:t>diagram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50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400" dirty="0" smtClean="0">
                <a:solidFill>
                  <a:schemeClr val="tx1"/>
                </a:solidFill>
                <a:cs typeface="Tahoma" pitchFamily="34" charset="0"/>
              </a:rPr>
              <a:t>UML Diagrams</a:t>
            </a:r>
            <a:endParaRPr lang="x-none" sz="5400" dirty="0" smtClean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7772400" cy="3491880"/>
          </a:xfrm>
        </p:spPr>
        <p:txBody>
          <a:bodyPr>
            <a:normAutofit fontScale="92500" lnSpcReduction="20000"/>
          </a:bodyPr>
          <a:lstStyle/>
          <a:p>
            <a:pPr algn="l" rtl="0" eaLnBrk="1" hangingPunct="1"/>
            <a:r>
              <a:rPr lang="en-US" sz="2800" dirty="0" smtClean="0">
                <a:cs typeface="Times New Roman" pitchFamily="18" charset="0"/>
              </a:rPr>
              <a:t>Another way of categorizing </a:t>
            </a:r>
            <a:r>
              <a:rPr lang="en-US" sz="2800" b="1" dirty="0" smtClean="0">
                <a:cs typeface="Times New Roman" pitchFamily="18" charset="0"/>
              </a:rPr>
              <a:t>UML </a:t>
            </a:r>
            <a:r>
              <a:rPr lang="en-US" sz="2800" dirty="0" smtClean="0">
                <a:cs typeface="Times New Roman" pitchFamily="18" charset="0"/>
              </a:rPr>
              <a:t>diagram:</a:t>
            </a:r>
          </a:p>
          <a:p>
            <a:pPr algn="l" rtl="0" eaLnBrk="1" hangingPunct="1"/>
            <a:endParaRPr lang="en-US" sz="2800" dirty="0" smtClean="0">
              <a:cs typeface="Times New Roman" pitchFamily="18" charset="0"/>
            </a:endParaRP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800" b="1" dirty="0" smtClean="0">
                <a:cs typeface="Times New Roman" pitchFamily="18" charset="0"/>
              </a:rPr>
              <a:t>Static diagrams</a:t>
            </a:r>
          </a:p>
          <a:p>
            <a:pPr marL="936625" lvl="2" indent="-342900"/>
            <a:r>
              <a:rPr lang="en-US" sz="2800" dirty="0" smtClean="0">
                <a:cs typeface="Times New Roman" pitchFamily="18" charset="0"/>
              </a:rPr>
              <a:t>to show the static features of the system. (no change)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800" b="1" dirty="0" smtClean="0">
                <a:cs typeface="Times New Roman" pitchFamily="18" charset="0"/>
              </a:rPr>
              <a:t>Dynamic diagrams</a:t>
            </a:r>
          </a:p>
          <a:p>
            <a:pPr marL="936625" lvl="2" indent="-342900"/>
            <a:r>
              <a:rPr lang="en-US" sz="2800" dirty="0" smtClean="0">
                <a:cs typeface="Times New Roman" pitchFamily="18" charset="0"/>
              </a:rPr>
              <a:t>to show how your system evolves over time.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800" b="1" dirty="0" smtClean="0">
                <a:cs typeface="Times New Roman" pitchFamily="18" charset="0"/>
              </a:rPr>
              <a:t>Functional diagrams:</a:t>
            </a:r>
            <a:r>
              <a:rPr lang="en-US" sz="2800" dirty="0" smtClean="0">
                <a:cs typeface="Times New Roman" pitchFamily="18" charset="0"/>
              </a:rPr>
              <a:t> </a:t>
            </a:r>
          </a:p>
          <a:p>
            <a:pPr marL="936625" lvl="2" indent="-342900"/>
            <a:r>
              <a:rPr lang="en-US" sz="2800" dirty="0" smtClean="0">
                <a:cs typeface="Times New Roman" pitchFamily="18" charset="0"/>
              </a:rPr>
              <a:t>to show the details of behaviors and algorithms.  </a:t>
            </a:r>
            <a:endParaRPr lang="x-none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51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7520940" cy="54864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sz="4400" dirty="0" smtClean="0"/>
              <a:t>Object-oriented analysis (OOA)</a:t>
            </a:r>
            <a:endParaRPr lang="en-US" sz="4400" dirty="0" smtClean="0">
              <a:solidFill>
                <a:srgbClr val="0099CC"/>
              </a:solidFill>
            </a:endParaRPr>
          </a:p>
        </p:txBody>
      </p:sp>
      <p:sp>
        <p:nvSpPr>
          <p:cNvPr id="74756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268760"/>
            <a:ext cx="7853496" cy="384054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/>
              <a:t>Trying to figure out what the users and customers of a software effort want the System to do.</a:t>
            </a:r>
          </a:p>
          <a:p>
            <a:pPr algn="l" rtl="0"/>
            <a:r>
              <a:rPr lang="en-US" sz="2800" dirty="0" smtClean="0"/>
              <a:t>Builds a “real-world” model from requirements</a:t>
            </a:r>
          </a:p>
          <a:p>
            <a:pPr lvl="1" algn="l" rtl="0"/>
            <a:r>
              <a:rPr lang="en-US" sz="2800" dirty="0" smtClean="0"/>
              <a:t> client interviews, domain knowledge, real-world experience collected in use cases and other simple notations</a:t>
            </a:r>
          </a:p>
          <a:p>
            <a:pPr algn="l" rtl="0"/>
            <a:r>
              <a:rPr lang="en-US" sz="2800" dirty="0" smtClean="0"/>
              <a:t>OOA models address three aspects of the system (its objects)</a:t>
            </a:r>
          </a:p>
          <a:p>
            <a:pPr lvl="1" algn="l" rtl="0"/>
            <a:r>
              <a:rPr lang="en-US" sz="2800" dirty="0" smtClean="0"/>
              <a:t>class structure and relationships</a:t>
            </a:r>
          </a:p>
          <a:p>
            <a:pPr lvl="1" algn="l" rtl="0"/>
            <a:r>
              <a:rPr lang="en-US" sz="2800" dirty="0" smtClean="0"/>
              <a:t>sequencing of interactions and events</a:t>
            </a:r>
          </a:p>
          <a:p>
            <a:pPr lvl="1" algn="l" rtl="0"/>
            <a:r>
              <a:rPr lang="en-US" sz="2800" dirty="0" smtClean="0"/>
              <a:t>data transformations and computations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52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5400" dirty="0" smtClean="0"/>
              <a:t>System Analyst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/>
            <a:r>
              <a:rPr lang="en-US" sz="2800" b="0" dirty="0" smtClean="0"/>
              <a:t>	A business professional who uses analysis and design techniques to solve business problems using information technology.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5400" dirty="0" smtClean="0"/>
              <a:t>The Role of a System Analyst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800" b="0" dirty="0" smtClean="0"/>
              <a:t>Business knowledge.</a:t>
            </a:r>
          </a:p>
          <a:p>
            <a:pPr algn="l" rtl="0">
              <a:buFont typeface="Arial"/>
              <a:buChar char="•"/>
            </a:pPr>
            <a:r>
              <a:rPr lang="en-US" sz="2800" b="0" dirty="0" smtClean="0"/>
              <a:t>Business problem solver.</a:t>
            </a:r>
          </a:p>
          <a:p>
            <a:pPr algn="l" rtl="0">
              <a:buFont typeface="Arial"/>
              <a:buChar char="•"/>
            </a:pPr>
            <a:r>
              <a:rPr lang="en-US" sz="2800" b="0" dirty="0" smtClean="0"/>
              <a:t>Help translate business requirements into IT projects.</a:t>
            </a:r>
          </a:p>
          <a:p>
            <a:pPr algn="l" rtl="0">
              <a:buFont typeface="Arial"/>
              <a:buChar char="•"/>
            </a:pPr>
            <a:endParaRPr lang="en-US" sz="2800" b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8</a:t>
            </a:fld>
            <a:endParaRPr lang="x-none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8088" y="115888"/>
            <a:ext cx="7935912" cy="146208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Traditional System Development Life Cycle (SDLC)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67657"/>
            <a:ext cx="9180512" cy="34175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4400" dirty="0" smtClean="0"/>
              <a:t>Traditional System Development life Cycle (SDLC)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748464" cy="3672408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hlink"/>
                </a:solidFill>
              </a:rPr>
              <a:t>Project planning</a:t>
            </a:r>
            <a:r>
              <a:rPr lang="en-US" sz="2800" dirty="0" smtClean="0">
                <a:solidFill>
                  <a:srgbClr val="0099CC"/>
                </a:solidFill>
              </a:rPr>
              <a:t> </a:t>
            </a:r>
            <a:r>
              <a:rPr lang="en-US" sz="2800" b="0" dirty="0" smtClean="0">
                <a:cs typeface="Arial" pitchFamily="34" charset="0"/>
              </a:rPr>
              <a:t>–</a:t>
            </a:r>
            <a:r>
              <a:rPr lang="en-US" sz="2800" b="0" dirty="0" smtClean="0"/>
              <a:t> initiate, ensure feasibility, plan schedule, obtain approval for project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hlink"/>
                </a:solidFill>
              </a:rPr>
              <a:t>Analysis</a:t>
            </a:r>
            <a:r>
              <a:rPr lang="en-US" sz="2800" b="0" dirty="0" smtClean="0">
                <a:solidFill>
                  <a:srgbClr val="0099CC"/>
                </a:solidFill>
              </a:rPr>
              <a:t> </a:t>
            </a:r>
            <a:r>
              <a:rPr lang="en-US" sz="2800" b="0" dirty="0" smtClean="0">
                <a:cs typeface="Arial" pitchFamily="34" charset="0"/>
              </a:rPr>
              <a:t>–</a:t>
            </a:r>
            <a:r>
              <a:rPr lang="en-US" sz="2800" b="0" dirty="0" smtClean="0"/>
              <a:t> understand business needs and processing requirements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hlink"/>
                </a:solidFill>
              </a:rPr>
              <a:t>Design</a:t>
            </a:r>
            <a:r>
              <a:rPr lang="en-US" sz="2800" b="0" dirty="0" smtClean="0">
                <a:solidFill>
                  <a:srgbClr val="0099CC"/>
                </a:solidFill>
              </a:rPr>
              <a:t> </a:t>
            </a:r>
            <a:r>
              <a:rPr lang="en-US" sz="2800" b="0" dirty="0" smtClean="0">
                <a:cs typeface="Arial" pitchFamily="34" charset="0"/>
              </a:rPr>
              <a:t>–</a:t>
            </a:r>
            <a:r>
              <a:rPr lang="en-US" sz="2800" b="0" dirty="0" smtClean="0"/>
              <a:t> define solution system based on requirements and analysis decisions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hlink"/>
                </a:solidFill>
              </a:rPr>
              <a:t>Implementation</a:t>
            </a:r>
            <a:r>
              <a:rPr lang="en-US" sz="2800" b="0" dirty="0" smtClean="0">
                <a:solidFill>
                  <a:srgbClr val="0099CC"/>
                </a:solidFill>
              </a:rPr>
              <a:t> </a:t>
            </a:r>
            <a:r>
              <a:rPr lang="en-US" sz="2800" b="0" dirty="0" smtClean="0">
                <a:cs typeface="Arial" pitchFamily="34" charset="0"/>
              </a:rPr>
              <a:t>–</a:t>
            </a:r>
            <a:r>
              <a:rPr lang="en-US" sz="2800" b="0" dirty="0" smtClean="0"/>
              <a:t> construct, test, train users, and install new system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hlink"/>
                </a:solidFill>
              </a:rPr>
              <a:t>Support</a:t>
            </a:r>
            <a:r>
              <a:rPr lang="en-US" sz="2800" b="0" dirty="0" smtClean="0">
                <a:solidFill>
                  <a:srgbClr val="0099CC"/>
                </a:solidFill>
              </a:rPr>
              <a:t> </a:t>
            </a:r>
            <a:r>
              <a:rPr lang="en-US" sz="2800" b="0" dirty="0" smtClean="0">
                <a:cs typeface="Arial" pitchFamily="34" charset="0"/>
              </a:rPr>
              <a:t>–</a:t>
            </a:r>
            <a:r>
              <a:rPr lang="en-US" sz="2800" b="0" dirty="0" smtClean="0"/>
              <a:t> keep system running and improve 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2611</TotalTime>
  <Words>2007</Words>
  <Application>Microsoft Office PowerPoint</Application>
  <PresentationFormat>On-screen Show (4:3)</PresentationFormat>
  <Paragraphs>257</Paragraphs>
  <Slides>52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Integral</vt:lpstr>
      <vt:lpstr>Introduction To System Analysis and Design</vt:lpstr>
      <vt:lpstr>What Is An Information System?</vt:lpstr>
      <vt:lpstr>Examples of Information Systems</vt:lpstr>
      <vt:lpstr>What Is System Analysis About?</vt:lpstr>
      <vt:lpstr>System Analysis vs. System Design</vt:lpstr>
      <vt:lpstr>System Analyst</vt:lpstr>
      <vt:lpstr>The Role of a System Analyst</vt:lpstr>
      <vt:lpstr>Traditional System Development Life Cycle (SDLC)</vt:lpstr>
      <vt:lpstr>Traditional System Development life Cycle (SDLC)</vt:lpstr>
      <vt:lpstr>Slide 10</vt:lpstr>
      <vt:lpstr>Slide 11</vt:lpstr>
      <vt:lpstr>Planning</vt:lpstr>
      <vt:lpstr>Planning</vt:lpstr>
      <vt:lpstr>Analysis</vt:lpstr>
      <vt:lpstr>Analysis</vt:lpstr>
      <vt:lpstr>Analysis</vt:lpstr>
      <vt:lpstr>Design</vt:lpstr>
      <vt:lpstr>Design</vt:lpstr>
      <vt:lpstr>Implementation</vt:lpstr>
      <vt:lpstr>Implementation</vt:lpstr>
      <vt:lpstr>Category I of the System Development Methodology:  Structured Design</vt:lpstr>
      <vt:lpstr>Category I of the System Development Methodology: Waterfall Development</vt:lpstr>
      <vt:lpstr>Waterfall Development</vt:lpstr>
      <vt:lpstr>Waterfall Development-based Methodology</vt:lpstr>
      <vt:lpstr>Parallel Development</vt:lpstr>
      <vt:lpstr> A general analysis/design for the entire system is performed and then the project is divided into a series of distinct subprojects. </vt:lpstr>
      <vt:lpstr>Rapid Application Development (RAD)</vt:lpstr>
      <vt:lpstr>RAD: Phased Development</vt:lpstr>
      <vt:lpstr>Phased Development-based Methodology</vt:lpstr>
      <vt:lpstr>RAD</vt:lpstr>
      <vt:lpstr>RAD: Prototyping</vt:lpstr>
      <vt:lpstr>Prototyping-based Methodology</vt:lpstr>
      <vt:lpstr>RAD: Prototyping</vt:lpstr>
      <vt:lpstr>Agile Development</vt:lpstr>
      <vt:lpstr>Extreme Programming (XP)</vt:lpstr>
      <vt:lpstr>Extreme Programming (XP)</vt:lpstr>
      <vt:lpstr>An Extreme Programming-based Methodology</vt:lpstr>
      <vt:lpstr>Selecting the Appropriate Development Methodology</vt:lpstr>
      <vt:lpstr>Selection criteria</vt:lpstr>
      <vt:lpstr>Clarity of User Requirements</vt:lpstr>
      <vt:lpstr>Familiarity with Technology</vt:lpstr>
      <vt:lpstr>System Complexity</vt:lpstr>
      <vt:lpstr>System Reliability</vt:lpstr>
      <vt:lpstr>Short Time Schedules</vt:lpstr>
      <vt:lpstr>Schedule Visibility</vt:lpstr>
      <vt:lpstr>Selecting a Methodology</vt:lpstr>
      <vt:lpstr>Two Approaches to System Development</vt:lpstr>
      <vt:lpstr>Object-Oriented Approach</vt:lpstr>
      <vt:lpstr> Unified Modeling Language (UML)</vt:lpstr>
      <vt:lpstr>UML diagrams</vt:lpstr>
      <vt:lpstr>UML Diagrams</vt:lpstr>
      <vt:lpstr>Object-oriented analysis (OOA)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Nasser</dc:creator>
  <cp:lastModifiedBy>Nouf</cp:lastModifiedBy>
  <cp:revision>101</cp:revision>
  <dcterms:created xsi:type="dcterms:W3CDTF">2012-02-05T07:42:57Z</dcterms:created>
  <dcterms:modified xsi:type="dcterms:W3CDTF">2016-10-01T15:07:40Z</dcterms:modified>
</cp:coreProperties>
</file>