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4"/>
  </p:sldMasterIdLst>
  <p:notesMasterIdLst>
    <p:notesMasterId r:id="rId5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309" r:id="rId23"/>
    <p:sldId id="274" r:id="rId24"/>
    <p:sldId id="275" r:id="rId25"/>
    <p:sldId id="276" r:id="rId26"/>
    <p:sldId id="277" r:id="rId27"/>
    <p:sldId id="280" r:id="rId28"/>
    <p:sldId id="281" r:id="rId29"/>
    <p:sldId id="282" r:id="rId30"/>
    <p:sldId id="283" r:id="rId31"/>
    <p:sldId id="285" r:id="rId32"/>
    <p:sldId id="286" r:id="rId33"/>
    <p:sldId id="287" r:id="rId34"/>
    <p:sldId id="288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311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7" r:id="rId53"/>
    <p:sldId id="310" r:id="rId54"/>
  </p:sldIdLst>
  <p:sldSz cx="9118600" cy="6832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16">
          <p15:clr>
            <a:srgbClr val="A4A3A4"/>
          </p15:clr>
        </p15:guide>
        <p15:guide id="2" pos="2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66" y="516"/>
      </p:cViewPr>
      <p:guideLst>
        <p:guide orient="horz" pos="3016"/>
        <p:guide pos="2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E59199E-A514-4E5D-9D89-462EB2166794}" type="datetimeFigureOut">
              <a:rPr lang="ar-SA" smtClean="0"/>
              <a:pPr/>
              <a:t>06/02/1438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685800"/>
            <a:ext cx="4575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8C98DDC-44A7-4E99-BD85-1FA2D3487DF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00015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98DDC-44A7-4E99-BD85-1FA2D3487DF0}" type="slidenum">
              <a:rPr lang="ar-SA" smtClean="0"/>
              <a:pPr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800577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98DDC-44A7-4E99-BD85-1FA2D3487DF0}" type="slidenum">
              <a:rPr lang="ar-SA" smtClean="0"/>
              <a:pPr/>
              <a:t>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266952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9825" y="1118206"/>
            <a:ext cx="6838950" cy="2378757"/>
          </a:xfrm>
        </p:spPr>
        <p:txBody>
          <a:bodyPr anchor="b"/>
          <a:lstStyle>
            <a:lvl1pPr algn="ctr">
              <a:defRPr sz="4487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9825" y="3588697"/>
            <a:ext cx="6838950" cy="1649630"/>
          </a:xfrm>
        </p:spPr>
        <p:txBody>
          <a:bodyPr/>
          <a:lstStyle>
            <a:lvl1pPr marL="0" indent="0" algn="ctr">
              <a:buNone/>
              <a:defRPr sz="1795"/>
            </a:lvl1pPr>
            <a:lvl2pPr marL="341940" indent="0" algn="ctr">
              <a:buNone/>
              <a:defRPr sz="1496"/>
            </a:lvl2pPr>
            <a:lvl3pPr marL="683880" indent="0" algn="ctr">
              <a:buNone/>
              <a:defRPr sz="1346"/>
            </a:lvl3pPr>
            <a:lvl4pPr marL="1025820" indent="0" algn="ctr">
              <a:buNone/>
              <a:defRPr sz="1197"/>
            </a:lvl4pPr>
            <a:lvl5pPr marL="1367760" indent="0" algn="ctr">
              <a:buNone/>
              <a:defRPr sz="1197"/>
            </a:lvl5pPr>
            <a:lvl6pPr marL="1709699" indent="0" algn="ctr">
              <a:buNone/>
              <a:defRPr sz="1197"/>
            </a:lvl6pPr>
            <a:lvl7pPr marL="2051639" indent="0" algn="ctr">
              <a:buNone/>
              <a:defRPr sz="1197"/>
            </a:lvl7pPr>
            <a:lvl8pPr marL="2393579" indent="0" algn="ctr">
              <a:buNone/>
              <a:defRPr sz="1197"/>
            </a:lvl8pPr>
            <a:lvl9pPr marL="2735519" indent="0" algn="ctr">
              <a:buNone/>
              <a:defRPr sz="1197"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40EB-EE42-4651-B19D-B9992C0ADDB1}" type="datetime1">
              <a:rPr lang="en-US" smtClean="0"/>
              <a:pPr/>
              <a:t>11/6/2016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06858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D596-F395-4645-8E9F-38328DE73369}" type="datetime1">
              <a:rPr lang="en-US" smtClean="0"/>
              <a:pPr/>
              <a:t>11/6/2016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638583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5498" y="363773"/>
            <a:ext cx="1966198" cy="5790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904" y="363773"/>
            <a:ext cx="5784612" cy="5790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C283-E618-496B-8298-645609B9E3A4}" type="datetime1">
              <a:rPr lang="en-US" smtClean="0"/>
              <a:pPr/>
              <a:t>11/6/2016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891198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3A9F-135A-45F8-A1B9-F575DDB7E7C8}" type="datetime1">
              <a:rPr lang="en-US" smtClean="0"/>
              <a:pPr/>
              <a:t>11/6/2016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261171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154" y="1703406"/>
            <a:ext cx="7864793" cy="2842171"/>
          </a:xfrm>
        </p:spPr>
        <p:txBody>
          <a:bodyPr anchor="b"/>
          <a:lstStyle>
            <a:lvl1pPr>
              <a:defRPr sz="4487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154" y="4572465"/>
            <a:ext cx="7864793" cy="1494631"/>
          </a:xfrm>
        </p:spPr>
        <p:txBody>
          <a:bodyPr/>
          <a:lstStyle>
            <a:lvl1pPr marL="0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1pPr>
            <a:lvl2pPr marL="341940" indent="0">
              <a:buNone/>
              <a:defRPr sz="1496">
                <a:solidFill>
                  <a:schemeClr val="tx1">
                    <a:tint val="75000"/>
                  </a:schemeClr>
                </a:solidFill>
              </a:defRPr>
            </a:lvl2pPr>
            <a:lvl3pPr marL="683880" indent="0">
              <a:buNone/>
              <a:defRPr sz="1346">
                <a:solidFill>
                  <a:schemeClr val="tx1">
                    <a:tint val="75000"/>
                  </a:schemeClr>
                </a:solidFill>
              </a:defRPr>
            </a:lvl3pPr>
            <a:lvl4pPr marL="1025820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4pPr>
            <a:lvl5pPr marL="1367760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5pPr>
            <a:lvl6pPr marL="1709699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6pPr>
            <a:lvl7pPr marL="2051639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7pPr>
            <a:lvl8pPr marL="2393579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8pPr>
            <a:lvl9pPr marL="2735519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898D3-B78E-4C99-9761-F8BB971B6F20}" type="datetime1">
              <a:rPr lang="en-US" smtClean="0"/>
              <a:pPr/>
              <a:t>11/6/2016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902985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904" y="1818863"/>
            <a:ext cx="3875405" cy="43352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291" y="1818863"/>
            <a:ext cx="3875405" cy="43352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9231-B6BA-4312-9422-796D916BE518}" type="datetime1">
              <a:rPr lang="en-US" smtClean="0"/>
              <a:pPr/>
              <a:t>11/6/2016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38496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91" y="363773"/>
            <a:ext cx="7864793" cy="13206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092" y="1674937"/>
            <a:ext cx="3857595" cy="820860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1940" indent="0">
              <a:buNone/>
              <a:defRPr sz="1496" b="1"/>
            </a:lvl2pPr>
            <a:lvl3pPr marL="683880" indent="0">
              <a:buNone/>
              <a:defRPr sz="1346" b="1"/>
            </a:lvl3pPr>
            <a:lvl4pPr marL="1025820" indent="0">
              <a:buNone/>
              <a:defRPr sz="1197" b="1"/>
            </a:lvl4pPr>
            <a:lvl5pPr marL="1367760" indent="0">
              <a:buNone/>
              <a:defRPr sz="1197" b="1"/>
            </a:lvl5pPr>
            <a:lvl6pPr marL="1709699" indent="0">
              <a:buNone/>
              <a:defRPr sz="1197" b="1"/>
            </a:lvl6pPr>
            <a:lvl7pPr marL="2051639" indent="0">
              <a:buNone/>
              <a:defRPr sz="1197" b="1"/>
            </a:lvl7pPr>
            <a:lvl8pPr marL="2393579" indent="0">
              <a:buNone/>
              <a:defRPr sz="1197" b="1"/>
            </a:lvl8pPr>
            <a:lvl9pPr marL="2735519" indent="0">
              <a:buNone/>
              <a:defRPr sz="119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092" y="2495797"/>
            <a:ext cx="3857595" cy="36709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6291" y="1674937"/>
            <a:ext cx="3876593" cy="820860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1940" indent="0">
              <a:buNone/>
              <a:defRPr sz="1496" b="1"/>
            </a:lvl2pPr>
            <a:lvl3pPr marL="683880" indent="0">
              <a:buNone/>
              <a:defRPr sz="1346" b="1"/>
            </a:lvl3pPr>
            <a:lvl4pPr marL="1025820" indent="0">
              <a:buNone/>
              <a:defRPr sz="1197" b="1"/>
            </a:lvl4pPr>
            <a:lvl5pPr marL="1367760" indent="0">
              <a:buNone/>
              <a:defRPr sz="1197" b="1"/>
            </a:lvl5pPr>
            <a:lvl6pPr marL="1709699" indent="0">
              <a:buNone/>
              <a:defRPr sz="1197" b="1"/>
            </a:lvl6pPr>
            <a:lvl7pPr marL="2051639" indent="0">
              <a:buNone/>
              <a:defRPr sz="1197" b="1"/>
            </a:lvl7pPr>
            <a:lvl8pPr marL="2393579" indent="0">
              <a:buNone/>
              <a:defRPr sz="1197" b="1"/>
            </a:lvl8pPr>
            <a:lvl9pPr marL="2735519" indent="0">
              <a:buNone/>
              <a:defRPr sz="119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6291" y="2495797"/>
            <a:ext cx="3876593" cy="36709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2221-455E-4D51-ACBA-368D3DEB6564}" type="datetime1">
              <a:rPr lang="en-US" smtClean="0"/>
              <a:pPr/>
              <a:t>11/6/2016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44197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3C44-F7D5-40FB-879A-FBA645044BFC}" type="datetime1">
              <a:rPr lang="en-US" smtClean="0"/>
              <a:pPr/>
              <a:t>11/6/2016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822603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D556-A0A9-4637-AE39-9D31C2634613}" type="datetime1">
              <a:rPr lang="en-US" smtClean="0"/>
              <a:pPr/>
              <a:t>11/6/2016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463118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92" y="455507"/>
            <a:ext cx="2940986" cy="1594273"/>
          </a:xfrm>
        </p:spPr>
        <p:txBody>
          <a:bodyPr anchor="b"/>
          <a:lstStyle>
            <a:lvl1pPr>
              <a:defRPr sz="2393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6593" y="983768"/>
            <a:ext cx="4616291" cy="4855575"/>
          </a:xfrm>
        </p:spPr>
        <p:txBody>
          <a:bodyPr/>
          <a:lstStyle>
            <a:lvl1pPr>
              <a:defRPr sz="2393"/>
            </a:lvl1pPr>
            <a:lvl2pPr>
              <a:defRPr sz="2094"/>
            </a:lvl2pPr>
            <a:lvl3pPr>
              <a:defRPr sz="1795"/>
            </a:lvl3pPr>
            <a:lvl4pPr>
              <a:defRPr sz="1496"/>
            </a:lvl4pPr>
            <a:lvl5pPr>
              <a:defRPr sz="1496"/>
            </a:lvl5pPr>
            <a:lvl6pPr>
              <a:defRPr sz="1496"/>
            </a:lvl6pPr>
            <a:lvl7pPr>
              <a:defRPr sz="1496"/>
            </a:lvl7pPr>
            <a:lvl8pPr>
              <a:defRPr sz="1496"/>
            </a:lvl8pPr>
            <a:lvl9pPr>
              <a:defRPr sz="149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092" y="2049780"/>
            <a:ext cx="2940986" cy="3797471"/>
          </a:xfrm>
        </p:spPr>
        <p:txBody>
          <a:bodyPr/>
          <a:lstStyle>
            <a:lvl1pPr marL="0" indent="0">
              <a:buNone/>
              <a:defRPr sz="1197"/>
            </a:lvl1pPr>
            <a:lvl2pPr marL="341940" indent="0">
              <a:buNone/>
              <a:defRPr sz="1047"/>
            </a:lvl2pPr>
            <a:lvl3pPr marL="683880" indent="0">
              <a:buNone/>
              <a:defRPr sz="897"/>
            </a:lvl3pPr>
            <a:lvl4pPr marL="1025820" indent="0">
              <a:buNone/>
              <a:defRPr sz="748"/>
            </a:lvl4pPr>
            <a:lvl5pPr marL="1367760" indent="0">
              <a:buNone/>
              <a:defRPr sz="748"/>
            </a:lvl5pPr>
            <a:lvl6pPr marL="1709699" indent="0">
              <a:buNone/>
              <a:defRPr sz="748"/>
            </a:lvl6pPr>
            <a:lvl7pPr marL="2051639" indent="0">
              <a:buNone/>
              <a:defRPr sz="748"/>
            </a:lvl7pPr>
            <a:lvl8pPr marL="2393579" indent="0">
              <a:buNone/>
              <a:defRPr sz="748"/>
            </a:lvl8pPr>
            <a:lvl9pPr marL="2735519" indent="0">
              <a:buNone/>
              <a:defRPr sz="74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AFB5-F0BA-4D62-B5D2-248F17D46C7F}" type="datetime1">
              <a:rPr lang="en-US" smtClean="0"/>
              <a:pPr/>
              <a:t>11/6/2016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56331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92" y="455507"/>
            <a:ext cx="2940986" cy="1594273"/>
          </a:xfrm>
        </p:spPr>
        <p:txBody>
          <a:bodyPr anchor="b"/>
          <a:lstStyle>
            <a:lvl1pPr>
              <a:defRPr sz="2393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6593" y="983768"/>
            <a:ext cx="4616291" cy="4855575"/>
          </a:xfrm>
        </p:spPr>
        <p:txBody>
          <a:bodyPr/>
          <a:lstStyle>
            <a:lvl1pPr marL="0" indent="0">
              <a:buNone/>
              <a:defRPr sz="2393"/>
            </a:lvl1pPr>
            <a:lvl2pPr marL="341940" indent="0">
              <a:buNone/>
              <a:defRPr sz="2094"/>
            </a:lvl2pPr>
            <a:lvl3pPr marL="683880" indent="0">
              <a:buNone/>
              <a:defRPr sz="1795"/>
            </a:lvl3pPr>
            <a:lvl4pPr marL="1025820" indent="0">
              <a:buNone/>
              <a:defRPr sz="1496"/>
            </a:lvl4pPr>
            <a:lvl5pPr marL="1367760" indent="0">
              <a:buNone/>
              <a:defRPr sz="1496"/>
            </a:lvl5pPr>
            <a:lvl6pPr marL="1709699" indent="0">
              <a:buNone/>
              <a:defRPr sz="1496"/>
            </a:lvl6pPr>
            <a:lvl7pPr marL="2051639" indent="0">
              <a:buNone/>
              <a:defRPr sz="1496"/>
            </a:lvl7pPr>
            <a:lvl8pPr marL="2393579" indent="0">
              <a:buNone/>
              <a:defRPr sz="1496"/>
            </a:lvl8pPr>
            <a:lvl9pPr marL="2735519" indent="0">
              <a:buNone/>
              <a:defRPr sz="1496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092" y="2049780"/>
            <a:ext cx="2940986" cy="3797471"/>
          </a:xfrm>
        </p:spPr>
        <p:txBody>
          <a:bodyPr/>
          <a:lstStyle>
            <a:lvl1pPr marL="0" indent="0">
              <a:buNone/>
              <a:defRPr sz="1197"/>
            </a:lvl1pPr>
            <a:lvl2pPr marL="341940" indent="0">
              <a:buNone/>
              <a:defRPr sz="1047"/>
            </a:lvl2pPr>
            <a:lvl3pPr marL="683880" indent="0">
              <a:buNone/>
              <a:defRPr sz="897"/>
            </a:lvl3pPr>
            <a:lvl4pPr marL="1025820" indent="0">
              <a:buNone/>
              <a:defRPr sz="748"/>
            </a:lvl4pPr>
            <a:lvl5pPr marL="1367760" indent="0">
              <a:buNone/>
              <a:defRPr sz="748"/>
            </a:lvl5pPr>
            <a:lvl6pPr marL="1709699" indent="0">
              <a:buNone/>
              <a:defRPr sz="748"/>
            </a:lvl6pPr>
            <a:lvl7pPr marL="2051639" indent="0">
              <a:buNone/>
              <a:defRPr sz="748"/>
            </a:lvl7pPr>
            <a:lvl8pPr marL="2393579" indent="0">
              <a:buNone/>
              <a:defRPr sz="748"/>
            </a:lvl8pPr>
            <a:lvl9pPr marL="2735519" indent="0">
              <a:buNone/>
              <a:defRPr sz="74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029B-B39B-4F06-BECC-74B1663BEF0C}" type="datetime1">
              <a:rPr lang="en-US" smtClean="0"/>
              <a:pPr/>
              <a:t>11/6/2016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1603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6904" y="363773"/>
            <a:ext cx="7864793" cy="132065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904" y="1818863"/>
            <a:ext cx="7864793" cy="433522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0011" y="6332808"/>
            <a:ext cx="2051685" cy="36377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8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2C8C0-9DEE-4517-81B1-8E6FEABB553A}" type="datetime1">
              <a:rPr lang="en-US" smtClean="0"/>
              <a:pPr/>
              <a:t>11/6/2016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0536" y="6332808"/>
            <a:ext cx="3077528" cy="36377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8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6904" y="6332808"/>
            <a:ext cx="2051685" cy="36377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8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12309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ftr="0" dt="0"/>
  <p:txStyles>
    <p:titleStyle>
      <a:lvl1pPr algn="r" defTabSz="683880" rtl="1" eaLnBrk="1" latinLnBrk="0" hangingPunct="1">
        <a:lnSpc>
          <a:spcPct val="90000"/>
        </a:lnSpc>
        <a:spcBef>
          <a:spcPct val="0"/>
        </a:spcBef>
        <a:buNone/>
        <a:defRPr sz="32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970" indent="-170970" algn="r" defTabSz="683880" rtl="1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094" kern="1200">
          <a:solidFill>
            <a:schemeClr val="tx1"/>
          </a:solidFill>
          <a:latin typeface="+mn-lt"/>
          <a:ea typeface="+mn-ea"/>
          <a:cs typeface="+mn-cs"/>
        </a:defRPr>
      </a:lvl1pPr>
      <a:lvl2pPr marL="512910" indent="-170970" algn="r" defTabSz="683880" rtl="1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854850" indent="-170970" algn="r" defTabSz="683880" rtl="1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3pPr>
      <a:lvl4pPr marL="1196790" indent="-170970" algn="r" defTabSz="683880" rtl="1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6" kern="1200">
          <a:solidFill>
            <a:schemeClr val="tx1"/>
          </a:solidFill>
          <a:latin typeface="+mn-lt"/>
          <a:ea typeface="+mn-ea"/>
          <a:cs typeface="+mn-cs"/>
        </a:defRPr>
      </a:lvl4pPr>
      <a:lvl5pPr marL="1538729" indent="-170970" algn="r" defTabSz="683880" rtl="1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6" kern="1200">
          <a:solidFill>
            <a:schemeClr val="tx1"/>
          </a:solidFill>
          <a:latin typeface="+mn-lt"/>
          <a:ea typeface="+mn-ea"/>
          <a:cs typeface="+mn-cs"/>
        </a:defRPr>
      </a:lvl5pPr>
      <a:lvl6pPr marL="1880669" indent="-170970" algn="r" defTabSz="683880" rtl="1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6" kern="1200">
          <a:solidFill>
            <a:schemeClr val="tx1"/>
          </a:solidFill>
          <a:latin typeface="+mn-lt"/>
          <a:ea typeface="+mn-ea"/>
          <a:cs typeface="+mn-cs"/>
        </a:defRPr>
      </a:lvl6pPr>
      <a:lvl7pPr marL="2222609" indent="-170970" algn="r" defTabSz="683880" rtl="1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6" kern="1200">
          <a:solidFill>
            <a:schemeClr val="tx1"/>
          </a:solidFill>
          <a:latin typeface="+mn-lt"/>
          <a:ea typeface="+mn-ea"/>
          <a:cs typeface="+mn-cs"/>
        </a:defRPr>
      </a:lvl7pPr>
      <a:lvl8pPr marL="2564549" indent="-170970" algn="r" defTabSz="683880" rtl="1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6" kern="1200">
          <a:solidFill>
            <a:schemeClr val="tx1"/>
          </a:solidFill>
          <a:latin typeface="+mn-lt"/>
          <a:ea typeface="+mn-ea"/>
          <a:cs typeface="+mn-cs"/>
        </a:defRPr>
      </a:lvl8pPr>
      <a:lvl9pPr marL="2906489" indent="-170970" algn="r" defTabSz="683880" rtl="1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3880" rtl="1" eaLnBrk="1" latinLnBrk="0" hangingPunct="1">
        <a:defRPr sz="1346" kern="1200">
          <a:solidFill>
            <a:schemeClr val="tx1"/>
          </a:solidFill>
          <a:latin typeface="+mn-lt"/>
          <a:ea typeface="+mn-ea"/>
          <a:cs typeface="+mn-cs"/>
        </a:defRPr>
      </a:lvl1pPr>
      <a:lvl2pPr marL="341940" algn="r" defTabSz="683880" rtl="1" eaLnBrk="1" latinLnBrk="0" hangingPunct="1">
        <a:defRPr sz="1346" kern="1200">
          <a:solidFill>
            <a:schemeClr val="tx1"/>
          </a:solidFill>
          <a:latin typeface="+mn-lt"/>
          <a:ea typeface="+mn-ea"/>
          <a:cs typeface="+mn-cs"/>
        </a:defRPr>
      </a:lvl2pPr>
      <a:lvl3pPr marL="683880" algn="r" defTabSz="683880" rtl="1" eaLnBrk="1" latinLnBrk="0" hangingPunct="1">
        <a:defRPr sz="1346" kern="1200">
          <a:solidFill>
            <a:schemeClr val="tx1"/>
          </a:solidFill>
          <a:latin typeface="+mn-lt"/>
          <a:ea typeface="+mn-ea"/>
          <a:cs typeface="+mn-cs"/>
        </a:defRPr>
      </a:lvl3pPr>
      <a:lvl4pPr marL="1025820" algn="r" defTabSz="683880" rtl="1" eaLnBrk="1" latinLnBrk="0" hangingPunct="1">
        <a:defRPr sz="1346" kern="1200">
          <a:solidFill>
            <a:schemeClr val="tx1"/>
          </a:solidFill>
          <a:latin typeface="+mn-lt"/>
          <a:ea typeface="+mn-ea"/>
          <a:cs typeface="+mn-cs"/>
        </a:defRPr>
      </a:lvl4pPr>
      <a:lvl5pPr marL="1367760" algn="r" defTabSz="683880" rtl="1" eaLnBrk="1" latinLnBrk="0" hangingPunct="1">
        <a:defRPr sz="1346" kern="1200">
          <a:solidFill>
            <a:schemeClr val="tx1"/>
          </a:solidFill>
          <a:latin typeface="+mn-lt"/>
          <a:ea typeface="+mn-ea"/>
          <a:cs typeface="+mn-cs"/>
        </a:defRPr>
      </a:lvl5pPr>
      <a:lvl6pPr marL="1709699" algn="r" defTabSz="683880" rtl="1" eaLnBrk="1" latinLnBrk="0" hangingPunct="1">
        <a:defRPr sz="1346" kern="1200">
          <a:solidFill>
            <a:schemeClr val="tx1"/>
          </a:solidFill>
          <a:latin typeface="+mn-lt"/>
          <a:ea typeface="+mn-ea"/>
          <a:cs typeface="+mn-cs"/>
        </a:defRPr>
      </a:lvl6pPr>
      <a:lvl7pPr marL="2051639" algn="r" defTabSz="683880" rtl="1" eaLnBrk="1" latinLnBrk="0" hangingPunct="1">
        <a:defRPr sz="1346" kern="1200">
          <a:solidFill>
            <a:schemeClr val="tx1"/>
          </a:solidFill>
          <a:latin typeface="+mn-lt"/>
          <a:ea typeface="+mn-ea"/>
          <a:cs typeface="+mn-cs"/>
        </a:defRPr>
      </a:lvl7pPr>
      <a:lvl8pPr marL="2393579" algn="r" defTabSz="683880" rtl="1" eaLnBrk="1" latinLnBrk="0" hangingPunct="1">
        <a:defRPr sz="1346" kern="1200">
          <a:solidFill>
            <a:schemeClr val="tx1"/>
          </a:solidFill>
          <a:latin typeface="+mn-lt"/>
          <a:ea typeface="+mn-ea"/>
          <a:cs typeface="+mn-cs"/>
        </a:defRPr>
      </a:lvl8pPr>
      <a:lvl9pPr marL="2735519" algn="r" defTabSz="683880" rtl="1" eaLnBrk="1" latinLnBrk="0" hangingPunct="1">
        <a:defRPr sz="13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18600" cy="68326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2768600" y="2451100"/>
            <a:ext cx="3239669" cy="117981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US" sz="4012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Class Diagram</a:t>
            </a:r>
            <a:endParaRPr lang="en-CA" sz="4012" b="1" dirty="0" smtClean="0">
              <a:solidFill>
                <a:srgbClr val="000000"/>
              </a:solidFill>
              <a:latin typeface="Times New Roman Bold"/>
              <a:cs typeface="Times New Roman Bold"/>
            </a:endParaRPr>
          </a:p>
          <a:p>
            <a:pPr>
              <a:lnSpc>
                <a:spcPts val="4600"/>
              </a:lnSpc>
            </a:pPr>
            <a:endParaRPr lang="en-CA" sz="4002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543800" y="6540500"/>
            <a:ext cx="685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71D57"/>
                </a:solidFill>
                <a:latin typeface="Times New Roman"/>
                <a:cs typeface="Times New Roman"/>
              </a:rPr>
              <a:t>Slide  1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600" cy="6832600"/>
          </a:xfrm>
          <a:prstGeom prst="rect">
            <a:avLst/>
          </a:prstGeom>
        </p:spPr>
      </p:pic>
      <p:sp>
        <p:nvSpPr>
          <p:cNvPr id="16" name="TextBox 2"/>
          <p:cNvSpPr txBox="1"/>
          <p:nvPr/>
        </p:nvSpPr>
        <p:spPr>
          <a:xfrm>
            <a:off x="457200" y="647700"/>
            <a:ext cx="86614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71D57"/>
                </a:solidFill>
                <a:latin typeface="Times New Roman"/>
                <a:cs typeface="Times New Roman"/>
              </a:rPr>
              <a:t>Class and Class diagram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66800" y="1689100"/>
            <a:ext cx="8051800" cy="787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  <a:tabLst>
                <a:tab pos="457200" algn="l"/>
              </a:tabLst>
            </a:pPr>
            <a:r>
              <a:rPr lang="en-CA" sz="1200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     Things naturally fall into categories (computers,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	automobiles, trees...).</a:t>
            </a:r>
          </a:p>
          <a:p>
            <a:pPr>
              <a:lnSpc>
                <a:spcPts val="26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66800" y="2413000"/>
            <a:ext cx="80518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1200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     We refer to these categories as classes.</a:t>
            </a:r>
          </a:p>
          <a:p>
            <a:pPr>
              <a:lnSpc>
                <a:spcPts val="2760"/>
              </a:lnSpc>
            </a:pPr>
            <a:endParaRPr lang="en-CA" sz="2373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6800" y="3149600"/>
            <a:ext cx="8051800" cy="787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  <a:tabLst>
                <a:tab pos="457200" algn="l"/>
              </a:tabLst>
            </a:pPr>
            <a:r>
              <a:rPr lang="en-CA" sz="1200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     An object class is an abstraction over a set of objects with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	common:</a:t>
            </a:r>
          </a:p>
          <a:p>
            <a:pPr>
              <a:lnSpc>
                <a:spcPts val="26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38300" y="3848100"/>
            <a:ext cx="3683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</a:p>
          <a:p>
            <a:pPr>
              <a:lnSpc>
                <a:spcPts val="207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2095500" y="3848100"/>
            <a:ext cx="19939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 smtClean="0">
                <a:solidFill>
                  <a:srgbClr val="063CE8"/>
                </a:solidFill>
                <a:latin typeface="Times New Roman Bold"/>
                <a:cs typeface="Times New Roman Bold"/>
              </a:rPr>
              <a:t>attributes (states)</a:t>
            </a:r>
          </a:p>
          <a:p>
            <a:pPr>
              <a:lnSpc>
                <a:spcPts val="207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1638300" y="4152900"/>
            <a:ext cx="3683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</a:p>
          <a:p>
            <a:pPr>
              <a:lnSpc>
                <a:spcPts val="207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2095500" y="4152900"/>
            <a:ext cx="41021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 smtClean="0">
                <a:solidFill>
                  <a:srgbClr val="FB0128"/>
                </a:solidFill>
                <a:latin typeface="Times New Roman Bold"/>
                <a:cs typeface="Times New Roman Bold"/>
              </a:rPr>
              <a:t>and the services (operations) (methods)</a:t>
            </a:r>
          </a:p>
          <a:p>
            <a:pPr>
              <a:lnSpc>
                <a:spcPts val="207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1524000" y="4457700"/>
            <a:ext cx="31369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provided by each object</a:t>
            </a:r>
          </a:p>
          <a:p>
            <a:pPr>
              <a:lnSpc>
                <a:spcPts val="276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1066800" y="5257800"/>
            <a:ext cx="73025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1200" dirty="0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Class diagrams provide the representations used by the</a:t>
            </a:r>
          </a:p>
          <a:p>
            <a:pPr>
              <a:lnSpc>
                <a:spcPts val="2760"/>
              </a:lnSpc>
            </a:pPr>
            <a:endParaRPr dirty="0"/>
          </a:p>
        </p:txBody>
      </p:sp>
      <p:sp>
        <p:nvSpPr>
          <p:cNvPr id="12" name="TextBox 12"/>
          <p:cNvSpPr txBox="1"/>
          <p:nvPr/>
        </p:nvSpPr>
        <p:spPr>
          <a:xfrm>
            <a:off x="1524000" y="5588000"/>
            <a:ext cx="16129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45"/>
              </a:lnSpc>
            </a:pP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developers.</a:t>
            </a:r>
          </a:p>
          <a:p>
            <a:pPr>
              <a:lnSpc>
                <a:spcPts val="2545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7543800" y="6540500"/>
            <a:ext cx="7620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71D57"/>
                </a:solidFill>
                <a:latin typeface="Times New Roman"/>
                <a:cs typeface="Times New Roman"/>
              </a:rPr>
              <a:t>Slide  10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600" cy="6832600"/>
          </a:xfrm>
          <a:prstGeom prst="rect">
            <a:avLst/>
          </a:prstGeom>
        </p:spPr>
      </p:pic>
      <p:sp>
        <p:nvSpPr>
          <p:cNvPr id="13" name="TextBox 2"/>
          <p:cNvSpPr txBox="1"/>
          <p:nvPr/>
        </p:nvSpPr>
        <p:spPr>
          <a:xfrm>
            <a:off x="457200" y="203200"/>
            <a:ext cx="8661400" cy="762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CA" sz="4002" smtClean="0">
                <a:solidFill>
                  <a:srgbClr val="071D57"/>
                </a:solidFill>
                <a:latin typeface="Times New Roman"/>
                <a:cs typeface="Times New Roman"/>
              </a:rPr>
              <a:t>CRC ‘Class Responsibility and</a:t>
            </a:r>
          </a:p>
          <a:p>
            <a:pPr>
              <a:lnSpc>
                <a:spcPts val="3600"/>
              </a:lnSpc>
            </a:pPr>
            <a:endParaRPr lang="en-CA" sz="40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711200"/>
            <a:ext cx="8661400" cy="762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4002" smtClean="0">
                <a:solidFill>
                  <a:srgbClr val="071D57"/>
                </a:solidFill>
                <a:latin typeface="Times New Roman"/>
                <a:cs typeface="Times New Roman"/>
              </a:rPr>
              <a:t>Collaborator’</a:t>
            </a:r>
          </a:p>
          <a:p>
            <a:pPr>
              <a:lnSpc>
                <a:spcPts val="4600"/>
              </a:lnSpc>
            </a:pPr>
            <a:endParaRPr lang="en-CA" sz="40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33400" y="1701800"/>
            <a:ext cx="85852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398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   CRC card</a:t>
            </a:r>
          </a:p>
          <a:p>
            <a:pPr>
              <a:lnSpc>
                <a:spcPts val="3220"/>
              </a:lnSpc>
            </a:pPr>
            <a:endParaRPr lang="en-CA" sz="269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3400" y="2730500"/>
            <a:ext cx="85852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398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   Class  Responsibility:</a:t>
            </a:r>
          </a:p>
          <a:p>
            <a:pPr>
              <a:lnSpc>
                <a:spcPts val="3220"/>
              </a:lnSpc>
            </a:pPr>
            <a:endParaRPr lang="en-CA" sz="275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17600" y="3213100"/>
            <a:ext cx="444500" cy="368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1574800" y="3213100"/>
            <a:ext cx="3797300" cy="368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What the class </a:t>
            </a:r>
            <a:r>
              <a:rPr lang="en-CA" sz="2007" b="1" smtClean="0">
                <a:solidFill>
                  <a:srgbClr val="063CE8"/>
                </a:solidFill>
                <a:latin typeface="Times New Roman Bold"/>
                <a:cs typeface="Times New Roman Bold"/>
              </a:rPr>
              <a:t>knows: attributes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1117600" y="3937000"/>
            <a:ext cx="444500" cy="368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1574800" y="3937000"/>
            <a:ext cx="5867400" cy="368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What the class </a:t>
            </a:r>
            <a:r>
              <a:rPr lang="en-CA" sz="2007" b="1" smtClean="0">
                <a:solidFill>
                  <a:srgbClr val="FB0128"/>
                </a:solidFill>
                <a:latin typeface="Times New Roman Bold"/>
                <a:cs typeface="Times New Roman Bold"/>
              </a:rPr>
              <a:t>does: services (operations / methods)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7543800" y="6540500"/>
            <a:ext cx="7620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71D57"/>
                </a:solidFill>
                <a:latin typeface="Times New Roman"/>
                <a:cs typeface="Times New Roman"/>
              </a:rPr>
              <a:t>Slide  11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600" cy="6832600"/>
          </a:xfrm>
          <a:prstGeom prst="rect">
            <a:avLst/>
          </a:prstGeom>
        </p:spPr>
      </p:pic>
      <p:sp>
        <p:nvSpPr>
          <p:cNvPr id="14" name="TextBox 2"/>
          <p:cNvSpPr txBox="1"/>
          <p:nvPr/>
        </p:nvSpPr>
        <p:spPr>
          <a:xfrm>
            <a:off x="457200" y="203200"/>
            <a:ext cx="8661400" cy="762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CA" sz="4002" smtClean="0">
                <a:solidFill>
                  <a:srgbClr val="071D57"/>
                </a:solidFill>
                <a:latin typeface="Times New Roman"/>
                <a:cs typeface="Times New Roman"/>
              </a:rPr>
              <a:t>CRC ‘Class Responsibility and</a:t>
            </a:r>
          </a:p>
          <a:p>
            <a:pPr>
              <a:lnSpc>
                <a:spcPts val="3600"/>
              </a:lnSpc>
            </a:pPr>
            <a:endParaRPr lang="en-CA" sz="40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711200"/>
            <a:ext cx="8661400" cy="762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4002" smtClean="0">
                <a:solidFill>
                  <a:srgbClr val="071D57"/>
                </a:solidFill>
                <a:latin typeface="Times New Roman"/>
                <a:cs typeface="Times New Roman"/>
              </a:rPr>
              <a:t>Collaborator’</a:t>
            </a:r>
          </a:p>
          <a:p>
            <a:pPr>
              <a:lnSpc>
                <a:spcPts val="4600"/>
              </a:lnSpc>
            </a:pPr>
            <a:endParaRPr lang="en-CA" sz="40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33400" y="2222500"/>
            <a:ext cx="85852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398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   Class Collaboration:</a:t>
            </a:r>
          </a:p>
          <a:p>
            <a:pPr>
              <a:lnSpc>
                <a:spcPts val="3220"/>
              </a:lnSpc>
            </a:pPr>
            <a:endParaRPr lang="en-CA" sz="274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17600" y="3213100"/>
            <a:ext cx="444500" cy="368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1574800" y="3213100"/>
            <a:ext cx="76962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Request for </a:t>
            </a:r>
            <a:r>
              <a:rPr lang="en-CA" sz="2007" b="1" smtClean="0">
                <a:solidFill>
                  <a:srgbClr val="063CE8"/>
                </a:solidFill>
                <a:latin typeface="Times New Roman Bold"/>
                <a:cs typeface="Times New Roman Bold"/>
              </a:rPr>
              <a:t>information</a:t>
            </a: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 from another class (what the other class knows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1574800" y="3517900"/>
            <a:ext cx="1778000" cy="368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as </a:t>
            </a:r>
            <a:r>
              <a:rPr lang="en-CA" sz="2007" b="1" smtClean="0">
                <a:solidFill>
                  <a:srgbClr val="063CE8"/>
                </a:solidFill>
                <a:latin typeface="Times New Roman Bold"/>
                <a:cs typeface="Times New Roman Bold"/>
              </a:rPr>
              <a:t>attributes</a:t>
            </a: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1117600" y="4241800"/>
            <a:ext cx="444500" cy="368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1574800" y="4241800"/>
            <a:ext cx="72771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Request another class to </a:t>
            </a:r>
            <a:r>
              <a:rPr lang="en-CA" sz="2007" b="1" smtClean="0">
                <a:solidFill>
                  <a:srgbClr val="FB0128"/>
                </a:solidFill>
                <a:latin typeface="Times New Roman Bold"/>
                <a:cs typeface="Times New Roman Bold"/>
              </a:rPr>
              <a:t>do some thing</a:t>
            </a: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 (what the other class does as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1574800" y="4546600"/>
            <a:ext cx="1485900" cy="368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7" b="1" smtClean="0">
                <a:solidFill>
                  <a:srgbClr val="FB0128"/>
                </a:solidFill>
                <a:latin typeface="Times New Roman Bold"/>
                <a:cs typeface="Times New Roman Bold"/>
              </a:rPr>
              <a:t>operation</a:t>
            </a: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7543800" y="6540500"/>
            <a:ext cx="7620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71D57"/>
                </a:solidFill>
                <a:latin typeface="Times New Roman"/>
                <a:cs typeface="Times New Roman"/>
              </a:rPr>
              <a:t>Slide  12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600" cy="6832600"/>
          </a:xfrm>
          <a:prstGeom prst="rect">
            <a:avLst/>
          </a:prstGeom>
        </p:spPr>
      </p:pic>
      <p:sp>
        <p:nvSpPr>
          <p:cNvPr id="21" name="TextBox 2"/>
          <p:cNvSpPr txBox="1"/>
          <p:nvPr/>
        </p:nvSpPr>
        <p:spPr>
          <a:xfrm>
            <a:off x="457200" y="647700"/>
            <a:ext cx="86614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CRC Card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27100" y="3429000"/>
            <a:ext cx="1981200" cy="711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  <a:tabLst>
                <a:tab pos="215900" algn="l"/>
              </a:tabLst>
            </a:pP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What the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	class</a:t>
            </a:r>
          </a:p>
          <a:p>
            <a:pPr>
              <a:lnSpc>
                <a:spcPts val="2395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66800" y="4051300"/>
            <a:ext cx="1841500" cy="711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  <a:tabLst>
                <a:tab pos="165100" algn="l"/>
              </a:tabLst>
            </a:pPr>
            <a:r>
              <a:rPr lang="en-CA" sz="20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knows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20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	Or</a:t>
            </a:r>
          </a:p>
          <a:p>
            <a:pPr>
              <a:lnSpc>
                <a:spcPts val="2395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292600" y="2641600"/>
            <a:ext cx="28956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CRC Card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009900" y="3175000"/>
            <a:ext cx="41783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Class name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009900" y="3683000"/>
            <a:ext cx="41783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  <a:tabLst>
                <a:tab pos="2006600" algn="l"/>
              </a:tabLst>
            </a:pPr>
            <a:r>
              <a:rPr lang="en-CA" sz="20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Responsibility</a:t>
            </a:r>
            <a:r>
              <a:rPr lang="en-CA" sz="2007" b="1" smtClean="0">
                <a:solidFill>
                  <a:srgbClr val="063CE8"/>
                </a:solidFill>
                <a:latin typeface="Times New Roman Bold"/>
                <a:cs typeface="Times New Roman Bold"/>
              </a:rPr>
              <a:t>	Collaboration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009900" y="4406900"/>
            <a:ext cx="41783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2006600" algn="l"/>
              </a:tabLst>
            </a:pPr>
            <a:r>
              <a:rPr lang="en-CA" sz="1200" smtClean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  <a:r>
              <a:rPr lang="en-CA" sz="600" smtClean="0">
                <a:solidFill>
                  <a:srgbClr val="071D57"/>
                </a:solidFill>
                <a:latin typeface="Wingdings"/>
                <a:cs typeface="Wingdings"/>
              </a:rPr>
              <a:t>	z</a:t>
            </a:r>
          </a:p>
          <a:p>
            <a:pPr>
              <a:lnSpc>
                <a:spcPts val="1380"/>
              </a:lnSpc>
            </a:pPr>
            <a:endParaRPr lang="en-CA" sz="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009900" y="4597400"/>
            <a:ext cx="41783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smtClean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289800" y="2552700"/>
            <a:ext cx="17272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10" b="1" smtClean="0">
                <a:solidFill>
                  <a:srgbClr val="063CE8"/>
                </a:solidFill>
                <a:latin typeface="Times New Roman Bold"/>
                <a:cs typeface="Times New Roman Bold"/>
              </a:rPr>
              <a:t>Other classes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493000" y="2819400"/>
            <a:ext cx="15240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063CE8"/>
                </a:solidFill>
                <a:latin typeface="Times New Roman"/>
                <a:cs typeface="Times New Roman"/>
              </a:rPr>
              <a:t>needed to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315200" y="3086100"/>
            <a:ext cx="17018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1317">
              <a:lnSpc>
                <a:spcPts val="2100"/>
              </a:lnSpc>
            </a:pPr>
            <a:r>
              <a:rPr lang="en-CA" sz="1800" smtClean="0">
                <a:solidFill>
                  <a:srgbClr val="063CE8"/>
                </a:solidFill>
                <a:latin typeface="Times New Roman"/>
                <a:cs typeface="Times New Roman"/>
              </a:rPr>
              <a:t>fulfill class a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063CE8"/>
                </a:solidFill>
                <a:latin typeface="Times New Roman"/>
                <a:cs typeface="Times New Roman"/>
              </a:rPr>
              <a:t>responsibility</a:t>
            </a:r>
          </a:p>
          <a:p>
            <a:pPr>
              <a:lnSpc>
                <a:spcPts val="216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531100" y="3924300"/>
            <a:ext cx="14859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063CE8"/>
                </a:solidFill>
                <a:latin typeface="Times New Roman"/>
                <a:cs typeface="Times New Roman"/>
              </a:rPr>
              <a:t>Need for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467600" y="4191000"/>
            <a:ext cx="15494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3029">
              <a:lnSpc>
                <a:spcPts val="2100"/>
              </a:lnSpc>
            </a:pPr>
            <a:r>
              <a:rPr lang="en-CA" sz="1810" b="1" smtClean="0">
                <a:solidFill>
                  <a:srgbClr val="063CE8"/>
                </a:solidFill>
                <a:latin typeface="Times New Roman Bold"/>
                <a:cs typeface="Times New Roman Bold"/>
              </a:rPr>
              <a:t>Attribute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10" b="1" smtClean="0">
                <a:solidFill>
                  <a:srgbClr val="063CE8"/>
                </a:solidFill>
                <a:latin typeface="Times New Roman Bold"/>
                <a:cs typeface="Times New Roman Bold"/>
              </a:rPr>
              <a:t>operation</a:t>
            </a:r>
          </a:p>
          <a:p>
            <a:pPr>
              <a:lnSpc>
                <a:spcPts val="21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43000" y="4724400"/>
            <a:ext cx="37719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1866900" algn="l"/>
              </a:tabLst>
            </a:pPr>
            <a:r>
              <a:rPr lang="en-CA" sz="20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does</a:t>
            </a:r>
            <a:r>
              <a:rPr lang="en-CA" sz="1200" smtClean="0">
                <a:solidFill>
                  <a:srgbClr val="000000"/>
                </a:solidFill>
                <a:latin typeface="Times New Roman"/>
                <a:cs typeface="Times New Roman"/>
              </a:rPr>
              <a:t>	•</a:t>
            </a:r>
          </a:p>
          <a:p>
            <a:pPr>
              <a:lnSpc>
                <a:spcPts val="1725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009900" y="4991100"/>
            <a:ext cx="19050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1200" smtClean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</a:p>
          <a:p>
            <a:pPr>
              <a:lnSpc>
                <a:spcPts val="10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016500" y="4711700"/>
            <a:ext cx="40005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lang="en-CA" sz="600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</a:p>
          <a:p>
            <a:pPr>
              <a:lnSpc>
                <a:spcPts val="540"/>
              </a:lnSpc>
            </a:pPr>
            <a:endParaRPr lang="en-CA" sz="600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543800" y="6540500"/>
            <a:ext cx="7620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71D57"/>
                </a:solidFill>
                <a:latin typeface="Times New Roman"/>
                <a:cs typeface="Times New Roman"/>
              </a:rPr>
              <a:t>Slide  13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600" cy="6832600"/>
          </a:xfrm>
          <a:prstGeom prst="rect">
            <a:avLst/>
          </a:prstGeom>
        </p:spPr>
      </p:pic>
      <p:sp>
        <p:nvSpPr>
          <p:cNvPr id="19" name="TextBox 2"/>
          <p:cNvSpPr txBox="1"/>
          <p:nvPr/>
        </p:nvSpPr>
        <p:spPr>
          <a:xfrm>
            <a:off x="457200" y="647700"/>
            <a:ext cx="86614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71D57"/>
                </a:solidFill>
                <a:latin typeface="Times New Roman"/>
                <a:cs typeface="Times New Roman"/>
              </a:rPr>
              <a:t>CRC - Class  Responsibility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397500" y="1790700"/>
            <a:ext cx="37211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CRC Card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670300" y="2159000"/>
            <a:ext cx="54483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Student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670300" y="2514600"/>
            <a:ext cx="16510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Times New Roman"/>
                <a:cs typeface="Times New Roman"/>
              </a:rPr>
              <a:t>Responsibility</a:t>
            </a:r>
          </a:p>
          <a:p>
            <a:pPr>
              <a:lnSpc>
                <a:spcPts val="207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6731000" y="2514600"/>
            <a:ext cx="14859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Times New Roman"/>
                <a:cs typeface="Times New Roman"/>
              </a:rPr>
              <a:t>Collaborator</a:t>
            </a:r>
          </a:p>
          <a:p>
            <a:pPr>
              <a:lnSpc>
                <a:spcPts val="207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670300" y="2895600"/>
            <a:ext cx="54483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 smtClean="0">
                <a:solidFill>
                  <a:srgbClr val="063CE8"/>
                </a:solidFill>
                <a:latin typeface="Times New Roman Bold"/>
                <a:cs typeface="Times New Roman Bold"/>
              </a:rPr>
              <a:t>ID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43000" y="3149600"/>
            <a:ext cx="24257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2400" smtClean="0">
                <a:solidFill>
                  <a:srgbClr val="063CE8"/>
                </a:solidFill>
                <a:latin typeface="Times New Roman"/>
                <a:cs typeface="Times New Roman"/>
              </a:rPr>
              <a:t>What the class</a:t>
            </a:r>
          </a:p>
          <a:p>
            <a:pPr>
              <a:lnSpc>
                <a:spcPts val="211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12900" y="3454400"/>
            <a:ext cx="19558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10" b="1" smtClean="0">
                <a:solidFill>
                  <a:srgbClr val="063CE8"/>
                </a:solidFill>
                <a:latin typeface="Times New Roman Bold"/>
                <a:cs typeface="Times New Roman Bold"/>
              </a:rPr>
              <a:t>knows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01700" y="4737100"/>
            <a:ext cx="2667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FB0128"/>
                </a:solidFill>
                <a:latin typeface="Times New Roman"/>
                <a:cs typeface="Times New Roman"/>
              </a:rPr>
              <a:t>What the class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98600" y="5105400"/>
            <a:ext cx="20701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10" b="1" smtClean="0">
                <a:solidFill>
                  <a:srgbClr val="FB0128"/>
                </a:solidFill>
                <a:latin typeface="Times New Roman Bold"/>
                <a:cs typeface="Times New Roman Bold"/>
              </a:rPr>
              <a:t>does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670300" y="3162300"/>
            <a:ext cx="5346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10" b="1" smtClean="0">
                <a:solidFill>
                  <a:srgbClr val="063CE8"/>
                </a:solidFill>
                <a:latin typeface="Times New Roman Bold"/>
                <a:cs typeface="Times New Roman Bold"/>
              </a:rPr>
              <a:t>Name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670300" y="3429000"/>
            <a:ext cx="53467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10" b="1" smtClean="0">
                <a:solidFill>
                  <a:srgbClr val="063CE8"/>
                </a:solidFill>
                <a:latin typeface="Times New Roman Bold"/>
                <a:cs typeface="Times New Roman Bold"/>
              </a:rPr>
              <a:t>Department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10" b="1" smtClean="0">
                <a:solidFill>
                  <a:srgbClr val="063CE8"/>
                </a:solidFill>
                <a:latin typeface="Times New Roman Bold"/>
                <a:cs typeface="Times New Roman Bold"/>
              </a:rPr>
              <a:t>Address</a:t>
            </a:r>
          </a:p>
          <a:p>
            <a:pPr>
              <a:lnSpc>
                <a:spcPts val="215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670300" y="4521200"/>
            <a:ext cx="53467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10" b="1" smtClean="0">
                <a:solidFill>
                  <a:srgbClr val="FB0128"/>
                </a:solidFill>
                <a:latin typeface="Times New Roman Bold"/>
                <a:cs typeface="Times New Roman Bold"/>
              </a:rPr>
              <a:t>Request “Register course”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10" b="1" smtClean="0">
                <a:solidFill>
                  <a:srgbClr val="FB0128"/>
                </a:solidFill>
                <a:latin typeface="Times New Roman Bold"/>
                <a:cs typeface="Times New Roman Bold"/>
              </a:rPr>
              <a:t>Drop course</a:t>
            </a:r>
          </a:p>
          <a:p>
            <a:pPr>
              <a:lnSpc>
                <a:spcPts val="21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670300" y="5080000"/>
            <a:ext cx="5346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10" b="1" smtClean="0">
                <a:solidFill>
                  <a:srgbClr val="FB0128"/>
                </a:solidFill>
                <a:latin typeface="Times New Roman Bold"/>
                <a:cs typeface="Times New Roman Bold"/>
              </a:rPr>
              <a:t>Request Schedule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543800" y="6540500"/>
            <a:ext cx="7620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71D57"/>
                </a:solidFill>
                <a:latin typeface="Times New Roman"/>
                <a:cs typeface="Times New Roman"/>
              </a:rPr>
              <a:t>Slide  14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600" cy="68326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457200" y="647700"/>
            <a:ext cx="86614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71D57"/>
                </a:solidFill>
                <a:latin typeface="Times New Roman"/>
                <a:cs typeface="Times New Roman"/>
              </a:rPr>
              <a:t>CRC - Class Collaborator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66800" y="2222500"/>
            <a:ext cx="80518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398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   Sometimes a </a:t>
            </a:r>
            <a:r>
              <a:rPr lang="en-CA" sz="2812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class A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has a responsibility to</a:t>
            </a:r>
          </a:p>
          <a:p>
            <a:pPr>
              <a:lnSpc>
                <a:spcPts val="3220"/>
              </a:lnSpc>
            </a:pPr>
            <a:endParaRPr lang="en-CA" sz="277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24000" y="2654300"/>
            <a:ext cx="75946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fulfill, but </a:t>
            </a:r>
            <a:r>
              <a:rPr lang="en-CA" sz="2812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not have enough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information to do it.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6800" y="3594100"/>
            <a:ext cx="8051800" cy="1117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CA" sz="1398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   So class A needs help from another class</a:t>
            </a:r>
            <a:r>
              <a:rPr lang="en-CA" sz="273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35" smtClean="0">
                <a:solidFill>
                  <a:srgbClr val="000000"/>
                </a:solidFill>
                <a:latin typeface="Times New Roman"/>
              </a:rPr>
            </a:br>
            <a:r>
              <a:rPr lang="en-CA" sz="1398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   See next example</a:t>
            </a:r>
          </a:p>
          <a:p>
            <a:pPr>
              <a:lnSpc>
                <a:spcPts val="4000"/>
              </a:lnSpc>
            </a:pPr>
            <a:endParaRPr lang="en-CA" sz="2735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543800" y="6540500"/>
            <a:ext cx="7620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71D57"/>
                </a:solidFill>
                <a:latin typeface="Times New Roman"/>
                <a:cs typeface="Times New Roman"/>
              </a:rPr>
              <a:t>Slide  15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796" y="0"/>
            <a:ext cx="9118600" cy="6832600"/>
          </a:xfrm>
          <a:prstGeom prst="rect">
            <a:avLst/>
          </a:prstGeom>
        </p:spPr>
      </p:pic>
      <p:sp>
        <p:nvSpPr>
          <p:cNvPr id="14" name="TextBox 2"/>
          <p:cNvSpPr txBox="1"/>
          <p:nvPr/>
        </p:nvSpPr>
        <p:spPr>
          <a:xfrm>
            <a:off x="457200" y="647700"/>
            <a:ext cx="86614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71D57"/>
                </a:solidFill>
                <a:latin typeface="Times New Roman"/>
                <a:cs typeface="Times New Roman"/>
              </a:rPr>
              <a:t>CRC - Class Collaborator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66800" y="1689100"/>
            <a:ext cx="80518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  <a:tabLst>
                <a:tab pos="457200" algn="l"/>
              </a:tabLst>
            </a:pPr>
            <a:r>
              <a:rPr lang="en-CA" sz="1398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   For example, as you see in students register in</a:t>
            </a:r>
            <a:r>
              <a:rPr lang="en-CA" sz="280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2" smtClean="0">
                <a:solidFill>
                  <a:srgbClr val="000000"/>
                </a:solidFill>
                <a:latin typeface="Times New Roman"/>
              </a:rPr>
            </a:b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	courses.</a:t>
            </a:r>
          </a:p>
          <a:p>
            <a:pPr>
              <a:lnSpc>
                <a:spcPts val="340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638300" y="2616200"/>
            <a:ext cx="74803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  <a:tabLst>
                <a:tab pos="457200" algn="l"/>
              </a:tabLst>
            </a:pP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•	To do this, a student needs to know if a spot is available in the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095500" y="2908300"/>
            <a:ext cx="7023100" cy="1003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course and, if so, he then needs to be added to the course.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However, students only have information about themselves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(their names and so forth), and not about courses.</a:t>
            </a:r>
          </a:p>
          <a:p>
            <a:pPr>
              <a:lnSpc>
                <a:spcPts val="24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38300" y="4267200"/>
            <a:ext cx="74803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  <a:tabLst>
                <a:tab pos="457200" algn="l"/>
              </a:tabLst>
            </a:pP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•	What the student needs to do is collaborate/interact with the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095500" y="4572000"/>
            <a:ext cx="70231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card labeled </a:t>
            </a:r>
            <a:r>
              <a:rPr lang="en-CA" sz="1997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Course</a:t>
            </a: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 to sign up for a course.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38300" y="4927600"/>
            <a:ext cx="444500" cy="368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2095500" y="4927600"/>
            <a:ext cx="62738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Therefore, </a:t>
            </a:r>
            <a:r>
              <a:rPr lang="en-CA" sz="1997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Course</a:t>
            </a: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 is included in the list of collaborators of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2095500" y="5232400"/>
            <a:ext cx="1181100" cy="368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Student</a:t>
            </a: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7543800" y="6540500"/>
            <a:ext cx="7620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71D57"/>
                </a:solidFill>
                <a:latin typeface="Times New Roman"/>
                <a:cs typeface="Times New Roman"/>
              </a:rPr>
              <a:t>Slide  16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600" cy="6832600"/>
          </a:xfrm>
          <a:prstGeom prst="rect">
            <a:avLst/>
          </a:prstGeom>
        </p:spPr>
      </p:pic>
      <p:sp>
        <p:nvSpPr>
          <p:cNvPr id="32" name="TextBox 2"/>
          <p:cNvSpPr txBox="1"/>
          <p:nvPr/>
        </p:nvSpPr>
        <p:spPr>
          <a:xfrm>
            <a:off x="457200" y="647700"/>
            <a:ext cx="86614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71D57"/>
                </a:solidFill>
                <a:latin typeface="Times New Roman"/>
                <a:cs typeface="Times New Roman"/>
              </a:rPr>
              <a:t>CRC - Class Collaborator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74700" y="1638300"/>
            <a:ext cx="29464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CA" sz="18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Student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Responsibility</a:t>
            </a:r>
          </a:p>
          <a:p>
            <a:pPr>
              <a:lnSpc>
                <a:spcPts val="361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822700" y="2324100"/>
            <a:ext cx="36703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8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Collaborator</a:t>
            </a:r>
          </a:p>
          <a:p>
            <a:pPr>
              <a:lnSpc>
                <a:spcPts val="144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607300" y="1866900"/>
            <a:ext cx="13970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  <a:tabLst>
                <a:tab pos="190500" algn="l"/>
              </a:tabLst>
            </a:pPr>
            <a:r>
              <a:rPr lang="en-CA" sz="1800" smtClean="0">
                <a:solidFill>
                  <a:srgbClr val="FB0128"/>
                </a:solidFill>
                <a:latin typeface="Times New Roman"/>
                <a:cs typeface="Times New Roman"/>
              </a:rPr>
              <a:t>Collaborator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10" b="1" smtClean="0">
                <a:solidFill>
                  <a:srgbClr val="FB0128"/>
                </a:solidFill>
                <a:latin typeface="Times New Roman Bold"/>
                <a:cs typeface="Times New Roman Bold"/>
              </a:rPr>
              <a:t>	Course</a:t>
            </a:r>
            <a:r>
              <a:rPr lang="en-CA" sz="1800" smtClean="0">
                <a:solidFill>
                  <a:srgbClr val="FB0128"/>
                </a:solidFill>
                <a:latin typeface="Times New Roman"/>
                <a:cs typeface="Times New Roman"/>
              </a:rPr>
              <a:t>	:</a:t>
            </a:r>
          </a:p>
          <a:p>
            <a:pPr>
              <a:lnSpc>
                <a:spcPts val="218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74700" y="2705100"/>
            <a:ext cx="4953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25"/>
              </a:lnSpc>
            </a:pPr>
            <a:r>
              <a:rPr lang="en-CA" sz="1800" smtClean="0">
                <a:solidFill>
                  <a:srgbClr val="000000"/>
                </a:solidFill>
                <a:latin typeface="Times New Roman"/>
                <a:cs typeface="Times New Roman"/>
              </a:rPr>
              <a:t>ID</a:t>
            </a:r>
          </a:p>
          <a:p>
            <a:pPr>
              <a:lnSpc>
                <a:spcPts val="2125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7556500" y="2692400"/>
            <a:ext cx="15113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Times New Roman"/>
                <a:cs typeface="Times New Roman"/>
              </a:rPr>
              <a:t>Class </a:t>
            </a:r>
            <a:r>
              <a:rPr lang="en-CA" sz="18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Course</a:t>
            </a:r>
          </a:p>
          <a:p>
            <a:pPr>
              <a:lnSpc>
                <a:spcPts val="207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774700" y="2984500"/>
            <a:ext cx="7874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Times New Roman"/>
                <a:cs typeface="Times New Roman"/>
              </a:rPr>
              <a:t>Name</a:t>
            </a:r>
          </a:p>
          <a:p>
            <a:pPr>
              <a:lnSpc>
                <a:spcPts val="207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7632700" y="2971800"/>
            <a:ext cx="13335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Times New Roman"/>
                <a:cs typeface="Times New Roman"/>
              </a:rPr>
              <a:t>is needed to</a:t>
            </a:r>
          </a:p>
          <a:p>
            <a:pPr>
              <a:lnSpc>
                <a:spcPts val="207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774700" y="3251200"/>
            <a:ext cx="1333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45"/>
              </a:lnSpc>
            </a:pPr>
            <a:r>
              <a:rPr lang="en-CA" sz="1800" smtClean="0">
                <a:solidFill>
                  <a:srgbClr val="000000"/>
                </a:solidFill>
                <a:latin typeface="Times New Roman"/>
                <a:cs typeface="Times New Roman"/>
              </a:rPr>
              <a:t>Department</a:t>
            </a:r>
          </a:p>
          <a:p>
            <a:pPr>
              <a:lnSpc>
                <a:spcPts val="1945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7670800" y="3238500"/>
            <a:ext cx="12827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Times New Roman"/>
                <a:cs typeface="Times New Roman"/>
              </a:rPr>
              <a:t>fulfill class</a:t>
            </a:r>
          </a:p>
          <a:p>
            <a:pPr>
              <a:lnSpc>
                <a:spcPts val="207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774700" y="3530600"/>
            <a:ext cx="10922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25"/>
              </a:lnSpc>
            </a:pPr>
            <a:r>
              <a:rPr lang="en-CA" sz="1800" smtClean="0">
                <a:solidFill>
                  <a:srgbClr val="000000"/>
                </a:solidFill>
                <a:latin typeface="Times New Roman"/>
                <a:cs typeface="Times New Roman"/>
              </a:rPr>
              <a:t>Address</a:t>
            </a:r>
          </a:p>
          <a:p>
            <a:pPr>
              <a:lnSpc>
                <a:spcPts val="2125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7797800" y="3517900"/>
            <a:ext cx="10033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Student</a:t>
            </a:r>
          </a:p>
          <a:p>
            <a:pPr>
              <a:lnSpc>
                <a:spcPts val="207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7493000" y="3784600"/>
            <a:ext cx="17145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Times New Roman"/>
                <a:cs typeface="Times New Roman"/>
              </a:rPr>
              <a:t>responsibilities</a:t>
            </a:r>
          </a:p>
          <a:p>
            <a:pPr>
              <a:lnSpc>
                <a:spcPts val="207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774700" y="4076700"/>
            <a:ext cx="28067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 smtClean="0">
                <a:solidFill>
                  <a:srgbClr val="063CE8"/>
                </a:solidFill>
                <a:latin typeface="Times New Roman Bold"/>
                <a:cs typeface="Times New Roman Bold"/>
              </a:rPr>
              <a:t>Check course availability</a:t>
            </a:r>
          </a:p>
          <a:p>
            <a:pPr>
              <a:lnSpc>
                <a:spcPts val="207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3822700" y="4076700"/>
            <a:ext cx="32258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 smtClean="0">
                <a:solidFill>
                  <a:srgbClr val="063CE8"/>
                </a:solidFill>
                <a:latin typeface="Times New Roman Bold"/>
                <a:cs typeface="Times New Roman Bold"/>
              </a:rPr>
              <a:t>Course</a:t>
            </a:r>
            <a:r>
              <a:rPr lang="en-CA" sz="1800" smtClean="0">
                <a:solidFill>
                  <a:srgbClr val="063CE8"/>
                </a:solidFill>
                <a:latin typeface="Times New Roman"/>
                <a:cs typeface="Times New Roman"/>
              </a:rPr>
              <a:t> (Attribute: availability)</a:t>
            </a:r>
          </a:p>
          <a:p>
            <a:pPr>
              <a:lnSpc>
                <a:spcPts val="2070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7772400" y="4343400"/>
            <a:ext cx="10668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60"/>
              </a:lnSpc>
            </a:pPr>
            <a:r>
              <a:rPr lang="en-CA" sz="1800" smtClean="0">
                <a:solidFill>
                  <a:srgbClr val="000000"/>
                </a:solidFill>
                <a:latin typeface="Times New Roman"/>
                <a:cs typeface="Times New Roman"/>
              </a:rPr>
              <a:t>Need for</a:t>
            </a:r>
          </a:p>
          <a:p>
            <a:pPr>
              <a:lnSpc>
                <a:spcPts val="2060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774700" y="4635500"/>
            <a:ext cx="29083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Request “Register course”</a:t>
            </a:r>
          </a:p>
          <a:p>
            <a:pPr>
              <a:lnSpc>
                <a:spcPts val="2070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3822700" y="4635500"/>
            <a:ext cx="30226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Course (</a:t>
            </a:r>
            <a:r>
              <a:rPr lang="en-CA" sz="1800" smtClean="0">
                <a:solidFill>
                  <a:srgbClr val="000000"/>
                </a:solidFill>
                <a:latin typeface="Times New Roman"/>
                <a:cs typeface="Times New Roman"/>
              </a:rPr>
              <a:t>Operation: increment</a:t>
            </a:r>
          </a:p>
          <a:p>
            <a:pPr>
              <a:lnSpc>
                <a:spcPts val="2070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7721600" y="4622800"/>
            <a:ext cx="11557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Attribute</a:t>
            </a:r>
          </a:p>
          <a:p>
            <a:pPr>
              <a:lnSpc>
                <a:spcPts val="2070"/>
              </a:lnSpc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3822700" y="4902200"/>
            <a:ext cx="30353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lang="en-CA" sz="1800" smtClean="0">
                <a:solidFill>
                  <a:srgbClr val="000000"/>
                </a:solidFill>
                <a:latin typeface="Times New Roman"/>
                <a:cs typeface="Times New Roman"/>
              </a:rPr>
              <a:t>number of registered student)</a:t>
            </a:r>
          </a:p>
          <a:p>
            <a:pPr>
              <a:lnSpc>
                <a:spcPts val="1970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7886700" y="4889500"/>
            <a:ext cx="8382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Times New Roman"/>
                <a:cs typeface="Times New Roman"/>
              </a:rPr>
              <a:t>and/or</a:t>
            </a:r>
          </a:p>
          <a:p>
            <a:pPr>
              <a:lnSpc>
                <a:spcPts val="2070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7708900" y="5168900"/>
            <a:ext cx="12827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operation</a:t>
            </a:r>
          </a:p>
          <a:p>
            <a:pPr>
              <a:lnSpc>
                <a:spcPts val="2070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774700" y="5448300"/>
            <a:ext cx="15367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 smtClean="0">
                <a:solidFill>
                  <a:srgbClr val="FB0128"/>
                </a:solidFill>
                <a:latin typeface="Times New Roman Bold"/>
                <a:cs typeface="Times New Roman Bold"/>
              </a:rPr>
              <a:t>Drop course</a:t>
            </a:r>
          </a:p>
          <a:p>
            <a:pPr>
              <a:lnSpc>
                <a:spcPts val="207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3822700" y="5448300"/>
            <a:ext cx="31750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 smtClean="0">
                <a:solidFill>
                  <a:srgbClr val="FB0128"/>
                </a:solidFill>
                <a:latin typeface="Times New Roman Bold"/>
                <a:cs typeface="Times New Roman Bold"/>
              </a:rPr>
              <a:t>Course (Operation: </a:t>
            </a:r>
            <a:r>
              <a:rPr lang="en-CA" sz="1800" smtClean="0">
                <a:solidFill>
                  <a:srgbClr val="FB0128"/>
                </a:solidFill>
                <a:latin typeface="Times New Roman"/>
                <a:cs typeface="Times New Roman"/>
              </a:rPr>
              <a:t>decrement</a:t>
            </a:r>
          </a:p>
          <a:p>
            <a:pPr>
              <a:lnSpc>
                <a:spcPts val="207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3822700" y="5727700"/>
            <a:ext cx="29591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FB0128"/>
                </a:solidFill>
                <a:latin typeface="Times New Roman"/>
                <a:cs typeface="Times New Roman"/>
              </a:rPr>
              <a:t>number of registered student)</a:t>
            </a:r>
          </a:p>
          <a:p>
            <a:pPr>
              <a:lnSpc>
                <a:spcPts val="207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774700" y="6007100"/>
            <a:ext cx="20574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Request Schedule</a:t>
            </a:r>
          </a:p>
          <a:p>
            <a:pPr>
              <a:lnSpc>
                <a:spcPts val="207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3822700" y="6007100"/>
            <a:ext cx="7112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63CE8"/>
                </a:solidFill>
                <a:latin typeface="Times New Roman"/>
                <a:cs typeface="Times New Roman"/>
              </a:rPr>
              <a:t>-----</a:t>
            </a:r>
          </a:p>
          <a:p>
            <a:pPr>
              <a:lnSpc>
                <a:spcPts val="207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7543800" y="6540500"/>
            <a:ext cx="7620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71D57"/>
                </a:solidFill>
                <a:latin typeface="Times New Roman"/>
                <a:cs typeface="Times New Roman"/>
              </a:rPr>
              <a:t>Slide  17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924"/>
            <a:ext cx="9118600" cy="6832600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457200" y="647700"/>
            <a:ext cx="86614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71D57"/>
                </a:solidFill>
                <a:latin typeface="Times New Roman"/>
                <a:cs typeface="Times New Roman"/>
              </a:rPr>
              <a:t>CRC - Class Collaborator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66800" y="1765300"/>
            <a:ext cx="3556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37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66800" y="2628900"/>
            <a:ext cx="3556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837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9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900" smtClean="0">
                <a:solidFill>
                  <a:srgbClr val="000000"/>
                </a:solidFill>
                <a:latin typeface="Times New Roman"/>
              </a:rPr>
            </a:br>
            <a:r>
              <a:rPr lang="en-CA" sz="837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</a:p>
          <a:p>
            <a:pPr>
              <a:lnSpc>
                <a:spcPts val="2160"/>
              </a:lnSpc>
            </a:pPr>
            <a:endParaRPr lang="en-CA" sz="9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6800" y="3517900"/>
            <a:ext cx="3556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37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66800" y="4064000"/>
            <a:ext cx="3556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837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24000" y="1663700"/>
            <a:ext cx="74930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Collaboration takes one of two forms:</a:t>
            </a:r>
          </a:p>
          <a:p>
            <a:pPr>
              <a:lnSpc>
                <a:spcPts val="2070"/>
              </a:lnSpc>
            </a:pP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38300" y="1930400"/>
            <a:ext cx="73787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457200" algn="l"/>
              </a:tabLst>
            </a:pPr>
            <a:r>
              <a:rPr lang="en-CA" sz="1398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•	A request for information</a:t>
            </a:r>
          </a:p>
          <a:p>
            <a:pPr>
              <a:lnSpc>
                <a:spcPts val="1610"/>
              </a:lnSpc>
            </a:pPr>
            <a:endParaRPr lang="en-CA" sz="1398" dirty="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38300" y="2146300"/>
            <a:ext cx="73787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457200" algn="l"/>
              </a:tabLst>
            </a:pPr>
            <a:r>
              <a:rPr lang="en-CA" sz="1398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•	or a request to do something.</a:t>
            </a:r>
          </a:p>
          <a:p>
            <a:pPr>
              <a:lnSpc>
                <a:spcPts val="1610"/>
              </a:lnSpc>
            </a:pPr>
            <a:endParaRPr lang="en-CA" sz="1398" dirty="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524000" y="2641600"/>
            <a:ext cx="74930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10" b="1" dirty="0" smtClean="0">
                <a:solidFill>
                  <a:srgbClr val="063CE8"/>
                </a:solidFill>
                <a:latin typeface="Times New Roman Bold"/>
                <a:cs typeface="Times New Roman Bold"/>
              </a:rPr>
              <a:t>Example Alternative 1:</a:t>
            </a:r>
          </a:p>
          <a:p>
            <a:pPr>
              <a:lnSpc>
                <a:spcPts val="2070"/>
              </a:lnSpc>
            </a:pP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24000" y="2946400"/>
            <a:ext cx="74930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57150">
              <a:lnSpc>
                <a:spcPts val="1700"/>
              </a:lnSpc>
            </a:pPr>
            <a:r>
              <a:rPr lang="en-CA" sz="1800" dirty="0" smtClean="0">
                <a:solidFill>
                  <a:srgbClr val="063CE8"/>
                </a:solidFill>
                <a:latin typeface="Times New Roman"/>
                <a:cs typeface="Times New Roman"/>
              </a:rPr>
              <a:t>The card </a:t>
            </a:r>
            <a:r>
              <a:rPr lang="en-CA" sz="1800" dirty="0" smtClean="0">
                <a:solidFill>
                  <a:srgbClr val="063CE8"/>
                </a:solidFill>
                <a:latin typeface="Times New Roman Bold Italic"/>
                <a:cs typeface="Times New Roman Bold Italic"/>
              </a:rPr>
              <a:t>Student</a:t>
            </a:r>
            <a:r>
              <a:rPr lang="en-CA" sz="1800" dirty="0" smtClean="0">
                <a:solidFill>
                  <a:srgbClr val="063CE8"/>
                </a:solidFill>
                <a:latin typeface="Times New Roman"/>
                <a:cs typeface="Times New Roman"/>
              </a:rPr>
              <a:t> requests an indication from the card </a:t>
            </a:r>
            <a:r>
              <a:rPr lang="en-CA" sz="1810" b="1" dirty="0" smtClean="0">
                <a:solidFill>
                  <a:srgbClr val="063CE8"/>
                </a:solidFill>
                <a:latin typeface="Times New Roman Bold"/>
                <a:cs typeface="Times New Roman Bold"/>
              </a:rPr>
              <a:t>C</a:t>
            </a:r>
            <a:r>
              <a:rPr lang="en-CA" sz="1800" dirty="0" smtClean="0">
                <a:solidFill>
                  <a:srgbClr val="063CE8"/>
                </a:solidFill>
                <a:latin typeface="Times New Roman Bold Italic"/>
                <a:cs typeface="Times New Roman Bold Italic"/>
              </a:rPr>
              <a:t>ourse</a:t>
            </a:r>
            <a:r>
              <a:rPr lang="en-CA" sz="1800" dirty="0" smtClean="0">
                <a:solidFill>
                  <a:srgbClr val="063CE8"/>
                </a:solidFill>
                <a:latin typeface="Times New Roman"/>
                <a:cs typeface="Times New Roman"/>
              </a:rPr>
              <a:t> whether a</a:t>
            </a:r>
            <a:r>
              <a:rPr lang="en-CA" sz="18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dirty="0" smtClean="0">
                <a:solidFill>
                  <a:srgbClr val="063CE8"/>
                </a:solidFill>
                <a:latin typeface="Times New Roman"/>
                <a:cs typeface="Times New Roman"/>
              </a:rPr>
              <a:t>space is available, a request for </a:t>
            </a:r>
            <a:r>
              <a:rPr lang="en-CA" sz="1810" b="1" dirty="0" smtClean="0">
                <a:solidFill>
                  <a:srgbClr val="063CE8"/>
                </a:solidFill>
                <a:latin typeface="Times New Roman Bold"/>
                <a:cs typeface="Times New Roman Bold"/>
              </a:rPr>
              <a:t>information</a:t>
            </a:r>
            <a:r>
              <a:rPr lang="en-CA" sz="1800" dirty="0" smtClean="0">
                <a:solidFill>
                  <a:srgbClr val="063CE8"/>
                </a:solidFill>
                <a:latin typeface="Times New Roman"/>
                <a:cs typeface="Times New Roman"/>
              </a:rPr>
              <a:t>.</a:t>
            </a:r>
          </a:p>
          <a:p>
            <a:pPr>
              <a:lnSpc>
                <a:spcPts val="1725"/>
              </a:lnSpc>
            </a:pP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524000" y="3403600"/>
            <a:ext cx="74930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dirty="0" smtClean="0">
                <a:solidFill>
                  <a:srgbClr val="063CE8"/>
                </a:solidFill>
                <a:latin typeface="Times New Roman Bold Italic"/>
                <a:cs typeface="Times New Roman Bold Italic"/>
              </a:rPr>
              <a:t>Student</a:t>
            </a:r>
            <a:r>
              <a:rPr lang="en-CA" sz="1800" dirty="0" smtClean="0">
                <a:solidFill>
                  <a:srgbClr val="063CE8"/>
                </a:solidFill>
                <a:latin typeface="Times New Roman"/>
                <a:cs typeface="Times New Roman"/>
              </a:rPr>
              <a:t> then requests to be added to the </a:t>
            </a:r>
            <a:r>
              <a:rPr lang="en-CA" sz="1810" b="1" dirty="0" smtClean="0">
                <a:solidFill>
                  <a:srgbClr val="063CE8"/>
                </a:solidFill>
                <a:latin typeface="Times New Roman Bold"/>
                <a:cs typeface="Times New Roman Bold"/>
              </a:rPr>
              <a:t>C</a:t>
            </a:r>
            <a:r>
              <a:rPr lang="en-CA" sz="1800" dirty="0" smtClean="0">
                <a:solidFill>
                  <a:srgbClr val="063CE8"/>
                </a:solidFill>
                <a:latin typeface="Times New Roman Bold Italic"/>
                <a:cs typeface="Times New Roman Bold Italic"/>
              </a:rPr>
              <a:t>ourse</a:t>
            </a:r>
            <a:r>
              <a:rPr lang="en-CA" sz="1800" dirty="0" smtClean="0">
                <a:solidFill>
                  <a:srgbClr val="063CE8"/>
                </a:solidFill>
                <a:latin typeface="Times New Roman"/>
                <a:cs typeface="Times New Roman"/>
              </a:rPr>
              <a:t> , a request to do something.</a:t>
            </a:r>
          </a:p>
          <a:p>
            <a:pPr>
              <a:lnSpc>
                <a:spcPts val="2070"/>
              </a:lnSpc>
            </a:pP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524000" y="3987800"/>
            <a:ext cx="7493000" cy="1244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CA" sz="1810" b="1" dirty="0" smtClean="0">
                <a:solidFill>
                  <a:srgbClr val="CC0064"/>
                </a:solidFill>
                <a:latin typeface="Times New Roman Bold"/>
                <a:cs typeface="Times New Roman Bold"/>
              </a:rPr>
              <a:t>Alternative 2</a:t>
            </a:r>
            <a:r>
              <a:rPr lang="en-CA" sz="1800" dirty="0" smtClean="0">
                <a:solidFill>
                  <a:srgbClr val="CC0064"/>
                </a:solidFill>
                <a:latin typeface="Times New Roman"/>
                <a:cs typeface="Times New Roman"/>
              </a:rPr>
              <a:t>: Another way to perform this logic, however, would have been</a:t>
            </a:r>
            <a:r>
              <a:rPr lang="en-CA" sz="18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dirty="0" smtClean="0">
                <a:solidFill>
                  <a:srgbClr val="CC0064"/>
                </a:solidFill>
                <a:latin typeface="Times New Roman"/>
                <a:cs typeface="Times New Roman"/>
              </a:rPr>
              <a:t>to have </a:t>
            </a:r>
            <a:r>
              <a:rPr lang="en-CA" sz="1800" dirty="0" smtClean="0">
                <a:solidFill>
                  <a:srgbClr val="CC0064"/>
                </a:solidFill>
                <a:latin typeface="Times New Roman Bold Italic"/>
                <a:cs typeface="Times New Roman Bold Italic"/>
              </a:rPr>
              <a:t>Student</a:t>
            </a:r>
            <a:r>
              <a:rPr lang="en-CA" sz="1800" dirty="0" smtClean="0">
                <a:solidFill>
                  <a:srgbClr val="CC0064"/>
                </a:solidFill>
                <a:latin typeface="Times New Roman"/>
                <a:cs typeface="Times New Roman"/>
              </a:rPr>
              <a:t> simply request </a:t>
            </a:r>
            <a:r>
              <a:rPr lang="en-CA" sz="1810" b="1" dirty="0" smtClean="0">
                <a:solidFill>
                  <a:srgbClr val="CC0064"/>
                </a:solidFill>
                <a:latin typeface="Times New Roman Bold"/>
                <a:cs typeface="Times New Roman Bold"/>
              </a:rPr>
              <a:t>C</a:t>
            </a:r>
            <a:r>
              <a:rPr lang="en-CA" sz="1800" dirty="0" smtClean="0">
                <a:solidFill>
                  <a:srgbClr val="CC0064"/>
                </a:solidFill>
                <a:latin typeface="Times New Roman Bold Italic"/>
                <a:cs typeface="Times New Roman Bold Italic"/>
              </a:rPr>
              <a:t>ourse</a:t>
            </a:r>
            <a:r>
              <a:rPr lang="en-CA" sz="1800" dirty="0" smtClean="0">
                <a:solidFill>
                  <a:srgbClr val="CC0064"/>
                </a:solidFill>
                <a:latin typeface="Times New Roman"/>
                <a:cs typeface="Times New Roman"/>
              </a:rPr>
              <a:t> to enroll himself (</a:t>
            </a:r>
            <a:r>
              <a:rPr lang="en-CA" sz="1800" dirty="0" smtClean="0">
                <a:solidFill>
                  <a:srgbClr val="CC0064"/>
                </a:solidFill>
                <a:latin typeface="Times New Roman Bold Italic"/>
                <a:cs typeface="Times New Roman Bold Italic"/>
              </a:rPr>
              <a:t>Student</a:t>
            </a:r>
            <a:r>
              <a:rPr lang="en-CA" sz="1800" dirty="0" smtClean="0">
                <a:solidFill>
                  <a:srgbClr val="CC0064"/>
                </a:solidFill>
                <a:latin typeface="Times New Roman"/>
                <a:cs typeface="Times New Roman"/>
              </a:rPr>
              <a:t> ) into itself</a:t>
            </a:r>
            <a:r>
              <a:rPr lang="en-CA" sz="18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dirty="0" smtClean="0">
                <a:solidFill>
                  <a:srgbClr val="CC0064"/>
                </a:solidFill>
                <a:latin typeface="Times New Roman"/>
                <a:cs typeface="Times New Roman"/>
              </a:rPr>
              <a:t>(</a:t>
            </a:r>
            <a:r>
              <a:rPr lang="en-CA" sz="1810" b="1" dirty="0" smtClean="0">
                <a:solidFill>
                  <a:srgbClr val="CC0064"/>
                </a:solidFill>
                <a:latin typeface="Times New Roman Bold"/>
                <a:cs typeface="Times New Roman Bold"/>
              </a:rPr>
              <a:t>C</a:t>
            </a:r>
            <a:r>
              <a:rPr lang="en-CA" sz="1800" dirty="0" smtClean="0">
                <a:solidFill>
                  <a:srgbClr val="CC0064"/>
                </a:solidFill>
                <a:latin typeface="Times New Roman Bold Italic"/>
                <a:cs typeface="Times New Roman Bold Italic"/>
              </a:rPr>
              <a:t>ourse)</a:t>
            </a:r>
            <a:r>
              <a:rPr lang="en-CA" sz="1800" dirty="0" smtClean="0">
                <a:solidFill>
                  <a:srgbClr val="CC0064"/>
                </a:solidFill>
                <a:latin typeface="Times New Roman"/>
                <a:cs typeface="Times New Roman"/>
              </a:rPr>
              <a:t>. Then have </a:t>
            </a:r>
            <a:r>
              <a:rPr lang="en-CA" sz="1810" b="1" dirty="0" smtClean="0">
                <a:solidFill>
                  <a:srgbClr val="CC0064"/>
                </a:solidFill>
                <a:latin typeface="Times New Roman Bold"/>
                <a:cs typeface="Times New Roman Bold"/>
              </a:rPr>
              <a:t>C</a:t>
            </a:r>
            <a:r>
              <a:rPr lang="en-CA" sz="1800" dirty="0" smtClean="0">
                <a:solidFill>
                  <a:srgbClr val="CC0064"/>
                </a:solidFill>
                <a:latin typeface="Times New Roman Bold Italic"/>
                <a:cs typeface="Times New Roman Bold Italic"/>
              </a:rPr>
              <a:t>ourse</a:t>
            </a:r>
            <a:r>
              <a:rPr lang="en-CA" sz="1800" dirty="0" smtClean="0">
                <a:solidFill>
                  <a:srgbClr val="CC0064"/>
                </a:solidFill>
                <a:latin typeface="Times New Roman"/>
                <a:cs typeface="Times New Roman"/>
              </a:rPr>
              <a:t> do the work of determining if a seat is available</a:t>
            </a:r>
            <a:r>
              <a:rPr lang="en-CA" sz="18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dirty="0" smtClean="0">
                <a:solidFill>
                  <a:srgbClr val="CC0064"/>
                </a:solidFill>
                <a:latin typeface="Times New Roman"/>
                <a:cs typeface="Times New Roman"/>
              </a:rPr>
              <a:t>and, if so, then enrolling the student and, if not, then informing the student</a:t>
            </a:r>
            <a:r>
              <a:rPr lang="en-CA" sz="18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dirty="0" smtClean="0">
                <a:solidFill>
                  <a:srgbClr val="CC0064"/>
                </a:solidFill>
                <a:latin typeface="Times New Roman"/>
                <a:cs typeface="Times New Roman"/>
              </a:rPr>
              <a:t>that he was not enrolled.</a:t>
            </a:r>
          </a:p>
          <a:p>
            <a:pPr>
              <a:lnSpc>
                <a:spcPts val="1715"/>
              </a:lnSpc>
            </a:pP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543800" y="6540500"/>
            <a:ext cx="7620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71D57"/>
                </a:solidFill>
                <a:latin typeface="Times New Roman"/>
                <a:cs typeface="Times New Roman"/>
              </a:rPr>
              <a:t>Slide  18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796" y="0"/>
            <a:ext cx="9118600" cy="683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647700"/>
            <a:ext cx="4566058" cy="13080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US" sz="4397" dirty="0" smtClean="0">
                <a:solidFill>
                  <a:srgbClr val="000000"/>
                </a:solidFill>
                <a:latin typeface="Times New Roman"/>
                <a:cs typeface="Times New Roman"/>
              </a:rPr>
              <a:t>Types of Operations</a:t>
            </a:r>
            <a:endParaRPr lang="en-CA" sz="4397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ts val="5060"/>
              </a:lnSpc>
            </a:pPr>
            <a:endParaRPr lang="en-CA" sz="4397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47" y="1616100"/>
            <a:ext cx="8084193" cy="41036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•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Operations can be classified into four types, depending on the kind of service requested by clients: </a:t>
            </a:r>
          </a:p>
          <a:p>
            <a:pPr>
              <a:lnSpc>
                <a:spcPts val="3220"/>
              </a:lnSpc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1. 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constructor:</a:t>
            </a:r>
          </a:p>
          <a:p>
            <a:pPr lvl="2">
              <a:lnSpc>
                <a:spcPts val="3220"/>
              </a:lnSpc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creates a new instance of a class</a:t>
            </a:r>
          </a:p>
          <a:p>
            <a:pPr>
              <a:lnSpc>
                <a:spcPts val="3220"/>
              </a:lnSpc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2. 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query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  <a:p>
            <a:pPr lvl="2">
              <a:lnSpc>
                <a:spcPts val="3220"/>
              </a:lnSpc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is an operation without any side effects; it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ccesses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the state of an object but does not alter the state</a:t>
            </a:r>
          </a:p>
          <a:p>
            <a:pPr>
              <a:lnSpc>
                <a:spcPts val="3220"/>
              </a:lnSpc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3. 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update:</a:t>
            </a:r>
          </a:p>
          <a:p>
            <a:pPr>
              <a:lnSpc>
                <a:spcPts val="3220"/>
              </a:lnSpc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 An operation that alters the state of an object.</a:t>
            </a:r>
          </a:p>
          <a:p>
            <a:pPr>
              <a:lnSpc>
                <a:spcPts val="3220"/>
              </a:lnSpc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endParaRPr lang="en-CA" sz="2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600" cy="6832600"/>
          </a:xfrm>
          <a:prstGeom prst="rect">
            <a:avLst/>
          </a:prstGeom>
        </p:spPr>
      </p:pic>
      <p:sp>
        <p:nvSpPr>
          <p:cNvPr id="12" name="TextBox 2"/>
          <p:cNvSpPr txBox="1"/>
          <p:nvPr/>
        </p:nvSpPr>
        <p:spPr>
          <a:xfrm>
            <a:off x="457200" y="647700"/>
            <a:ext cx="86614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71D57"/>
                </a:solidFill>
                <a:latin typeface="Times New Roman"/>
                <a:cs typeface="Times New Roman"/>
              </a:rPr>
              <a:t>Objective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66800" y="1638300"/>
            <a:ext cx="8051800" cy="1384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1200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     Introduces the evolutionary approach for building classes</a:t>
            </a:r>
            <a:r>
              <a:rPr lang="en-CA" sz="238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380" smtClean="0">
                <a:solidFill>
                  <a:srgbClr val="000000"/>
                </a:solidFill>
                <a:latin typeface="Times New Roman"/>
              </a:rPr>
            </a:br>
            <a:r>
              <a:rPr lang="en-CA" sz="1200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     Explain how to identify objects and attributes of classes</a:t>
            </a:r>
            <a:r>
              <a:rPr lang="en-CA" sz="238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380" smtClean="0">
                <a:solidFill>
                  <a:srgbClr val="000000"/>
                </a:solidFill>
                <a:latin typeface="Times New Roman"/>
              </a:rPr>
            </a:br>
            <a:r>
              <a:rPr lang="en-CA" sz="1200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     Describe the technique of CRC ‘Class Responsibility and</a:t>
            </a:r>
          </a:p>
          <a:p>
            <a:pPr>
              <a:lnSpc>
                <a:spcPts val="3450"/>
              </a:lnSpc>
            </a:pPr>
            <a:endParaRPr lang="en-CA" sz="238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24000" y="2946400"/>
            <a:ext cx="75946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Collaborator’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6800" y="3390900"/>
            <a:ext cx="80518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1200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     Explain how classes are related in a class diagram</a:t>
            </a:r>
          </a:p>
          <a:p>
            <a:pPr>
              <a:lnSpc>
                <a:spcPts val="2760"/>
              </a:lnSpc>
            </a:pPr>
            <a:endParaRPr lang="en-CA" sz="2378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66800" y="3810000"/>
            <a:ext cx="80518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457200" algn="l"/>
              </a:tabLst>
            </a:pPr>
            <a:r>
              <a:rPr lang="en-CA" sz="1200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     Explain  generalization, association, aggregation and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	composition</a:t>
            </a:r>
          </a:p>
          <a:p>
            <a:pPr>
              <a:lnSpc>
                <a:spcPts val="29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66800" y="4775200"/>
            <a:ext cx="4318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16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543800" y="6540500"/>
            <a:ext cx="685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71D57"/>
                </a:solidFill>
                <a:latin typeface="Times New Roman"/>
                <a:cs typeface="Times New Roman"/>
              </a:rPr>
              <a:t>Slide  2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600" cy="6832600"/>
          </a:xfrm>
          <a:prstGeom prst="rect">
            <a:avLst/>
          </a:prstGeom>
        </p:spPr>
      </p:pic>
      <p:sp>
        <p:nvSpPr>
          <p:cNvPr id="18" name="TextBox 2"/>
          <p:cNvSpPr txBox="1"/>
          <p:nvPr/>
        </p:nvSpPr>
        <p:spPr>
          <a:xfrm>
            <a:off x="457200" y="647700"/>
            <a:ext cx="86614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71D57"/>
                </a:solidFill>
                <a:latin typeface="Times New Roman"/>
                <a:cs typeface="Times New Roman"/>
              </a:rPr>
              <a:t>Class diagrams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66800" y="1625600"/>
            <a:ext cx="8051800" cy="1117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CA" sz="1398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   Shows relationship between classes</a:t>
            </a:r>
            <a:r>
              <a:rPr lang="en-CA" sz="275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55" smtClean="0">
                <a:solidFill>
                  <a:srgbClr val="000000"/>
                </a:solidFill>
                <a:latin typeface="Times New Roman"/>
              </a:rPr>
            </a:br>
            <a:r>
              <a:rPr lang="en-CA" sz="1398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   A class diagram may show:</a:t>
            </a:r>
          </a:p>
          <a:p>
            <a:pPr>
              <a:lnSpc>
                <a:spcPts val="4000"/>
              </a:lnSpc>
            </a:pPr>
            <a:endParaRPr lang="en-CA" sz="275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17600" y="2959100"/>
            <a:ext cx="80010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Relationship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17600" y="3556000"/>
            <a:ext cx="30988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 smtClean="0">
                <a:solidFill>
                  <a:srgbClr val="FB0128"/>
                </a:solidFill>
                <a:latin typeface="Times New Roman Bold"/>
                <a:cs typeface="Times New Roman Bold"/>
              </a:rPr>
              <a:t>Generalization (inheritance)</a:t>
            </a:r>
          </a:p>
          <a:p>
            <a:pPr>
              <a:lnSpc>
                <a:spcPts val="207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6261100" y="3556000"/>
            <a:ext cx="8636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 smtClean="0">
                <a:solidFill>
                  <a:srgbClr val="FB0128"/>
                </a:solidFill>
                <a:latin typeface="Times New Roman Bold"/>
                <a:cs typeface="Times New Roman Bold"/>
              </a:rPr>
              <a:t>”is a”</a:t>
            </a:r>
          </a:p>
          <a:p>
            <a:pPr>
              <a:lnSpc>
                <a:spcPts val="207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5880100" y="3898900"/>
            <a:ext cx="32385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 smtClean="0">
                <a:solidFill>
                  <a:srgbClr val="FB0128"/>
                </a:solidFill>
                <a:latin typeface="Times New Roman Bold"/>
                <a:cs typeface="Times New Roman Bold"/>
              </a:rPr>
              <a:t>“is a kind of”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17600" y="4597400"/>
            <a:ext cx="36322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10" b="1" smtClean="0">
                <a:solidFill>
                  <a:srgbClr val="063CE8"/>
                </a:solidFill>
                <a:latin typeface="Times New Roman Bold"/>
                <a:cs typeface="Times New Roman Bold"/>
              </a:rPr>
              <a:t>Association (dependency)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851400" y="4749800"/>
            <a:ext cx="8509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612" b="1" smtClean="0">
                <a:solidFill>
                  <a:srgbClr val="063CE8"/>
                </a:solidFill>
                <a:latin typeface="Times New Roman Bold"/>
                <a:cs typeface="Times New Roman Bold"/>
              </a:rPr>
              <a:t>does</a:t>
            </a:r>
          </a:p>
          <a:p>
            <a:pPr>
              <a:lnSpc>
                <a:spcPts val="1280"/>
              </a:lnSpc>
            </a:pPr>
            <a:endParaRPr lang="en-CA" sz="1602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803900" y="4533900"/>
            <a:ext cx="3213100" cy="711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  <a:tabLst>
                <a:tab pos="177800" algn="l"/>
              </a:tabLst>
            </a:pPr>
            <a:r>
              <a:rPr lang="en-CA" sz="1810" b="1" smtClean="0">
                <a:solidFill>
                  <a:srgbClr val="FB0128"/>
                </a:solidFill>
                <a:latin typeface="Times New Roman Bold"/>
                <a:cs typeface="Times New Roman Bold"/>
              </a:rPr>
              <a:t>“Who</a:t>
            </a:r>
            <a:r>
              <a:rPr lang="en-CA" sz="1810" b="1" smtClean="0">
                <a:solidFill>
                  <a:srgbClr val="063CE8"/>
                </a:solidFill>
                <a:latin typeface="Times New Roman Bold"/>
                <a:cs typeface="Times New Roman Bold"/>
              </a:rPr>
              <a:t> does </a:t>
            </a:r>
            <a:r>
              <a:rPr lang="en-CA" sz="1810" b="1" smtClean="0">
                <a:solidFill>
                  <a:srgbClr val="FB0128"/>
                </a:solidFill>
                <a:latin typeface="Times New Roman Bold"/>
                <a:cs typeface="Times New Roman Bold"/>
              </a:rPr>
              <a:t>What”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10" b="1" smtClean="0">
                <a:solidFill>
                  <a:srgbClr val="063CE8"/>
                </a:solidFill>
                <a:latin typeface="Times New Roman Bold"/>
                <a:cs typeface="Times New Roman Bold"/>
              </a:rPr>
              <a:t>	“uses”</a:t>
            </a:r>
          </a:p>
          <a:p>
            <a:pPr>
              <a:lnSpc>
                <a:spcPts val="260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17600" y="5283200"/>
            <a:ext cx="15367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Aggregation</a:t>
            </a:r>
          </a:p>
          <a:p>
            <a:pPr>
              <a:lnSpc>
                <a:spcPts val="207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969000" y="5283200"/>
            <a:ext cx="8763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“has”</a:t>
            </a:r>
          </a:p>
          <a:p>
            <a:pPr>
              <a:lnSpc>
                <a:spcPts val="207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5549900" y="5613400"/>
            <a:ext cx="17780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“composed of”</a:t>
            </a:r>
          </a:p>
          <a:p>
            <a:pPr>
              <a:lnSpc>
                <a:spcPts val="207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1117600" y="5943600"/>
            <a:ext cx="35814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Composition: Strong aggregation</a:t>
            </a:r>
          </a:p>
          <a:p>
            <a:pPr>
              <a:lnSpc>
                <a:spcPts val="2070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7543800" y="6540500"/>
            <a:ext cx="7620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71D57"/>
                </a:solidFill>
                <a:latin typeface="Times New Roman"/>
                <a:cs typeface="Times New Roman"/>
              </a:rPr>
              <a:t>Slide  19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796" y="0"/>
            <a:ext cx="9118600" cy="6832600"/>
          </a:xfrm>
          <a:prstGeom prst="rect">
            <a:avLst/>
          </a:prstGeom>
        </p:spPr>
      </p:pic>
      <p:sp>
        <p:nvSpPr>
          <p:cNvPr id="15" name="TextBox 2"/>
          <p:cNvSpPr txBox="1"/>
          <p:nvPr/>
        </p:nvSpPr>
        <p:spPr>
          <a:xfrm>
            <a:off x="457200" y="203200"/>
            <a:ext cx="8661400" cy="762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CA" sz="4002" smtClean="0">
                <a:solidFill>
                  <a:srgbClr val="071D57"/>
                </a:solidFill>
                <a:latin typeface="Times New Roman"/>
                <a:cs typeface="Times New Roman"/>
              </a:rPr>
              <a:t>Association, aggregation and</a:t>
            </a:r>
          </a:p>
          <a:p>
            <a:pPr>
              <a:lnSpc>
                <a:spcPts val="3600"/>
              </a:lnSpc>
            </a:pPr>
            <a:endParaRPr lang="en-CA" sz="40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711200"/>
            <a:ext cx="8661400" cy="762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4002" smtClean="0">
                <a:solidFill>
                  <a:srgbClr val="071D57"/>
                </a:solidFill>
                <a:latin typeface="Times New Roman"/>
                <a:cs typeface="Times New Roman"/>
              </a:rPr>
              <a:t>composition</a:t>
            </a:r>
          </a:p>
          <a:p>
            <a:pPr>
              <a:lnSpc>
                <a:spcPts val="4600"/>
              </a:lnSpc>
            </a:pPr>
            <a:endParaRPr lang="en-CA" sz="40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66800" y="2133600"/>
            <a:ext cx="80518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•  When considering the 3 relationships,</a:t>
            </a:r>
          </a:p>
          <a:p>
            <a:pPr>
              <a:lnSpc>
                <a:spcPts val="3220"/>
              </a:lnSpc>
            </a:pPr>
            <a:endParaRPr lang="en-CA" sz="2802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24000" y="2565400"/>
            <a:ext cx="75946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dirty="0" smtClean="0">
                <a:solidFill>
                  <a:srgbClr val="000000"/>
                </a:solidFill>
                <a:latin typeface="Times New Roman"/>
                <a:cs typeface="Times New Roman"/>
              </a:rPr>
              <a:t>association, aggregation and composition,</a:t>
            </a:r>
          </a:p>
          <a:p>
            <a:pPr>
              <a:lnSpc>
                <a:spcPts val="3220"/>
              </a:lnSpc>
            </a:pPr>
            <a:endParaRPr lang="en-CA" sz="2802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38300" y="3403600"/>
            <a:ext cx="444500" cy="368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2095500" y="3403600"/>
            <a:ext cx="4991100" cy="368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the most</a:t>
            </a:r>
            <a:r>
              <a:rPr lang="en-CA" sz="20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 general relationship is association</a:t>
            </a: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1638300" y="4127500"/>
            <a:ext cx="444500" cy="368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2095500" y="4127500"/>
            <a:ext cx="2844800" cy="368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followed by aggregation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1638300" y="4864100"/>
            <a:ext cx="444500" cy="368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2095500" y="4864100"/>
            <a:ext cx="2959100" cy="368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and, finally, composition.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7543800" y="6540500"/>
            <a:ext cx="7620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71D57"/>
                </a:solidFill>
                <a:latin typeface="Times New Roman"/>
                <a:cs typeface="Times New Roman"/>
              </a:rPr>
              <a:t>Slide  20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21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796" y="0"/>
            <a:ext cx="9118600" cy="68326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457200" y="203200"/>
            <a:ext cx="8661400" cy="762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CA" sz="4002" smtClean="0">
                <a:solidFill>
                  <a:srgbClr val="071D57"/>
                </a:solidFill>
                <a:latin typeface="Times New Roman"/>
                <a:cs typeface="Times New Roman"/>
              </a:rPr>
              <a:t>Association between classes</a:t>
            </a:r>
          </a:p>
          <a:p>
            <a:pPr>
              <a:lnSpc>
                <a:spcPts val="3600"/>
              </a:lnSpc>
            </a:pPr>
            <a:endParaRPr lang="en-CA" sz="40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711200"/>
            <a:ext cx="8661400" cy="762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4002" smtClean="0">
                <a:solidFill>
                  <a:srgbClr val="063CE8"/>
                </a:solidFill>
                <a:latin typeface="Times New Roman Italic"/>
                <a:cs typeface="Times New Roman Italic"/>
              </a:rPr>
              <a:t>Who does What</a:t>
            </a:r>
          </a:p>
          <a:p>
            <a:pPr>
              <a:lnSpc>
                <a:spcPts val="4600"/>
              </a:lnSpc>
            </a:pPr>
            <a:endParaRPr lang="en-CA" sz="40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543800" y="6540500"/>
            <a:ext cx="7620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71D57"/>
                </a:solidFill>
                <a:latin typeface="Times New Roman"/>
                <a:cs typeface="Times New Roman"/>
              </a:rPr>
              <a:t>Slide  21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9212" y="0"/>
            <a:ext cx="9118600" cy="68326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457200" y="647700"/>
            <a:ext cx="86614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00000"/>
                </a:solidFill>
                <a:latin typeface="Times New Roman"/>
                <a:cs typeface="Times New Roman"/>
              </a:rPr>
              <a:t>Multiplicity of Relationships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543800" y="6540500"/>
            <a:ext cx="7620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71D57"/>
                </a:solidFill>
                <a:latin typeface="Times New Roman"/>
                <a:cs typeface="Times New Roman"/>
              </a:rPr>
              <a:t>Slide  22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23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600" cy="6832600"/>
          </a:xfrm>
          <a:prstGeom prst="rect">
            <a:avLst/>
          </a:prstGeom>
        </p:spPr>
      </p:pic>
      <p:sp>
        <p:nvSpPr>
          <p:cNvPr id="13" name="TextBox 2"/>
          <p:cNvSpPr txBox="1"/>
          <p:nvPr/>
        </p:nvSpPr>
        <p:spPr>
          <a:xfrm>
            <a:off x="457200" y="622300"/>
            <a:ext cx="4000500" cy="825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71D57"/>
                </a:solidFill>
                <a:latin typeface="Times New Roman"/>
                <a:cs typeface="Times New Roman"/>
              </a:rPr>
              <a:t>Inheritance:</a:t>
            </a:r>
            <a:r>
              <a:rPr lang="en-CA" sz="4397" smtClean="0">
                <a:solidFill>
                  <a:srgbClr val="FB0128"/>
                </a:solidFill>
                <a:latin typeface="Times New Roman Bold Italic"/>
                <a:cs typeface="Times New Roman Bold Italic"/>
              </a:rPr>
              <a:t> is a</a:t>
            </a:r>
          </a:p>
          <a:p>
            <a:pPr>
              <a:lnSpc>
                <a:spcPts val="506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4330700" y="622300"/>
            <a:ext cx="3492500" cy="825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71D57"/>
                </a:solidFill>
                <a:latin typeface="Times New Roman Italic"/>
                <a:cs typeface="Times New Roman Italic"/>
              </a:rPr>
              <a:t>“is a kind of”</a:t>
            </a:r>
          </a:p>
          <a:p>
            <a:pPr>
              <a:lnSpc>
                <a:spcPts val="506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1066800" y="1765300"/>
            <a:ext cx="80518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00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3600" smtClean="0">
                <a:solidFill>
                  <a:srgbClr val="FB0128"/>
                </a:solidFill>
                <a:latin typeface="Times New Roman Bold Italic"/>
                <a:cs typeface="Times New Roman Bold Italic"/>
              </a:rPr>
              <a:t>  is a 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association.</a:t>
            </a:r>
          </a:p>
          <a:p>
            <a:pPr>
              <a:lnSpc>
                <a:spcPts val="3220"/>
              </a:lnSpc>
            </a:pPr>
            <a:endParaRPr lang="en-CA" sz="279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6800" y="2667000"/>
            <a:ext cx="8051800" cy="787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  <a:tabLst>
                <a:tab pos="457200" algn="l"/>
              </a:tabLst>
            </a:pPr>
            <a:r>
              <a:rPr lang="en-CA" sz="1200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     Child class ‘subclass’ can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	inherit attributes and</a:t>
            </a:r>
          </a:p>
          <a:p>
            <a:pPr>
              <a:lnSpc>
                <a:spcPts val="26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24000" y="3314700"/>
            <a:ext cx="7594600" cy="787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operations from parent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class‘superclass’.</a:t>
            </a:r>
          </a:p>
          <a:p>
            <a:pPr>
              <a:lnSpc>
                <a:spcPts val="26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66800" y="4419600"/>
            <a:ext cx="36576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1200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400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     Example: An inheritance</a:t>
            </a:r>
          </a:p>
          <a:p>
            <a:pPr>
              <a:lnSpc>
                <a:spcPts val="276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1524000" y="4749800"/>
            <a:ext cx="30099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50"/>
              </a:lnSpc>
            </a:pPr>
            <a:r>
              <a:rPr lang="en-CA" sz="2400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hierarchy in the animal</a:t>
            </a:r>
          </a:p>
          <a:p>
            <a:pPr>
              <a:lnSpc>
                <a:spcPts val="255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1524000" y="5080000"/>
            <a:ext cx="12700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10"/>
              </a:lnSpc>
            </a:pPr>
            <a:r>
              <a:rPr lang="en-CA" sz="2400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kingdom</a:t>
            </a:r>
          </a:p>
          <a:p>
            <a:pPr>
              <a:lnSpc>
                <a:spcPts val="261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7543800" y="6540500"/>
            <a:ext cx="7620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71D57"/>
                </a:solidFill>
                <a:latin typeface="Times New Roman"/>
                <a:cs typeface="Times New Roman"/>
              </a:rPr>
              <a:t>Slide  25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24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600" cy="6832600"/>
          </a:xfrm>
          <a:prstGeom prst="rect">
            <a:avLst/>
          </a:prstGeom>
        </p:spPr>
      </p:pic>
      <p:sp>
        <p:nvSpPr>
          <p:cNvPr id="30" name="TextBox 2"/>
          <p:cNvSpPr txBox="1"/>
          <p:nvPr/>
        </p:nvSpPr>
        <p:spPr>
          <a:xfrm>
            <a:off x="1295400" y="457200"/>
            <a:ext cx="20828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000000"/>
                </a:solidFill>
                <a:latin typeface="Times New Roman"/>
                <a:cs typeface="Times New Roman"/>
              </a:rPr>
              <a:t>Class name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82700" y="1257300"/>
            <a:ext cx="20955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000000"/>
                </a:solidFill>
                <a:latin typeface="Times New Roman"/>
                <a:cs typeface="Times New Roman"/>
              </a:rPr>
              <a:t>Attributes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49400" y="2451100"/>
            <a:ext cx="18288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Is a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797300" y="508000"/>
            <a:ext cx="15748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380" smtClean="0">
                <a:solidFill>
                  <a:srgbClr val="221F1F"/>
                </a:solidFill>
                <a:latin typeface="Times New Roman"/>
                <a:cs typeface="Times New Roman"/>
              </a:rPr>
              <a:t>Library item</a:t>
            </a:r>
          </a:p>
          <a:p>
            <a:pPr>
              <a:lnSpc>
                <a:spcPts val="1665"/>
              </a:lnSpc>
            </a:pPr>
            <a:endParaRPr lang="en-CA" sz="1453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479800" y="901700"/>
            <a:ext cx="1892300" cy="673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380" smtClean="0">
                <a:solidFill>
                  <a:srgbClr val="221F1F"/>
                </a:solidFill>
                <a:latin typeface="Times New Roman"/>
                <a:cs typeface="Times New Roman"/>
              </a:rPr>
              <a:t>Catalogue number</a:t>
            </a:r>
            <a:r>
              <a:rPr lang="en-CA" sz="145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53" smtClean="0">
                <a:solidFill>
                  <a:srgbClr val="000000"/>
                </a:solidFill>
                <a:latin typeface="Times New Roman"/>
              </a:rPr>
            </a:br>
            <a:r>
              <a:rPr lang="en-CA" sz="1380" smtClean="0">
                <a:solidFill>
                  <a:srgbClr val="221F1F"/>
                </a:solidFill>
                <a:latin typeface="Times New Roman"/>
                <a:cs typeface="Times New Roman"/>
              </a:rPr>
              <a:t>Acquisition date</a:t>
            </a:r>
            <a:r>
              <a:rPr lang="en-CA" sz="145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53" smtClean="0">
                <a:solidFill>
                  <a:srgbClr val="000000"/>
                </a:solidFill>
                <a:latin typeface="Times New Roman"/>
              </a:rPr>
            </a:br>
            <a:r>
              <a:rPr lang="en-CA" sz="1380" smtClean="0">
                <a:solidFill>
                  <a:srgbClr val="221F1F"/>
                </a:solidFill>
                <a:latin typeface="Times New Roman"/>
                <a:cs typeface="Times New Roman"/>
              </a:rPr>
              <a:t>Cost</a:t>
            </a:r>
          </a:p>
          <a:p>
            <a:pPr>
              <a:lnSpc>
                <a:spcPts val="1480"/>
              </a:lnSpc>
            </a:pPr>
            <a:endParaRPr lang="en-CA" sz="1453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479800" y="1460500"/>
            <a:ext cx="1892300" cy="482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380" smtClean="0">
                <a:solidFill>
                  <a:srgbClr val="221F1F"/>
                </a:solidFill>
                <a:latin typeface="Times New Roman"/>
                <a:cs typeface="Times New Roman"/>
              </a:rPr>
              <a:t>Type</a:t>
            </a:r>
            <a:r>
              <a:rPr lang="en-CA" sz="145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53" smtClean="0">
                <a:solidFill>
                  <a:srgbClr val="000000"/>
                </a:solidFill>
                <a:latin typeface="Times New Roman"/>
              </a:rPr>
            </a:br>
            <a:r>
              <a:rPr lang="en-CA" sz="1380" smtClean="0">
                <a:solidFill>
                  <a:srgbClr val="221F1F"/>
                </a:solidFill>
                <a:latin typeface="Times New Roman"/>
                <a:cs typeface="Times New Roman"/>
              </a:rPr>
              <a:t>Status</a:t>
            </a:r>
          </a:p>
          <a:p>
            <a:pPr>
              <a:lnSpc>
                <a:spcPts val="1480"/>
              </a:lnSpc>
            </a:pPr>
            <a:endParaRPr lang="en-CA" sz="1453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479800" y="1841500"/>
            <a:ext cx="18923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380" smtClean="0">
                <a:solidFill>
                  <a:srgbClr val="221F1F"/>
                </a:solidFill>
                <a:latin typeface="Times New Roman"/>
                <a:cs typeface="Times New Roman"/>
              </a:rPr>
              <a:t>Number of  copies</a:t>
            </a:r>
          </a:p>
          <a:p>
            <a:pPr>
              <a:lnSpc>
                <a:spcPts val="1480"/>
              </a:lnSpc>
            </a:pPr>
            <a:endParaRPr lang="en-CA" sz="1453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517900" y="2133600"/>
            <a:ext cx="1854200" cy="825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380" smtClean="0">
                <a:solidFill>
                  <a:srgbClr val="221F1F"/>
                </a:solidFill>
                <a:latin typeface="Times New Roman"/>
                <a:cs typeface="Times New Roman"/>
              </a:rPr>
              <a:t>Acquire ()</a:t>
            </a:r>
            <a:r>
              <a:rPr lang="en-CA" sz="145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53" smtClean="0">
                <a:solidFill>
                  <a:srgbClr val="000000"/>
                </a:solidFill>
                <a:latin typeface="Times New Roman"/>
              </a:rPr>
            </a:br>
            <a:r>
              <a:rPr lang="en-CA" sz="1380" smtClean="0">
                <a:solidFill>
                  <a:srgbClr val="221F1F"/>
                </a:solidFill>
                <a:latin typeface="Times New Roman"/>
                <a:cs typeface="Times New Roman"/>
              </a:rPr>
              <a:t>Catalogue ()</a:t>
            </a:r>
            <a:r>
              <a:rPr lang="en-CA" sz="145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53" smtClean="0">
                <a:solidFill>
                  <a:srgbClr val="000000"/>
                </a:solidFill>
                <a:latin typeface="Times New Roman"/>
              </a:rPr>
            </a:br>
            <a:r>
              <a:rPr lang="en-CA" sz="1380" smtClean="0">
                <a:solidFill>
                  <a:srgbClr val="221F1F"/>
                </a:solidFill>
                <a:latin typeface="Times New Roman"/>
                <a:cs typeface="Times New Roman"/>
              </a:rPr>
              <a:t>Dispose ()</a:t>
            </a:r>
            <a:r>
              <a:rPr lang="en-CA" sz="145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53" smtClean="0">
                <a:solidFill>
                  <a:srgbClr val="000000"/>
                </a:solidFill>
                <a:latin typeface="Times New Roman"/>
              </a:rPr>
            </a:br>
            <a:r>
              <a:rPr lang="en-CA" sz="1380" smtClean="0">
                <a:solidFill>
                  <a:srgbClr val="221F1F"/>
                </a:solidFill>
                <a:latin typeface="Times New Roman"/>
                <a:cs typeface="Times New Roman"/>
              </a:rPr>
              <a:t>Issue ()</a:t>
            </a:r>
          </a:p>
          <a:p>
            <a:pPr>
              <a:lnSpc>
                <a:spcPts val="1400"/>
              </a:lnSpc>
            </a:pPr>
            <a:endParaRPr lang="en-CA" sz="1453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517900" y="2844800"/>
            <a:ext cx="18542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380" smtClean="0">
                <a:solidFill>
                  <a:srgbClr val="221F1F"/>
                </a:solidFill>
                <a:latin typeface="Times New Roman"/>
                <a:cs typeface="Times New Roman"/>
              </a:rPr>
              <a:t>Return ()</a:t>
            </a:r>
          </a:p>
          <a:p>
            <a:pPr>
              <a:lnSpc>
                <a:spcPts val="1400"/>
              </a:lnSpc>
            </a:pPr>
            <a:endParaRPr lang="en-CA" sz="1453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486400" y="546100"/>
            <a:ext cx="35179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802" smtClean="0">
                <a:solidFill>
                  <a:srgbClr val="071D57"/>
                </a:solidFill>
                <a:latin typeface="Times New Roman"/>
                <a:cs typeface="Times New Roman"/>
              </a:rPr>
              <a:t>Library class hierarchy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934200" y="1968500"/>
            <a:ext cx="20701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02183">
              <a:lnSpc>
                <a:spcPts val="2100"/>
              </a:lnSpc>
            </a:pPr>
            <a:r>
              <a:rPr lang="en-CA" sz="1800" smtClean="0">
                <a:solidFill>
                  <a:srgbClr val="000000"/>
                </a:solidFill>
                <a:latin typeface="Times New Roman"/>
                <a:cs typeface="Times New Roman"/>
              </a:rPr>
              <a:t>Methods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000000"/>
                </a:solidFill>
                <a:latin typeface="Times New Roman"/>
                <a:cs typeface="Times New Roman"/>
              </a:rPr>
              <a:t>Operations</a:t>
            </a:r>
          </a:p>
          <a:p>
            <a:pPr>
              <a:lnSpc>
                <a:spcPts val="216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337300" y="2832100"/>
            <a:ext cx="26670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000000"/>
                </a:solidFill>
                <a:latin typeface="Times New Roman"/>
                <a:cs typeface="Times New Roman"/>
              </a:rPr>
              <a:t>Generalisation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69900" y="4038600"/>
            <a:ext cx="1130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Is a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81100" y="5207000"/>
            <a:ext cx="4191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351" smtClean="0">
                <a:solidFill>
                  <a:srgbClr val="221F1F"/>
                </a:solidFill>
                <a:latin typeface="Times New Roman"/>
                <a:cs typeface="Times New Roman"/>
              </a:rPr>
              <a:t>Book</a:t>
            </a:r>
          </a:p>
          <a:p>
            <a:pPr>
              <a:lnSpc>
                <a:spcPts val="1665"/>
              </a:lnSpc>
            </a:pPr>
            <a:endParaRPr lang="en-CA" sz="1453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74700" y="5524500"/>
            <a:ext cx="825500" cy="482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351" smtClean="0">
                <a:solidFill>
                  <a:srgbClr val="221F1F"/>
                </a:solidFill>
                <a:latin typeface="Times New Roman"/>
                <a:cs typeface="Times New Roman"/>
              </a:rPr>
              <a:t>Author</a:t>
            </a:r>
            <a:r>
              <a:rPr lang="en-CA" sz="145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53" smtClean="0">
                <a:solidFill>
                  <a:srgbClr val="000000"/>
                </a:solidFill>
                <a:latin typeface="Times New Roman"/>
              </a:rPr>
            </a:br>
            <a:r>
              <a:rPr lang="en-CA" sz="1351" smtClean="0">
                <a:solidFill>
                  <a:srgbClr val="221F1F"/>
                </a:solidFill>
                <a:latin typeface="Times New Roman"/>
                <a:cs typeface="Times New Roman"/>
              </a:rPr>
              <a:t>Edition</a:t>
            </a:r>
          </a:p>
          <a:p>
            <a:pPr>
              <a:lnSpc>
                <a:spcPts val="1515"/>
              </a:lnSpc>
            </a:pPr>
            <a:endParaRPr lang="en-CA" sz="1453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828800" y="3695700"/>
            <a:ext cx="23368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351" smtClean="0">
                <a:solidFill>
                  <a:srgbClr val="221F1F"/>
                </a:solidFill>
                <a:latin typeface="Times New Roman"/>
                <a:cs typeface="Times New Roman"/>
              </a:rPr>
              <a:t>Published item</a:t>
            </a:r>
          </a:p>
          <a:p>
            <a:pPr>
              <a:lnSpc>
                <a:spcPts val="1665"/>
              </a:lnSpc>
            </a:pPr>
            <a:endParaRPr lang="en-CA" sz="1453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625600" y="4000500"/>
            <a:ext cx="25400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351" smtClean="0">
                <a:solidFill>
                  <a:srgbClr val="221F1F"/>
                </a:solidFill>
                <a:latin typeface="Times New Roman"/>
                <a:cs typeface="Times New Roman"/>
              </a:rPr>
              <a:t>Title</a:t>
            </a:r>
          </a:p>
          <a:p>
            <a:pPr>
              <a:lnSpc>
                <a:spcPts val="1665"/>
              </a:lnSpc>
            </a:pPr>
            <a:endParaRPr lang="en-CA" sz="1453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625600" y="4203700"/>
            <a:ext cx="25400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1351" smtClean="0">
                <a:solidFill>
                  <a:srgbClr val="221F1F"/>
                </a:solidFill>
                <a:latin typeface="Times New Roman"/>
                <a:cs typeface="Times New Roman"/>
              </a:rPr>
              <a:t>Publisher</a:t>
            </a:r>
          </a:p>
          <a:p>
            <a:pPr>
              <a:lnSpc>
                <a:spcPts val="1245"/>
              </a:lnSpc>
            </a:pPr>
            <a:endParaRPr lang="en-CA" sz="1453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857500" y="5245100"/>
            <a:ext cx="13081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351" smtClean="0">
                <a:solidFill>
                  <a:srgbClr val="221F1F"/>
                </a:solidFill>
                <a:latin typeface="Times New Roman"/>
                <a:cs typeface="Times New Roman"/>
              </a:rPr>
              <a:t>Magazine</a:t>
            </a:r>
          </a:p>
          <a:p>
            <a:pPr>
              <a:lnSpc>
                <a:spcPts val="1665"/>
              </a:lnSpc>
            </a:pPr>
            <a:endParaRPr lang="en-CA" sz="1453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578100" y="5600700"/>
            <a:ext cx="15875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351" smtClean="0">
                <a:solidFill>
                  <a:srgbClr val="221F1F"/>
                </a:solidFill>
                <a:latin typeface="Times New Roman"/>
                <a:cs typeface="Times New Roman"/>
              </a:rPr>
              <a:t>Year</a:t>
            </a:r>
            <a:r>
              <a:rPr lang="en-CA" sz="145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53" smtClean="0">
                <a:solidFill>
                  <a:srgbClr val="000000"/>
                </a:solidFill>
                <a:latin typeface="Times New Roman"/>
              </a:rPr>
            </a:br>
            <a:r>
              <a:rPr lang="en-CA" sz="1351" smtClean="0">
                <a:solidFill>
                  <a:srgbClr val="221F1F"/>
                </a:solidFill>
                <a:latin typeface="Times New Roman"/>
                <a:cs typeface="Times New Roman"/>
              </a:rPr>
              <a:t>Issue</a:t>
            </a:r>
          </a:p>
          <a:p>
            <a:pPr>
              <a:lnSpc>
                <a:spcPts val="1365"/>
              </a:lnSpc>
            </a:pPr>
            <a:endParaRPr lang="en-CA" sz="1453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143500" y="3644900"/>
            <a:ext cx="38735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38942">
              <a:lnSpc>
                <a:spcPts val="2200"/>
              </a:lnSpc>
            </a:pPr>
            <a:r>
              <a:rPr lang="en-CA" sz="1351" smtClean="0">
                <a:solidFill>
                  <a:srgbClr val="221F1F"/>
                </a:solidFill>
                <a:latin typeface="Times New Roman"/>
                <a:cs typeface="Times New Roman"/>
              </a:rPr>
              <a:t>Recorded item</a:t>
            </a:r>
            <a:r>
              <a:rPr lang="en-CA" sz="145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53" smtClean="0">
                <a:solidFill>
                  <a:srgbClr val="000000"/>
                </a:solidFill>
                <a:latin typeface="Times New Roman"/>
              </a:rPr>
            </a:br>
            <a:r>
              <a:rPr lang="en-CA" sz="1351" smtClean="0">
                <a:solidFill>
                  <a:srgbClr val="221F1F"/>
                </a:solidFill>
                <a:latin typeface="Times New Roman"/>
                <a:cs typeface="Times New Roman"/>
              </a:rPr>
              <a:t>Title</a:t>
            </a:r>
          </a:p>
          <a:p>
            <a:pPr>
              <a:lnSpc>
                <a:spcPts val="2200"/>
              </a:lnSpc>
            </a:pPr>
            <a:endParaRPr lang="en-CA" sz="1453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143500" y="4203700"/>
            <a:ext cx="38735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351" smtClean="0">
                <a:solidFill>
                  <a:srgbClr val="221F1F"/>
                </a:solidFill>
                <a:latin typeface="Times New Roman"/>
                <a:cs typeface="Times New Roman"/>
              </a:rPr>
              <a:t>Medium</a:t>
            </a:r>
          </a:p>
          <a:p>
            <a:pPr>
              <a:lnSpc>
                <a:spcPts val="1385"/>
              </a:lnSpc>
            </a:pPr>
            <a:endParaRPr lang="en-CA" sz="1453">
              <a:solidFill>
                <a:srgbClr val="0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737100" y="5207000"/>
            <a:ext cx="42799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1587500" algn="l"/>
              </a:tabLst>
            </a:pPr>
            <a:r>
              <a:rPr lang="en-CA" sz="1351" smtClean="0">
                <a:solidFill>
                  <a:srgbClr val="221F1F"/>
                </a:solidFill>
                <a:latin typeface="Times New Roman"/>
                <a:cs typeface="Times New Roman"/>
              </a:rPr>
              <a:t>Film	Computer</a:t>
            </a:r>
          </a:p>
          <a:p>
            <a:pPr>
              <a:lnSpc>
                <a:spcPts val="1665"/>
              </a:lnSpc>
            </a:pPr>
            <a:endParaRPr lang="en-CA" sz="1453">
              <a:solidFill>
                <a:srgbClr val="000000"/>
              </a:solidFill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279900" y="5384800"/>
            <a:ext cx="4737100" cy="444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117137">
              <a:lnSpc>
                <a:spcPts val="1200"/>
              </a:lnSpc>
            </a:pPr>
            <a:r>
              <a:rPr lang="en-CA" sz="1351" smtClean="0">
                <a:solidFill>
                  <a:srgbClr val="221F1F"/>
                </a:solidFill>
                <a:latin typeface="Times New Roman"/>
                <a:cs typeface="Times New Roman"/>
              </a:rPr>
              <a:t>program</a:t>
            </a:r>
            <a:r>
              <a:rPr lang="en-CA" sz="145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53" smtClean="0">
                <a:solidFill>
                  <a:srgbClr val="000000"/>
                </a:solidFill>
                <a:latin typeface="Times New Roman"/>
              </a:rPr>
            </a:br>
            <a:r>
              <a:rPr lang="en-CA" sz="1351" smtClean="0">
                <a:solidFill>
                  <a:srgbClr val="221F1F"/>
                </a:solidFill>
                <a:latin typeface="Times New Roman"/>
                <a:cs typeface="Times New Roman"/>
              </a:rPr>
              <a:t>Director</a:t>
            </a:r>
          </a:p>
          <a:p>
            <a:pPr>
              <a:lnSpc>
                <a:spcPts val="1240"/>
              </a:lnSpc>
            </a:pPr>
            <a:endParaRPr lang="en-CA" sz="1453">
              <a:solidFill>
                <a:srgbClr val="000000"/>
              </a:solidFill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279900" y="5715000"/>
            <a:ext cx="4737100" cy="444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  <a:tabLst>
                <a:tab pos="1727200" algn="l"/>
              </a:tabLst>
            </a:pPr>
            <a:r>
              <a:rPr lang="en-CA" sz="1351" smtClean="0">
                <a:solidFill>
                  <a:srgbClr val="221F1F"/>
                </a:solidFill>
                <a:latin typeface="Times New Roman"/>
                <a:cs typeface="Times New Roman"/>
              </a:rPr>
              <a:t>Date of  release	Version</a:t>
            </a:r>
            <a:r>
              <a:rPr lang="en-CA" sz="145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53" smtClean="0">
                <a:solidFill>
                  <a:srgbClr val="000000"/>
                </a:solidFill>
                <a:latin typeface="Times New Roman"/>
              </a:rPr>
            </a:br>
            <a:r>
              <a:rPr lang="en-CA" sz="1351" smtClean="0">
                <a:solidFill>
                  <a:srgbClr val="221F1F"/>
                </a:solidFill>
                <a:latin typeface="Times New Roman"/>
                <a:cs typeface="Times New Roman"/>
              </a:rPr>
              <a:t>Distributor</a:t>
            </a:r>
          </a:p>
          <a:p>
            <a:pPr>
              <a:lnSpc>
                <a:spcPts val="1170"/>
              </a:lnSpc>
            </a:pPr>
            <a:endParaRPr lang="en-CA" sz="1453">
              <a:solidFill>
                <a:srgbClr val="000000"/>
              </a:solidFill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774700" y="5892800"/>
            <a:ext cx="13462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5"/>
              </a:lnSpc>
            </a:pPr>
            <a:r>
              <a:rPr lang="en-CA" sz="1351" smtClean="0">
                <a:solidFill>
                  <a:srgbClr val="221F1F"/>
                </a:solidFill>
                <a:latin typeface="Times New Roman"/>
                <a:cs typeface="Times New Roman"/>
              </a:rPr>
              <a:t>Publication date</a:t>
            </a:r>
          </a:p>
          <a:p>
            <a:pPr>
              <a:lnSpc>
                <a:spcPts val="1305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6019800" y="5854700"/>
            <a:ext cx="9017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65"/>
              </a:lnSpc>
            </a:pPr>
            <a:r>
              <a:rPr lang="en-CA" sz="1351" smtClean="0">
                <a:solidFill>
                  <a:srgbClr val="221F1F"/>
                </a:solidFill>
                <a:latin typeface="Times New Roman"/>
                <a:cs typeface="Times New Roman"/>
              </a:rPr>
              <a:t>Platform</a:t>
            </a:r>
          </a:p>
          <a:p>
            <a:pPr>
              <a:lnSpc>
                <a:spcPts val="1665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774700" y="6134100"/>
            <a:ext cx="83439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5"/>
              </a:lnSpc>
            </a:pPr>
            <a:r>
              <a:rPr lang="en-CA" sz="1351" smtClean="0">
                <a:solidFill>
                  <a:srgbClr val="221F1F"/>
                </a:solidFill>
                <a:latin typeface="Times New Roman"/>
                <a:cs typeface="Times New Roman"/>
              </a:rPr>
              <a:t>ISBN</a:t>
            </a:r>
          </a:p>
          <a:p>
            <a:pPr>
              <a:lnSpc>
                <a:spcPts val="1305"/>
              </a:lnSpc>
            </a:pPr>
            <a:endParaRPr lang="en-CA" sz="1453">
              <a:solidFill>
                <a:srgbClr val="000000"/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25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600" cy="6832600"/>
          </a:xfrm>
          <a:prstGeom prst="rect">
            <a:avLst/>
          </a:prstGeom>
        </p:spPr>
      </p:pic>
      <p:sp>
        <p:nvSpPr>
          <p:cNvPr id="19" name="TextBox 2"/>
          <p:cNvSpPr txBox="1"/>
          <p:nvPr/>
        </p:nvSpPr>
        <p:spPr>
          <a:xfrm>
            <a:off x="3352800" y="635000"/>
            <a:ext cx="21844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04" smtClean="0">
                <a:solidFill>
                  <a:srgbClr val="221F1F"/>
                </a:solidFill>
                <a:latin typeface="Times New Roman"/>
                <a:cs typeface="Times New Roman"/>
              </a:rPr>
              <a:t>Library user</a:t>
            </a:r>
          </a:p>
          <a:p>
            <a:pPr>
              <a:lnSpc>
                <a:spcPts val="1840"/>
              </a:lnSpc>
            </a:pPr>
            <a:endParaRPr lang="en-CA" sz="16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124200" y="990600"/>
            <a:ext cx="24130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04" smtClean="0">
                <a:solidFill>
                  <a:srgbClr val="221F1F"/>
                </a:solidFill>
                <a:latin typeface="Times New Roman"/>
                <a:cs typeface="Times New Roman"/>
              </a:rPr>
              <a:t>Name</a:t>
            </a:r>
          </a:p>
          <a:p>
            <a:pPr>
              <a:lnSpc>
                <a:spcPts val="1840"/>
              </a:lnSpc>
            </a:pPr>
            <a:endParaRPr lang="en-CA" sz="16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124200" y="1206500"/>
            <a:ext cx="2413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604" smtClean="0">
                <a:solidFill>
                  <a:srgbClr val="221F1F"/>
                </a:solidFill>
                <a:latin typeface="Times New Roman"/>
                <a:cs typeface="Times New Roman"/>
              </a:rPr>
              <a:t>Address</a:t>
            </a:r>
            <a:r>
              <a:rPr lang="en-CA" sz="16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4" smtClean="0">
                <a:solidFill>
                  <a:srgbClr val="000000"/>
                </a:solidFill>
                <a:latin typeface="Times New Roman"/>
              </a:rPr>
            </a:br>
            <a:r>
              <a:rPr lang="en-CA" sz="1604" smtClean="0">
                <a:solidFill>
                  <a:srgbClr val="221F1F"/>
                </a:solidFill>
                <a:latin typeface="Times New Roman"/>
                <a:cs typeface="Times New Roman"/>
              </a:rPr>
              <a:t>Phone</a:t>
            </a:r>
          </a:p>
          <a:p>
            <a:pPr>
              <a:lnSpc>
                <a:spcPts val="1380"/>
              </a:lnSpc>
            </a:pPr>
            <a:endParaRPr lang="en-CA" sz="16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124200" y="1562100"/>
            <a:ext cx="24130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604" smtClean="0">
                <a:solidFill>
                  <a:srgbClr val="221F1F"/>
                </a:solidFill>
                <a:latin typeface="Times New Roman"/>
                <a:cs typeface="Times New Roman"/>
              </a:rPr>
              <a:t>Registration #</a:t>
            </a:r>
          </a:p>
          <a:p>
            <a:pPr>
              <a:lnSpc>
                <a:spcPts val="1380"/>
              </a:lnSpc>
            </a:pPr>
            <a:endParaRPr lang="en-CA" sz="16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124200" y="1930400"/>
            <a:ext cx="2413000" cy="520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604" smtClean="0">
                <a:solidFill>
                  <a:srgbClr val="221F1F"/>
                </a:solidFill>
                <a:latin typeface="Times New Roman"/>
                <a:cs typeface="Times New Roman"/>
              </a:rPr>
              <a:t>Register ()</a:t>
            </a:r>
            <a:r>
              <a:rPr lang="en-CA" sz="16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4" smtClean="0">
                <a:solidFill>
                  <a:srgbClr val="000000"/>
                </a:solidFill>
                <a:latin typeface="Times New Roman"/>
              </a:rPr>
            </a:br>
            <a:r>
              <a:rPr lang="en-CA" sz="1604" smtClean="0">
                <a:solidFill>
                  <a:srgbClr val="221F1F"/>
                </a:solidFill>
                <a:latin typeface="Times New Roman"/>
                <a:cs typeface="Times New Roman"/>
              </a:rPr>
              <a:t>De-register ()</a:t>
            </a:r>
          </a:p>
          <a:p>
            <a:pPr>
              <a:lnSpc>
                <a:spcPts val="1410"/>
              </a:lnSpc>
            </a:pPr>
            <a:endParaRPr lang="en-CA" sz="160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638800" y="571500"/>
            <a:ext cx="33655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71D57"/>
                </a:solidFill>
                <a:latin typeface="Times New Roman"/>
                <a:cs typeface="Times New Roman"/>
              </a:rPr>
              <a:t>User class hierarchy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95400" y="3060700"/>
            <a:ext cx="8636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4" smtClean="0">
                <a:solidFill>
                  <a:srgbClr val="221F1F"/>
                </a:solidFill>
                <a:latin typeface="Times New Roman"/>
                <a:cs typeface="Times New Roman"/>
              </a:rPr>
              <a:t>Reader</a:t>
            </a:r>
          </a:p>
          <a:p>
            <a:pPr>
              <a:lnSpc>
                <a:spcPts val="184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5638800" y="3073400"/>
            <a:ext cx="10668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4" smtClean="0">
                <a:solidFill>
                  <a:srgbClr val="221F1F"/>
                </a:solidFill>
                <a:latin typeface="Times New Roman"/>
                <a:cs typeface="Times New Roman"/>
              </a:rPr>
              <a:t>Borrower</a:t>
            </a:r>
          </a:p>
          <a:p>
            <a:pPr>
              <a:lnSpc>
                <a:spcPts val="184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850900" y="3416300"/>
            <a:ext cx="11430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95"/>
              </a:lnSpc>
            </a:pPr>
            <a:r>
              <a:rPr lang="en-CA" sz="1604" dirty="0" smtClean="0">
                <a:solidFill>
                  <a:srgbClr val="221F1F"/>
                </a:solidFill>
                <a:latin typeface="Times New Roman"/>
                <a:cs typeface="Times New Roman"/>
              </a:rPr>
              <a:t>Affiliation</a:t>
            </a:r>
          </a:p>
          <a:p>
            <a:pPr>
              <a:lnSpc>
                <a:spcPts val="1895"/>
              </a:lnSpc>
            </a:pPr>
            <a:endParaRPr dirty="0"/>
          </a:p>
        </p:txBody>
      </p:sp>
      <p:sp>
        <p:nvSpPr>
          <p:cNvPr id="11" name="TextBox 11"/>
          <p:cNvSpPr txBox="1"/>
          <p:nvPr/>
        </p:nvSpPr>
        <p:spPr>
          <a:xfrm>
            <a:off x="5181600" y="3390900"/>
            <a:ext cx="13081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4" smtClean="0">
                <a:solidFill>
                  <a:srgbClr val="221F1F"/>
                </a:solidFill>
                <a:latin typeface="Times New Roman"/>
                <a:cs typeface="Times New Roman"/>
              </a:rPr>
              <a:t>Items on loan</a:t>
            </a:r>
          </a:p>
          <a:p>
            <a:pPr>
              <a:lnSpc>
                <a:spcPts val="184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181600" y="3568700"/>
            <a:ext cx="12065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40"/>
              </a:lnSpc>
            </a:pPr>
            <a:r>
              <a:rPr lang="en-CA" sz="1604" smtClean="0">
                <a:solidFill>
                  <a:srgbClr val="221F1F"/>
                </a:solidFill>
                <a:latin typeface="Times New Roman"/>
                <a:cs typeface="Times New Roman"/>
              </a:rPr>
              <a:t>Max. loans</a:t>
            </a:r>
          </a:p>
          <a:p>
            <a:pPr>
              <a:lnSpc>
                <a:spcPts val="144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4635500" y="4813300"/>
            <a:ext cx="6858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4" smtClean="0">
                <a:solidFill>
                  <a:srgbClr val="221F1F"/>
                </a:solidFill>
                <a:latin typeface="Times New Roman"/>
                <a:cs typeface="Times New Roman"/>
              </a:rPr>
              <a:t>Staff</a:t>
            </a:r>
          </a:p>
          <a:p>
            <a:pPr>
              <a:lnSpc>
                <a:spcPts val="184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6692900" y="4838700"/>
            <a:ext cx="9017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4" smtClean="0">
                <a:solidFill>
                  <a:srgbClr val="221F1F"/>
                </a:solidFill>
                <a:latin typeface="Times New Roman"/>
                <a:cs typeface="Times New Roman"/>
              </a:rPr>
              <a:t>Student</a:t>
            </a:r>
          </a:p>
          <a:p>
            <a:pPr>
              <a:lnSpc>
                <a:spcPts val="184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4000500" y="5130800"/>
            <a:ext cx="11557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4" smtClean="0">
                <a:solidFill>
                  <a:srgbClr val="221F1F"/>
                </a:solidFill>
                <a:latin typeface="Times New Roman"/>
                <a:cs typeface="Times New Roman"/>
              </a:rPr>
              <a:t>Department</a:t>
            </a:r>
          </a:p>
          <a:p>
            <a:pPr>
              <a:lnSpc>
                <a:spcPts val="184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6184900" y="5130800"/>
            <a:ext cx="13208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4" smtClean="0">
                <a:solidFill>
                  <a:srgbClr val="221F1F"/>
                </a:solidFill>
                <a:latin typeface="Times New Roman"/>
                <a:cs typeface="Times New Roman"/>
              </a:rPr>
              <a:t>Major subject</a:t>
            </a:r>
          </a:p>
          <a:p>
            <a:pPr>
              <a:lnSpc>
                <a:spcPts val="1840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4000500" y="5334000"/>
            <a:ext cx="18034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75"/>
              </a:lnSpc>
            </a:pPr>
            <a:r>
              <a:rPr lang="en-CA" sz="1604" smtClean="0">
                <a:solidFill>
                  <a:srgbClr val="221F1F"/>
                </a:solidFill>
                <a:latin typeface="Times New Roman"/>
                <a:cs typeface="Times New Roman"/>
              </a:rPr>
              <a:t>Department phone</a:t>
            </a:r>
          </a:p>
          <a:p>
            <a:pPr>
              <a:lnSpc>
                <a:spcPts val="1575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6184900" y="5321300"/>
            <a:ext cx="14478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4" smtClean="0">
                <a:solidFill>
                  <a:srgbClr val="221F1F"/>
                </a:solidFill>
                <a:latin typeface="Times New Roman"/>
                <a:cs typeface="Times New Roman"/>
              </a:rPr>
              <a:t>Home address</a:t>
            </a:r>
          </a:p>
          <a:p>
            <a:pPr>
              <a:lnSpc>
                <a:spcPts val="1840"/>
              </a:lnSpc>
            </a:pPr>
            <a:endParaRPr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26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600" cy="6832600"/>
          </a:xfrm>
          <a:prstGeom prst="rect">
            <a:avLst/>
          </a:prstGeom>
        </p:spPr>
      </p:pic>
      <p:sp>
        <p:nvSpPr>
          <p:cNvPr id="25" name="TextBox 2"/>
          <p:cNvSpPr txBox="1"/>
          <p:nvPr/>
        </p:nvSpPr>
        <p:spPr>
          <a:xfrm>
            <a:off x="762000" y="38100"/>
            <a:ext cx="83566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60"/>
              </a:lnSpc>
            </a:pPr>
            <a:r>
              <a:rPr lang="en-CA" sz="4397" smtClean="0">
                <a:solidFill>
                  <a:srgbClr val="071D57"/>
                </a:solidFill>
                <a:latin typeface="Times New Roman"/>
                <a:cs typeface="Times New Roman"/>
              </a:rPr>
              <a:t>Hierarchy Diagram</a:t>
            </a:r>
          </a:p>
          <a:p>
            <a:pPr>
              <a:lnSpc>
                <a:spcPts val="39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62000" y="660400"/>
            <a:ext cx="83566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35"/>
              </a:lnSpc>
            </a:pPr>
            <a:r>
              <a:rPr lang="en-CA" sz="4397" smtClean="0">
                <a:solidFill>
                  <a:srgbClr val="071D57"/>
                </a:solidFill>
                <a:latin typeface="Times New Roman"/>
                <a:cs typeface="Times New Roman"/>
              </a:rPr>
              <a:t>(</a:t>
            </a:r>
            <a:r>
              <a:rPr lang="en-CA" sz="4002" smtClean="0">
                <a:solidFill>
                  <a:srgbClr val="7DFF00"/>
                </a:solidFill>
                <a:latin typeface="Times New Roman Italic"/>
                <a:cs typeface="Times New Roman Italic"/>
              </a:rPr>
              <a:t>UML</a:t>
            </a:r>
            <a:r>
              <a:rPr lang="en-CA" sz="2802" smtClean="0">
                <a:solidFill>
                  <a:srgbClr val="7DFF00"/>
                </a:solidFill>
                <a:latin typeface="Times New Roman Italic"/>
                <a:cs typeface="Times New Roman Italic"/>
              </a:rPr>
              <a:t> notation</a:t>
            </a:r>
            <a:r>
              <a:rPr lang="en-CA" sz="4397" smtClean="0">
                <a:solidFill>
                  <a:srgbClr val="071D57"/>
                </a:solidFill>
                <a:latin typeface="Times New Roman"/>
                <a:cs typeface="Times New Roman"/>
              </a:rPr>
              <a:t>)</a:t>
            </a:r>
          </a:p>
          <a:p>
            <a:pPr>
              <a:lnSpc>
                <a:spcPts val="4335"/>
              </a:lnSpc>
            </a:pPr>
            <a:endParaRPr lang="en-CA" sz="328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644900" y="1460500"/>
            <a:ext cx="54737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 smtClean="0">
                <a:solidFill>
                  <a:srgbClr val="000000"/>
                </a:solidFill>
                <a:latin typeface="Arial Bold"/>
                <a:cs typeface="Arial Bold"/>
              </a:rPr>
              <a:t>PERSON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340100" y="1778000"/>
            <a:ext cx="5778500" cy="558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602" smtClean="0">
                <a:solidFill>
                  <a:srgbClr val="000000"/>
                </a:solidFill>
                <a:latin typeface="Arial"/>
                <a:cs typeface="Arial"/>
              </a:rPr>
              <a:t>Name, Address</a:t>
            </a:r>
            <a:r>
              <a:rPr lang="en-CA" sz="160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2" smtClean="0">
                <a:solidFill>
                  <a:srgbClr val="000000"/>
                </a:solidFill>
                <a:latin typeface="Times New Roman"/>
              </a:rPr>
            </a:br>
            <a:r>
              <a:rPr lang="en-CA" sz="1602" smtClean="0">
                <a:solidFill>
                  <a:srgbClr val="000000"/>
                </a:solidFill>
                <a:latin typeface="Arial"/>
                <a:cs typeface="Arial"/>
              </a:rPr>
              <a:t>Phone, Sex</a:t>
            </a:r>
          </a:p>
          <a:p>
            <a:pPr>
              <a:lnSpc>
                <a:spcPts val="1900"/>
              </a:lnSpc>
            </a:pPr>
            <a:endParaRPr lang="en-CA" sz="16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340100" y="2273300"/>
            <a:ext cx="57785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2" smtClean="0">
                <a:solidFill>
                  <a:srgbClr val="000000"/>
                </a:solidFill>
                <a:latin typeface="Arial"/>
                <a:cs typeface="Arial"/>
              </a:rPr>
              <a:t>Date of Birth</a:t>
            </a:r>
          </a:p>
          <a:p>
            <a:pPr>
              <a:lnSpc>
                <a:spcPts val="1840"/>
              </a:lnSpc>
            </a:pPr>
            <a:endParaRPr lang="en-CA" sz="160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340100" y="2501900"/>
            <a:ext cx="57785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602" smtClean="0">
                <a:solidFill>
                  <a:srgbClr val="000000"/>
                </a:solidFill>
                <a:latin typeface="Arial"/>
                <a:cs typeface="Arial"/>
              </a:rPr>
              <a:t>ChangeAddress</a:t>
            </a:r>
            <a:r>
              <a:rPr lang="en-CA" sz="160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2" smtClean="0">
                <a:solidFill>
                  <a:srgbClr val="000000"/>
                </a:solidFill>
                <a:latin typeface="Times New Roman"/>
              </a:rPr>
            </a:br>
            <a:r>
              <a:rPr lang="en-CA" sz="1602" smtClean="0">
                <a:solidFill>
                  <a:srgbClr val="000000"/>
                </a:solidFill>
                <a:latin typeface="Arial"/>
                <a:cs typeface="Arial"/>
              </a:rPr>
              <a:t>EnquireDOB&amp;Sex</a:t>
            </a:r>
          </a:p>
          <a:p>
            <a:pPr>
              <a:lnSpc>
                <a:spcPts val="2000"/>
              </a:lnSpc>
            </a:pPr>
            <a:endParaRPr lang="en-CA" sz="160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425700" y="3606800"/>
            <a:ext cx="66929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 smtClean="0">
                <a:solidFill>
                  <a:srgbClr val="FB0128"/>
                </a:solidFill>
                <a:latin typeface="Arial Bold"/>
                <a:cs typeface="Arial Bold"/>
              </a:rPr>
              <a:t>ISA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62000" y="4305300"/>
            <a:ext cx="22225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10" b="1" smtClean="0">
                <a:solidFill>
                  <a:srgbClr val="000000"/>
                </a:solidFill>
                <a:latin typeface="Arial Bold"/>
                <a:cs typeface="Arial Bold"/>
              </a:rPr>
              <a:t>CUSTOMER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85800" y="4699000"/>
            <a:ext cx="22987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02" smtClean="0">
                <a:solidFill>
                  <a:srgbClr val="000000"/>
                </a:solidFill>
                <a:latin typeface="Arial"/>
                <a:cs typeface="Arial"/>
              </a:rPr>
              <a:t>Balance</a:t>
            </a:r>
          </a:p>
          <a:p>
            <a:pPr>
              <a:lnSpc>
                <a:spcPts val="1840"/>
              </a:lnSpc>
            </a:pPr>
            <a:endParaRPr lang="en-CA" sz="1602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85800" y="4940300"/>
            <a:ext cx="22987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602" smtClean="0">
                <a:solidFill>
                  <a:srgbClr val="000000"/>
                </a:solidFill>
                <a:latin typeface="Arial"/>
                <a:cs typeface="Arial"/>
              </a:rPr>
              <a:t>O/Due 30, 60, 90</a:t>
            </a:r>
            <a:r>
              <a:rPr lang="en-CA" sz="160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2" smtClean="0">
                <a:solidFill>
                  <a:srgbClr val="000000"/>
                </a:solidFill>
                <a:latin typeface="Times New Roman"/>
              </a:rPr>
            </a:br>
            <a:r>
              <a:rPr lang="en-CA" sz="1602" smtClean="0">
                <a:solidFill>
                  <a:srgbClr val="000000"/>
                </a:solidFill>
                <a:latin typeface="Arial"/>
                <a:cs typeface="Arial"/>
              </a:rPr>
              <a:t>Credit Rating</a:t>
            </a:r>
          </a:p>
          <a:p>
            <a:pPr>
              <a:lnSpc>
                <a:spcPts val="1925"/>
              </a:lnSpc>
            </a:pPr>
            <a:endParaRPr lang="en-CA" sz="1602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85800" y="5435600"/>
            <a:ext cx="22987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02" smtClean="0">
                <a:solidFill>
                  <a:srgbClr val="000000"/>
                </a:solidFill>
                <a:latin typeface="Arial"/>
                <a:cs typeface="Arial"/>
              </a:rPr>
              <a:t>Date Paid</a:t>
            </a:r>
          </a:p>
          <a:p>
            <a:pPr>
              <a:lnSpc>
                <a:spcPts val="1840"/>
              </a:lnSpc>
            </a:pPr>
            <a:endParaRPr lang="en-CA" sz="1602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85800" y="5676900"/>
            <a:ext cx="22987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602" smtClean="0">
                <a:solidFill>
                  <a:srgbClr val="000000"/>
                </a:solidFill>
                <a:latin typeface="Arial"/>
                <a:cs typeface="Arial"/>
              </a:rPr>
              <a:t>CheckCrRating</a:t>
            </a:r>
            <a:r>
              <a:rPr lang="en-CA" sz="160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2" smtClean="0">
                <a:solidFill>
                  <a:srgbClr val="000000"/>
                </a:solidFill>
                <a:latin typeface="Times New Roman"/>
              </a:rPr>
            </a:br>
            <a:r>
              <a:rPr lang="en-CA" sz="1602" smtClean="0">
                <a:solidFill>
                  <a:srgbClr val="000000"/>
                </a:solidFill>
                <a:latin typeface="Arial"/>
                <a:cs typeface="Arial"/>
              </a:rPr>
              <a:t>AgeBalances</a:t>
            </a:r>
          </a:p>
          <a:p>
            <a:pPr>
              <a:lnSpc>
                <a:spcPts val="1925"/>
              </a:lnSpc>
            </a:pPr>
            <a:endParaRPr lang="en-CA" sz="1602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086100" y="5092700"/>
            <a:ext cx="3429000" cy="711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2007" b="1" smtClean="0">
                <a:solidFill>
                  <a:srgbClr val="000000"/>
                </a:solidFill>
                <a:latin typeface="Arial Bold"/>
                <a:cs typeface="Arial Bold"/>
              </a:rPr>
              <a:t>This kind of arrowhead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2007" b="1" smtClean="0">
                <a:solidFill>
                  <a:srgbClr val="000000"/>
                </a:solidFill>
                <a:latin typeface="Arial Bold"/>
                <a:cs typeface="Arial Bold"/>
              </a:rPr>
              <a:t>indicates that this</a:t>
            </a:r>
          </a:p>
          <a:p>
            <a:pPr>
              <a:lnSpc>
                <a:spcPts val="2395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086100" y="5702300"/>
            <a:ext cx="3429000" cy="711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2007" b="1" smtClean="0">
                <a:solidFill>
                  <a:srgbClr val="000000"/>
                </a:solidFill>
                <a:latin typeface="Arial Bold"/>
                <a:cs typeface="Arial Bold"/>
              </a:rPr>
              <a:t>relationship is one of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2007" b="1" smtClean="0">
                <a:solidFill>
                  <a:srgbClr val="000000"/>
                </a:solidFill>
                <a:latin typeface="Arial Bold"/>
                <a:cs typeface="Arial Bold"/>
              </a:rPr>
              <a:t>subclassing</a:t>
            </a:r>
          </a:p>
          <a:p>
            <a:pPr>
              <a:lnSpc>
                <a:spcPts val="2395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705600" y="4381500"/>
            <a:ext cx="2298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10" b="1" smtClean="0">
                <a:solidFill>
                  <a:srgbClr val="000000"/>
                </a:solidFill>
                <a:latin typeface="Arial Bold"/>
                <a:cs typeface="Arial Bold"/>
              </a:rPr>
              <a:t>EMPLOYEE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629400" y="4699000"/>
            <a:ext cx="23749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02" smtClean="0">
                <a:solidFill>
                  <a:srgbClr val="000000"/>
                </a:solidFill>
                <a:latin typeface="Arial"/>
                <a:cs typeface="Arial"/>
              </a:rPr>
              <a:t>SIN</a:t>
            </a:r>
          </a:p>
          <a:p>
            <a:pPr>
              <a:lnSpc>
                <a:spcPts val="1840"/>
              </a:lnSpc>
            </a:pPr>
            <a:endParaRPr lang="en-CA" sz="1602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629400" y="4940300"/>
            <a:ext cx="23749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02" smtClean="0">
                <a:solidFill>
                  <a:srgbClr val="000000"/>
                </a:solidFill>
                <a:latin typeface="Arial"/>
                <a:cs typeface="Arial"/>
              </a:rPr>
              <a:t>Marital Status</a:t>
            </a:r>
          </a:p>
          <a:p>
            <a:pPr>
              <a:lnSpc>
                <a:spcPts val="1840"/>
              </a:lnSpc>
            </a:pPr>
            <a:endParaRPr lang="en-CA" sz="1602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629400" y="5181600"/>
            <a:ext cx="23749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602" smtClean="0">
                <a:solidFill>
                  <a:srgbClr val="000000"/>
                </a:solidFill>
                <a:latin typeface="Arial"/>
                <a:cs typeface="Arial"/>
              </a:rPr>
              <a:t>No. of Dependants</a:t>
            </a:r>
            <a:r>
              <a:rPr lang="en-CA" sz="160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2" smtClean="0">
                <a:solidFill>
                  <a:srgbClr val="000000"/>
                </a:solidFill>
                <a:latin typeface="Times New Roman"/>
              </a:rPr>
            </a:br>
            <a:r>
              <a:rPr lang="en-CA" sz="1602" smtClean="0">
                <a:solidFill>
                  <a:srgbClr val="000000"/>
                </a:solidFill>
                <a:latin typeface="Arial"/>
                <a:cs typeface="Arial"/>
              </a:rPr>
              <a:t>Date Hired</a:t>
            </a:r>
          </a:p>
          <a:p>
            <a:pPr>
              <a:lnSpc>
                <a:spcPts val="1925"/>
              </a:lnSpc>
            </a:pPr>
            <a:endParaRPr lang="en-CA" sz="1602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629400" y="5664200"/>
            <a:ext cx="23749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602" smtClean="0">
                <a:solidFill>
                  <a:srgbClr val="000000"/>
                </a:solidFill>
                <a:latin typeface="Arial"/>
                <a:cs typeface="Arial"/>
              </a:rPr>
              <a:t>Wage Rate</a:t>
            </a:r>
            <a:r>
              <a:rPr lang="en-CA" sz="160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2" smtClean="0">
                <a:solidFill>
                  <a:srgbClr val="000000"/>
                </a:solidFill>
                <a:latin typeface="Times New Roman"/>
              </a:rPr>
            </a:br>
            <a:r>
              <a:rPr lang="en-CA" sz="1602" smtClean="0">
                <a:solidFill>
                  <a:srgbClr val="000000"/>
                </a:solidFill>
                <a:latin typeface="Arial"/>
                <a:cs typeface="Arial"/>
              </a:rPr>
              <a:t>GiveRaise</a:t>
            </a:r>
          </a:p>
          <a:p>
            <a:pPr>
              <a:lnSpc>
                <a:spcPts val="1925"/>
              </a:lnSpc>
            </a:pPr>
            <a:endParaRPr lang="en-CA" sz="1602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629400" y="6172200"/>
            <a:ext cx="23749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02" smtClean="0">
                <a:solidFill>
                  <a:srgbClr val="000000"/>
                </a:solidFill>
                <a:latin typeface="Arial"/>
                <a:cs typeface="Arial"/>
              </a:rPr>
              <a:t>CalcMonthPay</a:t>
            </a:r>
          </a:p>
          <a:p>
            <a:pPr>
              <a:lnSpc>
                <a:spcPts val="1840"/>
              </a:lnSpc>
            </a:pPr>
            <a:endParaRPr lang="en-CA" sz="1602">
              <a:solidFill>
                <a:srgbClr val="0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7543800" y="6540500"/>
            <a:ext cx="7620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71D57"/>
                </a:solidFill>
                <a:latin typeface="Times New Roman"/>
                <a:cs typeface="Times New Roman"/>
              </a:rPr>
              <a:t>Slide  28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27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18600" cy="68326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457200" y="647700"/>
            <a:ext cx="86614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71D57"/>
                </a:solidFill>
                <a:latin typeface="Times New Roman"/>
                <a:cs typeface="Times New Roman"/>
              </a:rPr>
              <a:t>Multiple inheritance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66800" y="1689100"/>
            <a:ext cx="8051800" cy="157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65"/>
              </a:lnSpc>
              <a:tabLst>
                <a:tab pos="457200" algn="l"/>
                <a:tab pos="457200" algn="l"/>
                <a:tab pos="457200" algn="l"/>
              </a:tabLst>
            </a:pPr>
            <a:r>
              <a:rPr lang="en-CA" sz="1200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     Rather than inheriting the attributes and services from a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	single parent class, a system which supports multiple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	inheritance allows object classes to inherit from several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	super-classes</a:t>
            </a:r>
          </a:p>
          <a:p>
            <a:pPr>
              <a:lnSpc>
                <a:spcPts val="286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66800" y="3225800"/>
            <a:ext cx="8051800" cy="1206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50"/>
              </a:lnSpc>
              <a:tabLst>
                <a:tab pos="457200" algn="l"/>
                <a:tab pos="457200" algn="l"/>
              </a:tabLst>
            </a:pPr>
            <a:r>
              <a:rPr lang="en-CA" sz="1200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     Can lead to semantic conflicts where attributes/services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	with the same name in different super-classes have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	different semantics</a:t>
            </a:r>
          </a:p>
          <a:p>
            <a:pPr>
              <a:lnSpc>
                <a:spcPts val="285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6800" y="4343400"/>
            <a:ext cx="8051800" cy="952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1200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     Makes class hierarchy reorganisation more complex</a:t>
            </a:r>
            <a:r>
              <a:rPr lang="en-CA" sz="237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375" smtClean="0">
                <a:solidFill>
                  <a:srgbClr val="000000"/>
                </a:solidFill>
                <a:latin typeface="Times New Roman"/>
              </a:rPr>
            </a:br>
            <a:r>
              <a:rPr lang="en-CA" sz="1200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     Java does not support multiple inheritance</a:t>
            </a:r>
          </a:p>
          <a:p>
            <a:pPr>
              <a:lnSpc>
                <a:spcPts val="3400"/>
              </a:lnSpc>
            </a:pPr>
            <a:endParaRPr lang="en-CA" sz="2375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543800" y="6540500"/>
            <a:ext cx="7620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71D57"/>
                </a:solidFill>
                <a:latin typeface="Times New Roman"/>
                <a:cs typeface="Times New Roman"/>
              </a:rPr>
              <a:t>Slide  30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28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600" cy="6832600"/>
          </a:xfrm>
          <a:prstGeom prst="rect">
            <a:avLst/>
          </a:prstGeom>
        </p:spPr>
      </p:pic>
      <p:sp>
        <p:nvSpPr>
          <p:cNvPr id="15" name="TextBox 2"/>
          <p:cNvSpPr txBox="1"/>
          <p:nvPr/>
        </p:nvSpPr>
        <p:spPr>
          <a:xfrm>
            <a:off x="457200" y="203200"/>
            <a:ext cx="8661400" cy="762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CA" sz="4002" smtClean="0">
                <a:solidFill>
                  <a:srgbClr val="071D57"/>
                </a:solidFill>
                <a:latin typeface="Times New Roman"/>
                <a:cs typeface="Times New Roman"/>
              </a:rPr>
              <a:t>Example: Multiple inheritance</a:t>
            </a:r>
          </a:p>
          <a:p>
            <a:pPr>
              <a:lnSpc>
                <a:spcPts val="3600"/>
              </a:lnSpc>
            </a:pPr>
            <a:endParaRPr lang="en-CA" sz="40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711200"/>
            <a:ext cx="8661400" cy="762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4002" smtClean="0">
                <a:solidFill>
                  <a:srgbClr val="071D57"/>
                </a:solidFill>
                <a:latin typeface="Times New Roman"/>
                <a:cs typeface="Times New Roman"/>
              </a:rPr>
              <a:t>The talking book</a:t>
            </a:r>
          </a:p>
          <a:p>
            <a:pPr>
              <a:lnSpc>
                <a:spcPts val="4600"/>
              </a:lnSpc>
            </a:pPr>
            <a:endParaRPr lang="en-CA" sz="40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730500" y="1689100"/>
            <a:ext cx="24892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38" smtClean="0">
                <a:solidFill>
                  <a:srgbClr val="221F1F"/>
                </a:solidFill>
                <a:latin typeface="Times New Roman"/>
                <a:cs typeface="Times New Roman"/>
              </a:rPr>
              <a:t>Book</a:t>
            </a:r>
          </a:p>
          <a:p>
            <a:pPr>
              <a:lnSpc>
                <a:spcPts val="2355"/>
              </a:lnSpc>
            </a:pPr>
            <a:endParaRPr lang="en-CA" sz="2038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146300" y="2120900"/>
            <a:ext cx="30734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38" smtClean="0">
                <a:solidFill>
                  <a:srgbClr val="221F1F"/>
                </a:solidFill>
                <a:latin typeface="Times New Roman"/>
                <a:cs typeface="Times New Roman"/>
              </a:rPr>
              <a:t>Author</a:t>
            </a:r>
            <a:r>
              <a:rPr lang="en-CA" sz="2038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38" smtClean="0">
                <a:solidFill>
                  <a:srgbClr val="000000"/>
                </a:solidFill>
                <a:latin typeface="Times New Roman"/>
              </a:rPr>
            </a:br>
            <a:r>
              <a:rPr lang="en-CA" sz="2038" smtClean="0">
                <a:solidFill>
                  <a:srgbClr val="221F1F"/>
                </a:solidFill>
                <a:latin typeface="Times New Roman"/>
                <a:cs typeface="Times New Roman"/>
              </a:rPr>
              <a:t>Edition</a:t>
            </a:r>
          </a:p>
          <a:p>
            <a:pPr>
              <a:lnSpc>
                <a:spcPts val="2290"/>
              </a:lnSpc>
            </a:pPr>
            <a:endParaRPr lang="en-CA" sz="2038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146300" y="2705100"/>
            <a:ext cx="30734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38" smtClean="0">
                <a:solidFill>
                  <a:srgbClr val="221F1F"/>
                </a:solidFill>
                <a:latin typeface="Times New Roman"/>
                <a:cs typeface="Times New Roman"/>
              </a:rPr>
              <a:t>Publication date</a:t>
            </a:r>
            <a:r>
              <a:rPr lang="en-CA" sz="2038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38" smtClean="0">
                <a:solidFill>
                  <a:srgbClr val="000000"/>
                </a:solidFill>
                <a:latin typeface="Times New Roman"/>
              </a:rPr>
            </a:br>
            <a:r>
              <a:rPr lang="en-CA" sz="2038" smtClean="0">
                <a:solidFill>
                  <a:srgbClr val="221F1F"/>
                </a:solidFill>
                <a:latin typeface="Times New Roman"/>
                <a:cs typeface="Times New Roman"/>
              </a:rPr>
              <a:t>ISBN</a:t>
            </a:r>
          </a:p>
          <a:p>
            <a:pPr>
              <a:lnSpc>
                <a:spcPts val="2290"/>
              </a:lnSpc>
            </a:pPr>
            <a:endParaRPr lang="en-CA" sz="2038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397500" y="1689100"/>
            <a:ext cx="36068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38" smtClean="0">
                <a:solidFill>
                  <a:srgbClr val="221F1F"/>
                </a:solidFill>
                <a:latin typeface="Times New Roman"/>
                <a:cs typeface="Times New Roman"/>
              </a:rPr>
              <a:t>Voice recording</a:t>
            </a:r>
          </a:p>
          <a:p>
            <a:pPr>
              <a:lnSpc>
                <a:spcPts val="2355"/>
              </a:lnSpc>
            </a:pPr>
            <a:endParaRPr lang="en-CA" sz="2038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21300" y="2184400"/>
            <a:ext cx="36830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38" smtClean="0">
                <a:solidFill>
                  <a:srgbClr val="221F1F"/>
                </a:solidFill>
                <a:latin typeface="Times New Roman"/>
                <a:cs typeface="Times New Roman"/>
              </a:rPr>
              <a:t>Speaker</a:t>
            </a:r>
            <a:r>
              <a:rPr lang="en-CA" sz="2038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38" smtClean="0">
                <a:solidFill>
                  <a:srgbClr val="000000"/>
                </a:solidFill>
                <a:latin typeface="Times New Roman"/>
              </a:rPr>
            </a:br>
            <a:r>
              <a:rPr lang="en-CA" sz="2038" smtClean="0">
                <a:solidFill>
                  <a:srgbClr val="221F1F"/>
                </a:solidFill>
                <a:latin typeface="Times New Roman"/>
                <a:cs typeface="Times New Roman"/>
              </a:rPr>
              <a:t>Duration</a:t>
            </a:r>
          </a:p>
          <a:p>
            <a:pPr>
              <a:lnSpc>
                <a:spcPts val="2290"/>
              </a:lnSpc>
            </a:pPr>
            <a:endParaRPr lang="en-CA" sz="2038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321300" y="2768600"/>
            <a:ext cx="36830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38" smtClean="0">
                <a:solidFill>
                  <a:srgbClr val="221F1F"/>
                </a:solidFill>
                <a:latin typeface="Times New Roman"/>
                <a:cs typeface="Times New Roman"/>
              </a:rPr>
              <a:t>Recording date</a:t>
            </a:r>
          </a:p>
          <a:p>
            <a:pPr>
              <a:lnSpc>
                <a:spcPts val="2290"/>
              </a:lnSpc>
            </a:pPr>
            <a:endParaRPr lang="en-CA" sz="2038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962400" y="4851400"/>
            <a:ext cx="15494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38" smtClean="0">
                <a:solidFill>
                  <a:srgbClr val="221F1F"/>
                </a:solidFill>
                <a:latin typeface="Times New Roman"/>
                <a:cs typeface="Times New Roman"/>
              </a:rPr>
              <a:t>Talking book</a:t>
            </a:r>
          </a:p>
          <a:p>
            <a:pPr>
              <a:lnSpc>
                <a:spcPts val="2355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771900" y="5346700"/>
            <a:ext cx="9652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038" smtClean="0">
                <a:solidFill>
                  <a:srgbClr val="221F1F"/>
                </a:solidFill>
                <a:latin typeface="Times New Roman"/>
                <a:cs typeface="Times New Roman"/>
              </a:rPr>
              <a:t># Tapes</a:t>
            </a:r>
          </a:p>
          <a:p>
            <a:pPr>
              <a:lnSpc>
                <a:spcPts val="2355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7543800" y="6540500"/>
            <a:ext cx="7620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71D57"/>
                </a:solidFill>
                <a:latin typeface="Times New Roman"/>
                <a:cs typeface="Times New Roman"/>
              </a:rPr>
              <a:t>Slide  31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29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600" cy="68326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457200" y="647700"/>
            <a:ext cx="86614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71D57"/>
                </a:solidFill>
                <a:latin typeface="Times New Roman"/>
                <a:cs typeface="Times New Roman"/>
              </a:rPr>
              <a:t>OO Structural Modelling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66800" y="2400300"/>
            <a:ext cx="80518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  <a:tabLst>
                <a:tab pos="457200" algn="l"/>
              </a:tabLst>
            </a:pPr>
            <a:r>
              <a:rPr lang="en-CA" sz="3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The </a:t>
            </a:r>
            <a:r>
              <a:rPr lang="en-CA" sz="3207" b="1" smtClean="0">
                <a:solidFill>
                  <a:srgbClr val="FB0128"/>
                </a:solidFill>
                <a:latin typeface="Times New Roman Bold"/>
                <a:cs typeface="Times New Roman Bold"/>
              </a:rPr>
              <a:t>Static View</a:t>
            </a:r>
            <a:r>
              <a:rPr lang="en-CA" sz="3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 of a system may be</a:t>
            </a:r>
            <a:r>
              <a:rPr lang="en-CA" sz="3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197" smtClean="0">
                <a:solidFill>
                  <a:srgbClr val="000000"/>
                </a:solidFill>
                <a:latin typeface="Times New Roman"/>
              </a:rPr>
            </a:br>
            <a:r>
              <a:rPr lang="en-CA" sz="3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	described using UML diagrams:</a:t>
            </a:r>
          </a:p>
          <a:p>
            <a:pPr>
              <a:lnSpc>
                <a:spcPts val="380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66800" y="4203700"/>
            <a:ext cx="80518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398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812" b="1" smtClean="0">
                <a:solidFill>
                  <a:srgbClr val="063CE8"/>
                </a:solidFill>
                <a:latin typeface="Times New Roman Bold"/>
                <a:cs typeface="Times New Roman Bold"/>
              </a:rPr>
              <a:t>    UML Class Diagrams</a:t>
            </a:r>
          </a:p>
          <a:p>
            <a:pPr>
              <a:lnSpc>
                <a:spcPts val="3220"/>
              </a:lnSpc>
            </a:pPr>
            <a:endParaRPr lang="en-CA" sz="274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543800" y="6540500"/>
            <a:ext cx="685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71D57"/>
                </a:solidFill>
                <a:latin typeface="Times New Roman"/>
                <a:cs typeface="Times New Roman"/>
              </a:rPr>
              <a:t>Slide  3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600" cy="6832600"/>
          </a:xfrm>
          <a:prstGeom prst="rect">
            <a:avLst/>
          </a:prstGeom>
        </p:spPr>
      </p:pic>
      <p:sp>
        <p:nvSpPr>
          <p:cNvPr id="12" name="TextBox 2"/>
          <p:cNvSpPr txBox="1"/>
          <p:nvPr/>
        </p:nvSpPr>
        <p:spPr>
          <a:xfrm>
            <a:off x="457200" y="203200"/>
            <a:ext cx="8661400" cy="762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CA" sz="4002" smtClean="0">
                <a:solidFill>
                  <a:srgbClr val="071D57"/>
                </a:solidFill>
                <a:latin typeface="Times New Roman"/>
                <a:cs typeface="Times New Roman"/>
              </a:rPr>
              <a:t>UML: </a:t>
            </a:r>
            <a:r>
              <a:rPr lang="en-CA" sz="4012" b="1" smtClean="0">
                <a:solidFill>
                  <a:srgbClr val="071D57"/>
                </a:solidFill>
                <a:latin typeface="Times New Roman Bold"/>
                <a:cs typeface="Times New Roman Bold"/>
              </a:rPr>
              <a:t>Associations</a:t>
            </a:r>
            <a:r>
              <a:rPr lang="en-CA" sz="4002" smtClean="0">
                <a:solidFill>
                  <a:srgbClr val="071D57"/>
                </a:solidFill>
                <a:latin typeface="Times New Roman"/>
                <a:cs typeface="Times New Roman"/>
              </a:rPr>
              <a:t> of regular</a:t>
            </a:r>
          </a:p>
          <a:p>
            <a:pPr>
              <a:lnSpc>
                <a:spcPts val="3600"/>
              </a:lnSpc>
            </a:pPr>
            <a:endParaRPr lang="en-CA" sz="40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711200"/>
            <a:ext cx="8661400" cy="762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4002" smtClean="0">
                <a:solidFill>
                  <a:srgbClr val="071D57"/>
                </a:solidFill>
                <a:latin typeface="Times New Roman"/>
                <a:cs typeface="Times New Roman"/>
              </a:rPr>
              <a:t>classes</a:t>
            </a:r>
          </a:p>
          <a:p>
            <a:pPr>
              <a:lnSpc>
                <a:spcPts val="4600"/>
              </a:lnSpc>
            </a:pPr>
            <a:endParaRPr lang="en-CA" sz="40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273800" y="1993900"/>
            <a:ext cx="28448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2" smtClean="0">
                <a:solidFill>
                  <a:srgbClr val="000000"/>
                </a:solidFill>
                <a:latin typeface="Times New Roman"/>
                <a:cs typeface="Times New Roman"/>
              </a:rPr>
              <a:t>Association:</a:t>
            </a:r>
          </a:p>
          <a:p>
            <a:pPr>
              <a:lnSpc>
                <a:spcPts val="1840"/>
              </a:lnSpc>
            </a:pPr>
            <a:endParaRPr lang="en-CA" sz="16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6800" y="2171700"/>
            <a:ext cx="4521200" cy="863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  <a:tabLst>
                <a:tab pos="457200" algn="l"/>
              </a:tabLst>
            </a:pPr>
            <a:r>
              <a:rPr lang="en-CA" sz="1200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4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     Who does what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	relationship</a:t>
            </a:r>
          </a:p>
          <a:p>
            <a:pPr>
              <a:lnSpc>
                <a:spcPts val="254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66800" y="3378200"/>
            <a:ext cx="4521200" cy="863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457200" algn="l"/>
              </a:tabLst>
            </a:pPr>
            <a:r>
              <a:rPr lang="en-CA" sz="1200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     When classes are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	connected together</a:t>
            </a:r>
          </a:p>
          <a:p>
            <a:pPr>
              <a:lnSpc>
                <a:spcPts val="287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24000" y="4102100"/>
            <a:ext cx="4064000" cy="1231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conceptually, that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connection is called an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association</a:t>
            </a:r>
          </a:p>
          <a:p>
            <a:pPr>
              <a:lnSpc>
                <a:spcPts val="287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689600" y="2108200"/>
            <a:ext cx="3327400" cy="825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6550">
              <a:lnSpc>
                <a:spcPts val="3100"/>
              </a:lnSpc>
            </a:pPr>
            <a:r>
              <a:rPr lang="en-CA" sz="1602" smtClean="0">
                <a:solidFill>
                  <a:srgbClr val="000000"/>
                </a:solidFill>
                <a:latin typeface="Times New Roman"/>
                <a:cs typeface="Times New Roman"/>
              </a:rPr>
              <a:t>Who </a:t>
            </a:r>
            <a:r>
              <a:rPr lang="en-CA" sz="1602" smtClean="0">
                <a:solidFill>
                  <a:srgbClr val="FB0128"/>
                </a:solidFill>
                <a:latin typeface="Times New Roman"/>
                <a:cs typeface="Times New Roman"/>
              </a:rPr>
              <a:t>does</a:t>
            </a:r>
            <a:r>
              <a:rPr lang="en-CA" sz="1602" smtClean="0">
                <a:solidFill>
                  <a:srgbClr val="063CE8"/>
                </a:solidFill>
                <a:latin typeface="Times New Roman"/>
                <a:cs typeface="Times New Roman"/>
              </a:rPr>
              <a:t> what</a:t>
            </a:r>
            <a:r>
              <a:rPr lang="en-CA" sz="160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2" smtClean="0">
                <a:solidFill>
                  <a:srgbClr val="000000"/>
                </a:solidFill>
                <a:latin typeface="Times New Roman"/>
              </a:rPr>
            </a:br>
            <a:r>
              <a:rPr lang="en-CA" sz="1602" smtClean="0">
                <a:solidFill>
                  <a:srgbClr val="000000"/>
                </a:solidFill>
                <a:latin typeface="Times New Roman"/>
                <a:cs typeface="Times New Roman"/>
              </a:rPr>
              <a:t>Librarian </a:t>
            </a:r>
            <a:r>
              <a:rPr lang="en-CA" sz="1602" smtClean="0">
                <a:solidFill>
                  <a:srgbClr val="FB0128"/>
                </a:solidFill>
                <a:latin typeface="Times New Roman"/>
                <a:cs typeface="Times New Roman"/>
              </a:rPr>
              <a:t>works in</a:t>
            </a:r>
            <a:r>
              <a:rPr lang="en-CA" sz="1602" smtClean="0">
                <a:solidFill>
                  <a:srgbClr val="063CE8"/>
                </a:solidFill>
                <a:latin typeface="Times New Roman"/>
                <a:cs typeface="Times New Roman"/>
              </a:rPr>
              <a:t> Library</a:t>
            </a:r>
          </a:p>
          <a:p>
            <a:pPr>
              <a:lnSpc>
                <a:spcPts val="3075"/>
              </a:lnSpc>
            </a:pPr>
            <a:endParaRPr lang="en-CA" sz="1602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543800" y="6540500"/>
            <a:ext cx="7620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71D57"/>
                </a:solidFill>
                <a:latin typeface="Times New Roman"/>
                <a:cs typeface="Times New Roman"/>
              </a:rPr>
              <a:t>Slide  32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30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600" cy="6832600"/>
          </a:xfrm>
          <a:prstGeom prst="rect">
            <a:avLst/>
          </a:prstGeom>
        </p:spPr>
      </p:pic>
      <p:sp>
        <p:nvSpPr>
          <p:cNvPr id="13" name="TextBox 2"/>
          <p:cNvSpPr txBox="1"/>
          <p:nvPr/>
        </p:nvSpPr>
        <p:spPr>
          <a:xfrm>
            <a:off x="457200" y="203200"/>
            <a:ext cx="8661400" cy="762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CA" sz="4012" b="1" smtClean="0">
                <a:solidFill>
                  <a:srgbClr val="071D57"/>
                </a:solidFill>
                <a:latin typeface="Times New Roman Bold"/>
                <a:cs typeface="Times New Roman Bold"/>
              </a:rPr>
              <a:t>Associations</a:t>
            </a:r>
            <a:r>
              <a:rPr lang="en-CA" sz="4002" smtClean="0">
                <a:solidFill>
                  <a:srgbClr val="071D57"/>
                </a:solidFill>
                <a:latin typeface="Times New Roman"/>
                <a:cs typeface="Times New Roman"/>
              </a:rPr>
              <a:t> of regular classes -</a:t>
            </a:r>
          </a:p>
          <a:p>
            <a:pPr>
              <a:lnSpc>
                <a:spcPts val="3600"/>
              </a:lnSpc>
            </a:pPr>
            <a:endParaRPr lang="en-CA" sz="40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711200"/>
            <a:ext cx="8661400" cy="762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4012" b="1" smtClean="0">
                <a:solidFill>
                  <a:srgbClr val="071D57"/>
                </a:solidFill>
                <a:latin typeface="Times New Roman Bold"/>
                <a:cs typeface="Times New Roman Bold"/>
              </a:rPr>
              <a:t>Who does what</a:t>
            </a:r>
          </a:p>
          <a:p>
            <a:pPr>
              <a:lnSpc>
                <a:spcPts val="4600"/>
              </a:lnSpc>
            </a:pPr>
            <a:endParaRPr lang="en-CA" sz="40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66800" y="1701800"/>
            <a:ext cx="80518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63CE8"/>
                </a:solidFill>
                <a:latin typeface="Times New Roman"/>
                <a:cs typeface="Times New Roman"/>
              </a:rPr>
              <a:t>•  A manager supervises 1..* employees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6800" y="2133600"/>
            <a:ext cx="80518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2AB658"/>
                </a:solidFill>
                <a:latin typeface="Times New Roman"/>
                <a:cs typeface="Times New Roman"/>
              </a:rPr>
              <a:t>•  An employee is supervised by 1 manager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00200" y="3200400"/>
            <a:ext cx="17018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00"/>
              </a:lnSpc>
              <a:tabLst>
                <a:tab pos="1320800" algn="l"/>
              </a:tabLst>
            </a:pP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Manager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	1</a:t>
            </a:r>
          </a:p>
          <a:p>
            <a:pPr>
              <a:lnSpc>
                <a:spcPts val="432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981700" y="3365500"/>
            <a:ext cx="3035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Employee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403600" y="3911600"/>
            <a:ext cx="56134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  <a:tabLst>
                <a:tab pos="1993900" algn="l"/>
              </a:tabLst>
            </a:pP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supervises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	1..*</a:t>
            </a:r>
          </a:p>
          <a:p>
            <a:pPr>
              <a:lnSpc>
                <a:spcPts val="192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848100" y="4318000"/>
            <a:ext cx="21844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is supervised by</a:t>
            </a:r>
          </a:p>
          <a:p>
            <a:pPr>
              <a:lnSpc>
                <a:spcPts val="276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7543800" y="6540500"/>
            <a:ext cx="7620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71D57"/>
                </a:solidFill>
                <a:latin typeface="Times New Roman"/>
                <a:cs typeface="Times New Roman"/>
              </a:rPr>
              <a:t>Slide  33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31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600" cy="68326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596900" y="647700"/>
            <a:ext cx="85217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7" b="1" smtClean="0">
                <a:solidFill>
                  <a:srgbClr val="071D57"/>
                </a:solidFill>
                <a:latin typeface="Times New Roman Bold"/>
                <a:cs typeface="Times New Roman Bold"/>
              </a:rPr>
              <a:t>Multiplicity of an Association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66800" y="2197100"/>
            <a:ext cx="8051800" cy="1422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  <a:tabLst>
                <a:tab pos="457200" algn="l"/>
                <a:tab pos="457200" algn="l"/>
              </a:tabLst>
            </a:pPr>
            <a:r>
              <a:rPr lang="en-CA" sz="1398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   Shows the number of objects from one class that</a:t>
            </a:r>
            <a:r>
              <a:rPr lang="en-CA" sz="280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2" smtClean="0">
                <a:solidFill>
                  <a:srgbClr val="000000"/>
                </a:solidFill>
                <a:latin typeface="Times New Roman"/>
              </a:rPr>
            </a:b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	relate with a number of objects in an associated</a:t>
            </a:r>
            <a:r>
              <a:rPr lang="en-CA" sz="280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2" smtClean="0">
                <a:solidFill>
                  <a:srgbClr val="000000"/>
                </a:solidFill>
                <a:latin typeface="Times New Roman"/>
              </a:rPr>
            </a:b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	class.</a:t>
            </a:r>
          </a:p>
          <a:p>
            <a:pPr>
              <a:lnSpc>
                <a:spcPts val="340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543800" y="6540500"/>
            <a:ext cx="7620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71D57"/>
                </a:solidFill>
                <a:latin typeface="Times New Roman"/>
                <a:cs typeface="Times New Roman"/>
              </a:rPr>
              <a:t>Slide  35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32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600" cy="6832600"/>
          </a:xfrm>
          <a:prstGeom prst="rect">
            <a:avLst/>
          </a:prstGeom>
        </p:spPr>
      </p:pic>
      <p:sp>
        <p:nvSpPr>
          <p:cNvPr id="12" name="TextBox 2"/>
          <p:cNvSpPr txBox="1"/>
          <p:nvPr/>
        </p:nvSpPr>
        <p:spPr>
          <a:xfrm>
            <a:off x="457200" y="647700"/>
            <a:ext cx="86614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7" b="1" smtClean="0">
                <a:solidFill>
                  <a:srgbClr val="071D57"/>
                </a:solidFill>
                <a:latin typeface="Times New Roman Bold"/>
                <a:cs typeface="Times New Roman Bold"/>
              </a:rPr>
              <a:t>UML: Multiplicity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66800" y="1625600"/>
            <a:ext cx="8051800" cy="901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One class can be relate to another in a:</a:t>
            </a:r>
            <a:r>
              <a:rPr lang="en-CA" sz="232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325" smtClean="0">
                <a:solidFill>
                  <a:srgbClr val="000000"/>
                </a:solidFill>
                <a:latin typeface="Times New Roman"/>
              </a:rPr>
            </a:br>
            <a:r>
              <a:rPr lang="en-CA" sz="1200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     one-to-one</a:t>
            </a:r>
          </a:p>
          <a:p>
            <a:pPr>
              <a:lnSpc>
                <a:spcPts val="3200"/>
              </a:lnSpc>
            </a:pPr>
            <a:endParaRPr lang="en-CA" sz="232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66800" y="2476500"/>
            <a:ext cx="80518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1200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     one-to-many</a:t>
            </a:r>
          </a:p>
          <a:p>
            <a:pPr>
              <a:lnSpc>
                <a:spcPts val="2760"/>
              </a:lnSpc>
            </a:pPr>
            <a:endParaRPr lang="en-CA" sz="232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6800" y="2844800"/>
            <a:ext cx="8051800" cy="889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1200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     one-to-one or more</a:t>
            </a:r>
            <a:r>
              <a:rPr lang="en-CA" sz="235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350" smtClean="0">
                <a:solidFill>
                  <a:srgbClr val="000000"/>
                </a:solidFill>
                <a:latin typeface="Times New Roman"/>
              </a:rPr>
            </a:br>
            <a:r>
              <a:rPr lang="en-CA" sz="1200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     one-to-zero or one</a:t>
            </a:r>
          </a:p>
          <a:p>
            <a:pPr>
              <a:lnSpc>
                <a:spcPts val="3100"/>
              </a:lnSpc>
            </a:pPr>
            <a:endParaRPr lang="en-CA" sz="235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66800" y="3644900"/>
            <a:ext cx="8051800" cy="901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1200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     one-to-a bounded interval (one-to-two through twenty)</a:t>
            </a:r>
            <a:r>
              <a:rPr lang="en-CA" sz="234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345" smtClean="0">
                <a:solidFill>
                  <a:srgbClr val="000000"/>
                </a:solidFill>
                <a:latin typeface="Times New Roman"/>
              </a:rPr>
            </a:br>
            <a:r>
              <a:rPr lang="en-CA" sz="1200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     one-to-exactly n</a:t>
            </a:r>
          </a:p>
          <a:p>
            <a:pPr>
              <a:lnSpc>
                <a:spcPts val="3200"/>
              </a:lnSpc>
            </a:pPr>
            <a:endParaRPr lang="en-CA" sz="2345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66800" y="4483100"/>
            <a:ext cx="80518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1200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     one-to-a set of choices (one-to-five or eight)</a:t>
            </a:r>
          </a:p>
          <a:p>
            <a:pPr>
              <a:lnSpc>
                <a:spcPts val="2760"/>
              </a:lnSpc>
            </a:pPr>
            <a:endParaRPr lang="en-CA" sz="2376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66800" y="4902200"/>
            <a:ext cx="8051800" cy="787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  <a:tabLst>
                <a:tab pos="457200" algn="l"/>
              </a:tabLst>
            </a:pPr>
            <a:r>
              <a:rPr lang="en-CA" sz="1200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     The UML uses an asterisk (</a:t>
            </a:r>
            <a:r>
              <a:rPr lang="en-CA" sz="24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*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) to represent </a:t>
            </a:r>
            <a:r>
              <a:rPr lang="en-CA" sz="2400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more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 and to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	represent </a:t>
            </a:r>
            <a:r>
              <a:rPr lang="en-CA" sz="2400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	many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	.</a:t>
            </a:r>
          </a:p>
          <a:p>
            <a:pPr>
              <a:lnSpc>
                <a:spcPts val="26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543800" y="6540500"/>
            <a:ext cx="7620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71D57"/>
                </a:solidFill>
                <a:latin typeface="Times New Roman"/>
                <a:cs typeface="Times New Roman"/>
              </a:rPr>
              <a:t>Slide  36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33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600" cy="6832600"/>
          </a:xfrm>
          <a:prstGeom prst="rect">
            <a:avLst/>
          </a:prstGeom>
        </p:spPr>
      </p:pic>
      <p:sp>
        <p:nvSpPr>
          <p:cNvPr id="21" name="TextBox 2"/>
          <p:cNvSpPr txBox="1"/>
          <p:nvPr/>
        </p:nvSpPr>
        <p:spPr>
          <a:xfrm>
            <a:off x="304800" y="330200"/>
            <a:ext cx="88138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20"/>
              </a:lnSpc>
            </a:pPr>
            <a:r>
              <a:rPr lang="en-CA" sz="4397" smtClean="0">
                <a:solidFill>
                  <a:srgbClr val="FFFFFF"/>
                </a:solidFill>
                <a:latin typeface="Times New Roman"/>
                <a:cs typeface="Times New Roman"/>
              </a:rPr>
              <a:t>Association and Inheritance.</a:t>
            </a:r>
          </a:p>
          <a:p>
            <a:pPr>
              <a:lnSpc>
                <a:spcPts val="412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276600" y="1524000"/>
            <a:ext cx="58420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 smtClean="0">
                <a:solidFill>
                  <a:srgbClr val="000000"/>
                </a:solidFill>
                <a:latin typeface="Arial Bold"/>
                <a:cs typeface="Arial Bold"/>
              </a:rPr>
              <a:t>Employee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57300" y="3505200"/>
            <a:ext cx="14605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10" b="1" smtClean="0">
                <a:solidFill>
                  <a:srgbClr val="000000"/>
                </a:solidFill>
                <a:latin typeface="Arial Bold"/>
                <a:cs typeface="Arial Bold"/>
              </a:rPr>
              <a:t>Manager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36700" y="4368800"/>
            <a:ext cx="1181100" cy="368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  <a:tabLst>
                <a:tab pos="444500" algn="l"/>
              </a:tabLst>
            </a:pPr>
            <a:r>
              <a:rPr lang="en-CA" sz="2007" b="1" smtClean="0">
                <a:solidFill>
                  <a:srgbClr val="FFFFFF"/>
                </a:solidFill>
                <a:latin typeface="Arial Bold"/>
                <a:cs typeface="Arial Bold"/>
              </a:rPr>
              <a:t>1</a:t>
            </a:r>
            <a:r>
              <a:rPr lang="en-CA" sz="1810" b="1" smtClean="0">
                <a:solidFill>
                  <a:srgbClr val="FFFFFF"/>
                </a:solidFill>
                <a:latin typeface="Arial Bold"/>
                <a:cs typeface="Arial Bold"/>
              </a:rPr>
              <a:t>	drives</a:t>
            </a:r>
          </a:p>
          <a:p>
            <a:pPr>
              <a:lnSpc>
                <a:spcPts val="230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933700" y="3454400"/>
            <a:ext cx="17399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10" b="1" smtClean="0">
                <a:solidFill>
                  <a:srgbClr val="EE9100"/>
                </a:solidFill>
                <a:latin typeface="Arial Bold"/>
                <a:cs typeface="Arial Bold"/>
              </a:rPr>
              <a:t>supervises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755900" y="3873500"/>
            <a:ext cx="19177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7" b="1" smtClean="0">
                <a:solidFill>
                  <a:srgbClr val="FFFFFF"/>
                </a:solidFill>
                <a:latin typeface="Arial Bold"/>
                <a:cs typeface="Arial Bold"/>
              </a:rPr>
              <a:t>1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422900" y="3530600"/>
            <a:ext cx="35814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10" b="1" smtClean="0">
                <a:solidFill>
                  <a:srgbClr val="000000"/>
                </a:solidFill>
                <a:latin typeface="Arial Bold"/>
                <a:cs typeface="Arial Bold"/>
              </a:rPr>
              <a:t>Regular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10" b="1" smtClean="0">
                <a:solidFill>
                  <a:srgbClr val="000000"/>
                </a:solidFill>
                <a:latin typeface="Arial Bold"/>
                <a:cs typeface="Arial Bold"/>
              </a:rPr>
              <a:t>Employee</a:t>
            </a:r>
          </a:p>
          <a:p>
            <a:pPr>
              <a:lnSpc>
                <a:spcPts val="216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87900" y="4051300"/>
            <a:ext cx="42164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A" sz="4407" b="1" smtClean="0">
                <a:solidFill>
                  <a:srgbClr val="FFFFFF"/>
                </a:solidFill>
                <a:latin typeface="Times New Roman Bold"/>
                <a:cs typeface="Times New Roman Bold"/>
              </a:rPr>
              <a:t>*</a:t>
            </a:r>
          </a:p>
          <a:p>
            <a:pPr>
              <a:lnSpc>
                <a:spcPts val="352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134100" y="4483100"/>
            <a:ext cx="28702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810" b="1" smtClean="0">
                <a:solidFill>
                  <a:srgbClr val="FFFFFF"/>
                </a:solidFill>
                <a:latin typeface="Arial Bold"/>
                <a:cs typeface="Arial Bold"/>
              </a:rPr>
              <a:t>belongs to</a:t>
            </a:r>
          </a:p>
          <a:p>
            <a:pPr>
              <a:lnSpc>
                <a:spcPts val="162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524500" y="4279900"/>
            <a:ext cx="673100" cy="825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60"/>
              </a:lnSpc>
            </a:pPr>
            <a:r>
              <a:rPr lang="en-CA" sz="4407" b="1" smtClean="0">
                <a:solidFill>
                  <a:srgbClr val="FFFFFF"/>
                </a:solidFill>
                <a:latin typeface="Times New Roman Bold"/>
                <a:cs typeface="Times New Roman Bold"/>
              </a:rPr>
              <a:t>*</a:t>
            </a:r>
          </a:p>
          <a:p>
            <a:pPr>
              <a:lnSpc>
                <a:spcPts val="396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1397000" y="4965700"/>
            <a:ext cx="20447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CA" sz="4407" b="1" smtClean="0">
                <a:solidFill>
                  <a:srgbClr val="FFFFFF"/>
                </a:solidFill>
                <a:latin typeface="Times New Roman Bold"/>
                <a:cs typeface="Times New Roman Bold"/>
              </a:rPr>
              <a:t>*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543300" y="4965700"/>
            <a:ext cx="54610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  <a:tabLst>
                <a:tab pos="2057400" algn="l"/>
              </a:tabLst>
            </a:pP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Association:</a:t>
            </a:r>
            <a:r>
              <a:rPr lang="en-CA" sz="2007" b="1" smtClean="0">
                <a:solidFill>
                  <a:srgbClr val="FFFFFF"/>
                </a:solidFill>
                <a:latin typeface="Arial Bold"/>
                <a:cs typeface="Arial Bold"/>
              </a:rPr>
              <a:t>	1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644900" y="5321300"/>
            <a:ext cx="53594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2007" b="1" smtClean="0">
                <a:solidFill>
                  <a:srgbClr val="FB0128"/>
                </a:solidFill>
                <a:latin typeface="Times New Roman Bold"/>
                <a:cs typeface="Times New Roman Bold"/>
              </a:rPr>
              <a:t>Who does</a:t>
            </a:r>
          </a:p>
          <a:p>
            <a:pPr>
              <a:lnSpc>
                <a:spcPts val="1925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57300" y="5511800"/>
            <a:ext cx="25527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810" b="1" smtClean="0">
                <a:solidFill>
                  <a:srgbClr val="000000"/>
                </a:solidFill>
                <a:latin typeface="Arial Bold"/>
                <a:cs typeface="Arial Bold"/>
              </a:rPr>
              <a:t>Company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10" b="1" smtClean="0">
                <a:solidFill>
                  <a:srgbClr val="000000"/>
                </a:solidFill>
                <a:latin typeface="Arial Bold"/>
                <a:cs typeface="Arial Bold"/>
              </a:rPr>
              <a:t>Vehicle</a:t>
            </a:r>
          </a:p>
          <a:p>
            <a:pPr>
              <a:lnSpc>
                <a:spcPts val="185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911600" y="5588000"/>
            <a:ext cx="17145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7" b="1" smtClean="0">
                <a:solidFill>
                  <a:srgbClr val="FB0128"/>
                </a:solidFill>
                <a:latin typeface="Times New Roman Bold"/>
                <a:cs typeface="Times New Roman Bold"/>
              </a:rPr>
              <a:t>what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727700" y="5537200"/>
            <a:ext cx="32893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810" b="1" smtClean="0">
                <a:solidFill>
                  <a:srgbClr val="000000"/>
                </a:solidFill>
                <a:latin typeface="Arial Bold"/>
                <a:cs typeface="Arial Bold"/>
              </a:rPr>
              <a:t>Union</a:t>
            </a:r>
          </a:p>
          <a:p>
            <a:pPr>
              <a:lnSpc>
                <a:spcPts val="162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543800" y="6540500"/>
            <a:ext cx="7620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71D57"/>
                </a:solidFill>
                <a:latin typeface="Times New Roman"/>
                <a:cs typeface="Times New Roman"/>
              </a:rPr>
              <a:t>Slide  37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34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600" cy="6832600"/>
          </a:xfrm>
          <a:prstGeom prst="rect">
            <a:avLst/>
          </a:prstGeom>
        </p:spPr>
      </p:pic>
      <p:sp>
        <p:nvSpPr>
          <p:cNvPr id="15" name="TextBox 2"/>
          <p:cNvSpPr txBox="1"/>
          <p:nvPr/>
        </p:nvSpPr>
        <p:spPr>
          <a:xfrm>
            <a:off x="457200" y="203200"/>
            <a:ext cx="8661400" cy="762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CA" sz="4012" b="1" smtClean="0">
                <a:solidFill>
                  <a:srgbClr val="071D57"/>
                </a:solidFill>
                <a:latin typeface="Times New Roman Bold"/>
                <a:cs typeface="Times New Roman Bold"/>
              </a:rPr>
              <a:t>OO: Visibility</a:t>
            </a:r>
            <a:r>
              <a:rPr lang="en-CA" sz="4002" smtClean="0">
                <a:solidFill>
                  <a:srgbClr val="071D57"/>
                </a:solidFill>
                <a:latin typeface="Times New Roman"/>
                <a:cs typeface="Times New Roman"/>
              </a:rPr>
              <a:t> of attributes or</a:t>
            </a:r>
          </a:p>
          <a:p>
            <a:pPr>
              <a:lnSpc>
                <a:spcPts val="3600"/>
              </a:lnSpc>
            </a:pPr>
            <a:endParaRPr lang="en-CA" sz="40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711200"/>
            <a:ext cx="8661400" cy="762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4002" smtClean="0">
                <a:solidFill>
                  <a:srgbClr val="071D57"/>
                </a:solidFill>
                <a:latin typeface="Times New Roman"/>
                <a:cs typeface="Times New Roman"/>
              </a:rPr>
              <a:t>operations</a:t>
            </a:r>
          </a:p>
          <a:p>
            <a:pPr>
              <a:lnSpc>
                <a:spcPts val="4600"/>
              </a:lnSpc>
            </a:pPr>
            <a:endParaRPr lang="en-CA" sz="40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66800" y="1689100"/>
            <a:ext cx="80518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457200" algn="l"/>
              </a:tabLst>
            </a:pPr>
            <a:r>
              <a:rPr lang="en-CA" sz="1200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     Visibility: specifies the extent to which other classes can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	use a given class's attributes or operations.</a:t>
            </a:r>
          </a:p>
          <a:p>
            <a:pPr>
              <a:lnSpc>
                <a:spcPts val="29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6800" y="2946400"/>
            <a:ext cx="80518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Three levels of visibility: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66800" y="3467100"/>
            <a:ext cx="7366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  <a:tabLst>
                <a:tab pos="457200" algn="l"/>
              </a:tabLst>
            </a:pPr>
            <a:r>
              <a:rPr lang="en-CA" sz="1116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410" b="1" smtClean="0">
                <a:solidFill>
                  <a:srgbClr val="FB0128"/>
                </a:solidFill>
                <a:latin typeface="Times New Roman Bold"/>
                <a:cs typeface="Times New Roman Bold"/>
              </a:rPr>
              <a:t>	+</a:t>
            </a:r>
          </a:p>
          <a:p>
            <a:pPr>
              <a:lnSpc>
                <a:spcPts val="201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66800" y="3898900"/>
            <a:ext cx="7366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  <a:tabLst>
                <a:tab pos="457200" algn="l"/>
              </a:tabLst>
            </a:pPr>
            <a:r>
              <a:rPr lang="en-CA" sz="1116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410" b="1" smtClean="0">
                <a:solidFill>
                  <a:srgbClr val="FB0128"/>
                </a:solidFill>
                <a:latin typeface="Times New Roman Bold"/>
                <a:cs typeface="Times New Roman Bold"/>
              </a:rPr>
              <a:t>	#</a:t>
            </a:r>
          </a:p>
          <a:p>
            <a:pPr>
              <a:lnSpc>
                <a:spcPts val="201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66800" y="4711700"/>
            <a:ext cx="7366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  <a:tabLst>
                <a:tab pos="457200" algn="l"/>
              </a:tabLst>
            </a:pPr>
            <a:r>
              <a:rPr lang="en-CA" sz="1116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410" b="1" smtClean="0">
                <a:solidFill>
                  <a:srgbClr val="FB0128"/>
                </a:solidFill>
                <a:latin typeface="Times New Roman Bold"/>
                <a:cs typeface="Times New Roman Bold"/>
              </a:rPr>
              <a:t>	-</a:t>
            </a:r>
          </a:p>
          <a:p>
            <a:pPr>
              <a:lnSpc>
                <a:spcPts val="201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905000" y="3314700"/>
            <a:ext cx="7112000" cy="939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1336">
              <a:lnSpc>
                <a:spcPts val="3400"/>
              </a:lnSpc>
            </a:pPr>
            <a:r>
              <a:rPr lang="en-CA" sz="24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: public level (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usability extends to other classes)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: protected level (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usability is open only to classes that</a:t>
            </a:r>
          </a:p>
          <a:p>
            <a:pPr>
              <a:lnSpc>
                <a:spcPts val="345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981200" y="4191000"/>
            <a:ext cx="70358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FB0128"/>
                </a:solidFill>
                <a:latin typeface="Times New Roman"/>
                <a:cs typeface="Times New Roman"/>
              </a:rPr>
              <a:t>inherit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 from original class)</a:t>
            </a:r>
          </a:p>
          <a:p>
            <a:pPr>
              <a:lnSpc>
                <a:spcPts val="274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930400" y="4622800"/>
            <a:ext cx="7086600" cy="863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24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: private level (</a:t>
            </a:r>
            <a:r>
              <a:rPr lang="en-CA" sz="2400" smtClean="0">
                <a:solidFill>
                  <a:srgbClr val="FB0128"/>
                </a:solidFill>
                <a:latin typeface="Times New Roman"/>
                <a:cs typeface="Times New Roman"/>
              </a:rPr>
              <a:t>only the original class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 can use the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attribute or operation)</a:t>
            </a:r>
          </a:p>
          <a:p>
            <a:pPr>
              <a:lnSpc>
                <a:spcPts val="28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543800" y="6540500"/>
            <a:ext cx="7620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71D57"/>
                </a:solidFill>
                <a:latin typeface="Times New Roman"/>
                <a:cs typeface="Times New Roman"/>
              </a:rPr>
              <a:t>Slide  38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35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600" cy="68326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457200" y="279400"/>
            <a:ext cx="8661400" cy="762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4012" b="1" smtClean="0">
                <a:solidFill>
                  <a:srgbClr val="071D57"/>
                </a:solidFill>
                <a:latin typeface="Times New Roman Bold"/>
                <a:cs typeface="Times New Roman Bold"/>
              </a:rPr>
              <a:t>OO: Visibility</a:t>
            </a:r>
          </a:p>
          <a:p>
            <a:pPr>
              <a:lnSpc>
                <a:spcPts val="4600"/>
              </a:lnSpc>
            </a:pPr>
            <a:endParaRPr lang="en-CA" sz="40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889000"/>
            <a:ext cx="86614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71D57"/>
                </a:solidFill>
                <a:latin typeface="Times New Roman"/>
                <a:cs typeface="Times New Roman"/>
              </a:rPr>
              <a:t>Ex: </a:t>
            </a:r>
            <a:r>
              <a:rPr lang="en-CA" sz="2802" smtClean="0">
                <a:solidFill>
                  <a:srgbClr val="071D57"/>
                </a:solidFill>
                <a:latin typeface="Times New Roman Italic"/>
                <a:cs typeface="Times New Roman Italic"/>
              </a:rPr>
              <a:t>Public and private operations in a Hard Disk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543800" y="6540500"/>
            <a:ext cx="7620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71D57"/>
                </a:solidFill>
                <a:latin typeface="Times New Roman"/>
                <a:cs typeface="Times New Roman"/>
              </a:rPr>
              <a:t>Slide  39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36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600" cy="68326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457200" y="647700"/>
            <a:ext cx="86614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71D57"/>
                </a:solidFill>
                <a:latin typeface="Times New Roman"/>
                <a:cs typeface="Times New Roman"/>
              </a:rPr>
              <a:t>Ex: </a:t>
            </a:r>
            <a:r>
              <a:rPr lang="en-CA" sz="4397" smtClean="0">
                <a:solidFill>
                  <a:srgbClr val="071D57"/>
                </a:solidFill>
                <a:latin typeface="Times New Roman Italic"/>
                <a:cs typeface="Times New Roman Italic"/>
              </a:rPr>
              <a:t>The character hierarchy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66800" y="1828800"/>
            <a:ext cx="3556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31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</a:p>
          <a:p>
            <a:pPr>
              <a:lnSpc>
                <a:spcPts val="1150"/>
              </a:lnSpc>
            </a:pPr>
            <a:endParaRPr lang="en-CA" sz="10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24000" y="1701800"/>
            <a:ext cx="7493000" cy="162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lang="en-CA" sz="20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Character class</a:t>
            </a: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 will have </a:t>
            </a:r>
            <a:r>
              <a:rPr lang="en-CA" sz="1997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ASCIIcode</a:t>
            </a: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 and </a:t>
            </a:r>
            <a:r>
              <a:rPr lang="en-CA" sz="1997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type</a:t>
            </a: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 as attributes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(type tells the type of the character - normal, italic, bold or underline),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lang="en-CA" sz="1997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normal()</a:t>
            </a: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CA" sz="1997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bold()</a:t>
            </a: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CA" sz="1997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italic()</a:t>
            </a: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 and </a:t>
            </a:r>
            <a:r>
              <a:rPr lang="en-CA" sz="1997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underline()</a:t>
            </a: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 as operations. The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Character class children will be: </a:t>
            </a:r>
            <a:r>
              <a:rPr lang="en-CA" sz="20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Letter</a:t>
            </a: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CA" sz="20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PunctualSign</a:t>
            </a: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20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SpecialCharacter</a:t>
            </a: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 and </a:t>
            </a:r>
            <a:r>
              <a:rPr lang="en-CA" sz="20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Number</a:t>
            </a: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>
              <a:lnSpc>
                <a:spcPts val="2395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543800" y="6540500"/>
            <a:ext cx="7620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71D57"/>
                </a:solidFill>
                <a:latin typeface="Times New Roman"/>
                <a:cs typeface="Times New Roman"/>
              </a:rPr>
              <a:t>Slide  40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37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600" cy="68326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457200" y="190500"/>
            <a:ext cx="8661400" cy="1282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CA" sz="3600" smtClean="0">
                <a:solidFill>
                  <a:srgbClr val="292425"/>
                </a:solidFill>
                <a:latin typeface="Times New Roman"/>
                <a:cs typeface="Times New Roman"/>
              </a:rPr>
              <a:t>Ex: Generalization/Specialization Hierarchy</a:t>
            </a:r>
            <a:r>
              <a:rPr lang="en-CA" sz="36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600" smtClean="0">
                <a:solidFill>
                  <a:srgbClr val="000000"/>
                </a:solidFill>
                <a:latin typeface="Times New Roman"/>
              </a:rPr>
            </a:br>
            <a:r>
              <a:rPr lang="en-CA" sz="3600" smtClean="0">
                <a:solidFill>
                  <a:srgbClr val="292425"/>
                </a:solidFill>
                <a:latin typeface="Times New Roman"/>
                <a:cs typeface="Times New Roman"/>
              </a:rPr>
              <a:t>Notation for Motor Vehicles</a:t>
            </a:r>
          </a:p>
          <a:p>
            <a:pPr>
              <a:lnSpc>
                <a:spcPts val="440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543800" y="6540500"/>
            <a:ext cx="7620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71D57"/>
                </a:solidFill>
                <a:latin typeface="Times New Roman"/>
                <a:cs typeface="Times New Roman"/>
              </a:rPr>
              <a:t>Slide  41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38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457200" y="190500"/>
            <a:ext cx="8181727" cy="110934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CA" sz="3600" dirty="0" smtClean="0">
                <a:solidFill>
                  <a:srgbClr val="292425"/>
                </a:solidFill>
                <a:latin typeface="Times New Roman"/>
                <a:cs typeface="Times New Roman"/>
              </a:rPr>
              <a:t>Ex: Generalization/Specialization Hierarchy</a:t>
            </a:r>
            <a:r>
              <a:rPr lang="en-CA" sz="36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600" dirty="0" smtClean="0">
                <a:solidFill>
                  <a:srgbClr val="000000"/>
                </a:solidFill>
                <a:latin typeface="Times New Roman"/>
              </a:rPr>
            </a:b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543800" y="6540500"/>
            <a:ext cx="7620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71D57"/>
                </a:solidFill>
                <a:latin typeface="Times New Roman"/>
                <a:cs typeface="Times New Roman"/>
              </a:rPr>
              <a:t>Slide  41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39</a:t>
            </a:fld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9436" y="679996"/>
            <a:ext cx="6080224" cy="28121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8012" y="3681809"/>
            <a:ext cx="53625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12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600" cy="6832600"/>
          </a:xfrm>
          <a:prstGeom prst="rect">
            <a:avLst/>
          </a:prstGeom>
        </p:spPr>
      </p:pic>
      <p:sp>
        <p:nvSpPr>
          <p:cNvPr id="13" name="TextBox 2"/>
          <p:cNvSpPr txBox="1"/>
          <p:nvPr/>
        </p:nvSpPr>
        <p:spPr>
          <a:xfrm>
            <a:off x="457200" y="203200"/>
            <a:ext cx="8661400" cy="762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CA" sz="4002" smtClean="0">
                <a:solidFill>
                  <a:srgbClr val="071D57"/>
                </a:solidFill>
                <a:latin typeface="Times New Roman"/>
                <a:cs typeface="Times New Roman"/>
              </a:rPr>
              <a:t>From Use Cases to: Objects, Attributes,</a:t>
            </a:r>
          </a:p>
          <a:p>
            <a:pPr>
              <a:lnSpc>
                <a:spcPts val="3600"/>
              </a:lnSpc>
            </a:pPr>
            <a:endParaRPr lang="en-CA" sz="40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711200"/>
            <a:ext cx="8661400" cy="762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4002" smtClean="0">
                <a:solidFill>
                  <a:srgbClr val="071D57"/>
                </a:solidFill>
                <a:latin typeface="Times New Roman"/>
                <a:cs typeface="Times New Roman"/>
              </a:rPr>
              <a:t>Operations (methods) -</a:t>
            </a:r>
            <a:r>
              <a:rPr lang="en-CA" sz="4012" b="1" smtClean="0">
                <a:solidFill>
                  <a:srgbClr val="063CE8"/>
                </a:solidFill>
                <a:latin typeface="Times New Roman Bold"/>
                <a:cs typeface="Times New Roman Bold"/>
              </a:rPr>
              <a:t> “evolutionary ”</a:t>
            </a:r>
          </a:p>
          <a:p>
            <a:pPr>
              <a:lnSpc>
                <a:spcPts val="4600"/>
              </a:lnSpc>
            </a:pPr>
            <a:endParaRPr lang="en-CA" sz="40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705100" y="1803400"/>
            <a:ext cx="10033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Times New Roman"/>
                <a:cs typeface="Times New Roman"/>
              </a:rPr>
              <a:t>Class 1</a:t>
            </a:r>
          </a:p>
          <a:p>
            <a:pPr>
              <a:lnSpc>
                <a:spcPts val="207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4127500" y="1790700"/>
            <a:ext cx="10033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Times New Roman"/>
                <a:cs typeface="Times New Roman"/>
              </a:rPr>
              <a:t>Class 1</a:t>
            </a:r>
          </a:p>
          <a:p>
            <a:pPr>
              <a:lnSpc>
                <a:spcPts val="207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5524500" y="1790700"/>
            <a:ext cx="10033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Times New Roman"/>
                <a:cs typeface="Times New Roman"/>
              </a:rPr>
              <a:t>Class 1</a:t>
            </a:r>
          </a:p>
          <a:p>
            <a:pPr>
              <a:lnSpc>
                <a:spcPts val="207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2705100" y="3810000"/>
            <a:ext cx="10033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Times New Roman"/>
                <a:cs typeface="Times New Roman"/>
              </a:rPr>
              <a:t>Class 2</a:t>
            </a:r>
          </a:p>
          <a:p>
            <a:pPr>
              <a:lnSpc>
                <a:spcPts val="207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4127500" y="3810000"/>
            <a:ext cx="10033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Times New Roman"/>
                <a:cs typeface="Times New Roman"/>
              </a:rPr>
              <a:t>Class 2</a:t>
            </a:r>
          </a:p>
          <a:p>
            <a:pPr>
              <a:lnSpc>
                <a:spcPts val="207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5524500" y="3810000"/>
            <a:ext cx="10033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Times New Roman"/>
                <a:cs typeface="Times New Roman"/>
              </a:rPr>
              <a:t>Class 2</a:t>
            </a:r>
          </a:p>
          <a:p>
            <a:pPr>
              <a:lnSpc>
                <a:spcPts val="207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7543800" y="6540500"/>
            <a:ext cx="685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71D57"/>
                </a:solidFill>
                <a:latin typeface="Times New Roman"/>
                <a:cs typeface="Times New Roman"/>
              </a:rPr>
              <a:t>Slide  4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600" cy="6832600"/>
          </a:xfrm>
          <a:prstGeom prst="rect">
            <a:avLst/>
          </a:prstGeom>
        </p:spPr>
      </p:pic>
      <p:sp>
        <p:nvSpPr>
          <p:cNvPr id="12" name="TextBox 2"/>
          <p:cNvSpPr txBox="1"/>
          <p:nvPr/>
        </p:nvSpPr>
        <p:spPr>
          <a:xfrm>
            <a:off x="457200" y="647700"/>
            <a:ext cx="86614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71D57"/>
                </a:solidFill>
                <a:latin typeface="Times New Roman"/>
                <a:cs typeface="Times New Roman"/>
              </a:rPr>
              <a:t>Object Aggregation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66800" y="1714500"/>
            <a:ext cx="80518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398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812" b="1" smtClean="0">
                <a:solidFill>
                  <a:srgbClr val="FB0128"/>
                </a:solidFill>
                <a:latin typeface="Times New Roman Bold"/>
                <a:cs typeface="Times New Roman Bold"/>
              </a:rPr>
              <a:t>    Has-a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relationship</a:t>
            </a:r>
          </a:p>
          <a:p>
            <a:pPr>
              <a:lnSpc>
                <a:spcPts val="3220"/>
              </a:lnSpc>
            </a:pPr>
            <a:endParaRPr lang="en-CA" sz="274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66800" y="2590800"/>
            <a:ext cx="80518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398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   Structural: </a:t>
            </a:r>
            <a:r>
              <a:rPr lang="en-CA" sz="2812" b="1" smtClean="0">
                <a:solidFill>
                  <a:srgbClr val="063CE8"/>
                </a:solidFill>
                <a:latin typeface="Times New Roman Bold"/>
                <a:cs typeface="Times New Roman Bold"/>
              </a:rPr>
              <a:t>whole/part</a:t>
            </a:r>
          </a:p>
          <a:p>
            <a:pPr>
              <a:lnSpc>
                <a:spcPts val="3220"/>
              </a:lnSpc>
            </a:pPr>
            <a:endParaRPr lang="en-CA" sz="275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6800" y="3619500"/>
            <a:ext cx="80518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398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812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    Peer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relationship</a:t>
            </a:r>
          </a:p>
          <a:p>
            <a:pPr>
              <a:lnSpc>
                <a:spcPts val="3220"/>
              </a:lnSpc>
            </a:pPr>
            <a:endParaRPr lang="en-CA" sz="2738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38300" y="4089400"/>
            <a:ext cx="444500" cy="368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2095500" y="4089400"/>
            <a:ext cx="5232400" cy="368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Whole &amp; parts objects </a:t>
            </a:r>
            <a:r>
              <a:rPr lang="en-CA" sz="20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can exist independently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1066800" y="4838700"/>
            <a:ext cx="4889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398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802" smtClean="0">
                <a:solidFill>
                  <a:srgbClr val="063CE8"/>
                </a:solidFill>
                <a:latin typeface="Times New Roman"/>
                <a:cs typeface="Times New Roman"/>
              </a:rPr>
              <a:t>    A special form of association</a:t>
            </a:r>
          </a:p>
          <a:p>
            <a:pPr>
              <a:lnSpc>
                <a:spcPts val="322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7543800" y="6540500"/>
            <a:ext cx="7620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71D57"/>
                </a:solidFill>
                <a:latin typeface="Times New Roman"/>
                <a:cs typeface="Times New Roman"/>
              </a:rPr>
              <a:t>Slide  42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40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600" cy="68326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457200" y="711200"/>
            <a:ext cx="8661400" cy="762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4002" smtClean="0">
                <a:solidFill>
                  <a:srgbClr val="071D57"/>
                </a:solidFill>
                <a:latin typeface="Times New Roman"/>
                <a:cs typeface="Times New Roman"/>
              </a:rPr>
              <a:t>Object Aggregation: </a:t>
            </a:r>
            <a:r>
              <a:rPr lang="en-CA" sz="4012" b="1" smtClean="0">
                <a:solidFill>
                  <a:srgbClr val="071D57"/>
                </a:solidFill>
                <a:latin typeface="Times New Roman Bold"/>
                <a:cs typeface="Times New Roman Bold"/>
              </a:rPr>
              <a:t>Peer</a:t>
            </a:r>
            <a:r>
              <a:rPr lang="en-CA" sz="4002" smtClean="0">
                <a:solidFill>
                  <a:srgbClr val="071D57"/>
                </a:solidFill>
                <a:latin typeface="Times New Roman"/>
                <a:cs typeface="Times New Roman"/>
              </a:rPr>
              <a:t> relationship</a:t>
            </a:r>
          </a:p>
          <a:p>
            <a:pPr>
              <a:lnSpc>
                <a:spcPts val="4600"/>
              </a:lnSpc>
            </a:pPr>
            <a:endParaRPr lang="en-CA" sz="40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66800" y="2146300"/>
            <a:ext cx="8051800" cy="162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CA" sz="1398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   Whole &amp; parts objects </a:t>
            </a:r>
            <a:r>
              <a:rPr lang="en-CA" sz="2812" b="1" smtClean="0">
                <a:solidFill>
                  <a:srgbClr val="FB0128"/>
                </a:solidFill>
                <a:latin typeface="Times New Roman Bold"/>
                <a:cs typeface="Times New Roman Bold"/>
              </a:rPr>
              <a:t>can exist independently</a:t>
            </a:r>
            <a:r>
              <a:rPr lang="en-CA" sz="277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75" smtClean="0">
                <a:solidFill>
                  <a:srgbClr val="000000"/>
                </a:solidFill>
                <a:latin typeface="Times New Roman"/>
              </a:rPr>
            </a:br>
            <a:r>
              <a:rPr lang="en-CA" sz="1398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   Example: a bank (whole) has customers (as parts)</a:t>
            </a:r>
            <a:r>
              <a:rPr lang="en-CA" sz="2771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71" smtClean="0">
                <a:solidFill>
                  <a:srgbClr val="000000"/>
                </a:solidFill>
                <a:latin typeface="Times New Roman"/>
              </a:rPr>
            </a:br>
            <a:r>
              <a:rPr lang="en-CA" sz="1398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   Deleting a bank </a:t>
            </a:r>
            <a:r>
              <a:rPr lang="en-CA" sz="2802" smtClean="0">
                <a:solidFill>
                  <a:srgbClr val="FB0128"/>
                </a:solidFill>
                <a:latin typeface="Times New Roman"/>
                <a:cs typeface="Times New Roman"/>
              </a:rPr>
              <a:t>does not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cascade deleting</a:t>
            </a:r>
          </a:p>
          <a:p>
            <a:pPr>
              <a:lnSpc>
                <a:spcPts val="4000"/>
              </a:lnSpc>
            </a:pPr>
            <a:endParaRPr lang="en-CA" sz="2771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24000" y="3670300"/>
            <a:ext cx="75946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customers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6800" y="4191000"/>
            <a:ext cx="80518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398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   Customers can move to another bank</a:t>
            </a:r>
          </a:p>
          <a:p>
            <a:pPr>
              <a:lnSpc>
                <a:spcPts val="3220"/>
              </a:lnSpc>
            </a:pPr>
            <a:endParaRPr lang="en-CA" sz="276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66800" y="5207000"/>
            <a:ext cx="80518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398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802" smtClean="0">
                <a:solidFill>
                  <a:srgbClr val="063CE8"/>
                </a:solidFill>
                <a:latin typeface="Times New Roman"/>
                <a:cs typeface="Times New Roman"/>
              </a:rPr>
              <a:t>    Programming: whole contains an array of parts</a:t>
            </a:r>
          </a:p>
          <a:p>
            <a:pPr>
              <a:lnSpc>
                <a:spcPts val="3220"/>
              </a:lnSpc>
            </a:pPr>
            <a:endParaRPr lang="en-CA" sz="2773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543800" y="6540500"/>
            <a:ext cx="7620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71D57"/>
                </a:solidFill>
                <a:latin typeface="Times New Roman"/>
                <a:cs typeface="Times New Roman"/>
              </a:rPr>
              <a:t>Slide  43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41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600" cy="68326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457200" y="647700"/>
            <a:ext cx="86614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71D57"/>
                </a:solidFill>
                <a:latin typeface="Times New Roman"/>
                <a:cs typeface="Times New Roman"/>
              </a:rPr>
              <a:t>Object Aggregation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66800" y="1689100"/>
            <a:ext cx="80518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  <a:tabLst>
                <a:tab pos="457200" algn="l"/>
              </a:tabLst>
            </a:pPr>
            <a:r>
              <a:rPr lang="en-CA" sz="1398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   Aggregation model shows how classes (which are</a:t>
            </a:r>
            <a:r>
              <a:rPr lang="en-CA" sz="280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2" smtClean="0">
                <a:solidFill>
                  <a:srgbClr val="000000"/>
                </a:solidFill>
                <a:latin typeface="Times New Roman"/>
              </a:rPr>
            </a:b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	collections) are composed of other classes.</a:t>
            </a:r>
          </a:p>
          <a:p>
            <a:pPr>
              <a:lnSpc>
                <a:spcPts val="340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66800" y="2628900"/>
            <a:ext cx="80518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  <a:tabLst>
                <a:tab pos="457200" algn="l"/>
              </a:tabLst>
            </a:pPr>
            <a:r>
              <a:rPr lang="en-CA" sz="1398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   Similar to the part-of relationship in semantic</a:t>
            </a:r>
            <a:r>
              <a:rPr lang="en-CA" sz="280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2" smtClean="0">
                <a:solidFill>
                  <a:srgbClr val="000000"/>
                </a:solidFill>
                <a:latin typeface="Times New Roman"/>
              </a:rPr>
            </a:b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	data models.</a:t>
            </a:r>
          </a:p>
          <a:p>
            <a:pPr>
              <a:lnSpc>
                <a:spcPts val="340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6800" y="4076700"/>
            <a:ext cx="80518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  <a:tabLst>
                <a:tab pos="457200" algn="l"/>
              </a:tabLst>
            </a:pPr>
            <a:r>
              <a:rPr lang="en-CA" sz="1398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   A line joins a whole to a part (component) with</a:t>
            </a:r>
            <a:r>
              <a:rPr lang="en-CA" sz="280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2" smtClean="0">
                <a:solidFill>
                  <a:srgbClr val="000000"/>
                </a:solidFill>
                <a:latin typeface="Times New Roman"/>
              </a:rPr>
            </a:b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	an </a:t>
            </a:r>
            <a:r>
              <a:rPr lang="en-CA" sz="2802" smtClean="0">
                <a:solidFill>
                  <a:srgbClr val="FB0128"/>
                </a:solidFill>
                <a:latin typeface="Times New Roman"/>
                <a:cs typeface="Times New Roman"/>
              </a:rPr>
              <a:t>	open diamond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	 on the line near the whole.</a:t>
            </a:r>
          </a:p>
          <a:p>
            <a:pPr>
              <a:lnSpc>
                <a:spcPts val="340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543800" y="6540500"/>
            <a:ext cx="7620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71D57"/>
                </a:solidFill>
                <a:latin typeface="Times New Roman"/>
                <a:cs typeface="Times New Roman"/>
              </a:rPr>
              <a:t>Slide  44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42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600" cy="6832600"/>
          </a:xfrm>
          <a:prstGeom prst="rect">
            <a:avLst/>
          </a:prstGeom>
        </p:spPr>
      </p:pic>
      <p:sp>
        <p:nvSpPr>
          <p:cNvPr id="14" name="TextBox 2"/>
          <p:cNvSpPr txBox="1"/>
          <p:nvPr/>
        </p:nvSpPr>
        <p:spPr>
          <a:xfrm>
            <a:off x="457200" y="647700"/>
            <a:ext cx="86614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dirty="0" smtClean="0">
                <a:solidFill>
                  <a:srgbClr val="071D57"/>
                </a:solidFill>
                <a:latin typeface="Times New Roman"/>
                <a:cs typeface="Times New Roman"/>
              </a:rPr>
              <a:t>Object Aggregation</a:t>
            </a:r>
          </a:p>
          <a:p>
            <a:pPr>
              <a:lnSpc>
                <a:spcPts val="5060"/>
              </a:lnSpc>
            </a:pPr>
            <a:endParaRPr lang="en-CA" sz="4397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09600" y="1676400"/>
            <a:ext cx="85090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Example: An aggregation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76300" y="1943100"/>
            <a:ext cx="82423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800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association in the TV Set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system</a:t>
            </a:r>
          </a:p>
          <a:p>
            <a:pPr>
              <a:lnSpc>
                <a:spcPts val="200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09600" y="2794000"/>
            <a:ext cx="85090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  <a:tabLst>
                <a:tab pos="266700" algn="l"/>
              </a:tabLst>
            </a:pPr>
            <a:r>
              <a:rPr lang="en-CA" sz="900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1800" smtClean="0">
                <a:solidFill>
                  <a:srgbClr val="000000"/>
                </a:solidFill>
                <a:latin typeface="Times New Roman"/>
                <a:cs typeface="Times New Roman"/>
              </a:rPr>
              <a:t>   Every TV has a TV box,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000000"/>
                </a:solidFill>
                <a:latin typeface="Times New Roman"/>
                <a:cs typeface="Times New Roman"/>
              </a:rPr>
              <a:t>	screen, speaker(s),</a:t>
            </a:r>
          </a:p>
          <a:p>
            <a:pPr>
              <a:lnSpc>
                <a:spcPts val="200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76300" y="3302000"/>
            <a:ext cx="82423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75"/>
              </a:lnSpc>
            </a:pPr>
            <a:r>
              <a:rPr lang="en-CA" sz="1800" smtClean="0">
                <a:solidFill>
                  <a:srgbClr val="000000"/>
                </a:solidFill>
                <a:latin typeface="Times New Roman"/>
                <a:cs typeface="Times New Roman"/>
              </a:rPr>
              <a:t>resistors, capatitors,</a:t>
            </a:r>
          </a:p>
          <a:p>
            <a:pPr>
              <a:lnSpc>
                <a:spcPts val="187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76300" y="3543300"/>
            <a:ext cx="82423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65"/>
              </a:lnSpc>
            </a:pPr>
            <a:r>
              <a:rPr lang="en-CA" sz="1800" smtClean="0">
                <a:solidFill>
                  <a:srgbClr val="000000"/>
                </a:solidFill>
                <a:latin typeface="Times New Roman"/>
                <a:cs typeface="Times New Roman"/>
              </a:rPr>
              <a:t>transistors, ICs... and</a:t>
            </a:r>
          </a:p>
          <a:p>
            <a:pPr>
              <a:lnSpc>
                <a:spcPts val="19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76300" y="3797300"/>
            <a:ext cx="82423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80"/>
              </a:lnSpc>
            </a:pPr>
            <a:r>
              <a:rPr lang="en-CA" sz="1800" smtClean="0">
                <a:solidFill>
                  <a:srgbClr val="000000"/>
                </a:solidFill>
                <a:latin typeface="Times New Roman"/>
                <a:cs typeface="Times New Roman"/>
              </a:rPr>
              <a:t>possibly a remote control.</a:t>
            </a:r>
          </a:p>
          <a:p>
            <a:pPr>
              <a:lnSpc>
                <a:spcPts val="188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09600" y="4394200"/>
            <a:ext cx="85090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  <a:tabLst>
                <a:tab pos="266700" algn="l"/>
              </a:tabLst>
            </a:pPr>
            <a:r>
              <a:rPr lang="en-CA" sz="900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18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   Remote control</a:t>
            </a:r>
            <a:r>
              <a:rPr lang="en-CA" sz="1800" smtClean="0">
                <a:solidFill>
                  <a:srgbClr val="000000"/>
                </a:solidFill>
                <a:latin typeface="Times New Roman"/>
                <a:cs typeface="Times New Roman"/>
              </a:rPr>
              <a:t> can have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000000"/>
                </a:solidFill>
                <a:latin typeface="Times New Roman"/>
                <a:cs typeface="Times New Roman"/>
              </a:rPr>
              <a:t>	these parts: resistors,</a:t>
            </a:r>
          </a:p>
          <a:p>
            <a:pPr>
              <a:lnSpc>
                <a:spcPts val="200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76300" y="4889500"/>
            <a:ext cx="8242300" cy="825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0"/>
              </a:lnSpc>
            </a:pPr>
            <a:r>
              <a:rPr lang="en-CA" sz="1800" smtClean="0">
                <a:solidFill>
                  <a:srgbClr val="000000"/>
                </a:solidFill>
                <a:latin typeface="Times New Roman"/>
                <a:cs typeface="Times New Roman"/>
              </a:rPr>
              <a:t>capatitors, transistors, ICs,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000000"/>
                </a:solidFill>
                <a:latin typeface="Times New Roman"/>
                <a:cs typeface="Times New Roman"/>
              </a:rPr>
              <a:t>battery, keyboard and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000000"/>
                </a:solidFill>
                <a:latin typeface="Times New Roman"/>
                <a:cs typeface="Times New Roman"/>
              </a:rPr>
              <a:t>remote lights.</a:t>
            </a:r>
          </a:p>
          <a:p>
            <a:pPr>
              <a:lnSpc>
                <a:spcPts val="195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543800" y="6540500"/>
            <a:ext cx="7620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71D57"/>
                </a:solidFill>
                <a:latin typeface="Times New Roman"/>
                <a:cs typeface="Times New Roman"/>
              </a:rPr>
              <a:t>Slide  45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43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600" cy="6832600"/>
          </a:xfrm>
          <a:prstGeom prst="rect">
            <a:avLst/>
          </a:prstGeom>
        </p:spPr>
      </p:pic>
      <p:sp>
        <p:nvSpPr>
          <p:cNvPr id="34" name="TextBox 2"/>
          <p:cNvSpPr txBox="1"/>
          <p:nvPr/>
        </p:nvSpPr>
        <p:spPr>
          <a:xfrm>
            <a:off x="457200" y="647700"/>
            <a:ext cx="86614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dirty="0" smtClean="0">
                <a:solidFill>
                  <a:srgbClr val="071D57"/>
                </a:solidFill>
                <a:latin typeface="Times New Roman"/>
                <a:cs typeface="Times New Roman"/>
              </a:rPr>
              <a:t>Object aggregation</a:t>
            </a:r>
          </a:p>
          <a:p>
            <a:pPr>
              <a:lnSpc>
                <a:spcPts val="5060"/>
              </a:lnSpc>
            </a:pPr>
            <a:endParaRPr lang="en-CA" sz="4397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330700" y="1638300"/>
            <a:ext cx="47879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8" smtClean="0">
                <a:solidFill>
                  <a:srgbClr val="221F1F"/>
                </a:solidFill>
                <a:latin typeface="Times New Roman"/>
                <a:cs typeface="Times New Roman"/>
              </a:rPr>
              <a:t>Study pack</a:t>
            </a:r>
          </a:p>
          <a:p>
            <a:pPr>
              <a:lnSpc>
                <a:spcPts val="1725"/>
              </a:lnSpc>
            </a:pPr>
            <a:endParaRPr lang="en-CA" sz="1508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62000" y="1955800"/>
            <a:ext cx="24765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7" b="1" smtClean="0">
                <a:solidFill>
                  <a:srgbClr val="FB0128"/>
                </a:solidFill>
                <a:latin typeface="Times New Roman Bold"/>
                <a:cs typeface="Times New Roman Bold"/>
              </a:rPr>
              <a:t>“has”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62000" y="2413000"/>
            <a:ext cx="24765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7" b="1" smtClean="0">
                <a:solidFill>
                  <a:srgbClr val="FB0128"/>
                </a:solidFill>
                <a:latin typeface="Times New Roman Bold"/>
                <a:cs typeface="Times New Roman Bold"/>
              </a:rPr>
              <a:t>“composed of”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841500" y="3238500"/>
            <a:ext cx="1397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1..*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752600" y="3632200"/>
            <a:ext cx="1485900" cy="66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15303">
              <a:lnSpc>
                <a:spcPts val="2700"/>
              </a:lnSpc>
            </a:pPr>
            <a:r>
              <a:rPr lang="en-CA" sz="1402" smtClean="0">
                <a:solidFill>
                  <a:srgbClr val="221F1F"/>
                </a:solidFill>
                <a:latin typeface="Times New Roman"/>
                <a:cs typeface="Times New Roman"/>
              </a:rPr>
              <a:t>Assignment</a:t>
            </a:r>
            <a:r>
              <a:rPr lang="en-CA" sz="1508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508" smtClean="0">
                <a:solidFill>
                  <a:srgbClr val="000000"/>
                </a:solidFill>
                <a:latin typeface="Times New Roman"/>
              </a:rPr>
            </a:br>
            <a:r>
              <a:rPr lang="en-CA" sz="1402" smtClean="0">
                <a:solidFill>
                  <a:srgbClr val="221F1F"/>
                </a:solidFill>
                <a:latin typeface="Times New Roman"/>
                <a:cs typeface="Times New Roman"/>
              </a:rPr>
              <a:t>Credits</a:t>
            </a:r>
          </a:p>
          <a:p>
            <a:pPr>
              <a:lnSpc>
                <a:spcPts val="2715"/>
              </a:lnSpc>
            </a:pPr>
            <a:endParaRPr lang="en-CA" sz="1508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178300" y="2006600"/>
            <a:ext cx="901700" cy="482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402" smtClean="0">
                <a:solidFill>
                  <a:srgbClr val="221F1F"/>
                </a:solidFill>
                <a:latin typeface="Times New Roman"/>
                <a:cs typeface="Times New Roman"/>
              </a:rPr>
              <a:t>Course title</a:t>
            </a:r>
            <a:r>
              <a:rPr lang="en-CA" sz="1508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508" smtClean="0">
                <a:solidFill>
                  <a:srgbClr val="000000"/>
                </a:solidFill>
                <a:latin typeface="Times New Roman"/>
              </a:rPr>
            </a:br>
            <a:r>
              <a:rPr lang="en-CA" sz="1402" smtClean="0">
                <a:solidFill>
                  <a:srgbClr val="221F1F"/>
                </a:solidFill>
                <a:latin typeface="Times New Roman"/>
                <a:cs typeface="Times New Roman"/>
              </a:rPr>
              <a:t>Number</a:t>
            </a:r>
          </a:p>
          <a:p>
            <a:pPr>
              <a:lnSpc>
                <a:spcPts val="1295"/>
              </a:lnSpc>
            </a:pPr>
            <a:endParaRPr lang="en-CA" sz="1508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178300" y="2336800"/>
            <a:ext cx="9017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402" smtClean="0">
                <a:solidFill>
                  <a:srgbClr val="221F1F"/>
                </a:solidFill>
                <a:latin typeface="Times New Roman"/>
                <a:cs typeface="Times New Roman"/>
              </a:rPr>
              <a:t>Year</a:t>
            </a:r>
          </a:p>
          <a:p>
            <a:pPr>
              <a:lnSpc>
                <a:spcPts val="1295"/>
              </a:lnSpc>
            </a:pPr>
            <a:endParaRPr lang="en-CA" sz="1508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178300" y="2501900"/>
            <a:ext cx="9017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402" smtClean="0">
                <a:solidFill>
                  <a:srgbClr val="221F1F"/>
                </a:solidFill>
                <a:latin typeface="Times New Roman"/>
                <a:cs typeface="Times New Roman"/>
              </a:rPr>
              <a:t>Instructor</a:t>
            </a:r>
          </a:p>
          <a:p>
            <a:pPr>
              <a:lnSpc>
                <a:spcPts val="1295"/>
              </a:lnSpc>
            </a:pPr>
            <a:endParaRPr lang="en-CA" sz="1508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848100" y="2959100"/>
            <a:ext cx="1231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  <a:tabLst>
                <a:tab pos="647700" algn="l"/>
                <a:tab pos="1016000" algn="l"/>
              </a:tabLst>
            </a:pP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1	1	1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848100" y="3314700"/>
            <a:ext cx="1231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1..*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340100" y="3632200"/>
            <a:ext cx="1739900" cy="66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20577">
              <a:lnSpc>
                <a:spcPts val="2500"/>
              </a:lnSpc>
            </a:pPr>
            <a:r>
              <a:rPr lang="en-CA" sz="1508" smtClean="0">
                <a:solidFill>
                  <a:srgbClr val="221F1F"/>
                </a:solidFill>
                <a:latin typeface="Times New Roman"/>
                <a:cs typeface="Times New Roman"/>
              </a:rPr>
              <a:t>OHP slides</a:t>
            </a:r>
            <a:r>
              <a:rPr lang="en-CA" sz="1508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508" smtClean="0">
                <a:solidFill>
                  <a:srgbClr val="000000"/>
                </a:solidFill>
                <a:latin typeface="Times New Roman"/>
              </a:rPr>
            </a:br>
            <a:r>
              <a:rPr lang="en-CA" sz="1508" smtClean="0">
                <a:solidFill>
                  <a:srgbClr val="221F1F"/>
                </a:solidFill>
                <a:latin typeface="Times New Roman"/>
                <a:cs typeface="Times New Roman"/>
              </a:rPr>
              <a:t>Slides</a:t>
            </a:r>
          </a:p>
          <a:p>
            <a:pPr>
              <a:lnSpc>
                <a:spcPts val="2520"/>
              </a:lnSpc>
            </a:pPr>
            <a:endParaRPr lang="en-CA" sz="1508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588000" y="2882900"/>
            <a:ext cx="3429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315200" y="3238500"/>
            <a:ext cx="17018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219700" y="3403600"/>
            <a:ext cx="3797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14</a:t>
            </a:r>
          </a:p>
          <a:p>
            <a:pPr>
              <a:lnSpc>
                <a:spcPts val="192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194300" y="3708400"/>
            <a:ext cx="38227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  <a:tabLst>
                <a:tab pos="1524000" algn="l"/>
              </a:tabLst>
            </a:pPr>
            <a:r>
              <a:rPr lang="en-CA" sz="1432" smtClean="0">
                <a:solidFill>
                  <a:srgbClr val="221F1F"/>
                </a:solidFill>
                <a:latin typeface="Times New Roman"/>
                <a:cs typeface="Times New Roman"/>
              </a:rPr>
              <a:t>Lecture	Videotape</a:t>
            </a:r>
          </a:p>
          <a:p>
            <a:pPr>
              <a:lnSpc>
                <a:spcPts val="1350"/>
              </a:lnSpc>
            </a:pPr>
            <a:endParaRPr lang="en-CA" sz="1508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283200" y="3898900"/>
            <a:ext cx="3733800" cy="520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  <a:tabLst>
                <a:tab pos="1282700" algn="l"/>
              </a:tabLst>
            </a:pPr>
            <a:r>
              <a:rPr lang="en-CA" sz="1432" smtClean="0">
                <a:solidFill>
                  <a:srgbClr val="221F1F"/>
                </a:solidFill>
                <a:latin typeface="Times New Roman"/>
                <a:cs typeface="Times New Roman"/>
              </a:rPr>
              <a:t>notes</a:t>
            </a:r>
            <a:r>
              <a:rPr lang="en-CA" sz="1508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508" smtClean="0">
                <a:solidFill>
                  <a:srgbClr val="000000"/>
                </a:solidFill>
                <a:latin typeface="Times New Roman"/>
              </a:rPr>
            </a:br>
            <a:r>
              <a:rPr lang="en-CA" sz="1432" smtClean="0">
                <a:solidFill>
                  <a:srgbClr val="221F1F"/>
                </a:solidFill>
                <a:latin typeface="Times New Roman"/>
                <a:cs typeface="Times New Roman"/>
              </a:rPr>
              <a:t>	Tape ids.</a:t>
            </a:r>
          </a:p>
          <a:p>
            <a:pPr>
              <a:lnSpc>
                <a:spcPts val="1350"/>
              </a:lnSpc>
            </a:pPr>
            <a:endParaRPr lang="en-CA" sz="1508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965700" y="4140200"/>
            <a:ext cx="6096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50"/>
              </a:lnSpc>
            </a:pPr>
            <a:r>
              <a:rPr lang="en-CA" sz="1432" smtClean="0">
                <a:solidFill>
                  <a:srgbClr val="221F1F"/>
                </a:solidFill>
                <a:latin typeface="Times New Roman"/>
                <a:cs typeface="Times New Roman"/>
              </a:rPr>
              <a:t>Text</a:t>
            </a:r>
          </a:p>
          <a:p>
            <a:pPr>
              <a:lnSpc>
                <a:spcPts val="1350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1409700" y="4457700"/>
            <a:ext cx="3556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30"/>
              </a:lnSpc>
            </a:pP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  <a:p>
            <a:pPr>
              <a:lnSpc>
                <a:spcPts val="2230"/>
              </a:lnSpc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3060700" y="4521200"/>
            <a:ext cx="342900" cy="393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  <a:p>
            <a:pPr>
              <a:lnSpc>
                <a:spcPts val="2760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1041400" y="4889500"/>
            <a:ext cx="647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1..3</a:t>
            </a:r>
          </a:p>
          <a:p>
            <a:pPr>
              <a:lnSpc>
                <a:spcPts val="2760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2984500" y="4927600"/>
            <a:ext cx="635000" cy="368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0..3</a:t>
            </a:r>
          </a:p>
          <a:p>
            <a:pPr>
              <a:lnSpc>
                <a:spcPts val="2760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1092200" y="5283200"/>
            <a:ext cx="10033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8" smtClean="0">
                <a:solidFill>
                  <a:srgbClr val="221F1F"/>
                </a:solidFill>
                <a:latin typeface="Times New Roman"/>
                <a:cs typeface="Times New Roman"/>
              </a:rPr>
              <a:t>Exercises</a:t>
            </a:r>
          </a:p>
          <a:p>
            <a:pPr>
              <a:lnSpc>
                <a:spcPts val="1725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2755900" y="5308600"/>
            <a:ext cx="9906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08" smtClean="0">
                <a:solidFill>
                  <a:srgbClr val="221F1F"/>
                </a:solidFill>
                <a:latin typeface="Times New Roman"/>
                <a:cs typeface="Times New Roman"/>
              </a:rPr>
              <a:t>Solutions</a:t>
            </a:r>
          </a:p>
          <a:p>
            <a:pPr>
              <a:lnSpc>
                <a:spcPts val="1725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5003800" y="5245100"/>
            <a:ext cx="1358900" cy="368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7" b="1" smtClean="0">
                <a:solidFill>
                  <a:srgbClr val="FB0128"/>
                </a:solidFill>
                <a:latin typeface="Times New Roman Bold"/>
                <a:cs typeface="Times New Roman Bold"/>
              </a:rPr>
              <a:t>“part of”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863600" y="5613400"/>
            <a:ext cx="9906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432" smtClean="0">
                <a:solidFill>
                  <a:srgbClr val="221F1F"/>
                </a:solidFill>
                <a:latin typeface="Times New Roman"/>
                <a:cs typeface="Times New Roman"/>
              </a:rPr>
              <a:t>#Problems</a:t>
            </a:r>
          </a:p>
          <a:p>
            <a:pPr>
              <a:lnSpc>
                <a:spcPts val="178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2540000" y="5600700"/>
            <a:ext cx="508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432" smtClean="0">
                <a:solidFill>
                  <a:srgbClr val="221F1F"/>
                </a:solidFill>
                <a:latin typeface="Times New Roman"/>
                <a:cs typeface="Times New Roman"/>
              </a:rPr>
              <a:t>Text</a:t>
            </a:r>
          </a:p>
          <a:p>
            <a:pPr>
              <a:lnSpc>
                <a:spcPts val="1725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965200" y="5791200"/>
            <a:ext cx="11684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65"/>
              </a:lnSpc>
            </a:pPr>
            <a:r>
              <a:rPr lang="en-CA" sz="1432" smtClean="0">
                <a:solidFill>
                  <a:srgbClr val="221F1F"/>
                </a:solidFill>
                <a:latin typeface="Times New Roman"/>
                <a:cs typeface="Times New Roman"/>
              </a:rPr>
              <a:t>Description</a:t>
            </a:r>
          </a:p>
          <a:p>
            <a:pPr>
              <a:lnSpc>
                <a:spcPts val="1565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2540000" y="5791200"/>
            <a:ext cx="10160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432" smtClean="0">
                <a:solidFill>
                  <a:srgbClr val="221F1F"/>
                </a:solidFill>
                <a:latin typeface="Times New Roman"/>
                <a:cs typeface="Times New Roman"/>
              </a:rPr>
              <a:t>Diagrams</a:t>
            </a:r>
          </a:p>
          <a:p>
            <a:pPr>
              <a:lnSpc>
                <a:spcPts val="1725"/>
              </a:lnSpc>
            </a:pPr>
            <a:endParaRPr/>
          </a:p>
        </p:txBody>
      </p:sp>
      <p:sp>
        <p:nvSpPr>
          <p:cNvPr id="33" name="TextBox 33"/>
          <p:cNvSpPr txBox="1"/>
          <p:nvPr/>
        </p:nvSpPr>
        <p:spPr>
          <a:xfrm>
            <a:off x="7543800" y="6540500"/>
            <a:ext cx="7620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71D57"/>
                </a:solidFill>
                <a:latin typeface="Times New Roman"/>
                <a:cs typeface="Times New Roman"/>
              </a:rPr>
              <a:t>Slide  46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44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600" cy="68326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457200" y="647700"/>
            <a:ext cx="86614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71D57"/>
                </a:solidFill>
                <a:latin typeface="Times New Roman"/>
                <a:cs typeface="Times New Roman"/>
              </a:rPr>
              <a:t>Composition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66800" y="1701800"/>
            <a:ext cx="80518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398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   A composite is a </a:t>
            </a:r>
            <a:r>
              <a:rPr lang="en-CA" sz="2802" smtClean="0">
                <a:solidFill>
                  <a:srgbClr val="FB0128"/>
                </a:solidFill>
                <a:latin typeface="Times New Roman"/>
                <a:cs typeface="Times New Roman"/>
              </a:rPr>
              <a:t>strong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type of aggregation.</a:t>
            </a:r>
          </a:p>
          <a:p>
            <a:pPr>
              <a:lnSpc>
                <a:spcPts val="3220"/>
              </a:lnSpc>
            </a:pPr>
            <a:endParaRPr lang="en-CA" sz="2773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66800" y="2717800"/>
            <a:ext cx="80518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  <a:tabLst>
                <a:tab pos="457200" algn="l"/>
              </a:tabLst>
            </a:pPr>
            <a:r>
              <a:rPr lang="en-CA" sz="1398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   Each component in a composite can belong to</a:t>
            </a:r>
            <a:r>
              <a:rPr lang="en-CA" sz="280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2" smtClean="0">
                <a:solidFill>
                  <a:srgbClr val="000000"/>
                </a:solidFill>
                <a:latin typeface="Times New Roman"/>
              </a:rPr>
            </a:b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	just </a:t>
            </a:r>
            <a:r>
              <a:rPr lang="en-CA" sz="2812" b="1" smtClean="0">
                <a:solidFill>
                  <a:srgbClr val="FB0128"/>
                </a:solidFill>
                <a:latin typeface="Times New Roman Bold"/>
                <a:cs typeface="Times New Roman Bold"/>
              </a:rPr>
              <a:t>	one whole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	.</a:t>
            </a:r>
          </a:p>
          <a:p>
            <a:pPr>
              <a:lnSpc>
                <a:spcPts val="340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6800" y="4191000"/>
            <a:ext cx="80518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398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   The symbol for a composite is the same as the</a:t>
            </a:r>
          </a:p>
          <a:p>
            <a:pPr>
              <a:lnSpc>
                <a:spcPts val="3220"/>
              </a:lnSpc>
            </a:pPr>
            <a:endParaRPr lang="en-CA" sz="2773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24000" y="4597400"/>
            <a:ext cx="75946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symbol for an aggregation except the diamond is</a:t>
            </a:r>
            <a:r>
              <a:rPr lang="en-CA" sz="280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2" smtClean="0">
                <a:solidFill>
                  <a:srgbClr val="000000"/>
                </a:solidFill>
                <a:latin typeface="Times New Roman"/>
              </a:rPr>
            </a:br>
            <a:r>
              <a:rPr lang="en-CA" sz="2812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filled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>
              <a:lnSpc>
                <a:spcPts val="340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543800" y="6540500"/>
            <a:ext cx="7620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71D57"/>
                </a:solidFill>
                <a:latin typeface="Times New Roman"/>
                <a:cs typeface="Times New Roman"/>
              </a:rPr>
              <a:t>Slide  47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45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600" cy="683260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457200" y="622300"/>
            <a:ext cx="3289300" cy="825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71D57"/>
                </a:solidFill>
                <a:latin typeface="Times New Roman"/>
                <a:cs typeface="Times New Roman"/>
              </a:rPr>
              <a:t>Composition</a:t>
            </a:r>
          </a:p>
          <a:p>
            <a:pPr>
              <a:lnSpc>
                <a:spcPts val="506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898900" y="622300"/>
            <a:ext cx="3136900" cy="825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71D57"/>
                </a:solidFill>
                <a:latin typeface="Times New Roman"/>
                <a:cs typeface="Times New Roman"/>
              </a:rPr>
              <a:t>- Example 1</a:t>
            </a:r>
          </a:p>
          <a:p>
            <a:pPr>
              <a:lnSpc>
                <a:spcPts val="506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1066800" y="1701800"/>
            <a:ext cx="80518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1200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     Human's outside:</a:t>
            </a:r>
          </a:p>
          <a:p>
            <a:pPr>
              <a:lnSpc>
                <a:spcPts val="2760"/>
              </a:lnSpc>
            </a:pPr>
            <a:endParaRPr lang="en-CA" sz="234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24000" y="2146300"/>
            <a:ext cx="75946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Every person has: head, body, arms and legs.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66800" y="2565400"/>
            <a:ext cx="80518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457200" algn="l"/>
              </a:tabLst>
            </a:pPr>
            <a:r>
              <a:rPr lang="en-CA" sz="1200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400" smtClean="0">
                <a:solidFill>
                  <a:srgbClr val="FB0128"/>
                </a:solidFill>
                <a:latin typeface="Times New Roman Italic"/>
                <a:cs typeface="Times New Roman Italic"/>
              </a:rPr>
              <a:t>     A composite association</a:t>
            </a:r>
            <a:r>
              <a:rPr lang="en-CA" sz="2400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. In this association each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	component belongs </a:t>
            </a:r>
            <a:r>
              <a:rPr lang="en-CA" sz="2400" smtClean="0">
                <a:solidFill>
                  <a:srgbClr val="FB0128"/>
                </a:solidFill>
                <a:latin typeface="Times New Roman Italic"/>
                <a:cs typeface="Times New Roman Italic"/>
              </a:rPr>
              <a:t>	to exactly one whole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	.</a:t>
            </a:r>
          </a:p>
          <a:p>
            <a:pPr>
              <a:lnSpc>
                <a:spcPts val="29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66800" y="3390900"/>
            <a:ext cx="80518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1200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     Whole &amp; parts objects </a:t>
            </a:r>
            <a:r>
              <a:rPr lang="en-CA" sz="2410" b="1" smtClean="0">
                <a:solidFill>
                  <a:srgbClr val="FB0128"/>
                </a:solidFill>
                <a:latin typeface="Times New Roman Bold"/>
                <a:cs typeface="Times New Roman Bold"/>
              </a:rPr>
              <a:t>can NOT exist independently</a:t>
            </a:r>
          </a:p>
          <a:p>
            <a:pPr>
              <a:lnSpc>
                <a:spcPts val="2760"/>
              </a:lnSpc>
            </a:pPr>
            <a:endParaRPr lang="en-CA" sz="2378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543800" y="6540500"/>
            <a:ext cx="7620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71D57"/>
                </a:solidFill>
                <a:latin typeface="Times New Roman"/>
                <a:cs typeface="Times New Roman"/>
              </a:rPr>
              <a:t>Slide  48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46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600" cy="683260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457200" y="622300"/>
            <a:ext cx="3289300" cy="825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71D57"/>
                </a:solidFill>
                <a:latin typeface="Times New Roman"/>
                <a:cs typeface="Times New Roman"/>
              </a:rPr>
              <a:t>Composition</a:t>
            </a:r>
          </a:p>
          <a:p>
            <a:pPr>
              <a:lnSpc>
                <a:spcPts val="506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4038600" y="622300"/>
            <a:ext cx="3225800" cy="825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71D57"/>
                </a:solidFill>
                <a:latin typeface="Times New Roman"/>
                <a:cs typeface="Times New Roman"/>
              </a:rPr>
              <a:t>- Example 2</a:t>
            </a:r>
          </a:p>
          <a:p>
            <a:pPr>
              <a:lnSpc>
                <a:spcPts val="506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1066800" y="1701800"/>
            <a:ext cx="80518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1200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     A bank (whole) has many branches (parts)</a:t>
            </a:r>
          </a:p>
          <a:p>
            <a:pPr>
              <a:lnSpc>
                <a:spcPts val="2760"/>
              </a:lnSpc>
            </a:pPr>
            <a:endParaRPr lang="en-CA" sz="2373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6800" y="2565400"/>
            <a:ext cx="80518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457200" algn="l"/>
              </a:tabLst>
            </a:pPr>
            <a:r>
              <a:rPr lang="en-CA" sz="1200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     Branches can not exist independently of the whole (parts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	objects </a:t>
            </a:r>
            <a:r>
              <a:rPr lang="en-CA" sz="2410" b="1" smtClean="0">
                <a:solidFill>
                  <a:srgbClr val="FB0128"/>
                </a:solidFill>
                <a:latin typeface="Times New Roman Bold"/>
                <a:cs typeface="Times New Roman Bold"/>
              </a:rPr>
              <a:t>	can NOT exist independently)</a:t>
            </a:r>
          </a:p>
          <a:p>
            <a:pPr>
              <a:lnSpc>
                <a:spcPts val="29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66800" y="3810000"/>
            <a:ext cx="80518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457200" algn="l"/>
              </a:tabLst>
            </a:pPr>
            <a:r>
              <a:rPr lang="en-CA" sz="1200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     Deleting a bank (whole) cascades deleting branches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	(parts)</a:t>
            </a:r>
          </a:p>
          <a:p>
            <a:pPr>
              <a:lnSpc>
                <a:spcPts val="29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66800" y="5054600"/>
            <a:ext cx="80518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  <a:tabLst>
                <a:tab pos="457200" algn="l"/>
              </a:tabLst>
            </a:pPr>
            <a:r>
              <a:rPr lang="en-CA" sz="1200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     But, if a branch (part) is deleted, the bank (whole) may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	remain</a:t>
            </a:r>
          </a:p>
          <a:p>
            <a:pPr>
              <a:lnSpc>
                <a:spcPts val="28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543800" y="6540500"/>
            <a:ext cx="7620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71D57"/>
                </a:solidFill>
                <a:latin typeface="Times New Roman"/>
                <a:cs typeface="Times New Roman"/>
              </a:rPr>
              <a:t>Slide  49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47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600" cy="68326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457200" y="203200"/>
            <a:ext cx="8661400" cy="762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CA" sz="4002" smtClean="0">
                <a:solidFill>
                  <a:srgbClr val="292425"/>
                </a:solidFill>
                <a:latin typeface="Times New Roman"/>
                <a:cs typeface="Times New Roman"/>
              </a:rPr>
              <a:t>University Course Enrollment Design</a:t>
            </a:r>
          </a:p>
          <a:p>
            <a:pPr>
              <a:lnSpc>
                <a:spcPts val="3600"/>
              </a:lnSpc>
            </a:pPr>
            <a:endParaRPr lang="en-CA" sz="40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711200"/>
            <a:ext cx="8661400" cy="762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4002" smtClean="0">
                <a:solidFill>
                  <a:srgbClr val="292425"/>
                </a:solidFill>
                <a:latin typeface="Times New Roman"/>
                <a:cs typeface="Times New Roman"/>
              </a:rPr>
              <a:t>Class Diagram (With Methods)</a:t>
            </a:r>
          </a:p>
          <a:p>
            <a:pPr>
              <a:lnSpc>
                <a:spcPts val="4600"/>
              </a:lnSpc>
            </a:pPr>
            <a:endParaRPr lang="en-CA" sz="40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543800" y="6540500"/>
            <a:ext cx="7620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71D57"/>
                </a:solidFill>
                <a:latin typeface="Times New Roman"/>
                <a:cs typeface="Times New Roman"/>
              </a:rPr>
              <a:t>Slide  50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48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600" cy="6832600"/>
          </a:xfrm>
          <a:prstGeom prst="rect">
            <a:avLst/>
          </a:prstGeom>
        </p:spPr>
      </p:pic>
      <p:sp>
        <p:nvSpPr>
          <p:cNvPr id="16" name="TextBox 2"/>
          <p:cNvSpPr txBox="1"/>
          <p:nvPr/>
        </p:nvSpPr>
        <p:spPr>
          <a:xfrm>
            <a:off x="457200" y="203200"/>
            <a:ext cx="8661400" cy="762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CA" sz="4002" smtClean="0">
                <a:solidFill>
                  <a:srgbClr val="071D57"/>
                </a:solidFill>
                <a:latin typeface="Times New Roman"/>
                <a:cs typeface="Times New Roman"/>
              </a:rPr>
              <a:t>Class diagram - Example</a:t>
            </a:r>
          </a:p>
          <a:p>
            <a:pPr>
              <a:lnSpc>
                <a:spcPts val="3600"/>
              </a:lnSpc>
            </a:pPr>
            <a:endParaRPr lang="en-CA" sz="40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711200"/>
            <a:ext cx="8661400" cy="762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4002" smtClean="0">
                <a:solidFill>
                  <a:srgbClr val="071D57"/>
                </a:solidFill>
                <a:latin typeface="Times New Roman"/>
                <a:cs typeface="Times New Roman"/>
              </a:rPr>
              <a:t>Reflexive association</a:t>
            </a:r>
          </a:p>
          <a:p>
            <a:pPr>
              <a:lnSpc>
                <a:spcPts val="4600"/>
              </a:lnSpc>
            </a:pPr>
            <a:endParaRPr lang="en-CA" sz="40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886200" y="1397000"/>
            <a:ext cx="52324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8" smtClean="0">
                <a:solidFill>
                  <a:srgbClr val="000000"/>
                </a:solidFill>
                <a:latin typeface="Times New Roman"/>
                <a:cs typeface="Times New Roman"/>
              </a:rPr>
              <a:t>Association: Patient schedules (zero or more) Appointment</a:t>
            </a:r>
          </a:p>
          <a:p>
            <a:pPr>
              <a:lnSpc>
                <a:spcPts val="1610"/>
              </a:lnSpc>
            </a:pPr>
            <a:endParaRPr lang="en-CA" sz="1398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606800" y="1828800"/>
            <a:ext cx="55118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2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Inverse Association</a:t>
            </a:r>
            <a:r>
              <a:rPr lang="en-CA" sz="1200" smtClean="0"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lang="en-CA" sz="1398" smtClean="0">
                <a:solidFill>
                  <a:srgbClr val="000000"/>
                </a:solidFill>
                <a:latin typeface="Times New Roman"/>
                <a:cs typeface="Times New Roman"/>
              </a:rPr>
              <a:t>Appointment is associated with only one Patient</a:t>
            </a:r>
          </a:p>
          <a:p>
            <a:pPr>
              <a:lnSpc>
                <a:spcPts val="1610"/>
              </a:lnSpc>
            </a:pPr>
            <a:endParaRPr lang="en-CA" sz="133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77800" y="3683000"/>
            <a:ext cx="89408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8" smtClean="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lang="en-CA" sz="1408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 Role</a:t>
            </a:r>
            <a:r>
              <a:rPr lang="en-CA" sz="1398" smtClean="0">
                <a:solidFill>
                  <a:srgbClr val="000000"/>
                </a:solidFill>
                <a:latin typeface="Times New Roman"/>
                <a:cs typeface="Times New Roman"/>
              </a:rPr>
              <a:t>: Class</a:t>
            </a:r>
          </a:p>
          <a:p>
            <a:pPr>
              <a:lnSpc>
                <a:spcPts val="1610"/>
              </a:lnSpc>
            </a:pPr>
            <a:endParaRPr lang="en-CA" sz="1398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7000" y="3898900"/>
            <a:ext cx="89916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8" smtClean="0">
                <a:solidFill>
                  <a:srgbClr val="000000"/>
                </a:solidFill>
                <a:latin typeface="Times New Roman"/>
                <a:cs typeface="Times New Roman"/>
              </a:rPr>
              <a:t>related to itself</a:t>
            </a:r>
          </a:p>
          <a:p>
            <a:pPr>
              <a:lnSpc>
                <a:spcPts val="1610"/>
              </a:lnSpc>
            </a:pPr>
            <a:endParaRPr lang="en-CA" sz="1398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92100" y="4318000"/>
            <a:ext cx="88265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8" smtClean="0">
                <a:solidFill>
                  <a:srgbClr val="000000"/>
                </a:solidFill>
                <a:latin typeface="Times New Roman"/>
                <a:cs typeface="Times New Roman"/>
              </a:rPr>
              <a:t>Patient </a:t>
            </a:r>
            <a:r>
              <a:rPr lang="en-CA" sz="1408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“is</a:t>
            </a:r>
          </a:p>
          <a:p>
            <a:pPr>
              <a:lnSpc>
                <a:spcPts val="1610"/>
              </a:lnSpc>
            </a:pPr>
            <a:endParaRPr lang="en-CA" sz="1398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42900" y="4533900"/>
            <a:ext cx="87757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8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primary</a:t>
            </a:r>
          </a:p>
          <a:p>
            <a:pPr>
              <a:lnSpc>
                <a:spcPts val="1600"/>
              </a:lnSpc>
            </a:pPr>
            <a:endParaRPr lang="en-CA" sz="1398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7000" y="4737100"/>
            <a:ext cx="20193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60856">
              <a:lnSpc>
                <a:spcPts val="1700"/>
              </a:lnSpc>
              <a:tabLst>
                <a:tab pos="127000" algn="l"/>
              </a:tabLst>
            </a:pPr>
            <a:r>
              <a:rPr lang="en-CA" sz="1408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insurance</a:t>
            </a:r>
            <a:r>
              <a:rPr lang="en-CA" sz="1398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398" smtClean="0">
                <a:solidFill>
                  <a:srgbClr val="000000"/>
                </a:solidFill>
                <a:latin typeface="Times New Roman"/>
              </a:rPr>
            </a:br>
            <a:r>
              <a:rPr lang="en-CA" sz="1408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	carrier”</a:t>
            </a:r>
            <a:r>
              <a:rPr lang="en-CA" sz="1398" smtClean="0">
                <a:solidFill>
                  <a:srgbClr val="000000"/>
                </a:solidFill>
                <a:latin typeface="Times New Roman"/>
                <a:cs typeface="Times New Roman"/>
              </a:rPr>
              <a:t>	 of</a:t>
            </a:r>
            <a:r>
              <a:rPr lang="en-CA" sz="1398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398" smtClean="0">
                <a:solidFill>
                  <a:srgbClr val="000000"/>
                </a:solidFill>
                <a:latin typeface="Times New Roman"/>
              </a:rPr>
            </a:br>
            <a:r>
              <a:rPr lang="en-CA" sz="1398" smtClean="0">
                <a:solidFill>
                  <a:srgbClr val="000000"/>
                </a:solidFill>
                <a:latin typeface="Times New Roman"/>
                <a:cs typeface="Times New Roman"/>
              </a:rPr>
              <a:t>another patient</a:t>
            </a:r>
            <a:r>
              <a:rPr lang="en-CA" sz="1398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398" smtClean="0">
                <a:solidFill>
                  <a:srgbClr val="000000"/>
                </a:solidFill>
                <a:latin typeface="Times New Roman"/>
              </a:rPr>
            </a:br>
            <a:r>
              <a:rPr lang="en-CA" sz="1398" smtClean="0">
                <a:solidFill>
                  <a:srgbClr val="000000"/>
                </a:solidFill>
                <a:latin typeface="Times New Roman"/>
                <a:cs typeface="Times New Roman"/>
              </a:rPr>
              <a:t>(child, spouse)</a:t>
            </a:r>
          </a:p>
          <a:p>
            <a:pPr>
              <a:lnSpc>
                <a:spcPts val="1670"/>
              </a:lnSpc>
            </a:pPr>
            <a:endParaRPr lang="en-CA" sz="1398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247900" y="4724400"/>
            <a:ext cx="67691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1398" smtClean="0">
                <a:solidFill>
                  <a:srgbClr val="000000"/>
                </a:solidFill>
                <a:latin typeface="Times New Roman"/>
                <a:cs typeface="Times New Roman"/>
              </a:rPr>
              <a:t>Association: Patient suffers (1 or more) </a:t>
            </a:r>
            <a:r>
              <a:rPr lang="en-CA" sz="1200" smtClean="0">
                <a:solidFill>
                  <a:srgbClr val="000000"/>
                </a:solidFill>
                <a:latin typeface="Times New Roman"/>
                <a:cs typeface="Times New Roman"/>
              </a:rPr>
              <a:t>Symptom</a:t>
            </a:r>
          </a:p>
          <a:p>
            <a:pPr>
              <a:lnSpc>
                <a:spcPts val="1260"/>
              </a:lnSpc>
            </a:pPr>
            <a:endParaRPr lang="en-CA" sz="1369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514600" y="5054600"/>
            <a:ext cx="65024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803148">
              <a:lnSpc>
                <a:spcPts val="1600"/>
              </a:lnSpc>
            </a:pPr>
            <a:r>
              <a:rPr lang="en-CA" sz="12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Inverse Association</a:t>
            </a:r>
            <a:r>
              <a:rPr lang="en-CA" sz="1200" smtClean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r>
              <a:rPr lang="en-CA" sz="123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230" smtClean="0">
                <a:solidFill>
                  <a:srgbClr val="000000"/>
                </a:solidFill>
                <a:latin typeface="Times New Roman"/>
              </a:rPr>
            </a:br>
            <a:r>
              <a:rPr lang="en-CA" sz="1200" smtClean="0">
                <a:solidFill>
                  <a:srgbClr val="000000"/>
                </a:solidFill>
                <a:latin typeface="Times New Roman"/>
                <a:cs typeface="Times New Roman"/>
              </a:rPr>
              <a:t>Symptom is suffered by (zero or more) </a:t>
            </a:r>
            <a:r>
              <a:rPr lang="en-CA" sz="1398" smtClean="0">
                <a:solidFill>
                  <a:srgbClr val="000000"/>
                </a:solidFill>
                <a:latin typeface="Times New Roman"/>
                <a:cs typeface="Times New Roman"/>
              </a:rPr>
              <a:t>Patient</a:t>
            </a:r>
          </a:p>
          <a:p>
            <a:pPr>
              <a:lnSpc>
                <a:spcPts val="1630"/>
              </a:lnSpc>
            </a:pPr>
            <a:endParaRPr lang="en-CA" sz="123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543800" y="6540500"/>
            <a:ext cx="7620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71D57"/>
                </a:solidFill>
                <a:latin typeface="Times New Roman"/>
                <a:cs typeface="Times New Roman"/>
              </a:rPr>
              <a:t>Slide  52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49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600" cy="6832600"/>
          </a:xfrm>
          <a:prstGeom prst="rect">
            <a:avLst/>
          </a:prstGeom>
        </p:spPr>
      </p:pic>
      <p:sp>
        <p:nvSpPr>
          <p:cNvPr id="14" name="TextBox 2"/>
          <p:cNvSpPr txBox="1"/>
          <p:nvPr/>
        </p:nvSpPr>
        <p:spPr>
          <a:xfrm>
            <a:off x="457200" y="647700"/>
            <a:ext cx="86614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71D57"/>
                </a:solidFill>
                <a:latin typeface="Times New Roman"/>
                <a:cs typeface="Times New Roman"/>
              </a:rPr>
              <a:t>Identifying objects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66800" y="1714500"/>
            <a:ext cx="80518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398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   Look for </a:t>
            </a:r>
            <a:r>
              <a:rPr lang="en-CA" sz="2812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nouns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in the SRS (System</a:t>
            </a:r>
          </a:p>
          <a:p>
            <a:pPr>
              <a:lnSpc>
                <a:spcPts val="3220"/>
              </a:lnSpc>
            </a:pPr>
            <a:endParaRPr lang="en-CA" sz="276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24000" y="2133600"/>
            <a:ext cx="75946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Requirements Specifications) document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6800" y="3162300"/>
            <a:ext cx="80518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398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802" smtClean="0">
                <a:solidFill>
                  <a:srgbClr val="FB0128"/>
                </a:solidFill>
                <a:latin typeface="Times New Roman"/>
                <a:cs typeface="Times New Roman"/>
              </a:rPr>
              <a:t>    Look for </a:t>
            </a:r>
            <a:r>
              <a:rPr lang="en-CA" sz="2812" b="1" smtClean="0">
                <a:solidFill>
                  <a:srgbClr val="FB0128"/>
                </a:solidFill>
                <a:latin typeface="Times New Roman Bold"/>
                <a:cs typeface="Times New Roman Bold"/>
              </a:rPr>
              <a:t>NOUNS</a:t>
            </a:r>
            <a:r>
              <a:rPr lang="en-CA" sz="2802" smtClean="0">
                <a:solidFill>
                  <a:srgbClr val="FB0128"/>
                </a:solidFill>
                <a:latin typeface="Times New Roman"/>
                <a:cs typeface="Times New Roman"/>
              </a:rPr>
              <a:t> in use cases descriptions</a:t>
            </a:r>
          </a:p>
          <a:p>
            <a:pPr>
              <a:lnSpc>
                <a:spcPts val="3220"/>
              </a:lnSpc>
            </a:pPr>
            <a:endParaRPr lang="en-CA" sz="277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66800" y="4191000"/>
            <a:ext cx="80518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398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   A </a:t>
            </a:r>
            <a:r>
              <a:rPr lang="en-CA" sz="2812" b="1" smtClean="0">
                <a:solidFill>
                  <a:srgbClr val="FB0128"/>
                </a:solidFill>
                <a:latin typeface="Times New Roman Bold"/>
                <a:cs typeface="Times New Roman Bold"/>
              </a:rPr>
              <a:t>NOUN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may be</a:t>
            </a:r>
          </a:p>
          <a:p>
            <a:pPr>
              <a:lnSpc>
                <a:spcPts val="3220"/>
              </a:lnSpc>
            </a:pPr>
            <a:endParaRPr lang="en-CA" sz="272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38300" y="4660900"/>
            <a:ext cx="4318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2095500" y="4660900"/>
            <a:ext cx="10287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Object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1638300" y="5029200"/>
            <a:ext cx="444500" cy="368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2095500" y="5029200"/>
            <a:ext cx="2540000" cy="368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Attribute of an object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7543800" y="6540500"/>
            <a:ext cx="685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71D57"/>
                </a:solidFill>
                <a:latin typeface="Times New Roman"/>
                <a:cs typeface="Times New Roman"/>
              </a:rPr>
              <a:t>Slide  5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/>
          <p:nvPr/>
        </p:nvSpPr>
        <p:spPr>
          <a:xfrm>
            <a:off x="457200" y="203200"/>
            <a:ext cx="1898277" cy="48173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CA" sz="4002" dirty="0" smtClean="0">
                <a:solidFill>
                  <a:srgbClr val="000000"/>
                </a:solidFill>
              </a:rPr>
              <a:t>Example:</a:t>
            </a:r>
            <a:endParaRPr lang="en-CA" sz="4002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543800" y="6540500"/>
            <a:ext cx="7620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71D57"/>
                </a:solidFill>
                <a:latin typeface="Times New Roman"/>
                <a:cs typeface="Times New Roman"/>
              </a:rPr>
              <a:t>Slide  50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50</a:t>
            </a:fld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904" y="896020"/>
            <a:ext cx="7388780" cy="540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88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600" cy="6832600"/>
          </a:xfrm>
          <a:prstGeom prst="rect">
            <a:avLst/>
          </a:prstGeom>
        </p:spPr>
      </p:pic>
      <p:sp>
        <p:nvSpPr>
          <p:cNvPr id="13" name="TextBox 2"/>
          <p:cNvSpPr txBox="1"/>
          <p:nvPr/>
        </p:nvSpPr>
        <p:spPr>
          <a:xfrm>
            <a:off x="457200" y="647700"/>
            <a:ext cx="86614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71D57"/>
                </a:solidFill>
                <a:latin typeface="Times New Roman"/>
                <a:cs typeface="Times New Roman"/>
              </a:rPr>
              <a:t>Identifying Operations ‘methods’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66800" y="1689100"/>
            <a:ext cx="80518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  <a:tabLst>
                <a:tab pos="457200" algn="l"/>
              </a:tabLst>
            </a:pPr>
            <a:r>
              <a:rPr lang="en-CA" sz="1398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   Look for verbs in the SRS (System Requirements</a:t>
            </a:r>
            <a:r>
              <a:rPr lang="en-CA" sz="280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2" smtClean="0">
                <a:solidFill>
                  <a:srgbClr val="000000"/>
                </a:solidFill>
                <a:latin typeface="Times New Roman"/>
              </a:rPr>
            </a:b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	Specifications) document</a:t>
            </a:r>
          </a:p>
          <a:p>
            <a:pPr>
              <a:lnSpc>
                <a:spcPts val="340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66800" y="3162300"/>
            <a:ext cx="80518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398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802" smtClean="0">
                <a:solidFill>
                  <a:srgbClr val="FB0128"/>
                </a:solidFill>
                <a:latin typeface="Times New Roman"/>
                <a:cs typeface="Times New Roman"/>
              </a:rPr>
              <a:t>    Look for </a:t>
            </a:r>
            <a:r>
              <a:rPr lang="en-CA" sz="2812" b="1" smtClean="0">
                <a:solidFill>
                  <a:srgbClr val="FB0128"/>
                </a:solidFill>
                <a:latin typeface="Times New Roman Bold"/>
                <a:cs typeface="Times New Roman Bold"/>
              </a:rPr>
              <a:t>VERBS</a:t>
            </a:r>
            <a:r>
              <a:rPr lang="en-CA" sz="2802" smtClean="0">
                <a:solidFill>
                  <a:srgbClr val="FB0128"/>
                </a:solidFill>
                <a:latin typeface="Times New Roman"/>
                <a:cs typeface="Times New Roman"/>
              </a:rPr>
              <a:t> in use cases descriptions</a:t>
            </a:r>
          </a:p>
          <a:p>
            <a:pPr>
              <a:lnSpc>
                <a:spcPts val="3220"/>
              </a:lnSpc>
            </a:pPr>
            <a:endParaRPr lang="en-CA" sz="277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6800" y="4191000"/>
            <a:ext cx="80518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398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   A </a:t>
            </a:r>
            <a:r>
              <a:rPr lang="en-CA" sz="2812" b="1" smtClean="0">
                <a:solidFill>
                  <a:srgbClr val="FB0128"/>
                </a:solidFill>
                <a:latin typeface="Times New Roman Bold"/>
                <a:cs typeface="Times New Roman Bold"/>
              </a:rPr>
              <a:t>VERB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may be</a:t>
            </a:r>
          </a:p>
          <a:p>
            <a:pPr>
              <a:lnSpc>
                <a:spcPts val="3220"/>
              </a:lnSpc>
            </a:pPr>
            <a:endParaRPr lang="en-CA" sz="272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38300" y="4660900"/>
            <a:ext cx="444500" cy="368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2095500" y="4660900"/>
            <a:ext cx="5029200" cy="368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translated to an </a:t>
            </a:r>
            <a:r>
              <a:rPr lang="en-CA" sz="2007" b="1" smtClean="0">
                <a:solidFill>
                  <a:srgbClr val="063CE8"/>
                </a:solidFill>
                <a:latin typeface="Times New Roman Bold"/>
                <a:cs typeface="Times New Roman Bold"/>
              </a:rPr>
              <a:t>operation</a:t>
            </a: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 or set of operations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1638300" y="5384800"/>
            <a:ext cx="444500" cy="368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2095500" y="5384800"/>
            <a:ext cx="5829300" cy="368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A method is the code implementation of an operation.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7543800" y="6540500"/>
            <a:ext cx="685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71D57"/>
                </a:solidFill>
                <a:latin typeface="Times New Roman"/>
                <a:cs typeface="Times New Roman"/>
              </a:rPr>
              <a:t>Slide  6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600" cy="68326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457200" y="647700"/>
            <a:ext cx="86614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71D57"/>
                </a:solidFill>
                <a:latin typeface="Times New Roman"/>
                <a:cs typeface="Times New Roman"/>
              </a:rPr>
              <a:t>Objects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543800" y="6540500"/>
            <a:ext cx="685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71D57"/>
                </a:solidFill>
                <a:latin typeface="Times New Roman"/>
                <a:cs typeface="Times New Roman"/>
              </a:rPr>
              <a:t>Slide  7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600" cy="6832600"/>
          </a:xfrm>
          <a:prstGeom prst="rect">
            <a:avLst/>
          </a:prstGeom>
        </p:spPr>
      </p:pic>
      <p:sp>
        <p:nvSpPr>
          <p:cNvPr id="19" name="TextBox 2"/>
          <p:cNvSpPr txBox="1"/>
          <p:nvPr/>
        </p:nvSpPr>
        <p:spPr>
          <a:xfrm>
            <a:off x="457200" y="647700"/>
            <a:ext cx="86614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71D57"/>
                </a:solidFill>
                <a:latin typeface="Times New Roman"/>
                <a:cs typeface="Times New Roman"/>
              </a:rPr>
              <a:t>Objects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66800" y="1651000"/>
            <a:ext cx="80518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An object is a thing: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66800" y="1955800"/>
            <a:ext cx="80518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- student;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6800" y="2260600"/>
            <a:ext cx="80518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- transaction;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66800" y="2565400"/>
            <a:ext cx="80518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- car;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66800" y="2870200"/>
            <a:ext cx="80518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- customer account;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66800" y="3175000"/>
            <a:ext cx="80518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- employee;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66800" y="3479800"/>
            <a:ext cx="80518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- complex number;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66800" y="3784600"/>
            <a:ext cx="80518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- spreadsheet table;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66800" y="4089400"/>
            <a:ext cx="80518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- spreadsheet cell;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66800" y="4394200"/>
            <a:ext cx="80518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- document;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66800" y="4699000"/>
            <a:ext cx="80518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- paragraph;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66800" y="5003800"/>
            <a:ext cx="80518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- GUI Combo box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66800" y="5308600"/>
            <a:ext cx="80518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- GUI button. . . and so on.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543800" y="6540500"/>
            <a:ext cx="685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71D57"/>
                </a:solidFill>
                <a:latin typeface="Times New Roman"/>
                <a:cs typeface="Times New Roman"/>
              </a:rPr>
              <a:t>Slide  8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600" cy="68326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457200" y="647700"/>
            <a:ext cx="86614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71D57"/>
                </a:solidFill>
                <a:latin typeface="Times New Roman"/>
                <a:cs typeface="Times New Roman"/>
              </a:rPr>
              <a:t>Class and Class diagram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66800" y="2247900"/>
            <a:ext cx="80518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1800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3600" smtClean="0">
                <a:solidFill>
                  <a:srgbClr val="000000"/>
                </a:solidFill>
                <a:latin typeface="Times New Roman"/>
                <a:cs typeface="Times New Roman"/>
              </a:rPr>
              <a:t>  Class naming:  Use </a:t>
            </a:r>
            <a:r>
              <a:rPr lang="en-CA" sz="3610" b="1" smtClean="0">
                <a:solidFill>
                  <a:srgbClr val="063CE8"/>
                </a:solidFill>
                <a:latin typeface="Times New Roman Bold"/>
                <a:cs typeface="Times New Roman Bold"/>
              </a:rPr>
              <a:t>singular</a:t>
            </a:r>
            <a:r>
              <a:rPr lang="en-CA" sz="3600" smtClean="0">
                <a:solidFill>
                  <a:srgbClr val="063CE8"/>
                </a:solidFill>
                <a:latin typeface="Times New Roman"/>
                <a:cs typeface="Times New Roman"/>
              </a:rPr>
              <a:t> names</a:t>
            </a:r>
          </a:p>
          <a:p>
            <a:pPr>
              <a:lnSpc>
                <a:spcPts val="4140"/>
              </a:lnSpc>
            </a:pPr>
            <a:endParaRPr lang="en-CA" sz="355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638300" y="2857500"/>
            <a:ext cx="74803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  <a:tabLst>
                <a:tab pos="457200" algn="l"/>
              </a:tabLst>
            </a:pP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•  because each class represents a generalized</a:t>
            </a:r>
            <a:r>
              <a:rPr lang="en-CA" sz="280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2" smtClean="0">
                <a:solidFill>
                  <a:srgbClr val="000000"/>
                </a:solidFill>
                <a:latin typeface="Times New Roman"/>
              </a:rPr>
            </a:b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	version of a singular object.</a:t>
            </a:r>
          </a:p>
          <a:p>
            <a:pPr>
              <a:lnSpc>
                <a:spcPts val="340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6800" y="4330700"/>
            <a:ext cx="80518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398" smtClean="0">
                <a:solidFill>
                  <a:srgbClr val="071D57"/>
                </a:solidFill>
                <a:latin typeface="Wingdings"/>
                <a:cs typeface="Wingdings"/>
              </a:rPr>
              <a:t>z</a:t>
            </a:r>
            <a:r>
              <a:rPr lang="en-CA" sz="2812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    Class diagrams are at the</a:t>
            </a:r>
            <a:r>
              <a:rPr lang="en-CA" sz="2812" b="1" smtClean="0">
                <a:solidFill>
                  <a:srgbClr val="FB0128"/>
                </a:solidFill>
                <a:latin typeface="Times New Roman Bold"/>
                <a:cs typeface="Times New Roman Bold"/>
              </a:rPr>
              <a:t> core of OO Eng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>
              <a:lnSpc>
                <a:spcPts val="3220"/>
              </a:lnSpc>
            </a:pPr>
            <a:endParaRPr lang="en-CA" sz="2771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543800" y="6540500"/>
            <a:ext cx="685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71D57"/>
                </a:solidFill>
                <a:latin typeface="Times New Roman"/>
                <a:cs typeface="Times New Roman"/>
              </a:rPr>
              <a:t>Slide  9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D48F4BC5125B4799BEDBDA08A3134F" ma:contentTypeVersion="0" ma:contentTypeDescription="Create a new document." ma:contentTypeScope="" ma:versionID="3467804318e2911e2cd19efc2b31b93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F0BB71-2BC5-4BC2-BEE1-DED68D700B91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C7E4E36-673E-48A8-82AF-464601CE63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2DE718-D10D-4082-9A74-0BD7E45ED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</TotalTime>
  <Words>1715</Words>
  <Application>Microsoft Office PowerPoint</Application>
  <PresentationFormat>Custom</PresentationFormat>
  <Paragraphs>527</Paragraphs>
  <Slides>50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Company>Investintech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A2E_Engine</dc:creator>
  <cp:lastModifiedBy>Nouf</cp:lastModifiedBy>
  <cp:revision>15</cp:revision>
  <dcterms:created xsi:type="dcterms:W3CDTF">2012-02-24T16:41:18Z</dcterms:created>
  <dcterms:modified xsi:type="dcterms:W3CDTF">2016-11-06T18:31:50Z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0x01010069D48F4BC5125B4799BEDBDA08A3134F</vt:lpwstr>
  </property>
</Properties>
</file>