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305" r:id="rId3"/>
    <p:sldId id="306" r:id="rId4"/>
    <p:sldId id="307" r:id="rId5"/>
    <p:sldId id="275" r:id="rId6"/>
    <p:sldId id="276" r:id="rId7"/>
    <p:sldId id="277" r:id="rId8"/>
    <p:sldId id="315" r:id="rId9"/>
    <p:sldId id="316" r:id="rId10"/>
    <p:sldId id="278" r:id="rId11"/>
    <p:sldId id="317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D0065BE-0657-4A47-90AD-C21C55E16B19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47D2193-4505-4A75-99BB-880C6989A757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gyan.frcrce.ac.in/~surve/OOAD/UCD/UCD_CaseStud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90038" y="2613405"/>
            <a:ext cx="404841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lang="en-US" sz="4400" b="1" baseline="3413" dirty="0" smtClean="0">
                <a:solidFill>
                  <a:srgbClr val="888888"/>
                </a:solidFill>
                <a:cs typeface="Calibri"/>
              </a:rPr>
              <a:t>Use Cases</a:t>
            </a:r>
            <a:endParaRPr lang="en-US" sz="4400" b="1" dirty="0" smtClean="0">
              <a:cs typeface="Calibri"/>
            </a:endParaRPr>
          </a:p>
          <a:p>
            <a:pPr marL="12700">
              <a:lnSpc>
                <a:spcPts val="3360"/>
              </a:lnSpc>
              <a:spcBef>
                <a:spcPts val="168"/>
              </a:spcBef>
            </a:pPr>
            <a:endParaRPr lang="en-US" sz="4400" b="1" dirty="0" smtClean="0">
              <a:cs typeface="Calibri"/>
            </a:endParaRPr>
          </a:p>
          <a:p>
            <a:pPr marL="12700">
              <a:lnSpc>
                <a:spcPts val="4585"/>
              </a:lnSpc>
              <a:spcBef>
                <a:spcPts val="229"/>
              </a:spcBef>
            </a:pPr>
            <a:endParaRPr sz="4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0" y="3995928"/>
            <a:ext cx="617220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600" b="1" dirty="0">
              <a:latin typeface="+mj-lt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1747" y="3995928"/>
            <a:ext cx="204207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06460" y="6461454"/>
            <a:ext cx="1244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33400" y="1517650"/>
            <a:ext cx="3886200" cy="1682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30929" y="425094"/>
            <a:ext cx="878637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Use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23128" y="425094"/>
            <a:ext cx="1066829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Case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7829" y="1668191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56429" y="1684908"/>
            <a:ext cx="3542459" cy="25177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-7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use</a:t>
            </a:r>
            <a:r>
              <a:rPr sz="3300" spc="-21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-29" baseline="2482" dirty="0" smtClean="0">
                <a:latin typeface="Calibri"/>
                <a:cs typeface="Calibri"/>
              </a:rPr>
              <a:t> </a:t>
            </a:r>
            <a:r>
              <a:rPr sz="3300" spc="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ch</a:t>
            </a:r>
            <a:r>
              <a:rPr sz="3300" spc="-4" baseline="2482" dirty="0" smtClean="0">
                <a:latin typeface="Calibri"/>
                <a:cs typeface="Calibri"/>
              </a:rPr>
              <a:t>i</a:t>
            </a:r>
            <a:r>
              <a:rPr sz="3300" spc="-9" baseline="2482" dirty="0" smtClean="0">
                <a:latin typeface="Calibri"/>
                <a:cs typeface="Calibri"/>
              </a:rPr>
              <a:t>e</a:t>
            </a:r>
            <a:r>
              <a:rPr sz="3300" spc="-19" baseline="2482" dirty="0" smtClean="0">
                <a:latin typeface="Calibri"/>
                <a:cs typeface="Calibri"/>
              </a:rPr>
              <a:t>v</a:t>
            </a:r>
            <a:r>
              <a:rPr sz="3300" spc="0" baseline="2482" dirty="0" smtClean="0">
                <a:latin typeface="Calibri"/>
                <a:cs typeface="Calibri"/>
              </a:rPr>
              <a:t>es</a:t>
            </a:r>
            <a:r>
              <a:rPr sz="3300" spc="-66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-10" baseline="2482" dirty="0" smtClean="0">
                <a:latin typeface="Calibri"/>
                <a:cs typeface="Calibri"/>
              </a:rPr>
              <a:t> </a:t>
            </a:r>
            <a:r>
              <a:rPr sz="3300" spc="-14" baseline="2482" dirty="0" smtClean="0">
                <a:latin typeface="Calibri"/>
                <a:cs typeface="Calibri"/>
              </a:rPr>
              <a:t>g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al</a:t>
            </a:r>
            <a:r>
              <a:rPr sz="3300" spc="-37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of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5"/>
              </a:spcBef>
            </a:pPr>
            <a:r>
              <a:rPr sz="3300" spc="-29" baseline="1241" dirty="0" smtClean="0">
                <a:latin typeface="Calibri"/>
                <a:cs typeface="Calibri"/>
              </a:rPr>
              <a:t>v</a:t>
            </a:r>
            <a:r>
              <a:rPr sz="3300" spc="0" baseline="1241" dirty="0" smtClean="0">
                <a:latin typeface="Calibri"/>
                <a:cs typeface="Calibri"/>
              </a:rPr>
              <a:t>alue</a:t>
            </a:r>
            <a:r>
              <a:rPr sz="3300" spc="-47" baseline="1241" dirty="0" smtClean="0">
                <a:latin typeface="Calibri"/>
                <a:cs typeface="Calibri"/>
              </a:rPr>
              <a:t> </a:t>
            </a:r>
            <a:r>
              <a:rPr sz="3300" spc="-29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o</a:t>
            </a:r>
            <a:r>
              <a:rPr sz="3300" spc="-1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an</a:t>
            </a:r>
            <a:r>
              <a:rPr sz="3300" spc="-22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ac</a:t>
            </a:r>
            <a:r>
              <a:rPr sz="3300" spc="-29" baseline="1241" dirty="0" smtClean="0">
                <a:latin typeface="Calibri"/>
                <a:cs typeface="Calibri"/>
              </a:rPr>
              <a:t>t</a:t>
            </a:r>
            <a:r>
              <a:rPr sz="3300" spc="4" baseline="1241" dirty="0" smtClean="0">
                <a:latin typeface="Calibri"/>
                <a:cs typeface="Calibri"/>
              </a:rPr>
              <a:t>o</a:t>
            </a:r>
            <a:r>
              <a:rPr sz="3300" spc="0" baseline="1241" dirty="0" smtClean="0">
                <a:latin typeface="Calibri"/>
                <a:cs typeface="Calibri"/>
              </a:rPr>
              <a:t>r</a:t>
            </a:r>
            <a:endParaRPr sz="2200">
              <a:latin typeface="Calibri"/>
              <a:cs typeface="Calibri"/>
            </a:endParaRPr>
          </a:p>
          <a:p>
            <a:pPr marL="12700" marR="154334">
              <a:lnSpc>
                <a:spcPts val="2685"/>
              </a:lnSpc>
              <a:spcBef>
                <a:spcPts val="352"/>
              </a:spcBef>
            </a:pPr>
            <a:r>
              <a:rPr sz="2200" spc="0" dirty="0" smtClean="0">
                <a:latin typeface="Calibri"/>
                <a:cs typeface="Calibri"/>
              </a:rPr>
              <a:t>D</a:t>
            </a:r>
            <a:r>
              <a:rPr sz="2200" spc="-19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fines</a:t>
            </a:r>
            <a:r>
              <a:rPr sz="2200" spc="-24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a 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</a:t>
            </a:r>
            <a:r>
              <a:rPr sz="2200" spc="4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k</a:t>
            </a:r>
            <a:r>
              <a:rPr sz="2200" spc="-29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whi</a:t>
            </a:r>
            <a:r>
              <a:rPr sz="2200" spc="-9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h mu</a:t>
            </a:r>
            <a:r>
              <a:rPr sz="2200" spc="-25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t be </a:t>
            </a:r>
            <a:endParaRPr sz="2200">
              <a:latin typeface="Calibri"/>
              <a:cs typeface="Calibri"/>
            </a:endParaRPr>
          </a:p>
          <a:p>
            <a:pPr marL="12700" marR="154334">
              <a:lnSpc>
                <a:spcPts val="2685"/>
              </a:lnSpc>
              <a:spcBef>
                <a:spcPts val="217"/>
              </a:spcBef>
            </a:pPr>
            <a:r>
              <a:rPr sz="2200" spc="0" dirty="0" smtClean="0">
                <a:latin typeface="Calibri"/>
                <a:cs typeface="Calibri"/>
              </a:rPr>
              <a:t>supp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r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ed</a:t>
            </a:r>
            <a:r>
              <a:rPr sz="2200" spc="-82" dirty="0" smtClean="0">
                <a:latin typeface="Calibri"/>
                <a:cs typeface="Calibri"/>
              </a:rPr>
              <a:t> </a:t>
            </a:r>
            <a:r>
              <a:rPr sz="2200" spc="-14" dirty="0" smtClean="0">
                <a:latin typeface="Calibri"/>
                <a:cs typeface="Calibri"/>
              </a:rPr>
              <a:t>b</a:t>
            </a:r>
            <a:r>
              <a:rPr sz="2200" spc="0" dirty="0" smtClean="0">
                <a:latin typeface="Calibri"/>
                <a:cs typeface="Calibri"/>
              </a:rPr>
              <a:t>y</a:t>
            </a:r>
            <a:r>
              <a:rPr sz="2200" spc="-16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the</a:t>
            </a:r>
            <a:r>
              <a:rPr sz="2200" spc="-19" dirty="0" smtClean="0">
                <a:latin typeface="Calibri"/>
                <a:cs typeface="Calibri"/>
              </a:rPr>
              <a:t> </a:t>
            </a:r>
            <a:r>
              <a:rPr sz="2200" spc="-29" dirty="0" smtClean="0">
                <a:latin typeface="Calibri"/>
                <a:cs typeface="Calibri"/>
              </a:rPr>
              <a:t>s</a:t>
            </a:r>
            <a:r>
              <a:rPr sz="2200" spc="-19" dirty="0" smtClean="0">
                <a:latin typeface="Calibri"/>
                <a:cs typeface="Calibri"/>
              </a:rPr>
              <a:t>ys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em </a:t>
            </a:r>
            <a:endParaRPr sz="2200">
              <a:latin typeface="Calibri"/>
              <a:cs typeface="Calibri"/>
            </a:endParaRPr>
          </a:p>
          <a:p>
            <a:pPr marL="12700" marR="154334">
              <a:lnSpc>
                <a:spcPts val="2685"/>
              </a:lnSpc>
              <a:spcBef>
                <a:spcPts val="217"/>
              </a:spcBef>
            </a:pPr>
            <a:r>
              <a:rPr sz="2200" spc="0" dirty="0" smtClean="0">
                <a:latin typeface="Calibri"/>
                <a:cs typeface="Calibri"/>
              </a:rPr>
              <a:t>Wh</a:t>
            </a:r>
            <a:r>
              <a:rPr sz="2200" spc="-19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41" dirty="0" smtClean="0">
                <a:latin typeface="Calibri"/>
                <a:cs typeface="Calibri"/>
              </a:rPr>
              <a:t> </a:t>
            </a:r>
            <a:r>
              <a:rPr sz="2200" spc="-29" dirty="0" smtClean="0">
                <a:latin typeface="Calibri"/>
                <a:cs typeface="Calibri"/>
              </a:rPr>
              <a:t>s</a:t>
            </a:r>
            <a:r>
              <a:rPr sz="2200" spc="-19" dirty="0" smtClean="0">
                <a:latin typeface="Calibri"/>
                <a:cs typeface="Calibri"/>
              </a:rPr>
              <a:t>ys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is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not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how</a:t>
            </a:r>
            <a:r>
              <a:rPr sz="2200" spc="-38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it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420"/>
              </a:lnSpc>
              <a:spcBef>
                <a:spcPts val="338"/>
              </a:spcBef>
            </a:pPr>
            <a:r>
              <a:rPr sz="3300" spc="0" baseline="2482" dirty="0" smtClean="0">
                <a:latin typeface="Calibri"/>
                <a:cs typeface="Calibri"/>
              </a:rPr>
              <a:t>does</a:t>
            </a:r>
            <a:r>
              <a:rPr sz="3300" spc="-3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it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63"/>
              </a:spcBef>
            </a:pP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arts</a:t>
            </a:r>
            <a:r>
              <a:rPr sz="2200" spc="-41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with</a:t>
            </a:r>
            <a:r>
              <a:rPr sz="2200" spc="-49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an</a:t>
            </a:r>
            <a:r>
              <a:rPr sz="2200" spc="-1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acti</a:t>
            </a:r>
            <a:r>
              <a:rPr sz="2200" spc="-25" dirty="0" smtClean="0">
                <a:latin typeface="Calibri"/>
                <a:cs typeface="Calibri"/>
              </a:rPr>
              <a:t>v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53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v</a:t>
            </a:r>
            <a:r>
              <a:rPr sz="2200" spc="0" dirty="0" smtClean="0">
                <a:latin typeface="Calibri"/>
                <a:cs typeface="Calibri"/>
              </a:rPr>
              <a:t>erb</a:t>
            </a:r>
            <a:r>
              <a:rPr sz="2200" spc="-4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f</a:t>
            </a:r>
            <a:r>
              <a:rPr sz="2200" spc="-34" dirty="0" smtClean="0">
                <a:latin typeface="Calibri"/>
                <a:cs typeface="Calibri"/>
              </a:rPr>
              <a:t>r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7829" y="2405941"/>
            <a:ext cx="195151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7829" y="3143804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7829" y="3881674"/>
            <a:ext cx="19496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6429" y="4233672"/>
            <a:ext cx="44594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9588" y="4233672"/>
            <a:ext cx="95666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poi</a:t>
            </a:r>
            <a:r>
              <a:rPr sz="3300" spc="-19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-49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3120" y="4233672"/>
            <a:ext cx="59429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vi</a:t>
            </a:r>
            <a:r>
              <a:rPr sz="3300" spc="-9" baseline="2482" dirty="0" smtClean="0">
                <a:latin typeface="Calibri"/>
                <a:cs typeface="Calibri"/>
              </a:rPr>
              <a:t>e</a:t>
            </a:r>
            <a:r>
              <a:rPr sz="3300" spc="0" baseline="2482" dirty="0" smtClean="0">
                <a:latin typeface="Calibri"/>
                <a:cs typeface="Calibri"/>
              </a:rPr>
              <a:t>w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44092" y="4233672"/>
            <a:ext cx="29987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0833" y="4233672"/>
            <a:ext cx="129613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the</a:t>
            </a:r>
            <a:r>
              <a:rPr sz="3300" spc="-29" baseline="2482" dirty="0" smtClean="0">
                <a:latin typeface="Calibri"/>
                <a:cs typeface="Calibri"/>
              </a:rPr>
              <a:t> s</a:t>
            </a:r>
            <a:r>
              <a:rPr sz="3300" spc="-19" baseline="2482" dirty="0" smtClean="0">
                <a:latin typeface="Calibri"/>
                <a:cs typeface="Calibri"/>
              </a:rPr>
              <a:t>ys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9589" y="6666279"/>
            <a:ext cx="2006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Relationships between Use Cases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2960" y="1100628"/>
            <a:ext cx="7940040" cy="35798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400" b="0" dirty="0"/>
              <a:t>1. Generalization - use cases that are specialized versions of other use cases.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400" b="0" dirty="0"/>
              <a:t>2. Include - use cases that are included as parts of other use cases. Enable to factor common behavior.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400" b="0" dirty="0"/>
              <a:t>3. Extend - use cases that extend the behavior of other core use cases. Enable to factor variants.</a:t>
            </a:r>
          </a:p>
        </p:txBody>
      </p:sp>
    </p:spTree>
    <p:extLst>
      <p:ext uri="{BB962C8B-B14F-4D97-AF65-F5344CB8AC3E}">
        <p14:creationId xmlns:p14="http://schemas.microsoft.com/office/powerpoint/2010/main" xmlns="" val="89616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362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Use Case Modeling Example</a:t>
            </a:r>
            <a:endParaRPr lang="en-GB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Car Rental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customer can browse available cars.</a:t>
            </a:r>
          </a:p>
          <a:p>
            <a:r>
              <a:rPr lang="en-US" dirty="0" smtClean="0"/>
              <a:t>A customer can create a new car reservation.</a:t>
            </a:r>
          </a:p>
          <a:p>
            <a:r>
              <a:rPr lang="en-US" dirty="0" smtClean="0"/>
              <a:t>The system validates credit card information by communicating with an online credit card </a:t>
            </a:r>
            <a:r>
              <a:rPr lang="en-US" dirty="0" err="1" smtClean="0"/>
              <a:t>validator</a:t>
            </a:r>
            <a:r>
              <a:rPr lang="en-US" dirty="0" smtClean="0"/>
              <a:t> system.</a:t>
            </a:r>
          </a:p>
          <a:p>
            <a:r>
              <a:rPr lang="en-US" dirty="0" smtClean="0"/>
              <a:t>A clerk can view and print car reservations.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 Diagram – 1</a:t>
            </a:r>
            <a:br>
              <a:rPr lang="en-US" dirty="0" smtClean="0"/>
            </a:br>
            <a:r>
              <a:rPr lang="en-US" dirty="0" smtClean="0"/>
              <a:t>(No use of includes/extends)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6865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 Case Description 1 - Create a New Reservation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962399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Actor:</a:t>
            </a:r>
            <a:r>
              <a:rPr lang="en-US" dirty="0" smtClean="0"/>
              <a:t> Customer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Actor</a:t>
            </a:r>
            <a:r>
              <a:rPr lang="en-US" dirty="0" smtClean="0"/>
              <a:t>: Online Visa Card </a:t>
            </a:r>
            <a:r>
              <a:rPr lang="en-US" dirty="0" err="1" smtClean="0"/>
              <a:t>Validator</a:t>
            </a:r>
            <a:r>
              <a:rPr lang="en-US" dirty="0" smtClean="0"/>
              <a:t> System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Pre-conditions:</a:t>
            </a:r>
            <a:r>
              <a:rPr lang="en-US" dirty="0" smtClean="0"/>
              <a:t>  Customer is on the main page.</a:t>
            </a:r>
          </a:p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Post-conditions</a:t>
            </a:r>
            <a:r>
              <a:rPr lang="en-GB" dirty="0" smtClean="0"/>
              <a:t>: If the basic flow was successful, a new reservation is created. Otherwise, the system state is unchanged.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600" cy="565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5300"/>
                <a:gridCol w="43053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actor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Customer selects the “Create a New Reservation” option.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 System requests reservation information [pickup location, pickup date, return date, pickup time, return time, and vehicle].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3.Customer submits reservation information.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4. System requests customer information [first name, last name, email address, driver’s license number, credit card number and date]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5. Customer submits his/her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6.</a:t>
                      </a:r>
                      <a:r>
                        <a:rPr lang="en-GB" sz="1600" dirty="0" smtClean="0"/>
                        <a:t> System sends credit card information [first name, last name, credit card number and date] to Online Visa Card </a:t>
                      </a:r>
                      <a:r>
                        <a:rPr lang="en-GB" sz="1600" dirty="0" err="1" smtClean="0"/>
                        <a:t>Validator</a:t>
                      </a:r>
                      <a:r>
                        <a:rPr lang="en-GB" sz="1600" dirty="0" smtClean="0"/>
                        <a:t> System.</a:t>
                      </a:r>
                      <a:endParaRPr lang="en-US" sz="1600" dirty="0" smtClean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7. Online Visa Card </a:t>
                      </a:r>
                      <a:r>
                        <a:rPr lang="en-US" sz="1600" dirty="0" err="1" smtClean="0"/>
                        <a:t>Validator</a:t>
                      </a:r>
                      <a:r>
                        <a:rPr lang="en-US" sz="1600" dirty="0" smtClean="0"/>
                        <a:t> System validates credit card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8.</a:t>
                      </a:r>
                      <a:r>
                        <a:rPr lang="en-GB" sz="1600" dirty="0" smtClean="0"/>
                        <a:t>Online Visa Card </a:t>
                      </a:r>
                      <a:r>
                        <a:rPr lang="en-GB" sz="1600" dirty="0" err="1" smtClean="0"/>
                        <a:t>Validator</a:t>
                      </a:r>
                      <a:r>
                        <a:rPr lang="en-GB" sz="1600" dirty="0" smtClean="0"/>
                        <a:t> System sends a message acknowledging credit card validation to System.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9.</a:t>
                      </a:r>
                      <a:r>
                        <a:rPr lang="en-GB" sz="1600" dirty="0" smtClean="0"/>
                        <a:t> System displays a message confirming the new reservation and showing the reservation details.</a:t>
                      </a:r>
                      <a:endParaRPr lang="en-US" sz="1600" dirty="0" smtClean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10.</a:t>
                      </a:r>
                      <a:r>
                        <a:rPr lang="en-GB" sz="1600" dirty="0" smtClean="0"/>
                        <a:t> System sends an email message to Customer’s email address confirming the new reservation and showing the reservation details.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28600"/>
            <a:ext cx="216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Basic flow </a:t>
            </a:r>
            <a:endParaRPr lang="en-GB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 Diagram – 2</a:t>
            </a:r>
            <a:br>
              <a:rPr lang="en-US" dirty="0" smtClean="0"/>
            </a:br>
            <a:r>
              <a:rPr lang="en-US" dirty="0" smtClean="0"/>
              <a:t>(Use of includes/extends)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599"/>
            <a:ext cx="8077200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 Description 2</a:t>
            </a:r>
            <a:br>
              <a:rPr lang="en-US" dirty="0" smtClean="0"/>
            </a:br>
            <a:r>
              <a:rPr lang="en-US" dirty="0" smtClean="0"/>
              <a:t> Create a New 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Primary Actor: Customer</a:t>
            </a:r>
          </a:p>
          <a:p>
            <a:r>
              <a:rPr lang="en-US" sz="1600" dirty="0" smtClean="0"/>
              <a:t>Secondary Actor: Online Visa Card </a:t>
            </a:r>
            <a:r>
              <a:rPr lang="en-US" sz="1600" dirty="0" err="1" smtClean="0"/>
              <a:t>Validator</a:t>
            </a:r>
            <a:r>
              <a:rPr lang="en-US" sz="1600" dirty="0" smtClean="0"/>
              <a:t> System</a:t>
            </a:r>
          </a:p>
          <a:p>
            <a:r>
              <a:rPr lang="en-US" sz="1600" dirty="0" smtClean="0"/>
              <a:t>Pre-conditions:  Customer is on the main page.</a:t>
            </a:r>
          </a:p>
          <a:p>
            <a:r>
              <a:rPr lang="en-US" sz="1600" dirty="0" smtClean="0"/>
              <a:t>Basic Flow: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Customer selects the “Create a New Reservation” option.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System requests reservation information [pickup location, pickup date, return date, pickup time, return time, and vehicle].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Customer submits reservation information.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System requests customer information [first name, last name, email address, driver’s license number, credit card number and date]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Customer submits his/her information.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Execute the ‘Validate Credit Card Information’ use case.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System displays a message confirming the new reservation and showing the reservation details.</a:t>
            </a:r>
          </a:p>
          <a:p>
            <a:pPr lvl="1">
              <a:buFont typeface="+mj-lt"/>
              <a:buAutoNum type="arabicPeriod"/>
            </a:pPr>
            <a:r>
              <a:rPr lang="en-US" sz="1600" dirty="0" smtClean="0"/>
              <a:t>System sends an email message to Customer’s email address confirming the new reservation and showing the reservation details.</a:t>
            </a:r>
          </a:p>
          <a:p>
            <a:r>
              <a:rPr lang="en-US" sz="1600" dirty="0" smtClean="0"/>
              <a:t>Post-conditions: If the basic flow was successful, a new reservation is created. Otherwise, the system state is unchanged.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Flows – UCD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Step 7, credit card information is not valid: Online Visa Card </a:t>
            </a:r>
            <a:r>
              <a:rPr lang="en-US" sz="2400" dirty="0" err="1" smtClean="0"/>
              <a:t>Validator</a:t>
            </a:r>
            <a:r>
              <a:rPr lang="en-US" sz="2400" dirty="0" smtClean="0"/>
              <a:t> System sends an error message to System. System displays the error message to Customer. Repeat from Step 4.</a:t>
            </a:r>
          </a:p>
          <a:p>
            <a:r>
              <a:rPr lang="en-US" sz="2400" dirty="0" smtClean="0"/>
              <a:t>In Step 3, necessary reservation information is missing: System displays an error message requesting the missing information. Repeat from Step 2. </a:t>
            </a:r>
          </a:p>
          <a:p>
            <a:r>
              <a:rPr lang="en-US" sz="2400" dirty="0" smtClean="0"/>
              <a:t>In Steps 3 and 5, a timeout occurs: System displays a ‘timeout’ error message. Customer is returned to the main page.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6576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 Use-Case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05-Use-Cases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71EB-2183-854A-8832-DFE1C9CEAEFD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95400"/>
            <a:ext cx="8224838" cy="456565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b="0" dirty="0"/>
              <a:t>A use-case captures some user visible function</a:t>
            </a:r>
          </a:p>
          <a:p>
            <a:pPr lvl="1">
              <a:buFont typeface="Arial"/>
              <a:buChar char="•"/>
            </a:pPr>
            <a:r>
              <a:rPr lang="en-US" sz="2400" b="0" dirty="0"/>
              <a:t>This may be a large or small function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A </a:t>
            </a:r>
            <a:r>
              <a:rPr lang="en-US" sz="2400" b="0" dirty="0"/>
              <a:t>use-case achieves a discrete goal for the user</a:t>
            </a:r>
          </a:p>
          <a:p>
            <a:pPr>
              <a:buFont typeface="Arial"/>
              <a:buChar char="•"/>
            </a:pPr>
            <a:r>
              <a:rPr lang="en-US" sz="2400" b="0" dirty="0"/>
              <a:t>Examples</a:t>
            </a:r>
          </a:p>
          <a:p>
            <a:pPr lvl="2"/>
            <a:r>
              <a:rPr lang="en-US" sz="2000" dirty="0"/>
              <a:t>Format a document</a:t>
            </a:r>
          </a:p>
          <a:p>
            <a:pPr lvl="2"/>
            <a:r>
              <a:rPr lang="en-US" sz="2000" dirty="0"/>
              <a:t>Request an </a:t>
            </a:r>
            <a:r>
              <a:rPr lang="en-US" sz="2000" dirty="0" smtClean="0"/>
              <a:t>elevator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51533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http://gyan.frcrce.ac.in/~</a:t>
            </a:r>
            <a:r>
              <a:rPr lang="en-US" dirty="0" smtClean="0">
                <a:hlinkClick r:id="rId2"/>
              </a:rPr>
              <a:t>surve/OOAD/UCD/UCD_CaseStudy.html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266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04800"/>
            <a:ext cx="8382000" cy="1143000"/>
          </a:xfrm>
        </p:spPr>
        <p:txBody>
          <a:bodyPr/>
          <a:lstStyle/>
          <a:p>
            <a:r>
              <a:rPr lang="en-US" dirty="0"/>
              <a:t>User Goals versus User </a:t>
            </a:r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05-Use-Cases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BC14-1526-594E-8581-EF8351E5C723}" type="slidenum">
              <a:rPr lang="en-US"/>
              <a:pPr/>
              <a:t>3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686800" cy="4565650"/>
          </a:xfrm>
        </p:spPr>
        <p:txBody>
          <a:bodyPr>
            <a:normAutofit/>
          </a:bodyPr>
          <a:lstStyle/>
          <a:p>
            <a:r>
              <a:rPr lang="en-US" sz="2200" b="0" dirty="0"/>
              <a:t>Consider the following when formatting a document</a:t>
            </a:r>
          </a:p>
          <a:p>
            <a:pPr lvl="3"/>
            <a:r>
              <a:rPr lang="en-US" sz="2000" dirty="0"/>
              <a:t>Define a style</a:t>
            </a:r>
          </a:p>
          <a:p>
            <a:pPr lvl="3"/>
            <a:r>
              <a:rPr lang="en-US" sz="2000" dirty="0"/>
              <a:t>Change a style</a:t>
            </a:r>
          </a:p>
          <a:p>
            <a:pPr lvl="3"/>
            <a:r>
              <a:rPr lang="en-US" sz="2000" dirty="0"/>
              <a:t>Copy a style from one document to the next</a:t>
            </a:r>
          </a:p>
          <a:p>
            <a:pPr marL="0" lvl="1" indent="0">
              <a:buNone/>
            </a:pPr>
            <a:r>
              <a:rPr lang="en-US" sz="2200" dirty="0"/>
              <a:t>versus</a:t>
            </a:r>
          </a:p>
          <a:p>
            <a:pPr lvl="3"/>
            <a:r>
              <a:rPr lang="en-US" sz="2000" dirty="0"/>
              <a:t>Format a document</a:t>
            </a:r>
          </a:p>
          <a:p>
            <a:pPr lvl="3"/>
            <a:r>
              <a:rPr lang="en-US" sz="2000" dirty="0"/>
              <a:t>Ensure consistent formatting of two documents</a:t>
            </a:r>
          </a:p>
          <a:p>
            <a:r>
              <a:rPr lang="en-US" sz="2200" b="0" dirty="0"/>
              <a:t>The first are user interactions</a:t>
            </a:r>
          </a:p>
          <a:p>
            <a:pPr lvl="1"/>
            <a:r>
              <a:rPr lang="en-US" sz="2000" dirty="0"/>
              <a:t>Things the user does to the system to achieve the </a:t>
            </a:r>
            <a:r>
              <a:rPr lang="en-US" sz="2000" dirty="0" smtClean="0"/>
              <a:t>goal</a:t>
            </a:r>
            <a:endParaRPr lang="en-US" sz="2000" b="0" dirty="0" smtClean="0"/>
          </a:p>
          <a:p>
            <a:r>
              <a:rPr lang="en-US" sz="2200" b="0" dirty="0" smtClean="0"/>
              <a:t>The last </a:t>
            </a:r>
            <a:r>
              <a:rPr lang="en-US" sz="2200" b="0" dirty="0"/>
              <a:t>is a user goal</a:t>
            </a:r>
          </a:p>
          <a:p>
            <a:pPr lvl="1"/>
            <a:r>
              <a:rPr lang="en-US" sz="2000" dirty="0"/>
              <a:t>Something the user wants to </a:t>
            </a:r>
            <a:r>
              <a:rPr lang="en-US" sz="2000" dirty="0" smtClean="0"/>
              <a:t>achieve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32332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Goals and Interactions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05-Use-Cases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9C68-E784-BA4C-A4B1-479A5FFED7D8}" type="slidenum">
              <a:rPr lang="en-US"/>
              <a:pPr/>
              <a:t>4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066800"/>
            <a:ext cx="8534400" cy="456565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b="0" dirty="0"/>
              <a:t>There is a place for both goals and interactions</a:t>
            </a:r>
          </a:p>
          <a:p>
            <a:pPr>
              <a:buFont typeface="Arial"/>
              <a:buChar char="•"/>
            </a:pPr>
            <a:r>
              <a:rPr lang="en-US" sz="2400" b="0" dirty="0"/>
              <a:t>Understand what the system shall do</a:t>
            </a:r>
          </a:p>
          <a:p>
            <a:pPr lvl="3"/>
            <a:r>
              <a:rPr lang="en-US" sz="2000" dirty="0"/>
              <a:t>Capture the user goals</a:t>
            </a:r>
          </a:p>
          <a:p>
            <a:pPr>
              <a:buFont typeface="Arial"/>
              <a:buChar char="•"/>
            </a:pPr>
            <a:r>
              <a:rPr lang="en-US" sz="2400" b="0" dirty="0"/>
              <a:t>Understand how the user will achieve the goals</a:t>
            </a:r>
          </a:p>
          <a:p>
            <a:pPr lvl="3"/>
            <a:r>
              <a:rPr lang="en-US" sz="2000" dirty="0"/>
              <a:t>Capture user interactions</a:t>
            </a:r>
          </a:p>
          <a:p>
            <a:pPr lvl="3"/>
            <a:r>
              <a:rPr lang="en-US" sz="2000" dirty="0"/>
              <a:t>Sequences of user interactions</a:t>
            </a:r>
          </a:p>
          <a:p>
            <a:pPr>
              <a:buFont typeface="Arial"/>
              <a:buChar char="•"/>
            </a:pPr>
            <a:r>
              <a:rPr lang="en-US" sz="2400" b="0" dirty="0"/>
              <a:t>Thus, start with the user goals and then refine the user goals into several (many) user interactions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19938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381000" y="1593850"/>
            <a:ext cx="4191000" cy="2520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11374" y="425094"/>
            <a:ext cx="878637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Use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3572" y="425094"/>
            <a:ext cx="1066829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Case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3656" y="425094"/>
            <a:ext cx="2028630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Di</a:t>
            </a:r>
            <a:r>
              <a:rPr sz="6000" spc="9" baseline="3413" dirty="0" smtClean="0">
                <a:latin typeface="Calibri"/>
                <a:cs typeface="Calibri"/>
              </a:rPr>
              <a:t>a</a:t>
            </a:r>
            <a:r>
              <a:rPr sz="6000" spc="0" baseline="3413" dirty="0" smtClean="0">
                <a:latin typeface="Calibri"/>
                <a:cs typeface="Calibri"/>
              </a:rPr>
              <a:t>g</a:t>
            </a:r>
            <a:r>
              <a:rPr sz="6000" spc="-75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ams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7829" y="2070527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56429" y="2087245"/>
            <a:ext cx="2106395" cy="6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-2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hier</a:t>
            </a:r>
            <a:r>
              <a:rPr sz="3300" spc="-54" baseline="2482" dirty="0" smtClean="0">
                <a:latin typeface="Calibri"/>
                <a:cs typeface="Calibri"/>
              </a:rPr>
              <a:t> </a:t>
            </a:r>
            <a:r>
              <a:rPr sz="3300" spc="-4" baseline="2482" dirty="0" smtClean="0">
                <a:latin typeface="Calibri"/>
                <a:cs typeface="Calibri"/>
              </a:rPr>
              <a:t>u</a:t>
            </a:r>
            <a:r>
              <a:rPr sz="3300" spc="0" baseline="2482" dirty="0" smtClean="0">
                <a:latin typeface="Calibri"/>
                <a:cs typeface="Calibri"/>
              </a:rPr>
              <a:t>ses</a:t>
            </a:r>
            <a:r>
              <a:rPr sz="3300" spc="-2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5"/>
              </a:lnSpc>
              <a:spcBef>
                <a:spcPts val="15"/>
              </a:spcBef>
            </a:pPr>
            <a:r>
              <a:rPr sz="3300" spc="-29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o</a:t>
            </a:r>
            <a:r>
              <a:rPr sz="3300" spc="-1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s</a:t>
            </a:r>
            <a:r>
              <a:rPr sz="3300" spc="-25" baseline="1241" dirty="0" smtClean="0">
                <a:latin typeface="Calibri"/>
                <a:cs typeface="Calibri"/>
              </a:rPr>
              <a:t>c</a:t>
            </a:r>
            <a:r>
              <a:rPr sz="3300" spc="0" baseline="1241" dirty="0" smtClean="0">
                <a:latin typeface="Calibri"/>
                <a:cs typeface="Calibri"/>
              </a:rPr>
              <a:t>an</a:t>
            </a:r>
            <a:r>
              <a:rPr sz="3300" spc="-34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an</a:t>
            </a:r>
            <a:r>
              <a:rPr sz="3300" spc="-22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i</a:t>
            </a:r>
            <a:r>
              <a:rPr sz="3300" spc="-29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em.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0039" y="2087245"/>
            <a:ext cx="524110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POS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81009" y="2087245"/>
            <a:ext cx="854095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-29" baseline="2482" dirty="0" smtClean="0">
                <a:latin typeface="Calibri"/>
                <a:cs typeface="Calibri"/>
              </a:rPr>
              <a:t>s</a:t>
            </a:r>
            <a:r>
              <a:rPr sz="3300" spc="-19" baseline="2482" dirty="0" smtClean="0">
                <a:latin typeface="Calibri"/>
                <a:cs typeface="Calibri"/>
              </a:rPr>
              <a:t>ys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7829" y="3210860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56429" y="3227578"/>
            <a:ext cx="166271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-7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hier</a:t>
            </a:r>
            <a:r>
              <a:rPr sz="3300" spc="-54" baseline="2482" dirty="0" smtClean="0">
                <a:latin typeface="Calibri"/>
                <a:cs typeface="Calibri"/>
              </a:rPr>
              <a:t> </a:t>
            </a:r>
            <a:r>
              <a:rPr sz="3300" spc="-4" baseline="2482" dirty="0" smtClean="0">
                <a:latin typeface="Calibri"/>
                <a:cs typeface="Calibri"/>
              </a:rPr>
              <a:t>u</a:t>
            </a:r>
            <a:r>
              <a:rPr sz="3300" spc="0" baseline="2482" dirty="0" smtClean="0">
                <a:latin typeface="Calibri"/>
                <a:cs typeface="Calibri"/>
              </a:rPr>
              <a:t>ses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16673" y="3227578"/>
            <a:ext cx="44594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59832" y="3227578"/>
            <a:ext cx="52411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POS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80802" y="3227578"/>
            <a:ext cx="85409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-29" baseline="2482" dirty="0" smtClean="0">
                <a:latin typeface="Calibri"/>
                <a:cs typeface="Calibri"/>
              </a:rPr>
              <a:t>s</a:t>
            </a:r>
            <a:r>
              <a:rPr sz="3300" spc="-19" baseline="2482" dirty="0" smtClean="0">
                <a:latin typeface="Calibri"/>
                <a:cs typeface="Calibri"/>
              </a:rPr>
              <a:t>ys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6429" y="3562857"/>
            <a:ext cx="30410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7632" y="3562857"/>
            <a:ext cx="59196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46652" y="3562857"/>
            <a:ext cx="76221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</a:t>
            </a:r>
            <a:r>
              <a:rPr sz="3300" spc="-25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ems.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9589" y="6666279"/>
            <a:ext cx="2006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457200" y="1508125"/>
            <a:ext cx="4038600" cy="367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68346" y="425094"/>
            <a:ext cx="1570822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44" baseline="3413" dirty="0" smtClean="0">
                <a:latin typeface="Calibri"/>
                <a:cs typeface="Calibri"/>
              </a:rPr>
              <a:t>S</a:t>
            </a:r>
            <a:r>
              <a:rPr sz="6000" spc="-29" baseline="3413" dirty="0" smtClean="0">
                <a:latin typeface="Calibri"/>
                <a:cs typeface="Calibri"/>
              </a:rPr>
              <a:t>y</a:t>
            </a:r>
            <a:r>
              <a:rPr sz="6000" spc="-50" baseline="3413" dirty="0" smtClean="0">
                <a:latin typeface="Calibri"/>
                <a:cs typeface="Calibri"/>
              </a:rPr>
              <a:t>s</a:t>
            </a:r>
            <a:r>
              <a:rPr sz="6000" spc="-39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em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53687" y="425094"/>
            <a:ext cx="2100073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Bou</a:t>
            </a:r>
            <a:r>
              <a:rPr sz="6000" spc="4" baseline="3413" dirty="0" smtClean="0">
                <a:latin typeface="Calibri"/>
                <a:cs typeface="Calibri"/>
              </a:rPr>
              <a:t>n</a:t>
            </a:r>
            <a:r>
              <a:rPr sz="6000" spc="0" baseline="3413" dirty="0" smtClean="0">
                <a:latin typeface="Calibri"/>
                <a:cs typeface="Calibri"/>
              </a:rPr>
              <a:t>da</a:t>
            </a:r>
            <a:r>
              <a:rPr sz="6000" spc="29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y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7829" y="1668191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6429" y="1684908"/>
            <a:ext cx="3508750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Mar</a:t>
            </a:r>
            <a:r>
              <a:rPr sz="3300" spc="-25" baseline="2482" dirty="0" smtClean="0">
                <a:latin typeface="Calibri"/>
                <a:cs typeface="Calibri"/>
              </a:rPr>
              <a:t>k</a:t>
            </a: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-55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19" baseline="2482" dirty="0" smtClean="0">
                <a:latin typeface="Calibri"/>
                <a:cs typeface="Calibri"/>
              </a:rPr>
              <a:t>f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-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</a:t>
            </a:r>
            <a:r>
              <a:rPr sz="3300" spc="-29" baseline="2482" dirty="0" smtClean="0">
                <a:latin typeface="Calibri"/>
                <a:cs typeface="Calibri"/>
              </a:rPr>
              <a:t> s</a:t>
            </a:r>
            <a:r>
              <a:rPr sz="3300" spc="-19" baseline="2482" dirty="0" smtClean="0">
                <a:latin typeface="Calibri"/>
                <a:cs typeface="Calibri"/>
              </a:rPr>
              <a:t>ys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em</a:t>
            </a:r>
            <a:r>
              <a:rPr sz="3300" spc="-30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 smtClean="0">
                <a:latin typeface="Calibri"/>
                <a:cs typeface="Calibri"/>
              </a:rPr>
              <a:t>sep</a:t>
            </a:r>
            <a:r>
              <a:rPr sz="3300" spc="4" baseline="1241" dirty="0" smtClean="0">
                <a:latin typeface="Calibri"/>
                <a:cs typeface="Calibri"/>
              </a:rPr>
              <a:t>a</a:t>
            </a:r>
            <a:r>
              <a:rPr sz="3300" spc="-44" baseline="1241" dirty="0" smtClean="0">
                <a:latin typeface="Calibri"/>
                <a:cs typeface="Calibri"/>
              </a:rPr>
              <a:t>r</a:t>
            </a:r>
            <a:r>
              <a:rPr sz="3300" spc="-19" baseline="1241" dirty="0" smtClean="0">
                <a:latin typeface="Calibri"/>
                <a:cs typeface="Calibri"/>
              </a:rPr>
              <a:t>a</a:t>
            </a:r>
            <a:r>
              <a:rPr sz="3300" spc="-29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e</a:t>
            </a:r>
            <a:r>
              <a:rPr sz="3300" spc="-70" baseline="1241" dirty="0" smtClean="0">
                <a:latin typeface="Calibri"/>
                <a:cs typeface="Calibri"/>
              </a:rPr>
              <a:t> </a:t>
            </a:r>
            <a:r>
              <a:rPr sz="3300" spc="4" baseline="1241" dirty="0" smtClean="0">
                <a:latin typeface="Calibri"/>
                <a:cs typeface="Calibri"/>
              </a:rPr>
              <a:t>f</a:t>
            </a:r>
            <a:r>
              <a:rPr sz="3300" spc="-34" baseline="1241" dirty="0" smtClean="0">
                <a:latin typeface="Calibri"/>
                <a:cs typeface="Calibri"/>
              </a:rPr>
              <a:t>r</a:t>
            </a:r>
            <a:r>
              <a:rPr sz="3300" spc="4" baseline="1241" dirty="0" smtClean="0">
                <a:latin typeface="Calibri"/>
                <a:cs typeface="Calibri"/>
              </a:rPr>
              <a:t>o</a:t>
            </a:r>
            <a:r>
              <a:rPr sz="3300" spc="0" baseline="1241" dirty="0" smtClean="0">
                <a:latin typeface="Calibri"/>
                <a:cs typeface="Calibri"/>
              </a:rPr>
              <a:t>m</a:t>
            </a:r>
            <a:r>
              <a:rPr sz="3300" spc="-28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its</a:t>
            </a:r>
            <a:r>
              <a:rPr sz="3300" spc="-20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e</a:t>
            </a:r>
            <a:r>
              <a:rPr sz="3300" spc="-39" baseline="1241" dirty="0" smtClean="0">
                <a:latin typeface="Calibri"/>
                <a:cs typeface="Calibri"/>
              </a:rPr>
              <a:t>n</a:t>
            </a:r>
            <a:r>
              <a:rPr sz="3300" spc="0" baseline="1241" dirty="0" smtClean="0">
                <a:latin typeface="Calibri"/>
                <a:cs typeface="Calibri"/>
              </a:rPr>
              <a:t>vi</a:t>
            </a:r>
            <a:r>
              <a:rPr sz="3300" spc="-29" baseline="1241" dirty="0" smtClean="0">
                <a:latin typeface="Calibri"/>
                <a:cs typeface="Calibri"/>
              </a:rPr>
              <a:t>r</a:t>
            </a:r>
            <a:r>
              <a:rPr sz="3300" spc="4" baseline="1241" dirty="0" smtClean="0">
                <a:latin typeface="Calibri"/>
                <a:cs typeface="Calibri"/>
              </a:rPr>
              <a:t>o</a:t>
            </a:r>
            <a:r>
              <a:rPr sz="3300" spc="0" baseline="1241" dirty="0" smtClean="0">
                <a:latin typeface="Calibri"/>
                <a:cs typeface="Calibri"/>
              </a:rPr>
              <a:t>nme</a:t>
            </a:r>
            <a:r>
              <a:rPr sz="3300" spc="-29" baseline="1241" dirty="0" smtClean="0">
                <a:latin typeface="Calibri"/>
                <a:cs typeface="Calibri"/>
              </a:rPr>
              <a:t>n</a:t>
            </a:r>
            <a:r>
              <a:rPr sz="3300" spc="0" baseline="1241" dirty="0" smtClean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7829" y="2808524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6429" y="2825242"/>
            <a:ext cx="2125805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Ac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-47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-14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-2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outside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829" y="3613196"/>
            <a:ext cx="19496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6429" y="3629914"/>
            <a:ext cx="334828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When</a:t>
            </a:r>
            <a:r>
              <a:rPr sz="3300" spc="-3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no</a:t>
            </a:r>
            <a:r>
              <a:rPr sz="3300" spc="-23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s</a:t>
            </a:r>
            <a:r>
              <a:rPr sz="3300" spc="-19" baseline="2482" dirty="0" smtClean="0">
                <a:latin typeface="Calibri"/>
                <a:cs typeface="Calibri"/>
              </a:rPr>
              <a:t>ys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em</a:t>
            </a:r>
            <a:r>
              <a:rPr sz="3300" spc="-30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bounda</a:t>
            </a:r>
            <a:r>
              <a:rPr sz="3300" spc="9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y</a:t>
            </a:r>
            <a:r>
              <a:rPr sz="3300" spc="-100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6429" y="3965448"/>
            <a:ext cx="132696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shown,</a:t>
            </a:r>
            <a:r>
              <a:rPr sz="3300" spc="-6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80608" y="3965448"/>
            <a:ext cx="85409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-29" baseline="2482" dirty="0" smtClean="0">
                <a:latin typeface="Calibri"/>
                <a:cs typeface="Calibri"/>
              </a:rPr>
              <a:t>s</a:t>
            </a:r>
            <a:r>
              <a:rPr sz="3300" spc="-19" baseline="2482" dirty="0" smtClean="0">
                <a:latin typeface="Calibri"/>
                <a:cs typeface="Calibri"/>
              </a:rPr>
              <a:t>ys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4017" y="3965448"/>
            <a:ext cx="131061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is</a:t>
            </a:r>
            <a:r>
              <a:rPr sz="3300" spc="-13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sumed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9589" y="6666279"/>
            <a:ext cx="2006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728851" y="1524000"/>
            <a:ext cx="1495425" cy="200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83155" y="4320158"/>
            <a:ext cx="134746" cy="144780"/>
          </a:xfrm>
          <a:custGeom>
            <a:avLst/>
            <a:gdLst/>
            <a:ahLst/>
            <a:cxnLst/>
            <a:rect l="l" t="t" r="r" b="b"/>
            <a:pathLst>
              <a:path w="134746" h="144779">
                <a:moveTo>
                  <a:pt x="0" y="72390"/>
                </a:moveTo>
                <a:lnTo>
                  <a:pt x="1445" y="57413"/>
                </a:lnTo>
                <a:lnTo>
                  <a:pt x="5583" y="43503"/>
                </a:lnTo>
                <a:lnTo>
                  <a:pt x="12120" y="30976"/>
                </a:lnTo>
                <a:lnTo>
                  <a:pt x="20761" y="20145"/>
                </a:lnTo>
                <a:lnTo>
                  <a:pt x="31210" y="11325"/>
                </a:lnTo>
                <a:lnTo>
                  <a:pt x="43172" y="4829"/>
                </a:lnTo>
                <a:lnTo>
                  <a:pt x="56354" y="973"/>
                </a:lnTo>
                <a:lnTo>
                  <a:pt x="67437" y="0"/>
                </a:lnTo>
                <a:lnTo>
                  <a:pt x="81378" y="1551"/>
                </a:lnTo>
                <a:lnTo>
                  <a:pt x="94323" y="5994"/>
                </a:lnTo>
                <a:lnTo>
                  <a:pt x="105978" y="13015"/>
                </a:lnTo>
                <a:lnTo>
                  <a:pt x="116052" y="22298"/>
                </a:lnTo>
                <a:lnTo>
                  <a:pt x="124251" y="33528"/>
                </a:lnTo>
                <a:lnTo>
                  <a:pt x="130283" y="46390"/>
                </a:lnTo>
                <a:lnTo>
                  <a:pt x="133855" y="60568"/>
                </a:lnTo>
                <a:lnTo>
                  <a:pt x="134746" y="72390"/>
                </a:lnTo>
                <a:lnTo>
                  <a:pt x="133305" y="87379"/>
                </a:lnTo>
                <a:lnTo>
                  <a:pt x="129174" y="101299"/>
                </a:lnTo>
                <a:lnTo>
                  <a:pt x="122648" y="113834"/>
                </a:lnTo>
                <a:lnTo>
                  <a:pt x="114018" y="124669"/>
                </a:lnTo>
                <a:lnTo>
                  <a:pt x="103577" y="133488"/>
                </a:lnTo>
                <a:lnTo>
                  <a:pt x="91617" y="139977"/>
                </a:lnTo>
                <a:lnTo>
                  <a:pt x="78432" y="143821"/>
                </a:lnTo>
                <a:lnTo>
                  <a:pt x="67437" y="144780"/>
                </a:lnTo>
                <a:lnTo>
                  <a:pt x="53501" y="143231"/>
                </a:lnTo>
                <a:lnTo>
                  <a:pt x="40551" y="138795"/>
                </a:lnTo>
                <a:lnTo>
                  <a:pt x="28881" y="131785"/>
                </a:lnTo>
                <a:lnTo>
                  <a:pt x="18787" y="122517"/>
                </a:lnTo>
                <a:lnTo>
                  <a:pt x="10564" y="111304"/>
                </a:lnTo>
                <a:lnTo>
                  <a:pt x="4506" y="98461"/>
                </a:lnTo>
                <a:lnTo>
                  <a:pt x="908" y="84301"/>
                </a:lnTo>
                <a:lnTo>
                  <a:pt x="0" y="72390"/>
                </a:lnTo>
                <a:close/>
              </a:path>
            </a:pathLst>
          </a:custGeom>
          <a:ln w="1778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44750" y="4458589"/>
            <a:ext cx="888" cy="125856"/>
          </a:xfrm>
          <a:custGeom>
            <a:avLst/>
            <a:gdLst/>
            <a:ahLst/>
            <a:cxnLst/>
            <a:rect l="l" t="t" r="r" b="b"/>
            <a:pathLst>
              <a:path w="888" h="125857">
                <a:moveTo>
                  <a:pt x="0" y="0"/>
                </a:moveTo>
                <a:lnTo>
                  <a:pt x="888" y="125856"/>
                </a:lnTo>
              </a:path>
            </a:pathLst>
          </a:custGeom>
          <a:ln w="1778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39213" y="4492117"/>
            <a:ext cx="210057" cy="1015"/>
          </a:xfrm>
          <a:custGeom>
            <a:avLst/>
            <a:gdLst/>
            <a:ahLst/>
            <a:cxnLst/>
            <a:rect l="l" t="t" r="r" b="b"/>
            <a:pathLst>
              <a:path w="210057" h="1015">
                <a:moveTo>
                  <a:pt x="0" y="0"/>
                </a:moveTo>
                <a:lnTo>
                  <a:pt x="210057" y="1015"/>
                </a:lnTo>
              </a:path>
            </a:pathLst>
          </a:custGeom>
          <a:ln w="1778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03018" y="4584446"/>
            <a:ext cx="282320" cy="150876"/>
          </a:xfrm>
          <a:custGeom>
            <a:avLst/>
            <a:gdLst/>
            <a:ahLst/>
            <a:cxnLst/>
            <a:rect l="l" t="t" r="r" b="b"/>
            <a:pathLst>
              <a:path w="282320" h="150875">
                <a:moveTo>
                  <a:pt x="0" y="150875"/>
                </a:moveTo>
                <a:lnTo>
                  <a:pt x="141224" y="0"/>
                </a:lnTo>
                <a:lnTo>
                  <a:pt x="282320" y="150875"/>
                </a:lnTo>
              </a:path>
            </a:pathLst>
          </a:custGeom>
          <a:ln w="1778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60550" y="4096893"/>
            <a:ext cx="1265936" cy="1207770"/>
          </a:xfrm>
          <a:custGeom>
            <a:avLst/>
            <a:gdLst/>
            <a:ahLst/>
            <a:cxnLst/>
            <a:rect l="l" t="t" r="r" b="b"/>
            <a:pathLst>
              <a:path w="1265936" h="1207770">
                <a:moveTo>
                  <a:pt x="0" y="0"/>
                </a:moveTo>
                <a:lnTo>
                  <a:pt x="1265936" y="1207769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19961" y="3945890"/>
            <a:ext cx="1359662" cy="1509776"/>
          </a:xfrm>
          <a:custGeom>
            <a:avLst/>
            <a:gdLst/>
            <a:ahLst/>
            <a:cxnLst/>
            <a:rect l="l" t="t" r="r" b="b"/>
            <a:pathLst>
              <a:path w="1359662" h="1509776">
                <a:moveTo>
                  <a:pt x="0" y="1509776"/>
                </a:moveTo>
                <a:lnTo>
                  <a:pt x="1359662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99738" y="425094"/>
            <a:ext cx="1221757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Ac</a:t>
            </a:r>
            <a:r>
              <a:rPr sz="6000" spc="-25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or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7829" y="1668191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6429" y="1684908"/>
            <a:ext cx="3659489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meone</a:t>
            </a:r>
            <a:r>
              <a:rPr sz="3300" spc="-54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r</a:t>
            </a:r>
            <a:r>
              <a:rPr sz="3300" spc="-1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m</a:t>
            </a:r>
            <a:r>
              <a:rPr sz="3300" spc="-14" baseline="2482" dirty="0" smtClean="0">
                <a:latin typeface="Calibri"/>
                <a:cs typeface="Calibri"/>
              </a:rPr>
              <a:t>e</a:t>
            </a:r>
            <a:r>
              <a:rPr sz="3300" spc="0" baseline="2482" dirty="0" smtClean="0">
                <a:latin typeface="Calibri"/>
                <a:cs typeface="Calibri"/>
              </a:rPr>
              <a:t>thing</a:t>
            </a:r>
            <a:r>
              <a:rPr sz="3300" spc="-84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utside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 smtClean="0">
                <a:latin typeface="Calibri"/>
                <a:cs typeface="Calibri"/>
              </a:rPr>
              <a:t>the</a:t>
            </a:r>
            <a:r>
              <a:rPr sz="3300" spc="-19" baseline="1241" dirty="0" smtClean="0">
                <a:latin typeface="Calibri"/>
                <a:cs typeface="Calibri"/>
              </a:rPr>
              <a:t> </a:t>
            </a:r>
            <a:r>
              <a:rPr sz="3300" spc="-29" baseline="1241" dirty="0" smtClean="0">
                <a:latin typeface="Calibri"/>
                <a:cs typeface="Calibri"/>
              </a:rPr>
              <a:t>s</a:t>
            </a:r>
            <a:r>
              <a:rPr sz="3300" spc="-19" baseline="1241" dirty="0" smtClean="0">
                <a:latin typeface="Calibri"/>
                <a:cs typeface="Calibri"/>
              </a:rPr>
              <a:t>ys</a:t>
            </a:r>
            <a:r>
              <a:rPr sz="3300" spc="-29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em</a:t>
            </a:r>
            <a:r>
              <a:rPr sz="3300" spc="-40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th</a:t>
            </a:r>
            <a:r>
              <a:rPr sz="3300" spc="-25" baseline="1241" dirty="0" smtClean="0">
                <a:latin typeface="Calibri"/>
                <a:cs typeface="Calibri"/>
              </a:rPr>
              <a:t>a</a:t>
            </a:r>
            <a:r>
              <a:rPr sz="3300" spc="0" baseline="1241" dirty="0" smtClean="0">
                <a:latin typeface="Calibri"/>
                <a:cs typeface="Calibri"/>
              </a:rPr>
              <a:t>t</a:t>
            </a:r>
            <a:r>
              <a:rPr sz="3300" spc="-1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i</a:t>
            </a:r>
            <a:r>
              <a:rPr sz="3300" spc="-25" baseline="1241" dirty="0" smtClean="0">
                <a:latin typeface="Calibri"/>
                <a:cs typeface="Calibri"/>
              </a:rPr>
              <a:t>n</a:t>
            </a:r>
            <a:r>
              <a:rPr sz="3300" spc="-29" baseline="1241" dirty="0" smtClean="0">
                <a:latin typeface="Calibri"/>
                <a:cs typeface="Calibri"/>
              </a:rPr>
              <a:t>t</a:t>
            </a:r>
            <a:r>
              <a:rPr sz="3300" spc="0" baseline="1241" dirty="0" smtClean="0">
                <a:latin typeface="Calibri"/>
                <a:cs typeface="Calibri"/>
              </a:rPr>
              <a:t>e</a:t>
            </a:r>
            <a:r>
              <a:rPr sz="3300" spc="-44" baseline="1241" dirty="0" smtClean="0">
                <a:latin typeface="Calibri"/>
                <a:cs typeface="Calibri"/>
              </a:rPr>
              <a:t>r</a:t>
            </a:r>
            <a:r>
              <a:rPr sz="3300" spc="0" baseline="1241" dirty="0" smtClean="0">
                <a:latin typeface="Calibri"/>
                <a:cs typeface="Calibri"/>
              </a:rPr>
              <a:t>acts</a:t>
            </a:r>
            <a:r>
              <a:rPr sz="3300" spc="-65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with</a:t>
            </a:r>
            <a:r>
              <a:rPr sz="3300" spc="-39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7829" y="2808524"/>
            <a:ext cx="19496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Wingdings"/>
                <a:cs typeface="Wingdings"/>
              </a:rPr>
              <a:t>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6429" y="2825242"/>
            <a:ext cx="2797586" cy="639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Ac</a:t>
            </a:r>
            <a:r>
              <a:rPr sz="3300" spc="-34" baseline="2482" dirty="0" smtClean="0">
                <a:latin typeface="Calibri"/>
                <a:cs typeface="Calibri"/>
              </a:rPr>
              <a:t>t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-10" baseline="2482" dirty="0" smtClean="0">
                <a:latin typeface="Calibri"/>
                <a:cs typeface="Calibri"/>
              </a:rPr>
              <a:t> </a:t>
            </a:r>
            <a:r>
              <a:rPr sz="3300" spc="-19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ep</a:t>
            </a:r>
            <a:r>
              <a:rPr sz="3300" spc="-25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ese</a:t>
            </a:r>
            <a:r>
              <a:rPr sz="3300" spc="-19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-72" baseline="2482" dirty="0" smtClean="0">
                <a:latin typeface="Calibri"/>
                <a:cs typeface="Calibri"/>
              </a:rPr>
              <a:t> </a:t>
            </a:r>
            <a:r>
              <a:rPr sz="3300" spc="9" baseline="2482" dirty="0" smtClean="0">
                <a:latin typeface="Calibri"/>
                <a:cs typeface="Calibri"/>
              </a:rPr>
              <a:t>“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les”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 smtClean="0">
                <a:latin typeface="Calibri"/>
                <a:cs typeface="Calibri"/>
              </a:rPr>
              <a:t>individuals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1484" y="2825242"/>
            <a:ext cx="454057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not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3262" y="4836826"/>
            <a:ext cx="850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Smith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9589" y="6666279"/>
            <a:ext cx="2006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888888"/>
                </a:solidFill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085850"/>
          </a:xfrm>
        </p:spPr>
        <p:txBody>
          <a:bodyPr/>
          <a:lstStyle/>
          <a:p>
            <a:r>
              <a:rPr lang="en-US" dirty="0"/>
              <a:t>Actors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3151"/>
            <a:ext cx="8305800" cy="357984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400" b="0" dirty="0"/>
              <a:t>An actor represents a set of roles that users of use case play when interacting with these use cases</a:t>
            </a:r>
            <a:r>
              <a:rPr lang="en-US" sz="2400" b="0" dirty="0" smtClean="0"/>
              <a:t>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400" b="0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400" b="0" dirty="0"/>
              <a:t>Actors can be human or automated systems</a:t>
            </a:r>
            <a:r>
              <a:rPr lang="en-US" sz="2400" b="0" dirty="0" smtClean="0"/>
              <a:t>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400" b="0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400" b="0" dirty="0"/>
              <a:t>Actors are entities which require help from the system to perform their task or are needed to execute the system’s functions</a:t>
            </a:r>
            <a:r>
              <a:rPr lang="en-US" sz="2400" b="0" dirty="0" smtClean="0"/>
              <a:t>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lang="en-US" sz="2400" b="0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400" b="0" dirty="0"/>
              <a:t>Actors are not part of the system.</a:t>
            </a:r>
          </a:p>
        </p:txBody>
      </p:sp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7239000" y="4191000"/>
            <a:ext cx="914400" cy="1390650"/>
            <a:chOff x="4032" y="336"/>
            <a:chExt cx="576" cy="876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4176" y="3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4272" y="5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4272" y="62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4128" y="62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4272" y="86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>
              <a:off x="4176" y="86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032" y="960"/>
              <a:ext cx="5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rtl="0"/>
              <a:r>
                <a:rPr lang="en-US" sz="2000" dirty="0" smtClean="0">
                  <a:latin typeface="Times New Roman" charset="0"/>
                </a:rPr>
                <a:t>Name</a:t>
              </a:r>
              <a:endParaRPr lang="en-US" sz="2400" b="0" dirty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6724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Use Cases and Actors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2960" y="1100628"/>
            <a:ext cx="7940040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b="0" dirty="0"/>
              <a:t>From the perspective of a given actor, a use case does something that is of value to the actor, such as calculate a result or change the state of an object</a:t>
            </a:r>
            <a:r>
              <a:rPr lang="en-US" sz="2400" b="0" dirty="0" smtClean="0"/>
              <a:t>.</a:t>
            </a:r>
          </a:p>
          <a:p>
            <a:pPr marL="0" indent="0"/>
            <a:endParaRPr lang="en-US" sz="2400" b="0" dirty="0"/>
          </a:p>
          <a:p>
            <a:pPr>
              <a:buFont typeface="Arial"/>
              <a:buChar char="•"/>
            </a:pPr>
            <a:r>
              <a:rPr lang="en-US" sz="2400" b="0" dirty="0"/>
              <a:t>The Actors define the environments in which the system lives</a:t>
            </a:r>
          </a:p>
        </p:txBody>
      </p:sp>
    </p:spTree>
    <p:extLst>
      <p:ext uri="{BB962C8B-B14F-4D97-AF65-F5344CB8AC3E}">
        <p14:creationId xmlns:p14="http://schemas.microsoft.com/office/powerpoint/2010/main" xmlns="" val="1437290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267</TotalTime>
  <Words>1011</Words>
  <Application>Microsoft Office PowerPoint</Application>
  <PresentationFormat>On-screen Show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Slide 1</vt:lpstr>
      <vt:lpstr>What is a Use-Case</vt:lpstr>
      <vt:lpstr>User Goals versus User Interactions</vt:lpstr>
      <vt:lpstr>Goals and Interactions</vt:lpstr>
      <vt:lpstr>Slide 5</vt:lpstr>
      <vt:lpstr>Slide 6</vt:lpstr>
      <vt:lpstr>Slide 7</vt:lpstr>
      <vt:lpstr>Actors</vt:lpstr>
      <vt:lpstr>Use Cases and Actors</vt:lpstr>
      <vt:lpstr>Slide 10</vt:lpstr>
      <vt:lpstr>Relationships between Use Cases</vt:lpstr>
      <vt:lpstr>Slide 12</vt:lpstr>
      <vt:lpstr>Online Car Rental System</vt:lpstr>
      <vt:lpstr>Use Case Diagram – 1 (No use of includes/extends)</vt:lpstr>
      <vt:lpstr>Use Case Description 1 - Create a New Reservation</vt:lpstr>
      <vt:lpstr>Slide 16</vt:lpstr>
      <vt:lpstr>Use Case Diagram – 2 (Use of includes/extends)</vt:lpstr>
      <vt:lpstr>Use Case Description 2  Create a New Reservation</vt:lpstr>
      <vt:lpstr>Alternative Flows – UCD 1</vt:lpstr>
      <vt:lpstr>Extra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Nouf</dc:creator>
  <cp:lastModifiedBy>Nouf</cp:lastModifiedBy>
  <cp:revision>98</cp:revision>
  <dcterms:modified xsi:type="dcterms:W3CDTF">2017-03-27T19:24:00Z</dcterms:modified>
</cp:coreProperties>
</file>