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305" r:id="rId3"/>
    <p:sldId id="306" r:id="rId4"/>
    <p:sldId id="307" r:id="rId5"/>
    <p:sldId id="275" r:id="rId6"/>
    <p:sldId id="276" r:id="rId7"/>
    <p:sldId id="277" r:id="rId8"/>
    <p:sldId id="315" r:id="rId9"/>
    <p:sldId id="316" r:id="rId10"/>
    <p:sldId id="278" r:id="rId11"/>
    <p:sldId id="317" r:id="rId12"/>
    <p:sldId id="318" r:id="rId13"/>
    <p:sldId id="320" r:id="rId14"/>
    <p:sldId id="321" r:id="rId15"/>
    <p:sldId id="322" r:id="rId16"/>
    <p:sldId id="323" r:id="rId17"/>
    <p:sldId id="324" r:id="rId18"/>
    <p:sldId id="325" r:id="rId19"/>
    <p:sldId id="326" r:id="rId20"/>
    <p:sldId id="327" r:id="rId21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D0065BE-0657-4A47-90AD-C21C55E16B19}" type="datetime4">
              <a:rPr lang="en-US" smtClean="0"/>
              <a:pPr/>
              <a:t>March 27, 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March 27,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March 27,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March 27,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647D2193-4505-4A75-99BB-880C6989A757}" type="datetime4">
              <a:rPr lang="en-US" smtClean="0"/>
              <a:pPr/>
              <a:t>March 27,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March 27,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March 27, 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March 27,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March 27, 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March 27,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March 27,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March 27, 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gyan.frcrce.ac.in/~surve/OOAD/UCD/UCD_CaseStudy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2590038" y="2613405"/>
            <a:ext cx="4048410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lang="en-US" sz="4400" b="1" baseline="3413" dirty="0" smtClean="0">
                <a:solidFill>
                  <a:srgbClr val="888888"/>
                </a:solidFill>
                <a:cs typeface="Calibri"/>
              </a:rPr>
              <a:t>Use Cases</a:t>
            </a:r>
            <a:endParaRPr lang="en-US" sz="4400" b="1" dirty="0" smtClean="0">
              <a:cs typeface="Calibri"/>
            </a:endParaRPr>
          </a:p>
          <a:p>
            <a:pPr marL="12700">
              <a:lnSpc>
                <a:spcPts val="3360"/>
              </a:lnSpc>
              <a:spcBef>
                <a:spcPts val="168"/>
              </a:spcBef>
            </a:pPr>
            <a:endParaRPr lang="en-US" sz="4400" b="1" dirty="0" smtClean="0">
              <a:cs typeface="Calibri"/>
            </a:endParaRPr>
          </a:p>
          <a:p>
            <a:pPr marL="12700">
              <a:lnSpc>
                <a:spcPts val="4585"/>
              </a:lnSpc>
              <a:spcBef>
                <a:spcPts val="229"/>
              </a:spcBef>
            </a:pPr>
            <a:endParaRPr sz="44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24000" y="3995928"/>
            <a:ext cx="6172200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endParaRPr sz="3600" b="1" dirty="0">
              <a:latin typeface="+mj-lt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01747" y="3995928"/>
            <a:ext cx="2042074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endParaRPr sz="32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506460" y="6461454"/>
            <a:ext cx="12445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spc="0" dirty="0" smtClean="0">
                <a:solidFill>
                  <a:srgbClr val="888888"/>
                </a:solidFill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533400" y="1517650"/>
            <a:ext cx="3886200" cy="16827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630929" y="425094"/>
            <a:ext cx="878637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5"/>
              </a:lnSpc>
              <a:spcBef>
                <a:spcPts val="208"/>
              </a:spcBef>
            </a:pPr>
            <a:r>
              <a:rPr sz="6000" spc="0" baseline="3413" dirty="0" smtClean="0">
                <a:latin typeface="Calibri"/>
                <a:cs typeface="Calibri"/>
              </a:rPr>
              <a:t>Use</a:t>
            </a:r>
            <a:endParaRPr sz="4000" dirty="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523128" y="425094"/>
            <a:ext cx="1066829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5"/>
              </a:lnSpc>
              <a:spcBef>
                <a:spcPts val="208"/>
              </a:spcBef>
            </a:pPr>
            <a:r>
              <a:rPr sz="6000" spc="0" baseline="3413" dirty="0" smtClean="0">
                <a:latin typeface="Calibri"/>
                <a:cs typeface="Calibri"/>
              </a:rPr>
              <a:t>Case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727829" y="1668191"/>
            <a:ext cx="194966" cy="3042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956429" y="1684908"/>
            <a:ext cx="3542459" cy="25177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1833">
              <a:lnSpc>
                <a:spcPts val="2340"/>
              </a:lnSpc>
              <a:spcBef>
                <a:spcPts val="117"/>
              </a:spcBef>
            </a:pPr>
            <a:r>
              <a:rPr sz="3300" spc="0" baseline="2482" dirty="0" smtClean="0">
                <a:latin typeface="Calibri"/>
                <a:cs typeface="Calibri"/>
              </a:rPr>
              <a:t>A</a:t>
            </a:r>
            <a:r>
              <a:rPr sz="3300" spc="-7" baseline="2482" dirty="0" smtClean="0">
                <a:latin typeface="Calibri"/>
                <a:cs typeface="Calibri"/>
              </a:rPr>
              <a:t> </a:t>
            </a:r>
            <a:r>
              <a:rPr sz="3300" spc="0" baseline="2482" dirty="0" smtClean="0">
                <a:latin typeface="Calibri"/>
                <a:cs typeface="Calibri"/>
              </a:rPr>
              <a:t>use</a:t>
            </a:r>
            <a:r>
              <a:rPr sz="3300" spc="-21" baseline="2482" dirty="0" smtClean="0">
                <a:latin typeface="Calibri"/>
                <a:cs typeface="Calibri"/>
              </a:rPr>
              <a:t> </a:t>
            </a:r>
            <a:r>
              <a:rPr sz="3300" spc="-29" baseline="2482" dirty="0" smtClean="0">
                <a:latin typeface="Calibri"/>
                <a:cs typeface="Calibri"/>
              </a:rPr>
              <a:t>c</a:t>
            </a:r>
            <a:r>
              <a:rPr sz="3300" spc="0" baseline="2482" dirty="0" smtClean="0">
                <a:latin typeface="Calibri"/>
                <a:cs typeface="Calibri"/>
              </a:rPr>
              <a:t>a</a:t>
            </a:r>
            <a:r>
              <a:rPr sz="3300" spc="4" baseline="2482" dirty="0" smtClean="0">
                <a:latin typeface="Calibri"/>
                <a:cs typeface="Calibri"/>
              </a:rPr>
              <a:t>s</a:t>
            </a:r>
            <a:r>
              <a:rPr sz="3300" spc="0" baseline="2482" dirty="0" smtClean="0">
                <a:latin typeface="Calibri"/>
                <a:cs typeface="Calibri"/>
              </a:rPr>
              <a:t>e</a:t>
            </a:r>
            <a:r>
              <a:rPr sz="3300" spc="-29" baseline="2482" dirty="0" smtClean="0">
                <a:latin typeface="Calibri"/>
                <a:cs typeface="Calibri"/>
              </a:rPr>
              <a:t> </a:t>
            </a:r>
            <a:r>
              <a:rPr sz="3300" spc="9" baseline="2482" dirty="0" smtClean="0">
                <a:latin typeface="Calibri"/>
                <a:cs typeface="Calibri"/>
              </a:rPr>
              <a:t>a</a:t>
            </a:r>
            <a:r>
              <a:rPr sz="3300" spc="0" baseline="2482" dirty="0" smtClean="0">
                <a:latin typeface="Calibri"/>
                <a:cs typeface="Calibri"/>
              </a:rPr>
              <a:t>ch</a:t>
            </a:r>
            <a:r>
              <a:rPr sz="3300" spc="-4" baseline="2482" dirty="0" smtClean="0">
                <a:latin typeface="Calibri"/>
                <a:cs typeface="Calibri"/>
              </a:rPr>
              <a:t>i</a:t>
            </a:r>
            <a:r>
              <a:rPr sz="3300" spc="-9" baseline="2482" dirty="0" smtClean="0">
                <a:latin typeface="Calibri"/>
                <a:cs typeface="Calibri"/>
              </a:rPr>
              <a:t>e</a:t>
            </a:r>
            <a:r>
              <a:rPr sz="3300" spc="-19" baseline="2482" dirty="0" smtClean="0">
                <a:latin typeface="Calibri"/>
                <a:cs typeface="Calibri"/>
              </a:rPr>
              <a:t>v</a:t>
            </a:r>
            <a:r>
              <a:rPr sz="3300" spc="0" baseline="2482" dirty="0" smtClean="0">
                <a:latin typeface="Calibri"/>
                <a:cs typeface="Calibri"/>
              </a:rPr>
              <a:t>es</a:t>
            </a:r>
            <a:r>
              <a:rPr sz="3300" spc="-66" baseline="2482" dirty="0" smtClean="0">
                <a:latin typeface="Calibri"/>
                <a:cs typeface="Calibri"/>
              </a:rPr>
              <a:t> </a:t>
            </a:r>
            <a:r>
              <a:rPr sz="3300" spc="0" baseline="2482" dirty="0" smtClean="0">
                <a:latin typeface="Calibri"/>
                <a:cs typeface="Calibri"/>
              </a:rPr>
              <a:t>a</a:t>
            </a:r>
            <a:r>
              <a:rPr sz="3300" spc="-10" baseline="2482" dirty="0" smtClean="0">
                <a:latin typeface="Calibri"/>
                <a:cs typeface="Calibri"/>
              </a:rPr>
              <a:t> </a:t>
            </a:r>
            <a:r>
              <a:rPr sz="3300" spc="-14" baseline="2482" dirty="0" smtClean="0">
                <a:latin typeface="Calibri"/>
                <a:cs typeface="Calibri"/>
              </a:rPr>
              <a:t>g</a:t>
            </a:r>
            <a:r>
              <a:rPr sz="3300" spc="4" baseline="2482" dirty="0" smtClean="0">
                <a:latin typeface="Calibri"/>
                <a:cs typeface="Calibri"/>
              </a:rPr>
              <a:t>o</a:t>
            </a:r>
            <a:r>
              <a:rPr sz="3300" spc="0" baseline="2482" dirty="0" smtClean="0">
                <a:latin typeface="Calibri"/>
                <a:cs typeface="Calibri"/>
              </a:rPr>
              <a:t>al</a:t>
            </a:r>
            <a:r>
              <a:rPr sz="3300" spc="-37" baseline="2482" dirty="0" smtClean="0">
                <a:latin typeface="Calibri"/>
                <a:cs typeface="Calibri"/>
              </a:rPr>
              <a:t> </a:t>
            </a:r>
            <a:r>
              <a:rPr sz="3300" spc="0" baseline="2482" dirty="0" smtClean="0">
                <a:latin typeface="Calibri"/>
                <a:cs typeface="Calibri"/>
              </a:rPr>
              <a:t>of</a:t>
            </a:r>
            <a:endParaRPr sz="2200">
              <a:latin typeface="Calibri"/>
              <a:cs typeface="Calibri"/>
            </a:endParaRPr>
          </a:p>
          <a:p>
            <a:pPr marL="12700" marR="41833">
              <a:lnSpc>
                <a:spcPts val="2640"/>
              </a:lnSpc>
              <a:spcBef>
                <a:spcPts val="15"/>
              </a:spcBef>
            </a:pPr>
            <a:r>
              <a:rPr sz="3300" spc="-29" baseline="1241" dirty="0" smtClean="0">
                <a:latin typeface="Calibri"/>
                <a:cs typeface="Calibri"/>
              </a:rPr>
              <a:t>v</a:t>
            </a:r>
            <a:r>
              <a:rPr sz="3300" spc="0" baseline="1241" dirty="0" smtClean="0">
                <a:latin typeface="Calibri"/>
                <a:cs typeface="Calibri"/>
              </a:rPr>
              <a:t>alue</a:t>
            </a:r>
            <a:r>
              <a:rPr sz="3300" spc="-47" baseline="1241" dirty="0" smtClean="0">
                <a:latin typeface="Calibri"/>
                <a:cs typeface="Calibri"/>
              </a:rPr>
              <a:t> </a:t>
            </a:r>
            <a:r>
              <a:rPr sz="3300" spc="-29" baseline="1241" dirty="0" smtClean="0">
                <a:latin typeface="Calibri"/>
                <a:cs typeface="Calibri"/>
              </a:rPr>
              <a:t>t</a:t>
            </a:r>
            <a:r>
              <a:rPr sz="3300" spc="0" baseline="1241" dirty="0" smtClean="0">
                <a:latin typeface="Calibri"/>
                <a:cs typeface="Calibri"/>
              </a:rPr>
              <a:t>o</a:t>
            </a:r>
            <a:r>
              <a:rPr sz="3300" spc="-1" baseline="1241" dirty="0" smtClean="0">
                <a:latin typeface="Calibri"/>
                <a:cs typeface="Calibri"/>
              </a:rPr>
              <a:t> </a:t>
            </a:r>
            <a:r>
              <a:rPr sz="3300" spc="0" baseline="1241" dirty="0" smtClean="0">
                <a:latin typeface="Calibri"/>
                <a:cs typeface="Calibri"/>
              </a:rPr>
              <a:t>an</a:t>
            </a:r>
            <a:r>
              <a:rPr sz="3300" spc="-22" baseline="1241" dirty="0" smtClean="0">
                <a:latin typeface="Calibri"/>
                <a:cs typeface="Calibri"/>
              </a:rPr>
              <a:t> </a:t>
            </a:r>
            <a:r>
              <a:rPr sz="3300" spc="0" baseline="1241" dirty="0" smtClean="0">
                <a:latin typeface="Calibri"/>
                <a:cs typeface="Calibri"/>
              </a:rPr>
              <a:t>ac</a:t>
            </a:r>
            <a:r>
              <a:rPr sz="3300" spc="-29" baseline="1241" dirty="0" smtClean="0">
                <a:latin typeface="Calibri"/>
                <a:cs typeface="Calibri"/>
              </a:rPr>
              <a:t>t</a:t>
            </a:r>
            <a:r>
              <a:rPr sz="3300" spc="4" baseline="1241" dirty="0" smtClean="0">
                <a:latin typeface="Calibri"/>
                <a:cs typeface="Calibri"/>
              </a:rPr>
              <a:t>o</a:t>
            </a:r>
            <a:r>
              <a:rPr sz="3300" spc="0" baseline="1241" dirty="0" smtClean="0">
                <a:latin typeface="Calibri"/>
                <a:cs typeface="Calibri"/>
              </a:rPr>
              <a:t>r</a:t>
            </a:r>
            <a:endParaRPr sz="2200">
              <a:latin typeface="Calibri"/>
              <a:cs typeface="Calibri"/>
            </a:endParaRPr>
          </a:p>
          <a:p>
            <a:pPr marL="12700" marR="154334">
              <a:lnSpc>
                <a:spcPts val="2685"/>
              </a:lnSpc>
              <a:spcBef>
                <a:spcPts val="352"/>
              </a:spcBef>
            </a:pPr>
            <a:r>
              <a:rPr sz="2200" spc="0" dirty="0" smtClean="0">
                <a:latin typeface="Calibri"/>
                <a:cs typeface="Calibri"/>
              </a:rPr>
              <a:t>D</a:t>
            </a:r>
            <a:r>
              <a:rPr sz="2200" spc="-19" dirty="0" smtClean="0">
                <a:latin typeface="Calibri"/>
                <a:cs typeface="Calibri"/>
              </a:rPr>
              <a:t>e</a:t>
            </a:r>
            <a:r>
              <a:rPr sz="2200" spc="0" dirty="0" smtClean="0">
                <a:latin typeface="Calibri"/>
                <a:cs typeface="Calibri"/>
              </a:rPr>
              <a:t>fines</a:t>
            </a:r>
            <a:r>
              <a:rPr sz="2200" spc="-24" dirty="0" smtClean="0">
                <a:latin typeface="Calibri"/>
                <a:cs typeface="Calibri"/>
              </a:rPr>
              <a:t> </a:t>
            </a:r>
            <a:r>
              <a:rPr sz="2200" spc="0" dirty="0" smtClean="0">
                <a:latin typeface="Calibri"/>
                <a:cs typeface="Calibri"/>
              </a:rPr>
              <a:t>a </a:t>
            </a:r>
            <a:r>
              <a:rPr sz="2200" spc="-29" dirty="0" smtClean="0">
                <a:latin typeface="Calibri"/>
                <a:cs typeface="Calibri"/>
              </a:rPr>
              <a:t>t</a:t>
            </a:r>
            <a:r>
              <a:rPr sz="2200" spc="0" dirty="0" smtClean="0">
                <a:latin typeface="Calibri"/>
                <a:cs typeface="Calibri"/>
              </a:rPr>
              <a:t>a</a:t>
            </a:r>
            <a:r>
              <a:rPr sz="2200" spc="4" dirty="0" smtClean="0">
                <a:latin typeface="Calibri"/>
                <a:cs typeface="Calibri"/>
              </a:rPr>
              <a:t>s</a:t>
            </a:r>
            <a:r>
              <a:rPr sz="2200" spc="0" dirty="0" smtClean="0">
                <a:latin typeface="Calibri"/>
                <a:cs typeface="Calibri"/>
              </a:rPr>
              <a:t>k</a:t>
            </a:r>
            <a:r>
              <a:rPr sz="2200" spc="-29" dirty="0" smtClean="0">
                <a:latin typeface="Calibri"/>
                <a:cs typeface="Calibri"/>
              </a:rPr>
              <a:t> </a:t>
            </a:r>
            <a:r>
              <a:rPr sz="2200" spc="0" dirty="0" smtClean="0">
                <a:latin typeface="Calibri"/>
                <a:cs typeface="Calibri"/>
              </a:rPr>
              <a:t>whi</a:t>
            </a:r>
            <a:r>
              <a:rPr sz="2200" spc="-9" dirty="0" smtClean="0">
                <a:latin typeface="Calibri"/>
                <a:cs typeface="Calibri"/>
              </a:rPr>
              <a:t>c</a:t>
            </a:r>
            <a:r>
              <a:rPr sz="2200" spc="0" dirty="0" smtClean="0">
                <a:latin typeface="Calibri"/>
                <a:cs typeface="Calibri"/>
              </a:rPr>
              <a:t>h mu</a:t>
            </a:r>
            <a:r>
              <a:rPr sz="2200" spc="-25" dirty="0" smtClean="0">
                <a:latin typeface="Calibri"/>
                <a:cs typeface="Calibri"/>
              </a:rPr>
              <a:t>s</a:t>
            </a:r>
            <a:r>
              <a:rPr sz="2200" spc="0" dirty="0" smtClean="0">
                <a:latin typeface="Calibri"/>
                <a:cs typeface="Calibri"/>
              </a:rPr>
              <a:t>t be </a:t>
            </a:r>
            <a:endParaRPr sz="2200">
              <a:latin typeface="Calibri"/>
              <a:cs typeface="Calibri"/>
            </a:endParaRPr>
          </a:p>
          <a:p>
            <a:pPr marL="12700" marR="154334">
              <a:lnSpc>
                <a:spcPts val="2685"/>
              </a:lnSpc>
              <a:spcBef>
                <a:spcPts val="217"/>
              </a:spcBef>
            </a:pPr>
            <a:r>
              <a:rPr sz="2200" spc="0" dirty="0" smtClean="0">
                <a:latin typeface="Calibri"/>
                <a:cs typeface="Calibri"/>
              </a:rPr>
              <a:t>supp</a:t>
            </a:r>
            <a:r>
              <a:rPr sz="2200" spc="4" dirty="0" smtClean="0">
                <a:latin typeface="Calibri"/>
                <a:cs typeface="Calibri"/>
              </a:rPr>
              <a:t>o</a:t>
            </a:r>
            <a:r>
              <a:rPr sz="2200" spc="0" dirty="0" smtClean="0">
                <a:latin typeface="Calibri"/>
                <a:cs typeface="Calibri"/>
              </a:rPr>
              <a:t>r</a:t>
            </a:r>
            <a:r>
              <a:rPr sz="2200" spc="-25" dirty="0" smtClean="0">
                <a:latin typeface="Calibri"/>
                <a:cs typeface="Calibri"/>
              </a:rPr>
              <a:t>t</a:t>
            </a:r>
            <a:r>
              <a:rPr sz="2200" spc="0" dirty="0" smtClean="0">
                <a:latin typeface="Calibri"/>
                <a:cs typeface="Calibri"/>
              </a:rPr>
              <a:t>ed</a:t>
            </a:r>
            <a:r>
              <a:rPr sz="2200" spc="-82" dirty="0" smtClean="0">
                <a:latin typeface="Calibri"/>
                <a:cs typeface="Calibri"/>
              </a:rPr>
              <a:t> </a:t>
            </a:r>
            <a:r>
              <a:rPr sz="2200" spc="-14" dirty="0" smtClean="0">
                <a:latin typeface="Calibri"/>
                <a:cs typeface="Calibri"/>
              </a:rPr>
              <a:t>b</a:t>
            </a:r>
            <a:r>
              <a:rPr sz="2200" spc="0" dirty="0" smtClean="0">
                <a:latin typeface="Calibri"/>
                <a:cs typeface="Calibri"/>
              </a:rPr>
              <a:t>y</a:t>
            </a:r>
            <a:r>
              <a:rPr sz="2200" spc="-16" dirty="0" smtClean="0">
                <a:latin typeface="Calibri"/>
                <a:cs typeface="Calibri"/>
              </a:rPr>
              <a:t> </a:t>
            </a:r>
            <a:r>
              <a:rPr sz="2200" spc="0" dirty="0" smtClean="0">
                <a:latin typeface="Calibri"/>
                <a:cs typeface="Calibri"/>
              </a:rPr>
              <a:t>the</a:t>
            </a:r>
            <a:r>
              <a:rPr sz="2200" spc="-19" dirty="0" smtClean="0">
                <a:latin typeface="Calibri"/>
                <a:cs typeface="Calibri"/>
              </a:rPr>
              <a:t> </a:t>
            </a:r>
            <a:r>
              <a:rPr sz="2200" spc="-29" dirty="0" smtClean="0">
                <a:latin typeface="Calibri"/>
                <a:cs typeface="Calibri"/>
              </a:rPr>
              <a:t>s</a:t>
            </a:r>
            <a:r>
              <a:rPr sz="2200" spc="-19" dirty="0" smtClean="0">
                <a:latin typeface="Calibri"/>
                <a:cs typeface="Calibri"/>
              </a:rPr>
              <a:t>ys</a:t>
            </a:r>
            <a:r>
              <a:rPr sz="2200" spc="-29" dirty="0" smtClean="0">
                <a:latin typeface="Calibri"/>
                <a:cs typeface="Calibri"/>
              </a:rPr>
              <a:t>t</a:t>
            </a:r>
            <a:r>
              <a:rPr sz="2200" spc="0" dirty="0" smtClean="0">
                <a:latin typeface="Calibri"/>
                <a:cs typeface="Calibri"/>
              </a:rPr>
              <a:t>em </a:t>
            </a:r>
            <a:endParaRPr sz="2200">
              <a:latin typeface="Calibri"/>
              <a:cs typeface="Calibri"/>
            </a:endParaRPr>
          </a:p>
          <a:p>
            <a:pPr marL="12700" marR="154334">
              <a:lnSpc>
                <a:spcPts val="2685"/>
              </a:lnSpc>
              <a:spcBef>
                <a:spcPts val="217"/>
              </a:spcBef>
            </a:pPr>
            <a:r>
              <a:rPr sz="2200" spc="0" dirty="0" smtClean="0">
                <a:latin typeface="Calibri"/>
                <a:cs typeface="Calibri"/>
              </a:rPr>
              <a:t>Wh</a:t>
            </a:r>
            <a:r>
              <a:rPr sz="2200" spc="-19" dirty="0" smtClean="0">
                <a:latin typeface="Calibri"/>
                <a:cs typeface="Calibri"/>
              </a:rPr>
              <a:t>a</a:t>
            </a:r>
            <a:r>
              <a:rPr sz="2200" spc="0" dirty="0" smtClean="0">
                <a:latin typeface="Calibri"/>
                <a:cs typeface="Calibri"/>
              </a:rPr>
              <a:t>t</a:t>
            </a:r>
            <a:r>
              <a:rPr sz="2200" spc="-41" dirty="0" smtClean="0">
                <a:latin typeface="Calibri"/>
                <a:cs typeface="Calibri"/>
              </a:rPr>
              <a:t> </a:t>
            </a:r>
            <a:r>
              <a:rPr sz="2200" spc="-29" dirty="0" smtClean="0">
                <a:latin typeface="Calibri"/>
                <a:cs typeface="Calibri"/>
              </a:rPr>
              <a:t>s</a:t>
            </a:r>
            <a:r>
              <a:rPr sz="2200" spc="-19" dirty="0" smtClean="0">
                <a:latin typeface="Calibri"/>
                <a:cs typeface="Calibri"/>
              </a:rPr>
              <a:t>ys</a:t>
            </a:r>
            <a:r>
              <a:rPr sz="2200" spc="-29" dirty="0" smtClean="0">
                <a:latin typeface="Calibri"/>
                <a:cs typeface="Calibri"/>
              </a:rPr>
              <a:t>t</a:t>
            </a:r>
            <a:r>
              <a:rPr sz="2200" spc="0" dirty="0" smtClean="0">
                <a:latin typeface="Calibri"/>
                <a:cs typeface="Calibri"/>
              </a:rPr>
              <a:t>em</a:t>
            </a:r>
            <a:r>
              <a:rPr sz="2200" spc="-30" dirty="0" smtClean="0">
                <a:latin typeface="Calibri"/>
                <a:cs typeface="Calibri"/>
              </a:rPr>
              <a:t> </a:t>
            </a:r>
            <a:r>
              <a:rPr sz="2200" spc="0" dirty="0" smtClean="0">
                <a:latin typeface="Calibri"/>
                <a:cs typeface="Calibri"/>
              </a:rPr>
              <a:t>is</a:t>
            </a:r>
            <a:r>
              <a:rPr sz="2200" spc="-13" dirty="0" smtClean="0">
                <a:latin typeface="Calibri"/>
                <a:cs typeface="Calibri"/>
              </a:rPr>
              <a:t> </a:t>
            </a:r>
            <a:r>
              <a:rPr sz="2200" spc="-44" dirty="0" smtClean="0">
                <a:latin typeface="Calibri"/>
                <a:cs typeface="Calibri"/>
              </a:rPr>
              <a:t>f</a:t>
            </a:r>
            <a:r>
              <a:rPr sz="2200" spc="4" dirty="0" smtClean="0">
                <a:latin typeface="Calibri"/>
                <a:cs typeface="Calibri"/>
              </a:rPr>
              <a:t>o</a:t>
            </a:r>
            <a:r>
              <a:rPr sz="2200" spc="0" dirty="0" smtClean="0">
                <a:latin typeface="Calibri"/>
                <a:cs typeface="Calibri"/>
              </a:rPr>
              <a:t>r</a:t>
            </a:r>
            <a:r>
              <a:rPr sz="2200" spc="-20" dirty="0" smtClean="0">
                <a:latin typeface="Calibri"/>
                <a:cs typeface="Calibri"/>
              </a:rPr>
              <a:t> </a:t>
            </a:r>
            <a:r>
              <a:rPr sz="2200" spc="0" dirty="0" smtClean="0">
                <a:latin typeface="Calibri"/>
                <a:cs typeface="Calibri"/>
              </a:rPr>
              <a:t>not</a:t>
            </a:r>
            <a:r>
              <a:rPr sz="2200" spc="-30" dirty="0" smtClean="0">
                <a:latin typeface="Calibri"/>
                <a:cs typeface="Calibri"/>
              </a:rPr>
              <a:t> </a:t>
            </a:r>
            <a:r>
              <a:rPr sz="2200" spc="0" dirty="0" smtClean="0">
                <a:latin typeface="Calibri"/>
                <a:cs typeface="Calibri"/>
              </a:rPr>
              <a:t>how</a:t>
            </a:r>
            <a:r>
              <a:rPr sz="2200" spc="-38" dirty="0" smtClean="0">
                <a:latin typeface="Calibri"/>
                <a:cs typeface="Calibri"/>
              </a:rPr>
              <a:t> </a:t>
            </a:r>
            <a:r>
              <a:rPr sz="2200" spc="0" dirty="0" smtClean="0">
                <a:latin typeface="Calibri"/>
                <a:cs typeface="Calibri"/>
              </a:rPr>
              <a:t>it</a:t>
            </a:r>
            <a:endParaRPr sz="2200">
              <a:latin typeface="Calibri"/>
              <a:cs typeface="Calibri"/>
            </a:endParaRPr>
          </a:p>
          <a:p>
            <a:pPr marL="12700" marR="41833">
              <a:lnSpc>
                <a:spcPts val="2420"/>
              </a:lnSpc>
              <a:spcBef>
                <a:spcPts val="338"/>
              </a:spcBef>
            </a:pPr>
            <a:r>
              <a:rPr sz="3300" spc="0" baseline="2482" dirty="0" smtClean="0">
                <a:latin typeface="Calibri"/>
                <a:cs typeface="Calibri"/>
              </a:rPr>
              <a:t>does</a:t>
            </a:r>
            <a:r>
              <a:rPr sz="3300" spc="-32" baseline="2482" dirty="0" smtClean="0">
                <a:latin typeface="Calibri"/>
                <a:cs typeface="Calibri"/>
              </a:rPr>
              <a:t> </a:t>
            </a:r>
            <a:r>
              <a:rPr sz="3300" spc="0" baseline="2482" dirty="0" smtClean="0">
                <a:latin typeface="Calibri"/>
                <a:cs typeface="Calibri"/>
              </a:rPr>
              <a:t>it</a:t>
            </a:r>
            <a:endParaRPr sz="22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363"/>
              </a:spcBef>
            </a:pPr>
            <a:r>
              <a:rPr sz="2200" spc="0" dirty="0" smtClean="0">
                <a:latin typeface="Calibri"/>
                <a:cs typeface="Calibri"/>
              </a:rPr>
              <a:t>S</a:t>
            </a:r>
            <a:r>
              <a:rPr sz="2200" spc="-29" dirty="0" smtClean="0">
                <a:latin typeface="Calibri"/>
                <a:cs typeface="Calibri"/>
              </a:rPr>
              <a:t>t</a:t>
            </a:r>
            <a:r>
              <a:rPr sz="2200" spc="0" dirty="0" smtClean="0">
                <a:latin typeface="Calibri"/>
                <a:cs typeface="Calibri"/>
              </a:rPr>
              <a:t>arts</a:t>
            </a:r>
            <a:r>
              <a:rPr sz="2200" spc="-41" dirty="0" smtClean="0">
                <a:latin typeface="Calibri"/>
                <a:cs typeface="Calibri"/>
              </a:rPr>
              <a:t> </a:t>
            </a:r>
            <a:r>
              <a:rPr sz="2200" spc="0" dirty="0" smtClean="0">
                <a:latin typeface="Calibri"/>
                <a:cs typeface="Calibri"/>
              </a:rPr>
              <a:t>with</a:t>
            </a:r>
            <a:r>
              <a:rPr sz="2200" spc="-49" dirty="0" smtClean="0">
                <a:latin typeface="Calibri"/>
                <a:cs typeface="Calibri"/>
              </a:rPr>
              <a:t> </a:t>
            </a:r>
            <a:r>
              <a:rPr sz="2200" spc="0" dirty="0" smtClean="0">
                <a:latin typeface="Calibri"/>
                <a:cs typeface="Calibri"/>
              </a:rPr>
              <a:t>an</a:t>
            </a:r>
            <a:r>
              <a:rPr sz="2200" spc="-17" dirty="0" smtClean="0">
                <a:latin typeface="Calibri"/>
                <a:cs typeface="Calibri"/>
              </a:rPr>
              <a:t> </a:t>
            </a:r>
            <a:r>
              <a:rPr sz="2200" spc="0" dirty="0" smtClean="0">
                <a:latin typeface="Calibri"/>
                <a:cs typeface="Calibri"/>
              </a:rPr>
              <a:t>acti</a:t>
            </a:r>
            <a:r>
              <a:rPr sz="2200" spc="-25" dirty="0" smtClean="0">
                <a:latin typeface="Calibri"/>
                <a:cs typeface="Calibri"/>
              </a:rPr>
              <a:t>v</a:t>
            </a:r>
            <a:r>
              <a:rPr sz="2200" spc="0" dirty="0" smtClean="0">
                <a:latin typeface="Calibri"/>
                <a:cs typeface="Calibri"/>
              </a:rPr>
              <a:t>e</a:t>
            </a:r>
            <a:r>
              <a:rPr sz="2200" spc="-53" dirty="0" smtClean="0">
                <a:latin typeface="Calibri"/>
                <a:cs typeface="Calibri"/>
              </a:rPr>
              <a:t> </a:t>
            </a:r>
            <a:r>
              <a:rPr sz="2200" spc="-25" dirty="0" smtClean="0">
                <a:latin typeface="Calibri"/>
                <a:cs typeface="Calibri"/>
              </a:rPr>
              <a:t>v</a:t>
            </a:r>
            <a:r>
              <a:rPr sz="2200" spc="0" dirty="0" smtClean="0">
                <a:latin typeface="Calibri"/>
                <a:cs typeface="Calibri"/>
              </a:rPr>
              <a:t>erb</a:t>
            </a:r>
            <a:r>
              <a:rPr sz="2200" spc="-40" dirty="0" smtClean="0">
                <a:latin typeface="Calibri"/>
                <a:cs typeface="Calibri"/>
              </a:rPr>
              <a:t> </a:t>
            </a:r>
            <a:r>
              <a:rPr sz="2200" spc="0" dirty="0" smtClean="0">
                <a:latin typeface="Calibri"/>
                <a:cs typeface="Calibri"/>
              </a:rPr>
              <a:t>f</a:t>
            </a:r>
            <a:r>
              <a:rPr sz="2200" spc="-34" dirty="0" smtClean="0">
                <a:latin typeface="Calibri"/>
                <a:cs typeface="Calibri"/>
              </a:rPr>
              <a:t>r</a:t>
            </a:r>
            <a:r>
              <a:rPr sz="2200" spc="4" dirty="0" smtClean="0">
                <a:latin typeface="Calibri"/>
                <a:cs typeface="Calibri"/>
              </a:rPr>
              <a:t>o</a:t>
            </a:r>
            <a:r>
              <a:rPr sz="2200" spc="0" dirty="0" smtClean="0">
                <a:latin typeface="Calibri"/>
                <a:cs typeface="Calibri"/>
              </a:rPr>
              <a:t>m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727829" y="2405941"/>
            <a:ext cx="195151" cy="3045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727829" y="3143804"/>
            <a:ext cx="194966" cy="3042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27829" y="3881674"/>
            <a:ext cx="194966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56429" y="4233672"/>
            <a:ext cx="445944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sz="3300" spc="0" baseline="2482" dirty="0" smtClean="0">
                <a:latin typeface="Calibri"/>
                <a:cs typeface="Calibri"/>
              </a:rPr>
              <a:t>the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99588" y="4233672"/>
            <a:ext cx="956669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sz="3300" spc="0" baseline="2482" dirty="0" smtClean="0">
                <a:latin typeface="Calibri"/>
                <a:cs typeface="Calibri"/>
              </a:rPr>
              <a:t>poi</a:t>
            </a:r>
            <a:r>
              <a:rPr sz="3300" spc="-19" baseline="2482" dirty="0" smtClean="0">
                <a:latin typeface="Calibri"/>
                <a:cs typeface="Calibri"/>
              </a:rPr>
              <a:t>n</a:t>
            </a:r>
            <a:r>
              <a:rPr sz="3300" spc="0" baseline="2482" dirty="0" smtClean="0">
                <a:latin typeface="Calibri"/>
                <a:cs typeface="Calibri"/>
              </a:rPr>
              <a:t>t</a:t>
            </a:r>
            <a:r>
              <a:rPr sz="3300" spc="-49" baseline="2482" dirty="0" smtClean="0">
                <a:latin typeface="Calibri"/>
                <a:cs typeface="Calibri"/>
              </a:rPr>
              <a:t> </a:t>
            </a:r>
            <a:r>
              <a:rPr sz="3300" spc="4" baseline="2482" dirty="0" smtClean="0">
                <a:latin typeface="Calibri"/>
                <a:cs typeface="Calibri"/>
              </a:rPr>
              <a:t>o</a:t>
            </a:r>
            <a:r>
              <a:rPr sz="3300" spc="0" baseline="2482" dirty="0" smtClean="0">
                <a:latin typeface="Calibri"/>
                <a:cs typeface="Calibri"/>
              </a:rPr>
              <a:t>f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353120" y="4233672"/>
            <a:ext cx="594296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sz="3300" spc="0" baseline="2482" dirty="0" smtClean="0">
                <a:latin typeface="Calibri"/>
                <a:cs typeface="Calibri"/>
              </a:rPr>
              <a:t>vi</a:t>
            </a:r>
            <a:r>
              <a:rPr sz="3300" spc="-9" baseline="2482" dirty="0" smtClean="0">
                <a:latin typeface="Calibri"/>
                <a:cs typeface="Calibri"/>
              </a:rPr>
              <a:t>e</a:t>
            </a:r>
            <a:r>
              <a:rPr sz="3300" spc="0" baseline="2482" dirty="0" smtClean="0">
                <a:latin typeface="Calibri"/>
                <a:cs typeface="Calibri"/>
              </a:rPr>
              <a:t>w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44092" y="4233672"/>
            <a:ext cx="299878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sz="3300" spc="4" baseline="2482" dirty="0" smtClean="0">
                <a:latin typeface="Calibri"/>
                <a:cs typeface="Calibri"/>
              </a:rPr>
              <a:t>o</a:t>
            </a:r>
            <a:r>
              <a:rPr sz="3300" spc="0" baseline="2482" dirty="0" smtClean="0">
                <a:latin typeface="Calibri"/>
                <a:cs typeface="Calibri"/>
              </a:rPr>
              <a:t>f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240833" y="4233672"/>
            <a:ext cx="1296139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sz="3300" spc="0" baseline="2482" dirty="0" smtClean="0">
                <a:latin typeface="Calibri"/>
                <a:cs typeface="Calibri"/>
              </a:rPr>
              <a:t>the</a:t>
            </a:r>
            <a:r>
              <a:rPr sz="3300" spc="-29" baseline="2482" dirty="0" smtClean="0">
                <a:latin typeface="Calibri"/>
                <a:cs typeface="Calibri"/>
              </a:rPr>
              <a:t> s</a:t>
            </a:r>
            <a:r>
              <a:rPr sz="3300" spc="-19" baseline="2482" dirty="0" smtClean="0">
                <a:latin typeface="Calibri"/>
                <a:cs typeface="Calibri"/>
              </a:rPr>
              <a:t>ys</a:t>
            </a:r>
            <a:r>
              <a:rPr sz="3300" spc="-29" baseline="2482" dirty="0" smtClean="0">
                <a:latin typeface="Calibri"/>
                <a:cs typeface="Calibri"/>
              </a:rPr>
              <a:t>t</a:t>
            </a:r>
            <a:r>
              <a:rPr sz="3300" spc="0" baseline="2482" dirty="0" smtClean="0">
                <a:latin typeface="Calibri"/>
                <a:cs typeface="Calibri"/>
              </a:rPr>
              <a:t>em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799589" y="6666279"/>
            <a:ext cx="200660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spc="0" dirty="0" smtClean="0">
                <a:solidFill>
                  <a:srgbClr val="888888"/>
                </a:solidFill>
                <a:latin typeface="Times New Roman"/>
                <a:cs typeface="Times New Roman"/>
              </a:rPr>
              <a:t>23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7520940" cy="548640"/>
          </a:xfrm>
        </p:spPr>
        <p:txBody>
          <a:bodyPr>
            <a:normAutofit fontScale="90000"/>
          </a:bodyPr>
          <a:lstStyle/>
          <a:p>
            <a:r>
              <a:rPr lang="en-US" dirty="0"/>
              <a:t>Relationships between Use Cases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22960" y="1100628"/>
            <a:ext cx="7940040" cy="357984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Monotype Sorts" charset="0"/>
              <a:buNone/>
            </a:pPr>
            <a:r>
              <a:rPr lang="en-US" sz="2400" b="0" dirty="0"/>
              <a:t>1. Generalization - use cases that are specialized versions of other use cases.</a:t>
            </a:r>
          </a:p>
          <a:p>
            <a:pPr>
              <a:lnSpc>
                <a:spcPct val="90000"/>
              </a:lnSpc>
              <a:buFont typeface="Monotype Sorts" charset="0"/>
              <a:buNone/>
            </a:pPr>
            <a:r>
              <a:rPr lang="en-US" sz="2400" b="0" dirty="0"/>
              <a:t>2. Include - use cases that are included as parts of other use cases. Enable to factor common behavior.</a:t>
            </a:r>
          </a:p>
          <a:p>
            <a:pPr>
              <a:lnSpc>
                <a:spcPct val="90000"/>
              </a:lnSpc>
              <a:buFont typeface="Monotype Sorts" charset="0"/>
              <a:buNone/>
            </a:pPr>
            <a:r>
              <a:rPr lang="en-US" sz="2400" b="0" dirty="0"/>
              <a:t>3. Extend - use cases that extend the behavior of other core use cases. Enable to factor variants.</a:t>
            </a:r>
          </a:p>
        </p:txBody>
      </p:sp>
    </p:spTree>
    <p:extLst>
      <p:ext uri="{BB962C8B-B14F-4D97-AF65-F5344CB8AC3E}">
        <p14:creationId xmlns:p14="http://schemas.microsoft.com/office/powerpoint/2010/main" xmlns="" val="896169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2362200"/>
            <a:ext cx="6781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Use Case Modeling Example</a:t>
            </a:r>
            <a:endParaRPr lang="en-GB" sz="4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Car Rental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customer can browse available cars.</a:t>
            </a:r>
          </a:p>
          <a:p>
            <a:r>
              <a:rPr lang="en-US" dirty="0" smtClean="0"/>
              <a:t>A customer can create a new car reservation.</a:t>
            </a:r>
          </a:p>
          <a:p>
            <a:r>
              <a:rPr lang="en-US" dirty="0" smtClean="0"/>
              <a:t>The system validates credit card information by communicating with an online credit card </a:t>
            </a:r>
            <a:r>
              <a:rPr lang="en-US" dirty="0" err="1" smtClean="0"/>
              <a:t>validator</a:t>
            </a:r>
            <a:r>
              <a:rPr lang="en-US" dirty="0" smtClean="0"/>
              <a:t> system.</a:t>
            </a:r>
          </a:p>
          <a:p>
            <a:r>
              <a:rPr lang="en-US" dirty="0" smtClean="0"/>
              <a:t>A clerk can view and print car reservations.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Case Diagram – 1</a:t>
            </a:r>
            <a:br>
              <a:rPr lang="en-US" dirty="0" smtClean="0"/>
            </a:br>
            <a:r>
              <a:rPr lang="en-US" dirty="0" smtClean="0"/>
              <a:t>(No use of includes/extends)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76400"/>
            <a:ext cx="66865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Use Case Description 1 - Create a New Reservation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3962399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Primary Actor:</a:t>
            </a:r>
            <a:r>
              <a:rPr lang="en-US" dirty="0" smtClean="0"/>
              <a:t> Customer</a:t>
            </a:r>
          </a:p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Secondary Actor</a:t>
            </a:r>
            <a:r>
              <a:rPr lang="en-US" dirty="0" smtClean="0"/>
              <a:t>: Online Visa Card </a:t>
            </a:r>
            <a:r>
              <a:rPr lang="en-US" dirty="0" err="1" smtClean="0"/>
              <a:t>Validator</a:t>
            </a:r>
            <a:r>
              <a:rPr lang="en-US" dirty="0" smtClean="0"/>
              <a:t> System</a:t>
            </a:r>
          </a:p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Pre-conditions:</a:t>
            </a:r>
            <a:r>
              <a:rPr lang="en-US" dirty="0" smtClean="0"/>
              <a:t>  Customer is on the main page.</a:t>
            </a:r>
          </a:p>
          <a:p>
            <a:r>
              <a:rPr lang="en-GB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Post-conditions</a:t>
            </a:r>
            <a:r>
              <a:rPr lang="en-GB" dirty="0" smtClean="0"/>
              <a:t>: If the basic flow was successful, a new reservation is created. Otherwise, the system state is unchanged.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990600"/>
          <a:ext cx="8610600" cy="5654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05300"/>
                <a:gridCol w="4305300"/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actor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system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1.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Customer selects the “Create a New Reservation” option.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2. System requests reservation information [pickup location, pickup date, return date, pickup time, return time, and vehicle].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3.Customer submits reservation information.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4. System requests customer information [first name, last name, email address, driver’s license number, credit card number and date]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5. Customer submits his/her information.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6.</a:t>
                      </a:r>
                      <a:r>
                        <a:rPr lang="en-GB" sz="1600" dirty="0" smtClean="0"/>
                        <a:t> System sends credit card information [first name, last name, credit card number and date] to Online Visa Card </a:t>
                      </a:r>
                      <a:r>
                        <a:rPr lang="en-GB" sz="1600" dirty="0" err="1" smtClean="0"/>
                        <a:t>Validator</a:t>
                      </a:r>
                      <a:r>
                        <a:rPr lang="en-GB" sz="1600" dirty="0" smtClean="0"/>
                        <a:t> System.</a:t>
                      </a:r>
                      <a:endParaRPr lang="en-US" sz="1600" dirty="0" smtClean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7. Online Visa Card </a:t>
                      </a:r>
                      <a:r>
                        <a:rPr lang="en-US" sz="1600" dirty="0" err="1" smtClean="0"/>
                        <a:t>Validator</a:t>
                      </a:r>
                      <a:r>
                        <a:rPr lang="en-US" sz="1600" dirty="0" smtClean="0"/>
                        <a:t> System validates credit card information.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8.</a:t>
                      </a:r>
                      <a:r>
                        <a:rPr lang="en-GB" sz="1600" dirty="0" smtClean="0"/>
                        <a:t>Online Visa Card </a:t>
                      </a:r>
                      <a:r>
                        <a:rPr lang="en-GB" sz="1600" dirty="0" err="1" smtClean="0"/>
                        <a:t>Validator</a:t>
                      </a:r>
                      <a:r>
                        <a:rPr lang="en-GB" sz="1600" dirty="0" smtClean="0"/>
                        <a:t> System sends a message acknowledging credit card validation to System.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9.</a:t>
                      </a:r>
                      <a:r>
                        <a:rPr lang="en-GB" sz="1600" dirty="0" smtClean="0"/>
                        <a:t> System displays a message confirming the new reservation and showing the reservation details.</a:t>
                      </a:r>
                      <a:endParaRPr lang="en-US" sz="1600" dirty="0" smtClean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10.</a:t>
                      </a:r>
                      <a:r>
                        <a:rPr lang="en-GB" sz="1600" dirty="0" smtClean="0"/>
                        <a:t> System sends an email message to Customer’s email address confirming the new reservation and showing the reservation details.</a:t>
                      </a:r>
                      <a:endParaRPr lang="en-US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3400" y="228600"/>
            <a:ext cx="21673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Basic flow </a:t>
            </a:r>
            <a:endParaRPr lang="en-GB" sz="3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Case Diagram – 2</a:t>
            </a:r>
            <a:br>
              <a:rPr lang="en-US" dirty="0" smtClean="0"/>
            </a:br>
            <a:r>
              <a:rPr lang="en-US" dirty="0" smtClean="0"/>
              <a:t>(Use of includes/extends)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599"/>
            <a:ext cx="8077200" cy="487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Case Description 2</a:t>
            </a:r>
            <a:br>
              <a:rPr lang="en-US" dirty="0" smtClean="0"/>
            </a:br>
            <a:r>
              <a:rPr lang="en-US" dirty="0" smtClean="0"/>
              <a:t> Create a New Reservation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Primary Actor: Customer</a:t>
            </a:r>
          </a:p>
          <a:p>
            <a:r>
              <a:rPr lang="en-US" sz="1600" dirty="0" smtClean="0"/>
              <a:t>Secondary Actor: Online Visa Card </a:t>
            </a:r>
            <a:r>
              <a:rPr lang="en-US" sz="1600" dirty="0" err="1" smtClean="0"/>
              <a:t>Validator</a:t>
            </a:r>
            <a:r>
              <a:rPr lang="en-US" sz="1600" dirty="0" smtClean="0"/>
              <a:t> System</a:t>
            </a:r>
          </a:p>
          <a:p>
            <a:r>
              <a:rPr lang="en-US" sz="1600" dirty="0" smtClean="0"/>
              <a:t>Pre-conditions:  Customer is on the main page.</a:t>
            </a:r>
          </a:p>
          <a:p>
            <a:r>
              <a:rPr lang="en-US" sz="1600" dirty="0" smtClean="0"/>
              <a:t>Basic Flow:</a:t>
            </a:r>
          </a:p>
          <a:p>
            <a:pPr lvl="1">
              <a:buFont typeface="+mj-lt"/>
              <a:buAutoNum type="arabicPeriod"/>
            </a:pPr>
            <a:r>
              <a:rPr lang="en-US" sz="1600" dirty="0" smtClean="0"/>
              <a:t>Customer selects the “Create a New Reservation” option.</a:t>
            </a:r>
          </a:p>
          <a:p>
            <a:pPr lvl="1">
              <a:buFont typeface="+mj-lt"/>
              <a:buAutoNum type="arabicPeriod"/>
            </a:pPr>
            <a:r>
              <a:rPr lang="en-US" sz="1600" dirty="0" smtClean="0"/>
              <a:t>System requests reservation information [pickup location, pickup date, return date, pickup time, return time, and vehicle].</a:t>
            </a:r>
          </a:p>
          <a:p>
            <a:pPr lvl="1">
              <a:buFont typeface="+mj-lt"/>
              <a:buAutoNum type="arabicPeriod"/>
            </a:pPr>
            <a:r>
              <a:rPr lang="en-US" sz="1600" dirty="0" smtClean="0"/>
              <a:t>Customer submits reservation information.</a:t>
            </a:r>
          </a:p>
          <a:p>
            <a:pPr lvl="1">
              <a:buFont typeface="+mj-lt"/>
              <a:buAutoNum type="arabicPeriod"/>
            </a:pPr>
            <a:r>
              <a:rPr lang="en-US" sz="1600" dirty="0" smtClean="0"/>
              <a:t>System requests customer information [first name, last name, email address, driver’s license number, credit card number and date]</a:t>
            </a:r>
          </a:p>
          <a:p>
            <a:pPr lvl="1">
              <a:buFont typeface="+mj-lt"/>
              <a:buAutoNum type="arabicPeriod"/>
            </a:pPr>
            <a:r>
              <a:rPr lang="en-US" sz="1600" dirty="0" smtClean="0"/>
              <a:t>Customer submits his/her information.</a:t>
            </a:r>
          </a:p>
          <a:p>
            <a:pPr lvl="1"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Execute the ‘Validate Credit Card Information’ use case.</a:t>
            </a:r>
          </a:p>
          <a:p>
            <a:pPr lvl="1">
              <a:buFont typeface="+mj-lt"/>
              <a:buAutoNum type="arabicPeriod"/>
            </a:pPr>
            <a:r>
              <a:rPr lang="en-US" sz="1600" dirty="0" smtClean="0"/>
              <a:t>System displays a message confirming the new reservation and showing the reservation details.</a:t>
            </a:r>
          </a:p>
          <a:p>
            <a:pPr lvl="1">
              <a:buFont typeface="+mj-lt"/>
              <a:buAutoNum type="arabicPeriod"/>
            </a:pPr>
            <a:r>
              <a:rPr lang="en-US" sz="1600" dirty="0" smtClean="0"/>
              <a:t>System sends an email message to Customer’s email address confirming the new reservation and showing the reservation details.</a:t>
            </a:r>
          </a:p>
          <a:p>
            <a:r>
              <a:rPr lang="en-US" sz="1600" dirty="0" smtClean="0"/>
              <a:t>Post-conditions: If the basic flow was successful, a new reservation is created. Otherwise, the system state is unchanged.</a:t>
            </a:r>
          </a:p>
          <a:p>
            <a:endParaRPr lang="en-US" sz="3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Flows – UCD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 Step 7, credit card information is not valid: Online Visa Card </a:t>
            </a:r>
            <a:r>
              <a:rPr lang="en-US" sz="2400" dirty="0" err="1" smtClean="0"/>
              <a:t>Validator</a:t>
            </a:r>
            <a:r>
              <a:rPr lang="en-US" sz="2400" dirty="0" smtClean="0"/>
              <a:t> System sends an error message to System. System displays the error message to Customer. Repeat from Step 4.</a:t>
            </a:r>
          </a:p>
          <a:p>
            <a:r>
              <a:rPr lang="en-US" sz="2400" dirty="0" smtClean="0"/>
              <a:t>In Step 3, necessary reservation information is missing: System displays an error message requesting the missing information. Repeat from Step 2. </a:t>
            </a:r>
          </a:p>
          <a:p>
            <a:r>
              <a:rPr lang="en-US" sz="2400" dirty="0" smtClean="0"/>
              <a:t>In Steps 3 and 5, a timeout occurs: System displays a ‘timeout’ error message. Customer is returned to the main page.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65760"/>
            <a:ext cx="7520940" cy="548640"/>
          </a:xfrm>
        </p:spPr>
        <p:txBody>
          <a:bodyPr>
            <a:normAutofit fontScale="90000"/>
          </a:bodyPr>
          <a:lstStyle/>
          <a:p>
            <a:r>
              <a:rPr lang="en-US" dirty="0"/>
              <a:t>What is a Use-Case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05-Use-Cases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571EB-2183-854A-8832-DFE1C9CEAEFD}" type="slidenum">
              <a:rPr lang="en-US"/>
              <a:pPr/>
              <a:t>2</a:t>
            </a:fld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295400"/>
            <a:ext cx="8224838" cy="4565650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400" b="0" dirty="0"/>
              <a:t>A use-case captures some user visible function</a:t>
            </a:r>
          </a:p>
          <a:p>
            <a:pPr lvl="1">
              <a:buFont typeface="Arial"/>
              <a:buChar char="•"/>
            </a:pPr>
            <a:r>
              <a:rPr lang="en-US" sz="2400" b="0" dirty="0"/>
              <a:t>This may be a large or small function</a:t>
            </a:r>
          </a:p>
          <a:p>
            <a:pPr>
              <a:buFont typeface="Arial"/>
              <a:buChar char="•"/>
            </a:pPr>
            <a:r>
              <a:rPr lang="en-US" sz="2400" b="0" dirty="0" smtClean="0"/>
              <a:t>A </a:t>
            </a:r>
            <a:r>
              <a:rPr lang="en-US" sz="2400" b="0" dirty="0"/>
              <a:t>use-case achieves a discrete goal for the user</a:t>
            </a:r>
          </a:p>
          <a:p>
            <a:pPr>
              <a:buFont typeface="Arial"/>
              <a:buChar char="•"/>
            </a:pPr>
            <a:r>
              <a:rPr lang="en-US" sz="2400" b="0" dirty="0"/>
              <a:t>Examples</a:t>
            </a:r>
          </a:p>
          <a:p>
            <a:pPr lvl="2"/>
            <a:r>
              <a:rPr lang="en-US" sz="2000" dirty="0"/>
              <a:t>Format a document</a:t>
            </a:r>
          </a:p>
          <a:p>
            <a:pPr lvl="2"/>
            <a:r>
              <a:rPr lang="en-US" sz="2000" dirty="0"/>
              <a:t>Request an </a:t>
            </a:r>
            <a:r>
              <a:rPr lang="en-US" sz="2000" dirty="0" smtClean="0"/>
              <a:t>elevator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2515335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http://gyan.frcrce.ac.in/~</a:t>
            </a:r>
            <a:r>
              <a:rPr lang="en-US" dirty="0" smtClean="0">
                <a:hlinkClick r:id="rId2"/>
              </a:rPr>
              <a:t>surve/OOAD/UCD/UCD_CaseStudy.html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62667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304800"/>
            <a:ext cx="8382000" cy="1143000"/>
          </a:xfrm>
        </p:spPr>
        <p:txBody>
          <a:bodyPr/>
          <a:lstStyle/>
          <a:p>
            <a:r>
              <a:rPr lang="en-US" dirty="0"/>
              <a:t>User Goals versus User </a:t>
            </a:r>
            <a:r>
              <a:rPr lang="en-US" dirty="0" smtClean="0"/>
              <a:t>Interactions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05-Use-Cases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FBC14-1526-594E-8581-EF8351E5C723}" type="slidenum">
              <a:rPr lang="en-US"/>
              <a:pPr/>
              <a:t>3</a:t>
            </a:fld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143000"/>
            <a:ext cx="8686800" cy="4565650"/>
          </a:xfrm>
        </p:spPr>
        <p:txBody>
          <a:bodyPr>
            <a:normAutofit/>
          </a:bodyPr>
          <a:lstStyle/>
          <a:p>
            <a:r>
              <a:rPr lang="en-US" sz="2200" b="0" dirty="0"/>
              <a:t>Consider the following when formatting a document</a:t>
            </a:r>
          </a:p>
          <a:p>
            <a:pPr lvl="3"/>
            <a:r>
              <a:rPr lang="en-US" sz="2000" dirty="0"/>
              <a:t>Define a style</a:t>
            </a:r>
          </a:p>
          <a:p>
            <a:pPr lvl="3"/>
            <a:r>
              <a:rPr lang="en-US" sz="2000" dirty="0"/>
              <a:t>Change a style</a:t>
            </a:r>
          </a:p>
          <a:p>
            <a:pPr lvl="3"/>
            <a:r>
              <a:rPr lang="en-US" sz="2000" dirty="0"/>
              <a:t>Copy a style from one document to the next</a:t>
            </a:r>
          </a:p>
          <a:p>
            <a:pPr marL="0" lvl="1" indent="0">
              <a:buNone/>
            </a:pPr>
            <a:r>
              <a:rPr lang="en-US" sz="2200" dirty="0"/>
              <a:t>versus</a:t>
            </a:r>
          </a:p>
          <a:p>
            <a:pPr lvl="3"/>
            <a:r>
              <a:rPr lang="en-US" sz="2000" dirty="0"/>
              <a:t>Format a document</a:t>
            </a:r>
          </a:p>
          <a:p>
            <a:pPr lvl="3"/>
            <a:r>
              <a:rPr lang="en-US" sz="2000" dirty="0"/>
              <a:t>Ensure consistent formatting of two documents</a:t>
            </a:r>
          </a:p>
          <a:p>
            <a:r>
              <a:rPr lang="en-US" sz="2200" b="0" dirty="0"/>
              <a:t>The first are user interactions</a:t>
            </a:r>
          </a:p>
          <a:p>
            <a:pPr lvl="1"/>
            <a:r>
              <a:rPr lang="en-US" sz="2000" dirty="0"/>
              <a:t>Things the user does to the system to achieve the </a:t>
            </a:r>
            <a:r>
              <a:rPr lang="en-US" sz="2000" dirty="0" smtClean="0"/>
              <a:t>goal</a:t>
            </a:r>
            <a:endParaRPr lang="en-US" sz="2000" b="0" dirty="0" smtClean="0"/>
          </a:p>
          <a:p>
            <a:r>
              <a:rPr lang="en-US" sz="2200" b="0" dirty="0" smtClean="0"/>
              <a:t>The last </a:t>
            </a:r>
            <a:r>
              <a:rPr lang="en-US" sz="2200" b="0" dirty="0"/>
              <a:t>is a user goal</a:t>
            </a:r>
          </a:p>
          <a:p>
            <a:pPr lvl="1"/>
            <a:r>
              <a:rPr lang="en-US" sz="2000" dirty="0"/>
              <a:t>Something the user wants to </a:t>
            </a:r>
            <a:r>
              <a:rPr lang="en-US" sz="2000" dirty="0" smtClean="0"/>
              <a:t>achieve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323328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28600"/>
            <a:ext cx="7520940" cy="548640"/>
          </a:xfrm>
        </p:spPr>
        <p:txBody>
          <a:bodyPr>
            <a:normAutofit fontScale="90000"/>
          </a:bodyPr>
          <a:lstStyle/>
          <a:p>
            <a:r>
              <a:rPr lang="en-US" dirty="0"/>
              <a:t>Goals and Interactions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05-Use-Cases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A9C68-E784-BA4C-A4B1-479A5FFED7D8}" type="slidenum">
              <a:rPr lang="en-US"/>
              <a:pPr/>
              <a:t>4</a:t>
            </a:fld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6200" y="1066800"/>
            <a:ext cx="8534400" cy="4565650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400" b="0" dirty="0"/>
              <a:t>There is a place for both goals and interactions</a:t>
            </a:r>
          </a:p>
          <a:p>
            <a:pPr>
              <a:buFont typeface="Arial"/>
              <a:buChar char="•"/>
            </a:pPr>
            <a:r>
              <a:rPr lang="en-US" sz="2400" b="0" dirty="0"/>
              <a:t>Understand what the system shall do</a:t>
            </a:r>
          </a:p>
          <a:p>
            <a:pPr lvl="3"/>
            <a:r>
              <a:rPr lang="en-US" sz="2000" dirty="0"/>
              <a:t>Capture the user goals</a:t>
            </a:r>
          </a:p>
          <a:p>
            <a:pPr>
              <a:buFont typeface="Arial"/>
              <a:buChar char="•"/>
            </a:pPr>
            <a:r>
              <a:rPr lang="en-US" sz="2400" b="0" dirty="0"/>
              <a:t>Understand how the user will achieve the goals</a:t>
            </a:r>
          </a:p>
          <a:p>
            <a:pPr lvl="3"/>
            <a:r>
              <a:rPr lang="en-US" sz="2000" dirty="0"/>
              <a:t>Capture user interactions</a:t>
            </a:r>
          </a:p>
          <a:p>
            <a:pPr lvl="3"/>
            <a:r>
              <a:rPr lang="en-US" sz="2000" dirty="0"/>
              <a:t>Sequences of user interactions</a:t>
            </a:r>
          </a:p>
          <a:p>
            <a:pPr>
              <a:buFont typeface="Arial"/>
              <a:buChar char="•"/>
            </a:pPr>
            <a:r>
              <a:rPr lang="en-US" sz="2400" b="0" dirty="0"/>
              <a:t>Thus, start with the user goals and then refine the user goals into several (many) user interactions</a:t>
            </a:r>
          </a:p>
        </p:txBody>
      </p:sp>
    </p:spTree>
    <p:extLst>
      <p:ext uri="{BB962C8B-B14F-4D97-AF65-F5344CB8AC3E}">
        <p14:creationId xmlns:p14="http://schemas.microsoft.com/office/powerpoint/2010/main" xmlns="" val="4199383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/>
          <p:nvPr/>
        </p:nvSpPr>
        <p:spPr>
          <a:xfrm>
            <a:off x="381000" y="1593850"/>
            <a:ext cx="4191000" cy="25209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611374" y="425094"/>
            <a:ext cx="878637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5"/>
              </a:lnSpc>
              <a:spcBef>
                <a:spcPts val="208"/>
              </a:spcBef>
            </a:pPr>
            <a:r>
              <a:rPr sz="6000" spc="0" baseline="3413" dirty="0" smtClean="0">
                <a:latin typeface="Calibri"/>
                <a:cs typeface="Calibri"/>
              </a:rPr>
              <a:t>Use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503572" y="425094"/>
            <a:ext cx="1066829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5"/>
              </a:lnSpc>
              <a:spcBef>
                <a:spcPts val="208"/>
              </a:spcBef>
            </a:pPr>
            <a:r>
              <a:rPr sz="6000" spc="0" baseline="3413" dirty="0" smtClean="0">
                <a:latin typeface="Calibri"/>
                <a:cs typeface="Calibri"/>
              </a:rPr>
              <a:t>Case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583656" y="425094"/>
            <a:ext cx="2028630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5"/>
              </a:lnSpc>
              <a:spcBef>
                <a:spcPts val="208"/>
              </a:spcBef>
            </a:pPr>
            <a:r>
              <a:rPr sz="6000" spc="0" baseline="3413" dirty="0" smtClean="0">
                <a:latin typeface="Calibri"/>
                <a:cs typeface="Calibri"/>
              </a:rPr>
              <a:t>Di</a:t>
            </a:r>
            <a:r>
              <a:rPr sz="6000" spc="9" baseline="3413" dirty="0" smtClean="0">
                <a:latin typeface="Calibri"/>
                <a:cs typeface="Calibri"/>
              </a:rPr>
              <a:t>a</a:t>
            </a:r>
            <a:r>
              <a:rPr sz="6000" spc="0" baseline="3413" dirty="0" smtClean="0">
                <a:latin typeface="Calibri"/>
                <a:cs typeface="Calibri"/>
              </a:rPr>
              <a:t>g</a:t>
            </a:r>
            <a:r>
              <a:rPr sz="6000" spc="-75" baseline="3413" dirty="0" smtClean="0">
                <a:latin typeface="Calibri"/>
                <a:cs typeface="Calibri"/>
              </a:rPr>
              <a:t>r</a:t>
            </a:r>
            <a:r>
              <a:rPr sz="6000" spc="0" baseline="3413" dirty="0" smtClean="0">
                <a:latin typeface="Calibri"/>
                <a:cs typeface="Calibri"/>
              </a:rPr>
              <a:t>ams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727829" y="2070527"/>
            <a:ext cx="194966" cy="3042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956429" y="2087245"/>
            <a:ext cx="2106395" cy="6399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sz="3300" spc="0" baseline="2482" dirty="0" smtClean="0">
                <a:latin typeface="Calibri"/>
                <a:cs typeface="Calibri"/>
              </a:rPr>
              <a:t>A</a:t>
            </a:r>
            <a:r>
              <a:rPr sz="3300" spc="-2" baseline="2482" dirty="0" smtClean="0">
                <a:latin typeface="Calibri"/>
                <a:cs typeface="Calibri"/>
              </a:rPr>
              <a:t> </a:t>
            </a:r>
            <a:r>
              <a:rPr sz="3300" spc="-29" baseline="2482" dirty="0" smtClean="0">
                <a:latin typeface="Calibri"/>
                <a:cs typeface="Calibri"/>
              </a:rPr>
              <a:t>c</a:t>
            </a:r>
            <a:r>
              <a:rPr sz="3300" spc="0" baseline="2482" dirty="0" smtClean="0">
                <a:latin typeface="Calibri"/>
                <a:cs typeface="Calibri"/>
              </a:rPr>
              <a:t>a</a:t>
            </a:r>
            <a:r>
              <a:rPr sz="3300" spc="4" baseline="2482" dirty="0" smtClean="0">
                <a:latin typeface="Calibri"/>
                <a:cs typeface="Calibri"/>
              </a:rPr>
              <a:t>s</a:t>
            </a:r>
            <a:r>
              <a:rPr sz="3300" spc="0" baseline="2482" dirty="0" smtClean="0">
                <a:latin typeface="Calibri"/>
                <a:cs typeface="Calibri"/>
              </a:rPr>
              <a:t>hier</a:t>
            </a:r>
            <a:r>
              <a:rPr sz="3300" spc="-54" baseline="2482" dirty="0" smtClean="0">
                <a:latin typeface="Calibri"/>
                <a:cs typeface="Calibri"/>
              </a:rPr>
              <a:t> </a:t>
            </a:r>
            <a:r>
              <a:rPr sz="3300" spc="-4" baseline="2482" dirty="0" smtClean="0">
                <a:latin typeface="Calibri"/>
                <a:cs typeface="Calibri"/>
              </a:rPr>
              <a:t>u</a:t>
            </a:r>
            <a:r>
              <a:rPr sz="3300" spc="0" baseline="2482" dirty="0" smtClean="0">
                <a:latin typeface="Calibri"/>
                <a:cs typeface="Calibri"/>
              </a:rPr>
              <a:t>ses</a:t>
            </a:r>
            <a:r>
              <a:rPr sz="3300" spc="-24" baseline="2482" dirty="0" smtClean="0">
                <a:latin typeface="Calibri"/>
                <a:cs typeface="Calibri"/>
              </a:rPr>
              <a:t> </a:t>
            </a:r>
            <a:r>
              <a:rPr sz="3300" spc="0" baseline="2482" dirty="0" smtClean="0">
                <a:latin typeface="Calibri"/>
                <a:cs typeface="Calibri"/>
              </a:rPr>
              <a:t>the</a:t>
            </a:r>
            <a:endParaRPr sz="2200">
              <a:latin typeface="Calibri"/>
              <a:cs typeface="Calibri"/>
            </a:endParaRPr>
          </a:p>
          <a:p>
            <a:pPr marL="12700" marR="41833">
              <a:lnSpc>
                <a:spcPts val="2645"/>
              </a:lnSpc>
              <a:spcBef>
                <a:spcPts val="15"/>
              </a:spcBef>
            </a:pPr>
            <a:r>
              <a:rPr sz="3300" spc="-29" baseline="1241" dirty="0" smtClean="0">
                <a:latin typeface="Calibri"/>
                <a:cs typeface="Calibri"/>
              </a:rPr>
              <a:t>t</a:t>
            </a:r>
            <a:r>
              <a:rPr sz="3300" spc="0" baseline="1241" dirty="0" smtClean="0">
                <a:latin typeface="Calibri"/>
                <a:cs typeface="Calibri"/>
              </a:rPr>
              <a:t>o</a:t>
            </a:r>
            <a:r>
              <a:rPr sz="3300" spc="-1" baseline="1241" dirty="0" smtClean="0">
                <a:latin typeface="Calibri"/>
                <a:cs typeface="Calibri"/>
              </a:rPr>
              <a:t> </a:t>
            </a:r>
            <a:r>
              <a:rPr sz="3300" spc="0" baseline="1241" dirty="0" smtClean="0">
                <a:latin typeface="Calibri"/>
                <a:cs typeface="Calibri"/>
              </a:rPr>
              <a:t>s</a:t>
            </a:r>
            <a:r>
              <a:rPr sz="3300" spc="-25" baseline="1241" dirty="0" smtClean="0">
                <a:latin typeface="Calibri"/>
                <a:cs typeface="Calibri"/>
              </a:rPr>
              <a:t>c</a:t>
            </a:r>
            <a:r>
              <a:rPr sz="3300" spc="0" baseline="1241" dirty="0" smtClean="0">
                <a:latin typeface="Calibri"/>
                <a:cs typeface="Calibri"/>
              </a:rPr>
              <a:t>an</a:t>
            </a:r>
            <a:r>
              <a:rPr sz="3300" spc="-34" baseline="1241" dirty="0" smtClean="0">
                <a:latin typeface="Calibri"/>
                <a:cs typeface="Calibri"/>
              </a:rPr>
              <a:t> </a:t>
            </a:r>
            <a:r>
              <a:rPr sz="3300" spc="0" baseline="1241" dirty="0" smtClean="0">
                <a:latin typeface="Calibri"/>
                <a:cs typeface="Calibri"/>
              </a:rPr>
              <a:t>an</a:t>
            </a:r>
            <a:r>
              <a:rPr sz="3300" spc="-22" baseline="1241" dirty="0" smtClean="0">
                <a:latin typeface="Calibri"/>
                <a:cs typeface="Calibri"/>
              </a:rPr>
              <a:t> </a:t>
            </a:r>
            <a:r>
              <a:rPr sz="3300" spc="0" baseline="1241" dirty="0" smtClean="0">
                <a:latin typeface="Calibri"/>
                <a:cs typeface="Calibri"/>
              </a:rPr>
              <a:t>i</a:t>
            </a:r>
            <a:r>
              <a:rPr sz="3300" spc="-29" baseline="1241" dirty="0" smtClean="0">
                <a:latin typeface="Calibri"/>
                <a:cs typeface="Calibri"/>
              </a:rPr>
              <a:t>t</a:t>
            </a:r>
            <a:r>
              <a:rPr sz="3300" spc="0" baseline="1241" dirty="0" smtClean="0">
                <a:latin typeface="Calibri"/>
                <a:cs typeface="Calibri"/>
              </a:rPr>
              <a:t>em.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060039" y="2087245"/>
            <a:ext cx="524110" cy="3042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sz="3300" spc="0" baseline="2482" dirty="0" smtClean="0">
                <a:latin typeface="Calibri"/>
                <a:cs typeface="Calibri"/>
              </a:rPr>
              <a:t>POS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581009" y="2087245"/>
            <a:ext cx="854095" cy="3042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sz="3300" spc="-29" baseline="2482" dirty="0" smtClean="0">
                <a:latin typeface="Calibri"/>
                <a:cs typeface="Calibri"/>
              </a:rPr>
              <a:t>s</a:t>
            </a:r>
            <a:r>
              <a:rPr sz="3300" spc="-19" baseline="2482" dirty="0" smtClean="0">
                <a:latin typeface="Calibri"/>
                <a:cs typeface="Calibri"/>
              </a:rPr>
              <a:t>ys</a:t>
            </a:r>
            <a:r>
              <a:rPr sz="3300" spc="-29" baseline="2482" dirty="0" smtClean="0">
                <a:latin typeface="Calibri"/>
                <a:cs typeface="Calibri"/>
              </a:rPr>
              <a:t>t</a:t>
            </a:r>
            <a:r>
              <a:rPr sz="3300" spc="0" baseline="2482" dirty="0" smtClean="0">
                <a:latin typeface="Calibri"/>
                <a:cs typeface="Calibri"/>
              </a:rPr>
              <a:t>em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727829" y="3210860"/>
            <a:ext cx="194966" cy="3042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56429" y="3227578"/>
            <a:ext cx="1662715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sz="3300" spc="0" baseline="2482" dirty="0" smtClean="0">
                <a:latin typeface="Calibri"/>
                <a:cs typeface="Calibri"/>
              </a:rPr>
              <a:t>A</a:t>
            </a:r>
            <a:r>
              <a:rPr sz="3300" spc="-7" baseline="2482" dirty="0" smtClean="0">
                <a:latin typeface="Calibri"/>
                <a:cs typeface="Calibri"/>
              </a:rPr>
              <a:t> </a:t>
            </a:r>
            <a:r>
              <a:rPr sz="3300" spc="-29" baseline="2482" dirty="0" smtClean="0">
                <a:latin typeface="Calibri"/>
                <a:cs typeface="Calibri"/>
              </a:rPr>
              <a:t>c</a:t>
            </a:r>
            <a:r>
              <a:rPr sz="3300" spc="0" baseline="2482" dirty="0" smtClean="0">
                <a:latin typeface="Calibri"/>
                <a:cs typeface="Calibri"/>
              </a:rPr>
              <a:t>a</a:t>
            </a:r>
            <a:r>
              <a:rPr sz="3300" spc="4" baseline="2482" dirty="0" smtClean="0">
                <a:latin typeface="Calibri"/>
                <a:cs typeface="Calibri"/>
              </a:rPr>
              <a:t>s</a:t>
            </a:r>
            <a:r>
              <a:rPr sz="3300" spc="0" baseline="2482" dirty="0" smtClean="0">
                <a:latin typeface="Calibri"/>
                <a:cs typeface="Calibri"/>
              </a:rPr>
              <a:t>hier</a:t>
            </a:r>
            <a:r>
              <a:rPr sz="3300" spc="-54" baseline="2482" dirty="0" smtClean="0">
                <a:latin typeface="Calibri"/>
                <a:cs typeface="Calibri"/>
              </a:rPr>
              <a:t> </a:t>
            </a:r>
            <a:r>
              <a:rPr sz="3300" spc="-4" baseline="2482" dirty="0" smtClean="0">
                <a:latin typeface="Calibri"/>
                <a:cs typeface="Calibri"/>
              </a:rPr>
              <a:t>u</a:t>
            </a:r>
            <a:r>
              <a:rPr sz="3300" spc="0" baseline="2482" dirty="0" smtClean="0">
                <a:latin typeface="Calibri"/>
                <a:cs typeface="Calibri"/>
              </a:rPr>
              <a:t>ses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616673" y="3227578"/>
            <a:ext cx="445944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sz="3300" spc="0" baseline="2482" dirty="0" smtClean="0">
                <a:latin typeface="Calibri"/>
                <a:cs typeface="Calibri"/>
              </a:rPr>
              <a:t>the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059832" y="3227578"/>
            <a:ext cx="524110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sz="3300" spc="0" baseline="2482" dirty="0" smtClean="0">
                <a:latin typeface="Calibri"/>
                <a:cs typeface="Calibri"/>
              </a:rPr>
              <a:t>POS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80802" y="3227578"/>
            <a:ext cx="854095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sz="3300" spc="-29" baseline="2482" dirty="0" smtClean="0">
                <a:latin typeface="Calibri"/>
                <a:cs typeface="Calibri"/>
              </a:rPr>
              <a:t>s</a:t>
            </a:r>
            <a:r>
              <a:rPr sz="3300" spc="-19" baseline="2482" dirty="0" smtClean="0">
                <a:latin typeface="Calibri"/>
                <a:cs typeface="Calibri"/>
              </a:rPr>
              <a:t>ys</a:t>
            </a:r>
            <a:r>
              <a:rPr sz="3300" spc="-29" baseline="2482" dirty="0" smtClean="0">
                <a:latin typeface="Calibri"/>
                <a:cs typeface="Calibri"/>
              </a:rPr>
              <a:t>t</a:t>
            </a:r>
            <a:r>
              <a:rPr sz="3300" spc="0" baseline="2482" dirty="0" smtClean="0">
                <a:latin typeface="Calibri"/>
                <a:cs typeface="Calibri"/>
              </a:rPr>
              <a:t>em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56429" y="3562857"/>
            <a:ext cx="304108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sz="3300" spc="-29" baseline="2482" dirty="0" smtClean="0">
                <a:latin typeface="Calibri"/>
                <a:cs typeface="Calibri"/>
              </a:rPr>
              <a:t>t</a:t>
            </a:r>
            <a:r>
              <a:rPr sz="3300" spc="0" baseline="2482" dirty="0" smtClean="0">
                <a:latin typeface="Calibri"/>
                <a:cs typeface="Calibri"/>
              </a:rPr>
              <a:t>o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257632" y="3562857"/>
            <a:ext cx="591968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sz="3300" spc="-29" baseline="2482" dirty="0" smtClean="0">
                <a:latin typeface="Calibri"/>
                <a:cs typeface="Calibri"/>
              </a:rPr>
              <a:t>t</a:t>
            </a:r>
            <a:r>
              <a:rPr sz="3300" spc="4" baseline="2482" dirty="0" smtClean="0">
                <a:latin typeface="Calibri"/>
                <a:cs typeface="Calibri"/>
              </a:rPr>
              <a:t>o</a:t>
            </a:r>
            <a:r>
              <a:rPr sz="3300" spc="-29" baseline="2482" dirty="0" smtClean="0">
                <a:latin typeface="Calibri"/>
                <a:cs typeface="Calibri"/>
              </a:rPr>
              <a:t>t</a:t>
            </a:r>
            <a:r>
              <a:rPr sz="3300" spc="0" baseline="2482" dirty="0" smtClean="0">
                <a:latin typeface="Calibri"/>
                <a:cs typeface="Calibri"/>
              </a:rPr>
              <a:t>al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846652" y="3562857"/>
            <a:ext cx="762216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sz="3300" spc="0" baseline="2482" dirty="0" smtClean="0">
                <a:latin typeface="Calibri"/>
                <a:cs typeface="Calibri"/>
              </a:rPr>
              <a:t>i</a:t>
            </a:r>
            <a:r>
              <a:rPr sz="3300" spc="-25" baseline="2482" dirty="0" smtClean="0">
                <a:latin typeface="Calibri"/>
                <a:cs typeface="Calibri"/>
              </a:rPr>
              <a:t>t</a:t>
            </a:r>
            <a:r>
              <a:rPr sz="3300" spc="0" baseline="2482" dirty="0" smtClean="0">
                <a:latin typeface="Calibri"/>
                <a:cs typeface="Calibri"/>
              </a:rPr>
              <a:t>ems.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799589" y="6666279"/>
            <a:ext cx="200660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spc="0" dirty="0" smtClean="0">
                <a:solidFill>
                  <a:srgbClr val="888888"/>
                </a:solidFill>
                <a:latin typeface="Times New Roman"/>
                <a:cs typeface="Times New Roman"/>
              </a:rPr>
              <a:t>20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457200" y="1508125"/>
            <a:ext cx="4038600" cy="36734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2768346" y="425094"/>
            <a:ext cx="1570822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5"/>
              </a:lnSpc>
              <a:spcBef>
                <a:spcPts val="208"/>
              </a:spcBef>
            </a:pPr>
            <a:r>
              <a:rPr sz="6000" spc="-44" baseline="3413" dirty="0" smtClean="0">
                <a:latin typeface="Calibri"/>
                <a:cs typeface="Calibri"/>
              </a:rPr>
              <a:t>S</a:t>
            </a:r>
            <a:r>
              <a:rPr sz="6000" spc="-29" baseline="3413" dirty="0" smtClean="0">
                <a:latin typeface="Calibri"/>
                <a:cs typeface="Calibri"/>
              </a:rPr>
              <a:t>y</a:t>
            </a:r>
            <a:r>
              <a:rPr sz="6000" spc="-50" baseline="3413" dirty="0" smtClean="0">
                <a:latin typeface="Calibri"/>
                <a:cs typeface="Calibri"/>
              </a:rPr>
              <a:t>s</a:t>
            </a:r>
            <a:r>
              <a:rPr sz="6000" spc="-39" baseline="3413" dirty="0" smtClean="0">
                <a:latin typeface="Calibri"/>
                <a:cs typeface="Calibri"/>
              </a:rPr>
              <a:t>t</a:t>
            </a:r>
            <a:r>
              <a:rPr sz="6000" spc="0" baseline="3413" dirty="0" smtClean="0">
                <a:latin typeface="Calibri"/>
                <a:cs typeface="Calibri"/>
              </a:rPr>
              <a:t>em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353687" y="425094"/>
            <a:ext cx="2100073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5"/>
              </a:lnSpc>
              <a:spcBef>
                <a:spcPts val="208"/>
              </a:spcBef>
            </a:pPr>
            <a:r>
              <a:rPr sz="6000" spc="0" baseline="3413" dirty="0" smtClean="0">
                <a:latin typeface="Calibri"/>
                <a:cs typeface="Calibri"/>
              </a:rPr>
              <a:t>Bou</a:t>
            </a:r>
            <a:r>
              <a:rPr sz="6000" spc="4" baseline="3413" dirty="0" smtClean="0">
                <a:latin typeface="Calibri"/>
                <a:cs typeface="Calibri"/>
              </a:rPr>
              <a:t>n</a:t>
            </a:r>
            <a:r>
              <a:rPr sz="6000" spc="0" baseline="3413" dirty="0" smtClean="0">
                <a:latin typeface="Calibri"/>
                <a:cs typeface="Calibri"/>
              </a:rPr>
              <a:t>da</a:t>
            </a:r>
            <a:r>
              <a:rPr sz="6000" spc="29" baseline="3413" dirty="0" smtClean="0">
                <a:latin typeface="Calibri"/>
                <a:cs typeface="Calibri"/>
              </a:rPr>
              <a:t>r</a:t>
            </a:r>
            <a:r>
              <a:rPr sz="6000" spc="0" baseline="3413" dirty="0" smtClean="0">
                <a:latin typeface="Calibri"/>
                <a:cs typeface="Calibri"/>
              </a:rPr>
              <a:t>y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727829" y="1668191"/>
            <a:ext cx="194966" cy="3042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956429" y="1684908"/>
            <a:ext cx="3508750" cy="6395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1833">
              <a:lnSpc>
                <a:spcPts val="2340"/>
              </a:lnSpc>
              <a:spcBef>
                <a:spcPts val="117"/>
              </a:spcBef>
            </a:pPr>
            <a:r>
              <a:rPr sz="3300" spc="0" baseline="2482" dirty="0" smtClean="0">
                <a:latin typeface="Calibri"/>
                <a:cs typeface="Calibri"/>
              </a:rPr>
              <a:t>Mar</a:t>
            </a:r>
            <a:r>
              <a:rPr sz="3300" spc="-25" baseline="2482" dirty="0" smtClean="0">
                <a:latin typeface="Calibri"/>
                <a:cs typeface="Calibri"/>
              </a:rPr>
              <a:t>k</a:t>
            </a:r>
            <a:r>
              <a:rPr sz="3300" spc="0" baseline="2482" dirty="0" smtClean="0">
                <a:latin typeface="Calibri"/>
                <a:cs typeface="Calibri"/>
              </a:rPr>
              <a:t>s</a:t>
            </a:r>
            <a:r>
              <a:rPr sz="3300" spc="-55" baseline="2482" dirty="0" smtClean="0">
                <a:latin typeface="Calibri"/>
                <a:cs typeface="Calibri"/>
              </a:rPr>
              <a:t> </a:t>
            </a:r>
            <a:r>
              <a:rPr sz="3300" spc="4" baseline="2482" dirty="0" smtClean="0">
                <a:latin typeface="Calibri"/>
                <a:cs typeface="Calibri"/>
              </a:rPr>
              <a:t>o</a:t>
            </a:r>
            <a:r>
              <a:rPr sz="3300" spc="-19" baseline="2482" dirty="0" smtClean="0">
                <a:latin typeface="Calibri"/>
                <a:cs typeface="Calibri"/>
              </a:rPr>
              <a:t>f</a:t>
            </a:r>
            <a:r>
              <a:rPr sz="3300" spc="0" baseline="2482" dirty="0" smtClean="0">
                <a:latin typeface="Calibri"/>
                <a:cs typeface="Calibri"/>
              </a:rPr>
              <a:t>f</a:t>
            </a:r>
            <a:r>
              <a:rPr sz="3300" spc="-5" baseline="2482" dirty="0" smtClean="0">
                <a:latin typeface="Calibri"/>
                <a:cs typeface="Calibri"/>
              </a:rPr>
              <a:t> </a:t>
            </a:r>
            <a:r>
              <a:rPr sz="3300" spc="0" baseline="2482" dirty="0" smtClean="0">
                <a:latin typeface="Calibri"/>
                <a:cs typeface="Calibri"/>
              </a:rPr>
              <a:t>the</a:t>
            </a:r>
            <a:r>
              <a:rPr sz="3300" spc="-29" baseline="2482" dirty="0" smtClean="0">
                <a:latin typeface="Calibri"/>
                <a:cs typeface="Calibri"/>
              </a:rPr>
              <a:t> s</a:t>
            </a:r>
            <a:r>
              <a:rPr sz="3300" spc="-19" baseline="2482" dirty="0" smtClean="0">
                <a:latin typeface="Calibri"/>
                <a:cs typeface="Calibri"/>
              </a:rPr>
              <a:t>ys</a:t>
            </a:r>
            <a:r>
              <a:rPr sz="3300" spc="-29" baseline="2482" dirty="0" smtClean="0">
                <a:latin typeface="Calibri"/>
                <a:cs typeface="Calibri"/>
              </a:rPr>
              <a:t>t</a:t>
            </a:r>
            <a:r>
              <a:rPr sz="3300" spc="0" baseline="2482" dirty="0" smtClean="0">
                <a:latin typeface="Calibri"/>
                <a:cs typeface="Calibri"/>
              </a:rPr>
              <a:t>em</a:t>
            </a:r>
            <a:r>
              <a:rPr sz="3300" spc="-30" baseline="2482" dirty="0" smtClean="0">
                <a:latin typeface="Calibri"/>
                <a:cs typeface="Calibri"/>
              </a:rPr>
              <a:t> </a:t>
            </a:r>
            <a:r>
              <a:rPr sz="3300" spc="0" baseline="2482" dirty="0" smtClean="0">
                <a:latin typeface="Calibri"/>
                <a:cs typeface="Calibri"/>
              </a:rPr>
              <a:t>as</a:t>
            </a:r>
            <a:endParaRPr sz="2200">
              <a:latin typeface="Calibri"/>
              <a:cs typeface="Calibri"/>
            </a:endParaRPr>
          </a:p>
          <a:p>
            <a:pPr marL="12700">
              <a:lnSpc>
                <a:spcPts val="2640"/>
              </a:lnSpc>
              <a:spcBef>
                <a:spcPts val="15"/>
              </a:spcBef>
            </a:pPr>
            <a:r>
              <a:rPr sz="3300" spc="0" baseline="1241" dirty="0" smtClean="0">
                <a:latin typeface="Calibri"/>
                <a:cs typeface="Calibri"/>
              </a:rPr>
              <a:t>sep</a:t>
            </a:r>
            <a:r>
              <a:rPr sz="3300" spc="4" baseline="1241" dirty="0" smtClean="0">
                <a:latin typeface="Calibri"/>
                <a:cs typeface="Calibri"/>
              </a:rPr>
              <a:t>a</a:t>
            </a:r>
            <a:r>
              <a:rPr sz="3300" spc="-44" baseline="1241" dirty="0" smtClean="0">
                <a:latin typeface="Calibri"/>
                <a:cs typeface="Calibri"/>
              </a:rPr>
              <a:t>r</a:t>
            </a:r>
            <a:r>
              <a:rPr sz="3300" spc="-19" baseline="1241" dirty="0" smtClean="0">
                <a:latin typeface="Calibri"/>
                <a:cs typeface="Calibri"/>
              </a:rPr>
              <a:t>a</a:t>
            </a:r>
            <a:r>
              <a:rPr sz="3300" spc="-29" baseline="1241" dirty="0" smtClean="0">
                <a:latin typeface="Calibri"/>
                <a:cs typeface="Calibri"/>
              </a:rPr>
              <a:t>t</a:t>
            </a:r>
            <a:r>
              <a:rPr sz="3300" spc="0" baseline="1241" dirty="0" smtClean="0">
                <a:latin typeface="Calibri"/>
                <a:cs typeface="Calibri"/>
              </a:rPr>
              <a:t>e</a:t>
            </a:r>
            <a:r>
              <a:rPr sz="3300" spc="-70" baseline="1241" dirty="0" smtClean="0">
                <a:latin typeface="Calibri"/>
                <a:cs typeface="Calibri"/>
              </a:rPr>
              <a:t> </a:t>
            </a:r>
            <a:r>
              <a:rPr sz="3300" spc="4" baseline="1241" dirty="0" smtClean="0">
                <a:latin typeface="Calibri"/>
                <a:cs typeface="Calibri"/>
              </a:rPr>
              <a:t>f</a:t>
            </a:r>
            <a:r>
              <a:rPr sz="3300" spc="-34" baseline="1241" dirty="0" smtClean="0">
                <a:latin typeface="Calibri"/>
                <a:cs typeface="Calibri"/>
              </a:rPr>
              <a:t>r</a:t>
            </a:r>
            <a:r>
              <a:rPr sz="3300" spc="4" baseline="1241" dirty="0" smtClean="0">
                <a:latin typeface="Calibri"/>
                <a:cs typeface="Calibri"/>
              </a:rPr>
              <a:t>o</a:t>
            </a:r>
            <a:r>
              <a:rPr sz="3300" spc="0" baseline="1241" dirty="0" smtClean="0">
                <a:latin typeface="Calibri"/>
                <a:cs typeface="Calibri"/>
              </a:rPr>
              <a:t>m</a:t>
            </a:r>
            <a:r>
              <a:rPr sz="3300" spc="-28" baseline="1241" dirty="0" smtClean="0">
                <a:latin typeface="Calibri"/>
                <a:cs typeface="Calibri"/>
              </a:rPr>
              <a:t> </a:t>
            </a:r>
            <a:r>
              <a:rPr sz="3300" spc="0" baseline="1241" dirty="0" smtClean="0">
                <a:latin typeface="Calibri"/>
                <a:cs typeface="Calibri"/>
              </a:rPr>
              <a:t>its</a:t>
            </a:r>
            <a:r>
              <a:rPr sz="3300" spc="-20" baseline="1241" dirty="0" smtClean="0">
                <a:latin typeface="Calibri"/>
                <a:cs typeface="Calibri"/>
              </a:rPr>
              <a:t> </a:t>
            </a:r>
            <a:r>
              <a:rPr sz="3300" spc="0" baseline="1241" dirty="0" smtClean="0">
                <a:latin typeface="Calibri"/>
                <a:cs typeface="Calibri"/>
              </a:rPr>
              <a:t>e</a:t>
            </a:r>
            <a:r>
              <a:rPr sz="3300" spc="-39" baseline="1241" dirty="0" smtClean="0">
                <a:latin typeface="Calibri"/>
                <a:cs typeface="Calibri"/>
              </a:rPr>
              <a:t>n</a:t>
            </a:r>
            <a:r>
              <a:rPr sz="3300" spc="0" baseline="1241" dirty="0" smtClean="0">
                <a:latin typeface="Calibri"/>
                <a:cs typeface="Calibri"/>
              </a:rPr>
              <a:t>vi</a:t>
            </a:r>
            <a:r>
              <a:rPr sz="3300" spc="-29" baseline="1241" dirty="0" smtClean="0">
                <a:latin typeface="Calibri"/>
                <a:cs typeface="Calibri"/>
              </a:rPr>
              <a:t>r</a:t>
            </a:r>
            <a:r>
              <a:rPr sz="3300" spc="4" baseline="1241" dirty="0" smtClean="0">
                <a:latin typeface="Calibri"/>
                <a:cs typeface="Calibri"/>
              </a:rPr>
              <a:t>o</a:t>
            </a:r>
            <a:r>
              <a:rPr sz="3300" spc="0" baseline="1241" dirty="0" smtClean="0">
                <a:latin typeface="Calibri"/>
                <a:cs typeface="Calibri"/>
              </a:rPr>
              <a:t>nme</a:t>
            </a:r>
            <a:r>
              <a:rPr sz="3300" spc="-29" baseline="1241" dirty="0" smtClean="0">
                <a:latin typeface="Calibri"/>
                <a:cs typeface="Calibri"/>
              </a:rPr>
              <a:t>n</a:t>
            </a:r>
            <a:r>
              <a:rPr sz="3300" spc="0" baseline="1241" dirty="0" smtClean="0">
                <a:latin typeface="Calibri"/>
                <a:cs typeface="Calibri"/>
              </a:rPr>
              <a:t>t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727829" y="2808524"/>
            <a:ext cx="194966" cy="3042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56429" y="2825242"/>
            <a:ext cx="2125805" cy="3042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sz="3300" spc="0" baseline="2482" dirty="0" smtClean="0">
                <a:latin typeface="Calibri"/>
                <a:cs typeface="Calibri"/>
              </a:rPr>
              <a:t>Ac</a:t>
            </a:r>
            <a:r>
              <a:rPr sz="3300" spc="-29" baseline="2482" dirty="0" smtClean="0">
                <a:latin typeface="Calibri"/>
                <a:cs typeface="Calibri"/>
              </a:rPr>
              <a:t>t</a:t>
            </a:r>
            <a:r>
              <a:rPr sz="3300" spc="4" baseline="2482" dirty="0" smtClean="0">
                <a:latin typeface="Calibri"/>
                <a:cs typeface="Calibri"/>
              </a:rPr>
              <a:t>o</a:t>
            </a:r>
            <a:r>
              <a:rPr sz="3300" spc="-34" baseline="2482" dirty="0" smtClean="0">
                <a:latin typeface="Calibri"/>
                <a:cs typeface="Calibri"/>
              </a:rPr>
              <a:t>r</a:t>
            </a:r>
            <a:r>
              <a:rPr sz="3300" spc="0" baseline="2482" dirty="0" smtClean="0">
                <a:latin typeface="Calibri"/>
                <a:cs typeface="Calibri"/>
              </a:rPr>
              <a:t>s</a:t>
            </a:r>
            <a:r>
              <a:rPr sz="3300" spc="-47" baseline="2482" dirty="0" smtClean="0">
                <a:latin typeface="Calibri"/>
                <a:cs typeface="Calibri"/>
              </a:rPr>
              <a:t> </a:t>
            </a:r>
            <a:r>
              <a:rPr sz="3300" spc="0" baseline="2482" dirty="0" smtClean="0">
                <a:latin typeface="Calibri"/>
                <a:cs typeface="Calibri"/>
              </a:rPr>
              <a:t>a</a:t>
            </a:r>
            <a:r>
              <a:rPr sz="3300" spc="-14" baseline="2482" dirty="0" smtClean="0">
                <a:latin typeface="Calibri"/>
                <a:cs typeface="Calibri"/>
              </a:rPr>
              <a:t>r</a:t>
            </a:r>
            <a:r>
              <a:rPr sz="3300" spc="0" baseline="2482" dirty="0" smtClean="0">
                <a:latin typeface="Calibri"/>
                <a:cs typeface="Calibri"/>
              </a:rPr>
              <a:t>e</a:t>
            </a:r>
            <a:r>
              <a:rPr sz="3300" spc="-29" baseline="2482" dirty="0" smtClean="0">
                <a:latin typeface="Calibri"/>
                <a:cs typeface="Calibri"/>
              </a:rPr>
              <a:t> </a:t>
            </a:r>
            <a:r>
              <a:rPr sz="3300" spc="0" baseline="2482" dirty="0" smtClean="0">
                <a:latin typeface="Calibri"/>
                <a:cs typeface="Calibri"/>
              </a:rPr>
              <a:t>outside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27829" y="3613196"/>
            <a:ext cx="194966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56429" y="3629914"/>
            <a:ext cx="3348288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sz="3300" spc="0" baseline="2482" dirty="0" smtClean="0">
                <a:latin typeface="Calibri"/>
                <a:cs typeface="Calibri"/>
              </a:rPr>
              <a:t>When</a:t>
            </a:r>
            <a:r>
              <a:rPr sz="3300" spc="-38" baseline="2482" dirty="0" smtClean="0">
                <a:latin typeface="Calibri"/>
                <a:cs typeface="Calibri"/>
              </a:rPr>
              <a:t> </a:t>
            </a:r>
            <a:r>
              <a:rPr sz="3300" spc="0" baseline="2482" dirty="0" smtClean="0">
                <a:latin typeface="Calibri"/>
                <a:cs typeface="Calibri"/>
              </a:rPr>
              <a:t>no</a:t>
            </a:r>
            <a:r>
              <a:rPr sz="3300" spc="-23" baseline="2482" dirty="0" smtClean="0">
                <a:latin typeface="Calibri"/>
                <a:cs typeface="Calibri"/>
              </a:rPr>
              <a:t> </a:t>
            </a:r>
            <a:r>
              <a:rPr sz="3300" spc="-29" baseline="2482" dirty="0" smtClean="0">
                <a:latin typeface="Calibri"/>
                <a:cs typeface="Calibri"/>
              </a:rPr>
              <a:t>s</a:t>
            </a:r>
            <a:r>
              <a:rPr sz="3300" spc="-19" baseline="2482" dirty="0" smtClean="0">
                <a:latin typeface="Calibri"/>
                <a:cs typeface="Calibri"/>
              </a:rPr>
              <a:t>ys</a:t>
            </a:r>
            <a:r>
              <a:rPr sz="3300" spc="-29" baseline="2482" dirty="0" smtClean="0">
                <a:latin typeface="Calibri"/>
                <a:cs typeface="Calibri"/>
              </a:rPr>
              <a:t>t</a:t>
            </a:r>
            <a:r>
              <a:rPr sz="3300" spc="0" baseline="2482" dirty="0" smtClean="0">
                <a:latin typeface="Calibri"/>
                <a:cs typeface="Calibri"/>
              </a:rPr>
              <a:t>em</a:t>
            </a:r>
            <a:r>
              <a:rPr sz="3300" spc="-30" baseline="2482" dirty="0" smtClean="0">
                <a:latin typeface="Calibri"/>
                <a:cs typeface="Calibri"/>
              </a:rPr>
              <a:t> </a:t>
            </a:r>
            <a:r>
              <a:rPr sz="3300" spc="0" baseline="2482" dirty="0" smtClean="0">
                <a:latin typeface="Calibri"/>
                <a:cs typeface="Calibri"/>
              </a:rPr>
              <a:t>bounda</a:t>
            </a:r>
            <a:r>
              <a:rPr sz="3300" spc="9" baseline="2482" dirty="0" smtClean="0">
                <a:latin typeface="Calibri"/>
                <a:cs typeface="Calibri"/>
              </a:rPr>
              <a:t>r</a:t>
            </a:r>
            <a:r>
              <a:rPr sz="3300" spc="0" baseline="2482" dirty="0" smtClean="0">
                <a:latin typeface="Calibri"/>
                <a:cs typeface="Calibri"/>
              </a:rPr>
              <a:t>y</a:t>
            </a:r>
            <a:r>
              <a:rPr sz="3300" spc="-100" baseline="2482" dirty="0" smtClean="0">
                <a:latin typeface="Calibri"/>
                <a:cs typeface="Calibri"/>
              </a:rPr>
              <a:t> </a:t>
            </a:r>
            <a:r>
              <a:rPr sz="3300" spc="0" baseline="2482" dirty="0" smtClean="0">
                <a:latin typeface="Calibri"/>
                <a:cs typeface="Calibri"/>
              </a:rPr>
              <a:t>is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56429" y="3965448"/>
            <a:ext cx="1326963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sz="3300" spc="0" baseline="2482" dirty="0" smtClean="0">
                <a:latin typeface="Calibri"/>
                <a:cs typeface="Calibri"/>
              </a:rPr>
              <a:t>shown,</a:t>
            </a:r>
            <a:r>
              <a:rPr sz="3300" spc="-64" baseline="2482" dirty="0" smtClean="0">
                <a:latin typeface="Calibri"/>
                <a:cs typeface="Calibri"/>
              </a:rPr>
              <a:t> </a:t>
            </a:r>
            <a:r>
              <a:rPr sz="3300" spc="0" baseline="2482" dirty="0" smtClean="0">
                <a:latin typeface="Calibri"/>
                <a:cs typeface="Calibri"/>
              </a:rPr>
              <a:t>the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280608" y="3965448"/>
            <a:ext cx="854095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sz="3300" spc="-29" baseline="2482" dirty="0" smtClean="0">
                <a:latin typeface="Calibri"/>
                <a:cs typeface="Calibri"/>
              </a:rPr>
              <a:t>s</a:t>
            </a:r>
            <a:r>
              <a:rPr sz="3300" spc="-19" baseline="2482" dirty="0" smtClean="0">
                <a:latin typeface="Calibri"/>
                <a:cs typeface="Calibri"/>
              </a:rPr>
              <a:t>ys</a:t>
            </a:r>
            <a:r>
              <a:rPr sz="3300" spc="-29" baseline="2482" dirty="0" smtClean="0">
                <a:latin typeface="Calibri"/>
                <a:cs typeface="Calibri"/>
              </a:rPr>
              <a:t>t</a:t>
            </a:r>
            <a:r>
              <a:rPr sz="3300" spc="0" baseline="2482" dirty="0" smtClean="0">
                <a:latin typeface="Calibri"/>
                <a:cs typeface="Calibri"/>
              </a:rPr>
              <a:t>em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134017" y="3965448"/>
            <a:ext cx="1310612" cy="30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sz="3300" spc="0" baseline="2482" dirty="0" smtClean="0">
                <a:latin typeface="Calibri"/>
                <a:cs typeface="Calibri"/>
              </a:rPr>
              <a:t>is</a:t>
            </a:r>
            <a:r>
              <a:rPr sz="3300" spc="-13" baseline="2482" dirty="0" smtClean="0">
                <a:latin typeface="Calibri"/>
                <a:cs typeface="Calibri"/>
              </a:rPr>
              <a:t> </a:t>
            </a:r>
            <a:r>
              <a:rPr sz="3300" spc="0" baseline="2482" dirty="0" smtClean="0">
                <a:latin typeface="Calibri"/>
                <a:cs typeface="Calibri"/>
              </a:rPr>
              <a:t>a</a:t>
            </a:r>
            <a:r>
              <a:rPr sz="3300" spc="4" baseline="2482" dirty="0" smtClean="0">
                <a:latin typeface="Calibri"/>
                <a:cs typeface="Calibri"/>
              </a:rPr>
              <a:t>s</a:t>
            </a:r>
            <a:r>
              <a:rPr sz="3300" spc="0" baseline="2482" dirty="0" smtClean="0">
                <a:latin typeface="Calibri"/>
                <a:cs typeface="Calibri"/>
              </a:rPr>
              <a:t>sumed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799589" y="6666279"/>
            <a:ext cx="200660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spc="0" dirty="0" smtClean="0">
                <a:solidFill>
                  <a:srgbClr val="888888"/>
                </a:solidFill>
                <a:latin typeface="Times New Roman"/>
                <a:cs typeface="Times New Roman"/>
              </a:rPr>
              <a:t>21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/>
          <p:nvPr/>
        </p:nvSpPr>
        <p:spPr>
          <a:xfrm>
            <a:off x="1728851" y="1524000"/>
            <a:ext cx="1495425" cy="2006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383155" y="4320158"/>
            <a:ext cx="134746" cy="144780"/>
          </a:xfrm>
          <a:custGeom>
            <a:avLst/>
            <a:gdLst/>
            <a:ahLst/>
            <a:cxnLst/>
            <a:rect l="l" t="t" r="r" b="b"/>
            <a:pathLst>
              <a:path w="134746" h="144779">
                <a:moveTo>
                  <a:pt x="0" y="72390"/>
                </a:moveTo>
                <a:lnTo>
                  <a:pt x="1445" y="57413"/>
                </a:lnTo>
                <a:lnTo>
                  <a:pt x="5583" y="43503"/>
                </a:lnTo>
                <a:lnTo>
                  <a:pt x="12120" y="30976"/>
                </a:lnTo>
                <a:lnTo>
                  <a:pt x="20761" y="20145"/>
                </a:lnTo>
                <a:lnTo>
                  <a:pt x="31210" y="11325"/>
                </a:lnTo>
                <a:lnTo>
                  <a:pt x="43172" y="4829"/>
                </a:lnTo>
                <a:lnTo>
                  <a:pt x="56354" y="973"/>
                </a:lnTo>
                <a:lnTo>
                  <a:pt x="67437" y="0"/>
                </a:lnTo>
                <a:lnTo>
                  <a:pt x="81378" y="1551"/>
                </a:lnTo>
                <a:lnTo>
                  <a:pt x="94323" y="5994"/>
                </a:lnTo>
                <a:lnTo>
                  <a:pt x="105978" y="13015"/>
                </a:lnTo>
                <a:lnTo>
                  <a:pt x="116052" y="22298"/>
                </a:lnTo>
                <a:lnTo>
                  <a:pt x="124251" y="33528"/>
                </a:lnTo>
                <a:lnTo>
                  <a:pt x="130283" y="46390"/>
                </a:lnTo>
                <a:lnTo>
                  <a:pt x="133855" y="60568"/>
                </a:lnTo>
                <a:lnTo>
                  <a:pt x="134746" y="72390"/>
                </a:lnTo>
                <a:lnTo>
                  <a:pt x="133305" y="87379"/>
                </a:lnTo>
                <a:lnTo>
                  <a:pt x="129174" y="101299"/>
                </a:lnTo>
                <a:lnTo>
                  <a:pt x="122648" y="113834"/>
                </a:lnTo>
                <a:lnTo>
                  <a:pt x="114018" y="124669"/>
                </a:lnTo>
                <a:lnTo>
                  <a:pt x="103577" y="133488"/>
                </a:lnTo>
                <a:lnTo>
                  <a:pt x="91617" y="139977"/>
                </a:lnTo>
                <a:lnTo>
                  <a:pt x="78432" y="143821"/>
                </a:lnTo>
                <a:lnTo>
                  <a:pt x="67437" y="144780"/>
                </a:lnTo>
                <a:lnTo>
                  <a:pt x="53501" y="143231"/>
                </a:lnTo>
                <a:lnTo>
                  <a:pt x="40551" y="138795"/>
                </a:lnTo>
                <a:lnTo>
                  <a:pt x="28881" y="131785"/>
                </a:lnTo>
                <a:lnTo>
                  <a:pt x="18787" y="122517"/>
                </a:lnTo>
                <a:lnTo>
                  <a:pt x="10564" y="111304"/>
                </a:lnTo>
                <a:lnTo>
                  <a:pt x="4506" y="98461"/>
                </a:lnTo>
                <a:lnTo>
                  <a:pt x="908" y="84301"/>
                </a:lnTo>
                <a:lnTo>
                  <a:pt x="0" y="72390"/>
                </a:lnTo>
                <a:close/>
              </a:path>
            </a:pathLst>
          </a:custGeom>
          <a:ln w="1778">
            <a:solidFill>
              <a:srgbClr val="99003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444750" y="4458589"/>
            <a:ext cx="888" cy="125856"/>
          </a:xfrm>
          <a:custGeom>
            <a:avLst/>
            <a:gdLst/>
            <a:ahLst/>
            <a:cxnLst/>
            <a:rect l="l" t="t" r="r" b="b"/>
            <a:pathLst>
              <a:path w="888" h="125857">
                <a:moveTo>
                  <a:pt x="0" y="0"/>
                </a:moveTo>
                <a:lnTo>
                  <a:pt x="888" y="125856"/>
                </a:lnTo>
              </a:path>
            </a:pathLst>
          </a:custGeom>
          <a:ln w="1778">
            <a:solidFill>
              <a:srgbClr val="99003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339213" y="4492117"/>
            <a:ext cx="210057" cy="1015"/>
          </a:xfrm>
          <a:custGeom>
            <a:avLst/>
            <a:gdLst/>
            <a:ahLst/>
            <a:cxnLst/>
            <a:rect l="l" t="t" r="r" b="b"/>
            <a:pathLst>
              <a:path w="210057" h="1015">
                <a:moveTo>
                  <a:pt x="0" y="0"/>
                </a:moveTo>
                <a:lnTo>
                  <a:pt x="210057" y="1015"/>
                </a:lnTo>
              </a:path>
            </a:pathLst>
          </a:custGeom>
          <a:ln w="1778">
            <a:solidFill>
              <a:srgbClr val="99003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303018" y="4584446"/>
            <a:ext cx="282320" cy="150876"/>
          </a:xfrm>
          <a:custGeom>
            <a:avLst/>
            <a:gdLst/>
            <a:ahLst/>
            <a:cxnLst/>
            <a:rect l="l" t="t" r="r" b="b"/>
            <a:pathLst>
              <a:path w="282320" h="150875">
                <a:moveTo>
                  <a:pt x="0" y="150875"/>
                </a:moveTo>
                <a:lnTo>
                  <a:pt x="141224" y="0"/>
                </a:lnTo>
                <a:lnTo>
                  <a:pt x="282320" y="150875"/>
                </a:lnTo>
              </a:path>
            </a:pathLst>
          </a:custGeom>
          <a:ln w="1778">
            <a:solidFill>
              <a:srgbClr val="990033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860550" y="4096893"/>
            <a:ext cx="1265936" cy="1207770"/>
          </a:xfrm>
          <a:custGeom>
            <a:avLst/>
            <a:gdLst/>
            <a:ahLst/>
            <a:cxnLst/>
            <a:rect l="l" t="t" r="r" b="b"/>
            <a:pathLst>
              <a:path w="1265936" h="1207770">
                <a:moveTo>
                  <a:pt x="0" y="0"/>
                </a:moveTo>
                <a:lnTo>
                  <a:pt x="1265936" y="1207769"/>
                </a:lnTo>
              </a:path>
            </a:pathLst>
          </a:custGeom>
          <a:ln w="25400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719961" y="3945890"/>
            <a:ext cx="1359662" cy="1509776"/>
          </a:xfrm>
          <a:custGeom>
            <a:avLst/>
            <a:gdLst/>
            <a:ahLst/>
            <a:cxnLst/>
            <a:rect l="l" t="t" r="r" b="b"/>
            <a:pathLst>
              <a:path w="1359662" h="1509776">
                <a:moveTo>
                  <a:pt x="0" y="1509776"/>
                </a:moveTo>
                <a:lnTo>
                  <a:pt x="1359662" y="0"/>
                </a:lnTo>
              </a:path>
            </a:pathLst>
          </a:custGeom>
          <a:ln w="25400">
            <a:solidFill>
              <a:srgbClr val="FF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999738" y="425094"/>
            <a:ext cx="1221757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5"/>
              </a:lnSpc>
              <a:spcBef>
                <a:spcPts val="208"/>
              </a:spcBef>
            </a:pPr>
            <a:r>
              <a:rPr sz="6000" spc="0" baseline="3413" dirty="0" smtClean="0">
                <a:latin typeface="Calibri"/>
                <a:cs typeface="Calibri"/>
              </a:rPr>
              <a:t>Ac</a:t>
            </a:r>
            <a:r>
              <a:rPr sz="6000" spc="-25" baseline="3413" dirty="0" smtClean="0">
                <a:latin typeface="Calibri"/>
                <a:cs typeface="Calibri"/>
              </a:rPr>
              <a:t>t</a:t>
            </a:r>
            <a:r>
              <a:rPr sz="6000" spc="0" baseline="3413" dirty="0" smtClean="0">
                <a:latin typeface="Calibri"/>
                <a:cs typeface="Calibri"/>
              </a:rPr>
              <a:t>or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27829" y="1668191"/>
            <a:ext cx="194966" cy="3042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56429" y="1684908"/>
            <a:ext cx="3659489" cy="6395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1833">
              <a:lnSpc>
                <a:spcPts val="2340"/>
              </a:lnSpc>
              <a:spcBef>
                <a:spcPts val="117"/>
              </a:spcBef>
            </a:pPr>
            <a:r>
              <a:rPr sz="3300" spc="0" baseline="2482" dirty="0" smtClean="0">
                <a:latin typeface="Calibri"/>
                <a:cs typeface="Calibri"/>
              </a:rPr>
              <a:t>S</a:t>
            </a:r>
            <a:r>
              <a:rPr sz="3300" spc="4" baseline="2482" dirty="0" smtClean="0">
                <a:latin typeface="Calibri"/>
                <a:cs typeface="Calibri"/>
              </a:rPr>
              <a:t>o</a:t>
            </a:r>
            <a:r>
              <a:rPr sz="3300" spc="0" baseline="2482" dirty="0" smtClean="0">
                <a:latin typeface="Calibri"/>
                <a:cs typeface="Calibri"/>
              </a:rPr>
              <a:t>meone</a:t>
            </a:r>
            <a:r>
              <a:rPr sz="3300" spc="-54" baseline="2482" dirty="0" smtClean="0">
                <a:latin typeface="Calibri"/>
                <a:cs typeface="Calibri"/>
              </a:rPr>
              <a:t> </a:t>
            </a:r>
            <a:r>
              <a:rPr sz="3300" spc="4" baseline="2482" dirty="0" smtClean="0">
                <a:latin typeface="Calibri"/>
                <a:cs typeface="Calibri"/>
              </a:rPr>
              <a:t>o</a:t>
            </a:r>
            <a:r>
              <a:rPr sz="3300" spc="0" baseline="2482" dirty="0" smtClean="0">
                <a:latin typeface="Calibri"/>
                <a:cs typeface="Calibri"/>
              </a:rPr>
              <a:t>r</a:t>
            </a:r>
            <a:r>
              <a:rPr sz="3300" spc="-19" baseline="2482" dirty="0" smtClean="0">
                <a:latin typeface="Calibri"/>
                <a:cs typeface="Calibri"/>
              </a:rPr>
              <a:t> </a:t>
            </a:r>
            <a:r>
              <a:rPr sz="3300" spc="0" baseline="2482" dirty="0" smtClean="0">
                <a:latin typeface="Calibri"/>
                <a:cs typeface="Calibri"/>
              </a:rPr>
              <a:t>s</a:t>
            </a:r>
            <a:r>
              <a:rPr sz="3300" spc="4" baseline="2482" dirty="0" smtClean="0">
                <a:latin typeface="Calibri"/>
                <a:cs typeface="Calibri"/>
              </a:rPr>
              <a:t>o</a:t>
            </a:r>
            <a:r>
              <a:rPr sz="3300" spc="0" baseline="2482" dirty="0" smtClean="0">
                <a:latin typeface="Calibri"/>
                <a:cs typeface="Calibri"/>
              </a:rPr>
              <a:t>m</a:t>
            </a:r>
            <a:r>
              <a:rPr sz="3300" spc="-14" baseline="2482" dirty="0" smtClean="0">
                <a:latin typeface="Calibri"/>
                <a:cs typeface="Calibri"/>
              </a:rPr>
              <a:t>e</a:t>
            </a:r>
            <a:r>
              <a:rPr sz="3300" spc="0" baseline="2482" dirty="0" smtClean="0">
                <a:latin typeface="Calibri"/>
                <a:cs typeface="Calibri"/>
              </a:rPr>
              <a:t>thing</a:t>
            </a:r>
            <a:r>
              <a:rPr sz="3300" spc="-84" baseline="2482" dirty="0" smtClean="0">
                <a:latin typeface="Calibri"/>
                <a:cs typeface="Calibri"/>
              </a:rPr>
              <a:t> </a:t>
            </a:r>
            <a:r>
              <a:rPr sz="3300" spc="4" baseline="2482" dirty="0" smtClean="0">
                <a:latin typeface="Calibri"/>
                <a:cs typeface="Calibri"/>
              </a:rPr>
              <a:t>o</a:t>
            </a:r>
            <a:r>
              <a:rPr sz="3300" spc="0" baseline="2482" dirty="0" smtClean="0">
                <a:latin typeface="Calibri"/>
                <a:cs typeface="Calibri"/>
              </a:rPr>
              <a:t>utside</a:t>
            </a:r>
            <a:endParaRPr sz="2200">
              <a:latin typeface="Calibri"/>
              <a:cs typeface="Calibri"/>
            </a:endParaRPr>
          </a:p>
          <a:p>
            <a:pPr marL="12700">
              <a:lnSpc>
                <a:spcPts val="2640"/>
              </a:lnSpc>
              <a:spcBef>
                <a:spcPts val="15"/>
              </a:spcBef>
            </a:pPr>
            <a:r>
              <a:rPr sz="3300" spc="0" baseline="1241" dirty="0" smtClean="0">
                <a:latin typeface="Calibri"/>
                <a:cs typeface="Calibri"/>
              </a:rPr>
              <a:t>the</a:t>
            </a:r>
            <a:r>
              <a:rPr sz="3300" spc="-19" baseline="1241" dirty="0" smtClean="0">
                <a:latin typeface="Calibri"/>
                <a:cs typeface="Calibri"/>
              </a:rPr>
              <a:t> </a:t>
            </a:r>
            <a:r>
              <a:rPr sz="3300" spc="-29" baseline="1241" dirty="0" smtClean="0">
                <a:latin typeface="Calibri"/>
                <a:cs typeface="Calibri"/>
              </a:rPr>
              <a:t>s</a:t>
            </a:r>
            <a:r>
              <a:rPr sz="3300" spc="-19" baseline="1241" dirty="0" smtClean="0">
                <a:latin typeface="Calibri"/>
                <a:cs typeface="Calibri"/>
              </a:rPr>
              <a:t>ys</a:t>
            </a:r>
            <a:r>
              <a:rPr sz="3300" spc="-29" baseline="1241" dirty="0" smtClean="0">
                <a:latin typeface="Calibri"/>
                <a:cs typeface="Calibri"/>
              </a:rPr>
              <a:t>t</a:t>
            </a:r>
            <a:r>
              <a:rPr sz="3300" spc="0" baseline="1241" dirty="0" smtClean="0">
                <a:latin typeface="Calibri"/>
                <a:cs typeface="Calibri"/>
              </a:rPr>
              <a:t>em</a:t>
            </a:r>
            <a:r>
              <a:rPr sz="3300" spc="-40" baseline="1241" dirty="0" smtClean="0">
                <a:latin typeface="Calibri"/>
                <a:cs typeface="Calibri"/>
              </a:rPr>
              <a:t> </a:t>
            </a:r>
            <a:r>
              <a:rPr sz="3300" spc="0" baseline="1241" dirty="0" smtClean="0">
                <a:latin typeface="Calibri"/>
                <a:cs typeface="Calibri"/>
              </a:rPr>
              <a:t>th</a:t>
            </a:r>
            <a:r>
              <a:rPr sz="3300" spc="-25" baseline="1241" dirty="0" smtClean="0">
                <a:latin typeface="Calibri"/>
                <a:cs typeface="Calibri"/>
              </a:rPr>
              <a:t>a</a:t>
            </a:r>
            <a:r>
              <a:rPr sz="3300" spc="0" baseline="1241" dirty="0" smtClean="0">
                <a:latin typeface="Calibri"/>
                <a:cs typeface="Calibri"/>
              </a:rPr>
              <a:t>t</a:t>
            </a:r>
            <a:r>
              <a:rPr sz="3300" spc="-19" baseline="1241" dirty="0" smtClean="0">
                <a:latin typeface="Calibri"/>
                <a:cs typeface="Calibri"/>
              </a:rPr>
              <a:t> </a:t>
            </a:r>
            <a:r>
              <a:rPr sz="3300" spc="0" baseline="1241" dirty="0" smtClean="0">
                <a:latin typeface="Calibri"/>
                <a:cs typeface="Calibri"/>
              </a:rPr>
              <a:t>i</a:t>
            </a:r>
            <a:r>
              <a:rPr sz="3300" spc="-25" baseline="1241" dirty="0" smtClean="0">
                <a:latin typeface="Calibri"/>
                <a:cs typeface="Calibri"/>
              </a:rPr>
              <a:t>n</a:t>
            </a:r>
            <a:r>
              <a:rPr sz="3300" spc="-29" baseline="1241" dirty="0" smtClean="0">
                <a:latin typeface="Calibri"/>
                <a:cs typeface="Calibri"/>
              </a:rPr>
              <a:t>t</a:t>
            </a:r>
            <a:r>
              <a:rPr sz="3300" spc="0" baseline="1241" dirty="0" smtClean="0">
                <a:latin typeface="Calibri"/>
                <a:cs typeface="Calibri"/>
              </a:rPr>
              <a:t>e</a:t>
            </a:r>
            <a:r>
              <a:rPr sz="3300" spc="-44" baseline="1241" dirty="0" smtClean="0">
                <a:latin typeface="Calibri"/>
                <a:cs typeface="Calibri"/>
              </a:rPr>
              <a:t>r</a:t>
            </a:r>
            <a:r>
              <a:rPr sz="3300" spc="0" baseline="1241" dirty="0" smtClean="0">
                <a:latin typeface="Calibri"/>
                <a:cs typeface="Calibri"/>
              </a:rPr>
              <a:t>acts</a:t>
            </a:r>
            <a:r>
              <a:rPr sz="3300" spc="-65" baseline="1241" dirty="0" smtClean="0">
                <a:latin typeface="Calibri"/>
                <a:cs typeface="Calibri"/>
              </a:rPr>
              <a:t> </a:t>
            </a:r>
            <a:r>
              <a:rPr sz="3300" spc="0" baseline="1241" dirty="0" smtClean="0">
                <a:latin typeface="Calibri"/>
                <a:cs typeface="Calibri"/>
              </a:rPr>
              <a:t>with</a:t>
            </a:r>
            <a:r>
              <a:rPr sz="3300" spc="-39" baseline="1241" dirty="0" smtClean="0">
                <a:latin typeface="Calibri"/>
                <a:cs typeface="Calibri"/>
              </a:rPr>
              <a:t> </a:t>
            </a:r>
            <a:r>
              <a:rPr sz="3300" spc="0" baseline="1241" dirty="0" smtClean="0">
                <a:latin typeface="Calibri"/>
                <a:cs typeface="Calibri"/>
              </a:rPr>
              <a:t>it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27829" y="2808524"/>
            <a:ext cx="194966" cy="3042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5"/>
              </a:lnSpc>
              <a:spcBef>
                <a:spcPts val="117"/>
              </a:spcBef>
            </a:pPr>
            <a:r>
              <a:rPr sz="2200" spc="0" dirty="0" smtClean="0">
                <a:latin typeface="Wingdings"/>
                <a:cs typeface="Wingdings"/>
              </a:rPr>
              <a:t></a:t>
            </a:r>
            <a:endParaRPr sz="220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56429" y="2825242"/>
            <a:ext cx="2797586" cy="63957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sz="3300" spc="0" baseline="2482" dirty="0" smtClean="0">
                <a:latin typeface="Calibri"/>
                <a:cs typeface="Calibri"/>
              </a:rPr>
              <a:t>Ac</a:t>
            </a:r>
            <a:r>
              <a:rPr sz="3300" spc="-34" baseline="2482" dirty="0" smtClean="0">
                <a:latin typeface="Calibri"/>
                <a:cs typeface="Calibri"/>
              </a:rPr>
              <a:t>t</a:t>
            </a:r>
            <a:r>
              <a:rPr sz="3300" spc="4" baseline="2482" dirty="0" smtClean="0">
                <a:latin typeface="Calibri"/>
                <a:cs typeface="Calibri"/>
              </a:rPr>
              <a:t>o</a:t>
            </a:r>
            <a:r>
              <a:rPr sz="3300" spc="-34" baseline="2482" dirty="0" smtClean="0">
                <a:latin typeface="Calibri"/>
                <a:cs typeface="Calibri"/>
              </a:rPr>
              <a:t>r</a:t>
            </a:r>
            <a:r>
              <a:rPr sz="3300" spc="0" baseline="2482" dirty="0" smtClean="0">
                <a:latin typeface="Calibri"/>
                <a:cs typeface="Calibri"/>
              </a:rPr>
              <a:t>s</a:t>
            </a:r>
            <a:r>
              <a:rPr sz="3300" spc="-10" baseline="2482" dirty="0" smtClean="0">
                <a:latin typeface="Calibri"/>
                <a:cs typeface="Calibri"/>
              </a:rPr>
              <a:t> </a:t>
            </a:r>
            <a:r>
              <a:rPr sz="3300" spc="-19" baseline="2482" dirty="0" smtClean="0">
                <a:latin typeface="Calibri"/>
                <a:cs typeface="Calibri"/>
              </a:rPr>
              <a:t>r</a:t>
            </a:r>
            <a:r>
              <a:rPr sz="3300" spc="0" baseline="2482" dirty="0" smtClean="0">
                <a:latin typeface="Calibri"/>
                <a:cs typeface="Calibri"/>
              </a:rPr>
              <a:t>ep</a:t>
            </a:r>
            <a:r>
              <a:rPr sz="3300" spc="-25" baseline="2482" dirty="0" smtClean="0">
                <a:latin typeface="Calibri"/>
                <a:cs typeface="Calibri"/>
              </a:rPr>
              <a:t>r</a:t>
            </a:r>
            <a:r>
              <a:rPr sz="3300" spc="0" baseline="2482" dirty="0" smtClean="0">
                <a:latin typeface="Calibri"/>
                <a:cs typeface="Calibri"/>
              </a:rPr>
              <a:t>ese</a:t>
            </a:r>
            <a:r>
              <a:rPr sz="3300" spc="-19" baseline="2482" dirty="0" smtClean="0">
                <a:latin typeface="Calibri"/>
                <a:cs typeface="Calibri"/>
              </a:rPr>
              <a:t>n</a:t>
            </a:r>
            <a:r>
              <a:rPr sz="3300" spc="0" baseline="2482" dirty="0" smtClean="0">
                <a:latin typeface="Calibri"/>
                <a:cs typeface="Calibri"/>
              </a:rPr>
              <a:t>t</a:t>
            </a:r>
            <a:r>
              <a:rPr sz="3300" spc="-72" baseline="2482" dirty="0" smtClean="0">
                <a:latin typeface="Calibri"/>
                <a:cs typeface="Calibri"/>
              </a:rPr>
              <a:t> </a:t>
            </a:r>
            <a:r>
              <a:rPr sz="3300" spc="9" baseline="2482" dirty="0" smtClean="0">
                <a:latin typeface="Calibri"/>
                <a:cs typeface="Calibri"/>
              </a:rPr>
              <a:t>“</a:t>
            </a:r>
            <a:r>
              <a:rPr sz="3300" spc="-34" baseline="2482" dirty="0" smtClean="0">
                <a:latin typeface="Calibri"/>
                <a:cs typeface="Calibri"/>
              </a:rPr>
              <a:t>r</a:t>
            </a:r>
            <a:r>
              <a:rPr sz="3300" spc="4" baseline="2482" dirty="0" smtClean="0">
                <a:latin typeface="Calibri"/>
                <a:cs typeface="Calibri"/>
              </a:rPr>
              <a:t>o</a:t>
            </a:r>
            <a:r>
              <a:rPr sz="3300" spc="0" baseline="2482" dirty="0" smtClean="0">
                <a:latin typeface="Calibri"/>
                <a:cs typeface="Calibri"/>
              </a:rPr>
              <a:t>les”</a:t>
            </a:r>
            <a:endParaRPr sz="2200">
              <a:latin typeface="Calibri"/>
              <a:cs typeface="Calibri"/>
            </a:endParaRPr>
          </a:p>
          <a:p>
            <a:pPr marL="12700" marR="41833">
              <a:lnSpc>
                <a:spcPts val="2640"/>
              </a:lnSpc>
              <a:spcBef>
                <a:spcPts val="15"/>
              </a:spcBef>
            </a:pPr>
            <a:r>
              <a:rPr sz="3300" spc="0" baseline="1241" dirty="0" smtClean="0">
                <a:latin typeface="Calibri"/>
                <a:cs typeface="Calibri"/>
              </a:rPr>
              <a:t>individuals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751484" y="2825242"/>
            <a:ext cx="454057" cy="3042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40"/>
              </a:lnSpc>
              <a:spcBef>
                <a:spcPts val="117"/>
              </a:spcBef>
            </a:pPr>
            <a:r>
              <a:rPr sz="3300" spc="0" baseline="2482" dirty="0" smtClean="0">
                <a:latin typeface="Calibri"/>
                <a:cs typeface="Calibri"/>
              </a:rPr>
              <a:t>not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223262" y="4836826"/>
            <a:ext cx="85018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Smith</a:t>
            </a:r>
            <a:endParaRPr sz="24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799589" y="6666279"/>
            <a:ext cx="200660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spc="0" dirty="0" smtClean="0">
                <a:solidFill>
                  <a:srgbClr val="888888"/>
                </a:solidFill>
                <a:latin typeface="Times New Roman"/>
                <a:cs typeface="Times New Roman"/>
              </a:rPr>
              <a:t>22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7772400" cy="1085850"/>
          </a:xfrm>
        </p:spPr>
        <p:txBody>
          <a:bodyPr/>
          <a:lstStyle/>
          <a:p>
            <a:r>
              <a:rPr lang="en-US" dirty="0"/>
              <a:t>Actors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373151"/>
            <a:ext cx="8305800" cy="3579849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2400" b="0" dirty="0"/>
              <a:t>An actor represents a set of roles that users of use case play when interacting with these use cases</a:t>
            </a:r>
            <a:r>
              <a:rPr lang="en-US" sz="2400" b="0" dirty="0" smtClean="0"/>
              <a:t>.</a:t>
            </a:r>
          </a:p>
          <a:p>
            <a:pPr>
              <a:lnSpc>
                <a:spcPct val="90000"/>
              </a:lnSpc>
              <a:buFont typeface="Arial"/>
              <a:buChar char="•"/>
            </a:pPr>
            <a:endParaRPr lang="en-US" sz="2400" b="0" dirty="0"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2400" b="0" dirty="0"/>
              <a:t>Actors can be human or automated systems</a:t>
            </a:r>
            <a:r>
              <a:rPr lang="en-US" sz="2400" b="0" dirty="0" smtClean="0"/>
              <a:t>.</a:t>
            </a:r>
          </a:p>
          <a:p>
            <a:pPr>
              <a:lnSpc>
                <a:spcPct val="90000"/>
              </a:lnSpc>
              <a:buFont typeface="Arial"/>
              <a:buChar char="•"/>
            </a:pPr>
            <a:endParaRPr lang="en-US" sz="2400" b="0" dirty="0"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2400" b="0" dirty="0"/>
              <a:t>Actors are entities which require help from the system to perform their task or are needed to execute the system’s functions</a:t>
            </a:r>
            <a:r>
              <a:rPr lang="en-US" sz="2400" b="0" dirty="0" smtClean="0"/>
              <a:t>.</a:t>
            </a:r>
          </a:p>
          <a:p>
            <a:pPr>
              <a:lnSpc>
                <a:spcPct val="90000"/>
              </a:lnSpc>
              <a:buFont typeface="Arial"/>
              <a:buChar char="•"/>
            </a:pPr>
            <a:endParaRPr lang="en-US" sz="2400" b="0" dirty="0"/>
          </a:p>
          <a:p>
            <a:pPr>
              <a:lnSpc>
                <a:spcPct val="90000"/>
              </a:lnSpc>
              <a:buFont typeface="Arial"/>
              <a:buChar char="•"/>
            </a:pPr>
            <a:r>
              <a:rPr lang="en-US" sz="2400" b="0" dirty="0"/>
              <a:t>Actors are not part of the system.</a:t>
            </a:r>
          </a:p>
        </p:txBody>
      </p:sp>
      <p:grpSp>
        <p:nvGrpSpPr>
          <p:cNvPr id="6157" name="Group 13"/>
          <p:cNvGrpSpPr>
            <a:grpSpLocks/>
          </p:cNvGrpSpPr>
          <p:nvPr/>
        </p:nvGrpSpPr>
        <p:grpSpPr bwMode="auto">
          <a:xfrm>
            <a:off x="7239000" y="4191000"/>
            <a:ext cx="914400" cy="1390650"/>
            <a:chOff x="4032" y="336"/>
            <a:chExt cx="576" cy="876"/>
          </a:xfrm>
        </p:grpSpPr>
        <p:sp>
          <p:nvSpPr>
            <p:cNvPr id="6148" name="Oval 4"/>
            <p:cNvSpPr>
              <a:spLocks noChangeArrowheads="1"/>
            </p:cNvSpPr>
            <p:nvPr/>
          </p:nvSpPr>
          <p:spPr bwMode="auto">
            <a:xfrm>
              <a:off x="4176" y="336"/>
              <a:ext cx="192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9" name="Line 5"/>
            <p:cNvSpPr>
              <a:spLocks noChangeShapeType="1"/>
            </p:cNvSpPr>
            <p:nvPr/>
          </p:nvSpPr>
          <p:spPr bwMode="auto">
            <a:xfrm>
              <a:off x="4272" y="52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0" name="Line 6"/>
            <p:cNvSpPr>
              <a:spLocks noChangeShapeType="1"/>
            </p:cNvSpPr>
            <p:nvPr/>
          </p:nvSpPr>
          <p:spPr bwMode="auto">
            <a:xfrm>
              <a:off x="4272" y="624"/>
              <a:ext cx="19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2" name="Line 8"/>
            <p:cNvSpPr>
              <a:spLocks noChangeShapeType="1"/>
            </p:cNvSpPr>
            <p:nvPr/>
          </p:nvSpPr>
          <p:spPr bwMode="auto">
            <a:xfrm flipH="1">
              <a:off x="4128" y="624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3" name="Line 9"/>
            <p:cNvSpPr>
              <a:spLocks noChangeShapeType="1"/>
            </p:cNvSpPr>
            <p:nvPr/>
          </p:nvSpPr>
          <p:spPr bwMode="auto">
            <a:xfrm>
              <a:off x="4272" y="864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 flipH="1">
              <a:off x="4176" y="864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6" name="Text Box 12"/>
            <p:cNvSpPr txBox="1">
              <a:spLocks noChangeArrowheads="1"/>
            </p:cNvSpPr>
            <p:nvPr/>
          </p:nvSpPr>
          <p:spPr bwMode="auto">
            <a:xfrm>
              <a:off x="4032" y="960"/>
              <a:ext cx="57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rtl="0"/>
              <a:r>
                <a:rPr lang="en-US" sz="2000" dirty="0" smtClean="0">
                  <a:latin typeface="Times New Roman" charset="0"/>
                </a:rPr>
                <a:t>Name</a:t>
              </a:r>
              <a:endParaRPr lang="en-US" sz="2400" b="0" dirty="0">
                <a:latin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267248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7520940" cy="548640"/>
          </a:xfrm>
        </p:spPr>
        <p:txBody>
          <a:bodyPr>
            <a:normAutofit fontScale="90000"/>
          </a:bodyPr>
          <a:lstStyle/>
          <a:p>
            <a:r>
              <a:rPr lang="en-US" dirty="0"/>
              <a:t>Use Cases and Actors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22960" y="1100628"/>
            <a:ext cx="7940040" cy="3579849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2400" b="0" dirty="0"/>
              <a:t>From the perspective of a given actor, a use case does something that is of value to the actor, such as calculate a result or change the state of an object</a:t>
            </a:r>
            <a:r>
              <a:rPr lang="en-US" sz="2400" b="0" dirty="0" smtClean="0"/>
              <a:t>.</a:t>
            </a:r>
          </a:p>
          <a:p>
            <a:pPr marL="0" indent="0"/>
            <a:endParaRPr lang="en-US" sz="2400" b="0" dirty="0"/>
          </a:p>
          <a:p>
            <a:pPr>
              <a:buFont typeface="Arial"/>
              <a:buChar char="•"/>
            </a:pPr>
            <a:r>
              <a:rPr lang="en-US" sz="2400" b="0" dirty="0"/>
              <a:t>The Actors define the environments in which the system lives</a:t>
            </a:r>
          </a:p>
        </p:txBody>
      </p:sp>
    </p:spTree>
    <p:extLst>
      <p:ext uri="{BB962C8B-B14F-4D97-AF65-F5344CB8AC3E}">
        <p14:creationId xmlns:p14="http://schemas.microsoft.com/office/powerpoint/2010/main" xmlns="" val="14372908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267</TotalTime>
  <Words>1011</Words>
  <Application>Microsoft Office PowerPoint</Application>
  <PresentationFormat>On-screen Show (4:3)</PresentationFormat>
  <Paragraphs>157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Origin</vt:lpstr>
      <vt:lpstr>Slide 1</vt:lpstr>
      <vt:lpstr>What is a Use-Case</vt:lpstr>
      <vt:lpstr>User Goals versus User Interactions</vt:lpstr>
      <vt:lpstr>Goals and Interactions</vt:lpstr>
      <vt:lpstr>Slide 5</vt:lpstr>
      <vt:lpstr>Slide 6</vt:lpstr>
      <vt:lpstr>Slide 7</vt:lpstr>
      <vt:lpstr>Actors</vt:lpstr>
      <vt:lpstr>Use Cases and Actors</vt:lpstr>
      <vt:lpstr>Slide 10</vt:lpstr>
      <vt:lpstr>Relationships between Use Cases</vt:lpstr>
      <vt:lpstr>Slide 12</vt:lpstr>
      <vt:lpstr>Online Car Rental System</vt:lpstr>
      <vt:lpstr>Use Case Diagram – 1 (No use of includes/extends)</vt:lpstr>
      <vt:lpstr>Use Case Description 1 - Create a New Reservation</vt:lpstr>
      <vt:lpstr>Slide 16</vt:lpstr>
      <vt:lpstr>Use Case Diagram – 2 (Use of includes/extends)</vt:lpstr>
      <vt:lpstr>Use Case Description 2  Create a New Reservation</vt:lpstr>
      <vt:lpstr>Alternative Flows – UCD 1</vt:lpstr>
      <vt:lpstr>Extra Examples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Nouf</dc:creator>
  <cp:lastModifiedBy>Nouf</cp:lastModifiedBy>
  <cp:revision>98</cp:revision>
  <dcterms:modified xsi:type="dcterms:W3CDTF">2017-03-27T19:24:00Z</dcterms:modified>
</cp:coreProperties>
</file>