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26.xml" ContentType="application/vnd.openxmlformats-officedocument.presentationml.slide+xml"/>
  <Override PartName="/ppt/slides/slide29.xml" ContentType="application/vnd.openxmlformats-officedocument.presentationml.slide+xml"/>
  <Override PartName="/ppt/slides/slide24.xml" ContentType="application/vnd.openxmlformats-officedocument.presentationml.slide+xml"/>
  <Override PartName="/ppt/slides/slide9.xml" ContentType="application/vnd.openxmlformats-officedocument.presentationml.slide+xml"/>
  <Override PartName="/ppt/slides/slide25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4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309" r:id="rId20"/>
    <p:sldId id="274" r:id="rId21"/>
    <p:sldId id="275" r:id="rId22"/>
    <p:sldId id="276" r:id="rId23"/>
    <p:sldId id="277" r:id="rId24"/>
    <p:sldId id="280" r:id="rId25"/>
    <p:sldId id="281" r:id="rId26"/>
    <p:sldId id="282" r:id="rId27"/>
    <p:sldId id="283" r:id="rId28"/>
    <p:sldId id="285" r:id="rId29"/>
    <p:sldId id="286" r:id="rId30"/>
    <p:sldId id="287" r:id="rId31"/>
    <p:sldId id="288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311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7" r:id="rId50"/>
    <p:sldId id="310" r:id="rId51"/>
  </p:sldIdLst>
  <p:sldSz cx="9118600" cy="6832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16">
          <p15:clr>
            <a:srgbClr val="A4A3A4"/>
          </p15:clr>
        </p15:guide>
        <p15:guide id="2" pos="2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0" y="-108"/>
      </p:cViewPr>
      <p:guideLst>
        <p:guide orient="horz" pos="3016"/>
        <p:guide pos="2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8" Type="http://schemas.openxmlformats.org/officeDocument/2006/relationships/customXml" Target="../customXml/item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ustomXml" Target="../customXml/item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E59199E-A514-4E5D-9D89-462EB2166794}" type="datetimeFigureOut">
              <a:rPr lang="ar-SA" smtClean="0"/>
              <a:pPr/>
              <a:t>26/12/35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685800"/>
            <a:ext cx="4575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8C98DDC-44A7-4E99-BD85-1FA2D3487D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00156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98DDC-44A7-4E99-BD85-1FA2D3487DF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00577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98DDC-44A7-4E99-BD85-1FA2D3487DF0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66952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9825" y="1118206"/>
            <a:ext cx="6838950" cy="2378757"/>
          </a:xfrm>
        </p:spPr>
        <p:txBody>
          <a:bodyPr anchor="b"/>
          <a:lstStyle>
            <a:lvl1pPr algn="ctr">
              <a:defRPr sz="4487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9825" y="3588697"/>
            <a:ext cx="6838950" cy="1649630"/>
          </a:xfrm>
        </p:spPr>
        <p:txBody>
          <a:bodyPr/>
          <a:lstStyle>
            <a:lvl1pPr marL="0" indent="0" algn="ctr">
              <a:buNone/>
              <a:defRPr sz="1795"/>
            </a:lvl1pPr>
            <a:lvl2pPr marL="341940" indent="0" algn="ctr">
              <a:buNone/>
              <a:defRPr sz="1496"/>
            </a:lvl2pPr>
            <a:lvl3pPr marL="683880" indent="0" algn="ctr">
              <a:buNone/>
              <a:defRPr sz="1346"/>
            </a:lvl3pPr>
            <a:lvl4pPr marL="1025820" indent="0" algn="ctr">
              <a:buNone/>
              <a:defRPr sz="1197"/>
            </a:lvl4pPr>
            <a:lvl5pPr marL="1367760" indent="0" algn="ctr">
              <a:buNone/>
              <a:defRPr sz="1197"/>
            </a:lvl5pPr>
            <a:lvl6pPr marL="1709699" indent="0" algn="ctr">
              <a:buNone/>
              <a:defRPr sz="1197"/>
            </a:lvl6pPr>
            <a:lvl7pPr marL="2051639" indent="0" algn="ctr">
              <a:buNone/>
              <a:defRPr sz="1197"/>
            </a:lvl7pPr>
            <a:lvl8pPr marL="2393579" indent="0" algn="ctr">
              <a:buNone/>
              <a:defRPr sz="1197"/>
            </a:lvl8pPr>
            <a:lvl9pPr marL="2735519" indent="0" algn="ctr">
              <a:buNone/>
              <a:defRPr sz="1197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F40EB-EE42-4651-B19D-B9992C0ADDB1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068584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3D596-F395-4645-8E9F-38328DE73369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63858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5498" y="363773"/>
            <a:ext cx="1966198" cy="5790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904" y="363773"/>
            <a:ext cx="5784612" cy="5790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C283-E618-496B-8298-645609B9E3A4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89119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3A9F-135A-45F8-A1B9-F575DDB7E7C8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26117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154" y="1703406"/>
            <a:ext cx="7864793" cy="2842171"/>
          </a:xfrm>
        </p:spPr>
        <p:txBody>
          <a:bodyPr anchor="b"/>
          <a:lstStyle>
            <a:lvl1pPr>
              <a:defRPr sz="4487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2154" y="4572465"/>
            <a:ext cx="7864793" cy="1494631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>
                    <a:tint val="75000"/>
                  </a:schemeClr>
                </a:solidFill>
              </a:defRPr>
            </a:lvl1pPr>
            <a:lvl2pPr marL="341940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3880" indent="0">
              <a:buNone/>
              <a:defRPr sz="1346">
                <a:solidFill>
                  <a:schemeClr val="tx1">
                    <a:tint val="75000"/>
                  </a:schemeClr>
                </a:solidFill>
              </a:defRPr>
            </a:lvl3pPr>
            <a:lvl4pPr marL="102582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7760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0969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163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357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55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898D3-B78E-4C99-9761-F8BB971B6F20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902985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904" y="1818863"/>
            <a:ext cx="3875405" cy="43352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291" y="1818863"/>
            <a:ext cx="3875405" cy="43352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9231-B6BA-4312-9422-796D916BE518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3849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91" y="363773"/>
            <a:ext cx="7864793" cy="13206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092" y="1674937"/>
            <a:ext cx="3857595" cy="820860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1940" indent="0">
              <a:buNone/>
              <a:defRPr sz="1496" b="1"/>
            </a:lvl2pPr>
            <a:lvl3pPr marL="683880" indent="0">
              <a:buNone/>
              <a:defRPr sz="1346" b="1"/>
            </a:lvl3pPr>
            <a:lvl4pPr marL="1025820" indent="0">
              <a:buNone/>
              <a:defRPr sz="1197" b="1"/>
            </a:lvl4pPr>
            <a:lvl5pPr marL="1367760" indent="0">
              <a:buNone/>
              <a:defRPr sz="1197" b="1"/>
            </a:lvl5pPr>
            <a:lvl6pPr marL="1709699" indent="0">
              <a:buNone/>
              <a:defRPr sz="1197" b="1"/>
            </a:lvl6pPr>
            <a:lvl7pPr marL="2051639" indent="0">
              <a:buNone/>
              <a:defRPr sz="1197" b="1"/>
            </a:lvl7pPr>
            <a:lvl8pPr marL="2393579" indent="0">
              <a:buNone/>
              <a:defRPr sz="1197" b="1"/>
            </a:lvl8pPr>
            <a:lvl9pPr marL="2735519" indent="0">
              <a:buNone/>
              <a:defRPr sz="11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092" y="2495797"/>
            <a:ext cx="3857595" cy="36709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16291" y="1674937"/>
            <a:ext cx="3876593" cy="820860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1940" indent="0">
              <a:buNone/>
              <a:defRPr sz="1496" b="1"/>
            </a:lvl2pPr>
            <a:lvl3pPr marL="683880" indent="0">
              <a:buNone/>
              <a:defRPr sz="1346" b="1"/>
            </a:lvl3pPr>
            <a:lvl4pPr marL="1025820" indent="0">
              <a:buNone/>
              <a:defRPr sz="1197" b="1"/>
            </a:lvl4pPr>
            <a:lvl5pPr marL="1367760" indent="0">
              <a:buNone/>
              <a:defRPr sz="1197" b="1"/>
            </a:lvl5pPr>
            <a:lvl6pPr marL="1709699" indent="0">
              <a:buNone/>
              <a:defRPr sz="1197" b="1"/>
            </a:lvl6pPr>
            <a:lvl7pPr marL="2051639" indent="0">
              <a:buNone/>
              <a:defRPr sz="1197" b="1"/>
            </a:lvl7pPr>
            <a:lvl8pPr marL="2393579" indent="0">
              <a:buNone/>
              <a:defRPr sz="1197" b="1"/>
            </a:lvl8pPr>
            <a:lvl9pPr marL="2735519" indent="0">
              <a:buNone/>
              <a:defRPr sz="11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291" y="2495797"/>
            <a:ext cx="3876593" cy="36709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52221-455E-4D51-ACBA-368D3DEB6564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44197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43C44-F7D5-40FB-879A-FBA645044BFC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82260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D556-A0A9-4637-AE39-9D31C2634613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46311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92" y="455507"/>
            <a:ext cx="2940986" cy="1594273"/>
          </a:xfrm>
        </p:spPr>
        <p:txBody>
          <a:bodyPr anchor="b"/>
          <a:lstStyle>
            <a:lvl1pPr>
              <a:defRPr sz="2393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6593" y="983768"/>
            <a:ext cx="4616291" cy="4855575"/>
          </a:xfrm>
        </p:spPr>
        <p:txBody>
          <a:bodyPr/>
          <a:lstStyle>
            <a:lvl1pPr>
              <a:defRPr sz="2393"/>
            </a:lvl1pPr>
            <a:lvl2pPr>
              <a:defRPr sz="2094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092" y="2049780"/>
            <a:ext cx="2940986" cy="3797471"/>
          </a:xfrm>
        </p:spPr>
        <p:txBody>
          <a:bodyPr/>
          <a:lstStyle>
            <a:lvl1pPr marL="0" indent="0">
              <a:buNone/>
              <a:defRPr sz="1197"/>
            </a:lvl1pPr>
            <a:lvl2pPr marL="341940" indent="0">
              <a:buNone/>
              <a:defRPr sz="1047"/>
            </a:lvl2pPr>
            <a:lvl3pPr marL="683880" indent="0">
              <a:buNone/>
              <a:defRPr sz="897"/>
            </a:lvl3pPr>
            <a:lvl4pPr marL="1025820" indent="0">
              <a:buNone/>
              <a:defRPr sz="748"/>
            </a:lvl4pPr>
            <a:lvl5pPr marL="1367760" indent="0">
              <a:buNone/>
              <a:defRPr sz="748"/>
            </a:lvl5pPr>
            <a:lvl6pPr marL="1709699" indent="0">
              <a:buNone/>
              <a:defRPr sz="748"/>
            </a:lvl6pPr>
            <a:lvl7pPr marL="2051639" indent="0">
              <a:buNone/>
              <a:defRPr sz="748"/>
            </a:lvl7pPr>
            <a:lvl8pPr marL="2393579" indent="0">
              <a:buNone/>
              <a:defRPr sz="748"/>
            </a:lvl8pPr>
            <a:lvl9pPr marL="2735519" indent="0">
              <a:buNone/>
              <a:defRPr sz="74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AFB5-F0BA-4D62-B5D2-248F17D46C7F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56331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92" y="455507"/>
            <a:ext cx="2940986" cy="1594273"/>
          </a:xfrm>
        </p:spPr>
        <p:txBody>
          <a:bodyPr anchor="b"/>
          <a:lstStyle>
            <a:lvl1pPr>
              <a:defRPr sz="2393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6593" y="983768"/>
            <a:ext cx="4616291" cy="4855575"/>
          </a:xfrm>
        </p:spPr>
        <p:txBody>
          <a:bodyPr/>
          <a:lstStyle>
            <a:lvl1pPr marL="0" indent="0">
              <a:buNone/>
              <a:defRPr sz="2393"/>
            </a:lvl1pPr>
            <a:lvl2pPr marL="341940" indent="0">
              <a:buNone/>
              <a:defRPr sz="2094"/>
            </a:lvl2pPr>
            <a:lvl3pPr marL="683880" indent="0">
              <a:buNone/>
              <a:defRPr sz="1795"/>
            </a:lvl3pPr>
            <a:lvl4pPr marL="1025820" indent="0">
              <a:buNone/>
              <a:defRPr sz="1496"/>
            </a:lvl4pPr>
            <a:lvl5pPr marL="1367760" indent="0">
              <a:buNone/>
              <a:defRPr sz="1496"/>
            </a:lvl5pPr>
            <a:lvl6pPr marL="1709699" indent="0">
              <a:buNone/>
              <a:defRPr sz="1496"/>
            </a:lvl6pPr>
            <a:lvl7pPr marL="2051639" indent="0">
              <a:buNone/>
              <a:defRPr sz="1496"/>
            </a:lvl7pPr>
            <a:lvl8pPr marL="2393579" indent="0">
              <a:buNone/>
              <a:defRPr sz="1496"/>
            </a:lvl8pPr>
            <a:lvl9pPr marL="2735519" indent="0">
              <a:buNone/>
              <a:defRPr sz="1496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092" y="2049780"/>
            <a:ext cx="2940986" cy="3797471"/>
          </a:xfrm>
        </p:spPr>
        <p:txBody>
          <a:bodyPr/>
          <a:lstStyle>
            <a:lvl1pPr marL="0" indent="0">
              <a:buNone/>
              <a:defRPr sz="1197"/>
            </a:lvl1pPr>
            <a:lvl2pPr marL="341940" indent="0">
              <a:buNone/>
              <a:defRPr sz="1047"/>
            </a:lvl2pPr>
            <a:lvl3pPr marL="683880" indent="0">
              <a:buNone/>
              <a:defRPr sz="897"/>
            </a:lvl3pPr>
            <a:lvl4pPr marL="1025820" indent="0">
              <a:buNone/>
              <a:defRPr sz="748"/>
            </a:lvl4pPr>
            <a:lvl5pPr marL="1367760" indent="0">
              <a:buNone/>
              <a:defRPr sz="748"/>
            </a:lvl5pPr>
            <a:lvl6pPr marL="1709699" indent="0">
              <a:buNone/>
              <a:defRPr sz="748"/>
            </a:lvl6pPr>
            <a:lvl7pPr marL="2051639" indent="0">
              <a:buNone/>
              <a:defRPr sz="748"/>
            </a:lvl7pPr>
            <a:lvl8pPr marL="2393579" indent="0">
              <a:buNone/>
              <a:defRPr sz="748"/>
            </a:lvl8pPr>
            <a:lvl9pPr marL="2735519" indent="0">
              <a:buNone/>
              <a:defRPr sz="74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029B-B39B-4F06-BECC-74B1663BEF0C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41603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6904" y="363773"/>
            <a:ext cx="7864793" cy="1320654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904" y="1818863"/>
            <a:ext cx="7864793" cy="433522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0011" y="6332808"/>
            <a:ext cx="2051685" cy="36377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2C8C0-9DEE-4517-81B1-8E6FEABB553A}" type="datetime1">
              <a:rPr lang="en-US" smtClean="0"/>
              <a:pPr/>
              <a:t>10/20/2014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0536" y="6332808"/>
            <a:ext cx="3077528" cy="36377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6904" y="6332808"/>
            <a:ext cx="2051685" cy="36377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8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12309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r" defTabSz="683880" rtl="1" eaLnBrk="1" latinLnBrk="0" hangingPunct="1">
        <a:lnSpc>
          <a:spcPct val="90000"/>
        </a:lnSpc>
        <a:spcBef>
          <a:spcPct val="0"/>
        </a:spcBef>
        <a:buNone/>
        <a:defRPr sz="32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0970" indent="-170970" algn="r" defTabSz="683880" rtl="1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4" kern="1200">
          <a:solidFill>
            <a:schemeClr val="tx1"/>
          </a:solidFill>
          <a:latin typeface="+mn-lt"/>
          <a:ea typeface="+mn-ea"/>
          <a:cs typeface="+mn-cs"/>
        </a:defRPr>
      </a:lvl1pPr>
      <a:lvl2pPr marL="512910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4850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6790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4pPr>
      <a:lvl5pPr marL="153872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5pPr>
      <a:lvl6pPr marL="188066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6pPr>
      <a:lvl7pPr marL="222260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7pPr>
      <a:lvl8pPr marL="256454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8pPr>
      <a:lvl9pPr marL="2906489" indent="-170970" algn="r" defTabSz="683880" rtl="1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1pPr>
      <a:lvl2pPr marL="34194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2pPr>
      <a:lvl3pPr marL="68388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3pPr>
      <a:lvl4pPr marL="102582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4pPr>
      <a:lvl5pPr marL="1367760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5pPr>
      <a:lvl6pPr marL="170969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6pPr>
      <a:lvl7pPr marL="205163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7pPr>
      <a:lvl8pPr marL="239357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8pPr>
      <a:lvl9pPr marL="2735519" algn="r" defTabSz="683880" rtl="1" eaLnBrk="1" latinLnBrk="0" hangingPunct="1">
        <a:defRPr sz="13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768600" y="2451100"/>
            <a:ext cx="3239669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US" sz="4012" b="1" dirty="0" smtClean="0">
                <a:solidFill>
                  <a:srgbClr val="000000"/>
                </a:solidFill>
                <a:latin typeface="Times New Roman Bold"/>
                <a:cs typeface="Times New Roman Bold"/>
              </a:rPr>
              <a:t>Class Diagram</a:t>
            </a:r>
            <a:endParaRPr lang="en-CA" sz="4012" b="1" dirty="0" smtClean="0">
              <a:solidFill>
                <a:srgbClr val="000000"/>
              </a:solidFill>
              <a:latin typeface="Times New Roman Bold"/>
              <a:cs typeface="Times New Roman Bold"/>
            </a:endParaRPr>
          </a:p>
          <a:p>
            <a:pPr>
              <a:lnSpc>
                <a:spcPts val="4600"/>
              </a:lnSpc>
            </a:pP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Class and Class diagram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Things naturally fall into categories (computers,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automobiles, trees...).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4130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We refer to these categories as classes.</a:t>
            </a:r>
          </a:p>
          <a:p>
            <a:pPr>
              <a:lnSpc>
                <a:spcPts val="2760"/>
              </a:lnSpc>
            </a:pPr>
            <a:endParaRPr lang="en-CA" sz="237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1496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An object class is an abstraction over a set of objects with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common: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3848100"/>
            <a:ext cx="3683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3848100"/>
            <a:ext cx="19939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attributes (states)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638300" y="4152900"/>
            <a:ext cx="3683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4152900"/>
            <a:ext cx="4102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and the services (operations) (methods)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524000" y="4457700"/>
            <a:ext cx="31369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provided by each object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066800" y="5257800"/>
            <a:ext cx="73025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dirty="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Class diagrams provide the representations used by the</a:t>
            </a:r>
          </a:p>
          <a:p>
            <a:pPr>
              <a:lnSpc>
                <a:spcPts val="2760"/>
              </a:lnSpc>
            </a:pPr>
            <a:endParaRPr dirty="0"/>
          </a:p>
        </p:txBody>
      </p:sp>
      <p:sp>
        <p:nvSpPr>
          <p:cNvPr id="12" name="TextBox 12"/>
          <p:cNvSpPr txBox="1"/>
          <p:nvPr/>
        </p:nvSpPr>
        <p:spPr>
          <a:xfrm>
            <a:off x="1524000" y="5588000"/>
            <a:ext cx="16129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45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developers.</a:t>
            </a:r>
          </a:p>
          <a:p>
            <a:pPr>
              <a:lnSpc>
                <a:spcPts val="2545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CRC ‘Class Responsibility and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Collaborator’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33400" y="1701800"/>
            <a:ext cx="8585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CRC card</a:t>
            </a:r>
          </a:p>
          <a:p>
            <a:pPr>
              <a:lnSpc>
                <a:spcPts val="3220"/>
              </a:lnSpc>
            </a:pPr>
            <a:endParaRPr lang="en-CA" sz="269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33400" y="2730500"/>
            <a:ext cx="8585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Class  Responsibility:</a:t>
            </a:r>
          </a:p>
          <a:p>
            <a:pPr>
              <a:lnSpc>
                <a:spcPts val="3220"/>
              </a:lnSpc>
            </a:pPr>
            <a:endParaRPr lang="en-CA" sz="275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32131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1574800" y="3213100"/>
            <a:ext cx="37973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What the class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knows: attributes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117600" y="39370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574800" y="3937000"/>
            <a:ext cx="58674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What the class </a:t>
            </a: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does: services (operations / methods)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CRC ‘Class Responsibility and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Collaborator’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33400" y="2222500"/>
            <a:ext cx="85852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Class Collaboration:</a:t>
            </a:r>
          </a:p>
          <a:p>
            <a:pPr>
              <a:lnSpc>
                <a:spcPts val="3220"/>
              </a:lnSpc>
            </a:pPr>
            <a:endParaRPr lang="en-CA" sz="274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2131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1574800" y="3213100"/>
            <a:ext cx="76962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Request for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information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from another class (what the other class knows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1574800" y="3517900"/>
            <a:ext cx="17780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as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attributes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117600" y="42418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574800" y="4241800"/>
            <a:ext cx="7277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Request another class to </a:t>
            </a: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do some thing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(what the other class does as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574800" y="4546600"/>
            <a:ext cx="14859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operation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21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CRC Card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27100" y="3429000"/>
            <a:ext cx="19812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2159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What the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	class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4051300"/>
            <a:ext cx="18415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165100" algn="l"/>
              </a:tabLst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knows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Or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292600" y="2641600"/>
            <a:ext cx="28956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CRC Card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009900" y="3175000"/>
            <a:ext cx="41783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Class name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009900" y="3683000"/>
            <a:ext cx="41783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2006600" algn="l"/>
              </a:tabLst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Responsibility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	Collaboration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009900" y="4406900"/>
            <a:ext cx="41783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  <a:tabLst>
                <a:tab pos="2006600" algn="l"/>
              </a:tabLst>
            </a:pP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  <a:r>
              <a:rPr lang="en-CA" sz="600" smtClean="0">
                <a:solidFill>
                  <a:srgbClr val="071D57"/>
                </a:solidFill>
                <a:latin typeface="Wingdings"/>
                <a:cs typeface="Wingdings"/>
              </a:rPr>
              <a:t>	z</a:t>
            </a:r>
          </a:p>
          <a:p>
            <a:pPr>
              <a:lnSpc>
                <a:spcPts val="1380"/>
              </a:lnSpc>
            </a:pPr>
            <a:endParaRPr lang="en-CA" sz="6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009900" y="4597400"/>
            <a:ext cx="41783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1380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289800" y="2552700"/>
            <a:ext cx="1727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Other classes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493000" y="2819400"/>
            <a:ext cx="1524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needed to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7315200" y="3086100"/>
            <a:ext cx="17018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31317"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fulfill class a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responsibility</a:t>
            </a:r>
          </a:p>
          <a:p>
            <a:pPr>
              <a:lnSpc>
                <a:spcPts val="216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531100" y="3924300"/>
            <a:ext cx="1485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Need for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467600" y="4191000"/>
            <a:ext cx="1549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3029"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Attribute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operation</a:t>
            </a:r>
          </a:p>
          <a:p>
            <a:pPr>
              <a:lnSpc>
                <a:spcPts val="216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43000" y="4724400"/>
            <a:ext cx="37719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  <a:tabLst>
                <a:tab pos="1866900" algn="l"/>
              </a:tabLst>
            </a:pP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does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	•</a:t>
            </a:r>
          </a:p>
          <a:p>
            <a:pPr>
              <a:lnSpc>
                <a:spcPts val="1725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009900" y="4991100"/>
            <a:ext cx="19050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1080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016500" y="4711700"/>
            <a:ext cx="4000500" cy="127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0"/>
              </a:lnSpc>
            </a:pPr>
            <a:r>
              <a:rPr lang="en-CA" sz="6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540"/>
              </a:lnSpc>
            </a:pPr>
            <a:endParaRPr lang="en-CA" sz="60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 Responsibility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397500" y="1790700"/>
            <a:ext cx="37211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CRC Card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670300" y="2159000"/>
            <a:ext cx="5448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Student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670300" y="2514600"/>
            <a:ext cx="1651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Responsibility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6731000" y="2514600"/>
            <a:ext cx="1485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Collaborator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3670300" y="2895600"/>
            <a:ext cx="5448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ID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43000" y="3149600"/>
            <a:ext cx="24257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2400" smtClean="0">
                <a:solidFill>
                  <a:srgbClr val="063CE8"/>
                </a:solidFill>
                <a:latin typeface="Times New Roman"/>
                <a:cs typeface="Times New Roman"/>
              </a:rPr>
              <a:t>What the class</a:t>
            </a:r>
          </a:p>
          <a:p>
            <a:pPr>
              <a:lnSpc>
                <a:spcPts val="21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12900" y="3454400"/>
            <a:ext cx="1955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knows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01700" y="4737100"/>
            <a:ext cx="2667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FB0128"/>
                </a:solidFill>
                <a:latin typeface="Times New Roman"/>
                <a:cs typeface="Times New Roman"/>
              </a:rPr>
              <a:t>What the class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498600" y="5105400"/>
            <a:ext cx="20701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does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670300" y="3162300"/>
            <a:ext cx="5346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Name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670300" y="3429000"/>
            <a:ext cx="53467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Department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Address</a:t>
            </a:r>
          </a:p>
          <a:p>
            <a:pPr>
              <a:lnSpc>
                <a:spcPts val="215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670300" y="4521200"/>
            <a:ext cx="53467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Request “Register course”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Drop course</a:t>
            </a:r>
          </a:p>
          <a:p>
            <a:pPr>
              <a:lnSpc>
                <a:spcPts val="216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670300" y="5080000"/>
            <a:ext cx="5346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Request Schedule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14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222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Sometimes a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class A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has a responsibility to</a:t>
            </a:r>
          </a:p>
          <a:p>
            <a:pPr>
              <a:lnSpc>
                <a:spcPts val="3220"/>
              </a:lnSpc>
            </a:pPr>
            <a:endParaRPr lang="en-CA" sz="277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26543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fulfill, but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not have enough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information to do it.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594100"/>
            <a:ext cx="8051800" cy="1117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So class A needs help from another class</a:t>
            </a:r>
            <a:r>
              <a:rPr lang="en-CA" sz="273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35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See next example</a:t>
            </a:r>
          </a:p>
          <a:p>
            <a:pPr>
              <a:lnSpc>
                <a:spcPts val="4000"/>
              </a:lnSpc>
            </a:pPr>
            <a:endParaRPr lang="en-CA" sz="273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For example, as you see in students register in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courses.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38300" y="2616200"/>
            <a:ext cx="74803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4572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	To do this, a student needs to know if a spot is available in the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095500" y="2908300"/>
            <a:ext cx="7023100" cy="1003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course and, if so, he then needs to be added to the course.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However, students only have information about themselves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(their names and so forth), and not about courses.</a:t>
            </a:r>
          </a:p>
          <a:p>
            <a:pPr>
              <a:lnSpc>
                <a:spcPts val="24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4267200"/>
            <a:ext cx="74803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4572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	What the student needs to do is collaborate/interact with the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095500" y="4572000"/>
            <a:ext cx="70231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card labeled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Course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to sign up for a course.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38300" y="49276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4927600"/>
            <a:ext cx="62738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Therefore,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Course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is included in the list of collaborators of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2095500" y="5232400"/>
            <a:ext cx="1181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Student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3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1638300"/>
            <a:ext cx="29464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Student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Responsibility</a:t>
            </a:r>
          </a:p>
          <a:p>
            <a:pPr>
              <a:lnSpc>
                <a:spcPts val="361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822700" y="2324100"/>
            <a:ext cx="36703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Collaborator</a:t>
            </a:r>
          </a:p>
          <a:p>
            <a:pPr>
              <a:lnSpc>
                <a:spcPts val="144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607300" y="1866900"/>
            <a:ext cx="13970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  <a:tabLst>
                <a:tab pos="190500" algn="l"/>
              </a:tabLst>
            </a:pP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Collaborator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Course</a:t>
            </a: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	:</a:t>
            </a:r>
          </a:p>
          <a:p>
            <a:pPr>
              <a:lnSpc>
                <a:spcPts val="218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74700" y="2705100"/>
            <a:ext cx="4953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2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ID</a:t>
            </a:r>
          </a:p>
          <a:p>
            <a:pPr>
              <a:lnSpc>
                <a:spcPts val="2125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7556500" y="2692400"/>
            <a:ext cx="15113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</a:t>
            </a: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Course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774700" y="2984500"/>
            <a:ext cx="7874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Name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7632700" y="2971800"/>
            <a:ext cx="13335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is needed to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774700" y="3251200"/>
            <a:ext cx="13335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4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Department</a:t>
            </a:r>
          </a:p>
          <a:p>
            <a:pPr>
              <a:lnSpc>
                <a:spcPts val="1945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7670800" y="3238500"/>
            <a:ext cx="12827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fulfill class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74700" y="3530600"/>
            <a:ext cx="1092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2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Address</a:t>
            </a:r>
          </a:p>
          <a:p>
            <a:pPr>
              <a:lnSpc>
                <a:spcPts val="2125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797800" y="3517900"/>
            <a:ext cx="10033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Student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7493000" y="3784600"/>
            <a:ext cx="17145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responsibilities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774700" y="4076700"/>
            <a:ext cx="2806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Check course availability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6" name="TextBox 16"/>
          <p:cNvSpPr txBox="1"/>
          <p:nvPr/>
        </p:nvSpPr>
        <p:spPr>
          <a:xfrm>
            <a:off x="3822700" y="4076700"/>
            <a:ext cx="32258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Course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(Attribute: availability)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7772400" y="4343400"/>
            <a:ext cx="10668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Need for</a:t>
            </a:r>
          </a:p>
          <a:p>
            <a:pPr>
              <a:lnSpc>
                <a:spcPts val="2060"/>
              </a:lnSpc>
            </a:pPr>
            <a:endParaRPr/>
          </a:p>
        </p:txBody>
      </p:sp>
      <p:sp>
        <p:nvSpPr>
          <p:cNvPr id="18" name="TextBox 18"/>
          <p:cNvSpPr txBox="1"/>
          <p:nvPr/>
        </p:nvSpPr>
        <p:spPr>
          <a:xfrm>
            <a:off x="774700" y="4635500"/>
            <a:ext cx="2908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Request “Register course”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9" name="TextBox 19"/>
          <p:cNvSpPr txBox="1"/>
          <p:nvPr/>
        </p:nvSpPr>
        <p:spPr>
          <a:xfrm>
            <a:off x="3822700" y="4635500"/>
            <a:ext cx="30226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Course (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Operation: increment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0" name="TextBox 20"/>
          <p:cNvSpPr txBox="1"/>
          <p:nvPr/>
        </p:nvSpPr>
        <p:spPr>
          <a:xfrm>
            <a:off x="7721600" y="4622800"/>
            <a:ext cx="11557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Attribute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1" name="TextBox 21"/>
          <p:cNvSpPr txBox="1"/>
          <p:nvPr/>
        </p:nvSpPr>
        <p:spPr>
          <a:xfrm>
            <a:off x="3822700" y="4902200"/>
            <a:ext cx="3035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number of registered student)</a:t>
            </a:r>
          </a:p>
          <a:p>
            <a:pPr>
              <a:lnSpc>
                <a:spcPts val="1970"/>
              </a:lnSpc>
            </a:pPr>
            <a:endParaRPr/>
          </a:p>
        </p:txBody>
      </p:sp>
      <p:sp>
        <p:nvSpPr>
          <p:cNvPr id="22" name="TextBox 22"/>
          <p:cNvSpPr txBox="1"/>
          <p:nvPr/>
        </p:nvSpPr>
        <p:spPr>
          <a:xfrm>
            <a:off x="7886700" y="4889500"/>
            <a:ext cx="8382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and/or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3" name="TextBox 23"/>
          <p:cNvSpPr txBox="1"/>
          <p:nvPr/>
        </p:nvSpPr>
        <p:spPr>
          <a:xfrm>
            <a:off x="7708900" y="5168900"/>
            <a:ext cx="1282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operation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4" name="TextBox 24"/>
          <p:cNvSpPr txBox="1"/>
          <p:nvPr/>
        </p:nvSpPr>
        <p:spPr>
          <a:xfrm>
            <a:off x="774700" y="5448300"/>
            <a:ext cx="1536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Drop course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5" name="TextBox 25"/>
          <p:cNvSpPr txBox="1"/>
          <p:nvPr/>
        </p:nvSpPr>
        <p:spPr>
          <a:xfrm>
            <a:off x="3822700" y="5448300"/>
            <a:ext cx="31750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Course (Operation: </a:t>
            </a: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decrement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6" name="TextBox 26"/>
          <p:cNvSpPr txBox="1"/>
          <p:nvPr/>
        </p:nvSpPr>
        <p:spPr>
          <a:xfrm>
            <a:off x="3822700" y="5727700"/>
            <a:ext cx="29591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FB0128"/>
                </a:solidFill>
                <a:latin typeface="Times New Roman"/>
                <a:cs typeface="Times New Roman"/>
              </a:rPr>
              <a:t>number of registered student)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7" name="TextBox 27"/>
          <p:cNvSpPr txBox="1"/>
          <p:nvPr/>
        </p:nvSpPr>
        <p:spPr>
          <a:xfrm>
            <a:off x="774700" y="6007100"/>
            <a:ext cx="20574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Request Schedule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3822700" y="6007100"/>
            <a:ext cx="7112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-----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31" name="TextBox 3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7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CRC - Class Collaborator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65300"/>
            <a:ext cx="355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035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628900"/>
            <a:ext cx="3556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9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900" smtClean="0">
                <a:solidFill>
                  <a:srgbClr val="000000"/>
                </a:solidFill>
                <a:latin typeface="Times New Roman"/>
              </a:rPr>
            </a:b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2160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517900"/>
            <a:ext cx="355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035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4064000"/>
            <a:ext cx="355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CA" sz="837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035"/>
              </a:lnSpc>
            </a:pPr>
            <a:endParaRPr lang="en-CA" sz="9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24000" y="1663700"/>
            <a:ext cx="7493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Collaboration takes one of two forms: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38300" y="1930400"/>
            <a:ext cx="7378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•	A request for information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38300" y="2146300"/>
            <a:ext cx="7378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•	or a request to do something.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524000" y="2641600"/>
            <a:ext cx="7493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Example Alternative 1: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524000" y="2946400"/>
            <a:ext cx="74930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57150">
              <a:lnSpc>
                <a:spcPts val="17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The card </a:t>
            </a:r>
            <a:r>
              <a:rPr lang="en-CA" sz="180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requests an indication from the card </a:t>
            </a: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whether a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space is available, a request for </a:t>
            </a: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information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172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524000" y="3403600"/>
            <a:ext cx="7493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then requests to be added to the </a:t>
            </a: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063CE8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smtClean="0">
                <a:solidFill>
                  <a:srgbClr val="063CE8"/>
                </a:solidFill>
                <a:latin typeface="Times New Roman"/>
                <a:cs typeface="Times New Roman"/>
              </a:rPr>
              <a:t> , a request to do something.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524000" y="3987800"/>
            <a:ext cx="7493000" cy="1244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CA" sz="1810" b="1" smtClean="0">
                <a:solidFill>
                  <a:srgbClr val="CC0064"/>
                </a:solidFill>
                <a:latin typeface="Times New Roman Bold"/>
                <a:cs typeface="Times New Roman Bold"/>
              </a:rPr>
              <a:t>Alternative 2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: Another way to perform this logic, however, would have been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to have 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 simply request </a:t>
            </a:r>
            <a:r>
              <a:rPr lang="en-CA" sz="1810" b="1" smtClean="0">
                <a:solidFill>
                  <a:srgbClr val="CC0064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 to enroll himself (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Student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 ) into itself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(</a:t>
            </a:r>
            <a:r>
              <a:rPr lang="en-CA" sz="1810" b="1" smtClean="0">
                <a:solidFill>
                  <a:srgbClr val="CC0064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ourse)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. Then have </a:t>
            </a:r>
            <a:r>
              <a:rPr lang="en-CA" sz="1810" b="1" smtClean="0">
                <a:solidFill>
                  <a:srgbClr val="CC0064"/>
                </a:solidFill>
                <a:latin typeface="Times New Roman Bold"/>
                <a:cs typeface="Times New Roman Bold"/>
              </a:rPr>
              <a:t>C</a:t>
            </a:r>
            <a:r>
              <a:rPr lang="en-CA" sz="1800" smtClean="0">
                <a:solidFill>
                  <a:srgbClr val="CC0064"/>
                </a:solidFill>
                <a:latin typeface="Times New Roman Bold Italic"/>
                <a:cs typeface="Times New Roman Bold Italic"/>
              </a:rPr>
              <a:t>ourse</a:t>
            </a: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 do the work of determining if a seat is available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and, if so, then enrolling the student and, if not, then informing the student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CC0064"/>
                </a:solidFill>
                <a:latin typeface="Times New Roman"/>
                <a:cs typeface="Times New Roman"/>
              </a:rPr>
              <a:t>that he was not enrolled.</a:t>
            </a:r>
          </a:p>
          <a:p>
            <a:pPr>
              <a:lnSpc>
                <a:spcPts val="171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647700"/>
            <a:ext cx="4566058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US" sz="4397" dirty="0" smtClean="0">
                <a:solidFill>
                  <a:srgbClr val="000000"/>
                </a:solidFill>
                <a:latin typeface="Times New Roman"/>
                <a:cs typeface="Times New Roman"/>
              </a:rPr>
              <a:t>Types of Operations</a:t>
            </a:r>
            <a:endParaRPr lang="en-CA" sz="4397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lnSpc>
                <a:spcPts val="5060"/>
              </a:lnSpc>
            </a:pPr>
            <a:endParaRPr lang="en-CA" sz="4397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47" y="1616100"/>
            <a:ext cx="8084193" cy="410368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Operations can be classified into four types, depending on the kind of service requested by clients: 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1.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constructor:</a:t>
            </a:r>
          </a:p>
          <a:p>
            <a:pPr lvl="2"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creates a new instance of a class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2.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query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</a:p>
          <a:p>
            <a:pPr lvl="2"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is an operation without any side effects; it 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ccesses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the state of an object but does not alter the state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3. </a:t>
            </a:r>
            <a:r>
              <a:rPr lang="en-US" sz="28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update: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 An operation that alters the state of an object.</a:t>
            </a:r>
          </a:p>
          <a:p>
            <a:pPr>
              <a:lnSpc>
                <a:spcPts val="3220"/>
              </a:lnSpc>
            </a:pP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	</a:t>
            </a:r>
            <a:endParaRPr lang="en-CA" sz="28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Objective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38300"/>
            <a:ext cx="8051800" cy="1384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5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Introduces the evolutionary approach for building classes</a:t>
            </a:r>
            <a:r>
              <a:rPr lang="en-CA" sz="238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8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Explain how to identify objects and attributes of classes</a:t>
            </a:r>
            <a:r>
              <a:rPr lang="en-CA" sz="238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8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Describe the technique of CRC ‘Class Responsibility and</a:t>
            </a:r>
          </a:p>
          <a:p>
            <a:pPr>
              <a:lnSpc>
                <a:spcPts val="3450"/>
              </a:lnSpc>
            </a:pPr>
            <a:endParaRPr lang="en-CA" sz="238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2946400"/>
            <a:ext cx="75946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Collaborator’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3909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Explain how classes are related in a class diagram</a:t>
            </a:r>
          </a:p>
          <a:p>
            <a:pPr>
              <a:lnSpc>
                <a:spcPts val="2760"/>
              </a:lnSpc>
            </a:pPr>
            <a:endParaRPr lang="en-CA" sz="237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8100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Explain  generalization, association, aggregation and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composition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4775200"/>
            <a:ext cx="431800" cy="254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380"/>
              </a:lnSpc>
            </a:pPr>
            <a:endParaRPr lang="en-CA" sz="12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8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Class diagrams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25600"/>
            <a:ext cx="8051800" cy="1117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Shows relationship between classes</a:t>
            </a:r>
            <a:r>
              <a:rPr lang="en-CA" sz="275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55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class diagram may show:</a:t>
            </a:r>
          </a:p>
          <a:p>
            <a:pPr>
              <a:lnSpc>
                <a:spcPts val="4000"/>
              </a:lnSpc>
            </a:pPr>
            <a:endParaRPr lang="en-CA" sz="2755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2959100"/>
            <a:ext cx="80010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Relationship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3556000"/>
            <a:ext cx="30988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Generalization (inheritance)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6261100" y="3556000"/>
            <a:ext cx="863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”is a”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5880100" y="3898900"/>
            <a:ext cx="32385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“is a kind of”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4597400"/>
            <a:ext cx="3632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Association (dependency)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851400" y="4749800"/>
            <a:ext cx="850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6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does</a:t>
            </a:r>
          </a:p>
          <a:p>
            <a:pPr>
              <a:lnSpc>
                <a:spcPts val="128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803900" y="4533900"/>
            <a:ext cx="32131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177800" algn="l"/>
              </a:tabLst>
            </a:pP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“Who</a:t>
            </a: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 does </a:t>
            </a:r>
            <a:r>
              <a:rPr lang="en-CA" sz="18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What”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	“uses”</a:t>
            </a:r>
          </a:p>
          <a:p>
            <a:pPr>
              <a:lnSpc>
                <a:spcPts val="26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17600" y="5283200"/>
            <a:ext cx="1536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Aggregation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5969000" y="5283200"/>
            <a:ext cx="8763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“has”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5549900" y="5613400"/>
            <a:ext cx="1778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“composed of”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1117600" y="5943600"/>
            <a:ext cx="35814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Composition: Strong aggregation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19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Association, aggregation and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1336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•  When considering the 3 relationships,</a:t>
            </a:r>
          </a:p>
          <a:p>
            <a:pPr>
              <a:lnSpc>
                <a:spcPts val="322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24000" y="25654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dirty="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association, aggregation and composition,</a:t>
            </a:r>
          </a:p>
          <a:p>
            <a:pPr>
              <a:lnSpc>
                <a:spcPts val="3220"/>
              </a:lnSpc>
            </a:pPr>
            <a:endParaRPr lang="en-CA" sz="28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34036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3403600"/>
            <a:ext cx="4991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the most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general relationship is association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638300" y="41275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4127500"/>
            <a:ext cx="28448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followed by aggregation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1638300" y="48641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2095500" y="4864100"/>
            <a:ext cx="2959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and, finally, composition.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796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Association between classes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63CE8"/>
                </a:solidFill>
                <a:latin typeface="Times New Roman Italic"/>
                <a:cs typeface="Times New Roman Italic"/>
              </a:rPr>
              <a:t>Who does What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9212" y="0"/>
            <a:ext cx="9118600" cy="68326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00000"/>
                </a:solidFill>
                <a:latin typeface="Times New Roman"/>
                <a:cs typeface="Times New Roman"/>
              </a:rPr>
              <a:t>Multiplicity of Relationships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622300"/>
            <a:ext cx="40005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Inheritance:</a:t>
            </a:r>
            <a:r>
              <a:rPr lang="en-CA" sz="4397" smtClean="0">
                <a:solidFill>
                  <a:srgbClr val="FB0128"/>
                </a:solidFill>
                <a:latin typeface="Times New Roman Bold Italic"/>
                <a:cs typeface="Times New Roman Bold Italic"/>
              </a:rPr>
              <a:t> is a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3" name="TextBox 3"/>
          <p:cNvSpPr txBox="1"/>
          <p:nvPr/>
        </p:nvSpPr>
        <p:spPr>
          <a:xfrm>
            <a:off x="4330700" y="622300"/>
            <a:ext cx="34925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“is a kind of”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4" name="TextBox 4"/>
          <p:cNvSpPr txBox="1"/>
          <p:nvPr/>
        </p:nvSpPr>
        <p:spPr>
          <a:xfrm>
            <a:off x="1066800" y="1765300"/>
            <a:ext cx="80518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8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3600" smtClean="0">
                <a:solidFill>
                  <a:srgbClr val="FB0128"/>
                </a:solidFill>
                <a:latin typeface="Times New Roman Bold Italic"/>
                <a:cs typeface="Times New Roman Bold Italic"/>
              </a:rPr>
              <a:t>  is a 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association.</a:t>
            </a:r>
          </a:p>
          <a:p>
            <a:pPr>
              <a:lnSpc>
                <a:spcPts val="3220"/>
              </a:lnSpc>
            </a:pPr>
            <a:endParaRPr lang="en-CA" sz="279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6670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Child class ‘subclass’ can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inherit attributes and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24000" y="3314700"/>
            <a:ext cx="75946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operations from parent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class‘superclass’.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4419600"/>
            <a:ext cx="36576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     Example: An inheritance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524000" y="4749800"/>
            <a:ext cx="30099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5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hierarchy in the animal</a:t>
            </a:r>
          </a:p>
          <a:p>
            <a:pPr>
              <a:lnSpc>
                <a:spcPts val="255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524000" y="5080000"/>
            <a:ext cx="12700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1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kingdom</a:t>
            </a:r>
          </a:p>
          <a:p>
            <a:pPr>
              <a:lnSpc>
                <a:spcPts val="261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30" name="TextBox 2"/>
          <p:cNvSpPr txBox="1"/>
          <p:nvPr/>
        </p:nvSpPr>
        <p:spPr>
          <a:xfrm>
            <a:off x="1295400" y="457200"/>
            <a:ext cx="20828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name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82700" y="1257300"/>
            <a:ext cx="2095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Attributes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49400" y="2451100"/>
            <a:ext cx="1828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Is 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797300" y="508000"/>
            <a:ext cx="15748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Library item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479800" y="901700"/>
            <a:ext cx="1892300" cy="673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Catalogue number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Acquisition date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Cost</a:t>
            </a:r>
          </a:p>
          <a:p>
            <a:pPr>
              <a:lnSpc>
                <a:spcPts val="148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479800" y="1460500"/>
            <a:ext cx="18923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Type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Status</a:t>
            </a:r>
          </a:p>
          <a:p>
            <a:pPr>
              <a:lnSpc>
                <a:spcPts val="148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479800" y="1841500"/>
            <a:ext cx="18923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Number of  copies</a:t>
            </a:r>
          </a:p>
          <a:p>
            <a:pPr>
              <a:lnSpc>
                <a:spcPts val="148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517900" y="2133600"/>
            <a:ext cx="18542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Acquire ()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Catalogue ()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Dispose ()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Issue ()</a:t>
            </a:r>
          </a:p>
          <a:p>
            <a:pPr>
              <a:lnSpc>
                <a:spcPts val="140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517900" y="2844800"/>
            <a:ext cx="18542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380" smtClean="0">
                <a:solidFill>
                  <a:srgbClr val="221F1F"/>
                </a:solidFill>
                <a:latin typeface="Times New Roman"/>
                <a:cs typeface="Times New Roman"/>
              </a:rPr>
              <a:t>Return ()</a:t>
            </a:r>
          </a:p>
          <a:p>
            <a:pPr>
              <a:lnSpc>
                <a:spcPts val="140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486400" y="546100"/>
            <a:ext cx="35179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2802" smtClean="0">
                <a:solidFill>
                  <a:srgbClr val="071D57"/>
                </a:solidFill>
                <a:latin typeface="Times New Roman"/>
                <a:cs typeface="Times New Roman"/>
              </a:rPr>
              <a:t>Library class hierarchy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934200" y="1968500"/>
            <a:ext cx="20701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02183"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Methods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Operations</a:t>
            </a:r>
          </a:p>
          <a:p>
            <a:pPr>
              <a:lnSpc>
                <a:spcPts val="216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337300" y="2832100"/>
            <a:ext cx="26670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Generalisation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469900" y="4038600"/>
            <a:ext cx="1130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Is a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81100" y="5207000"/>
            <a:ext cx="419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Book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774700" y="5524500"/>
            <a:ext cx="8255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Author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Edition</a:t>
            </a:r>
          </a:p>
          <a:p>
            <a:pPr>
              <a:lnSpc>
                <a:spcPts val="151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828800" y="3695700"/>
            <a:ext cx="23368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Published item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625600" y="4000500"/>
            <a:ext cx="25400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Title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625600" y="4203700"/>
            <a:ext cx="25400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Publisher</a:t>
            </a:r>
          </a:p>
          <a:p>
            <a:pPr>
              <a:lnSpc>
                <a:spcPts val="124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2857500" y="5245100"/>
            <a:ext cx="13081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Magazine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578100" y="5600700"/>
            <a:ext cx="15875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Year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Issue</a:t>
            </a:r>
          </a:p>
          <a:p>
            <a:pPr>
              <a:lnSpc>
                <a:spcPts val="13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5143500" y="3644900"/>
            <a:ext cx="38735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38942">
              <a:lnSpc>
                <a:spcPts val="22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Recorded item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Title</a:t>
            </a:r>
          </a:p>
          <a:p>
            <a:pPr>
              <a:lnSpc>
                <a:spcPts val="220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143500" y="4203700"/>
            <a:ext cx="3873500" cy="292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Medium</a:t>
            </a:r>
          </a:p>
          <a:p>
            <a:pPr>
              <a:lnSpc>
                <a:spcPts val="138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4737100" y="5207000"/>
            <a:ext cx="42799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  <a:tabLst>
                <a:tab pos="1587500" algn="l"/>
              </a:tabLst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Film	Computer</a:t>
            </a:r>
          </a:p>
          <a:p>
            <a:pPr>
              <a:lnSpc>
                <a:spcPts val="166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279900" y="5384800"/>
            <a:ext cx="4737100" cy="44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2117137">
              <a:lnSpc>
                <a:spcPts val="1200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program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Director</a:t>
            </a:r>
          </a:p>
          <a:p>
            <a:pPr>
              <a:lnSpc>
                <a:spcPts val="124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4279900" y="5715000"/>
            <a:ext cx="4737100" cy="444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  <a:tabLst>
                <a:tab pos="1727200" algn="l"/>
              </a:tabLst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Date of  release	Version</a:t>
            </a:r>
            <a:r>
              <a:rPr lang="en-CA" sz="1453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453" smtClean="0">
                <a:solidFill>
                  <a:srgbClr val="000000"/>
                </a:solidFill>
                <a:latin typeface="Times New Roman"/>
              </a:rPr>
            </a:b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Distributor</a:t>
            </a:r>
          </a:p>
          <a:p>
            <a:pPr>
              <a:lnSpc>
                <a:spcPts val="1170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774700" y="5892800"/>
            <a:ext cx="1346200" cy="177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5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Publication date</a:t>
            </a:r>
          </a:p>
          <a:p>
            <a:pPr>
              <a:lnSpc>
                <a:spcPts val="1305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6019800" y="5854700"/>
            <a:ext cx="9017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65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Platform</a:t>
            </a:r>
          </a:p>
          <a:p>
            <a:pPr>
              <a:lnSpc>
                <a:spcPts val="1665"/>
              </a:lnSpc>
            </a:pPr>
            <a:endParaRPr/>
          </a:p>
        </p:txBody>
      </p:sp>
      <p:sp>
        <p:nvSpPr>
          <p:cNvPr id="29" name="TextBox 29"/>
          <p:cNvSpPr txBox="1"/>
          <p:nvPr/>
        </p:nvSpPr>
        <p:spPr>
          <a:xfrm>
            <a:off x="774700" y="6134100"/>
            <a:ext cx="8343900" cy="266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5"/>
              </a:lnSpc>
            </a:pPr>
            <a:r>
              <a:rPr lang="en-CA" sz="1351" smtClean="0">
                <a:solidFill>
                  <a:srgbClr val="221F1F"/>
                </a:solidFill>
                <a:latin typeface="Times New Roman"/>
                <a:cs typeface="Times New Roman"/>
              </a:rPr>
              <a:t>ISBN</a:t>
            </a:r>
          </a:p>
          <a:p>
            <a:pPr>
              <a:lnSpc>
                <a:spcPts val="1305"/>
              </a:lnSpc>
            </a:pPr>
            <a:endParaRPr lang="en-CA" sz="1453">
              <a:solidFill>
                <a:srgbClr val="000000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3352800" y="635000"/>
            <a:ext cx="21844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Library user</a:t>
            </a:r>
          </a:p>
          <a:p>
            <a:pPr>
              <a:lnSpc>
                <a:spcPts val="184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124200" y="990600"/>
            <a:ext cx="2413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Name</a:t>
            </a:r>
          </a:p>
          <a:p>
            <a:pPr>
              <a:lnSpc>
                <a:spcPts val="184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124200" y="1206500"/>
            <a:ext cx="2413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Address</a:t>
            </a:r>
            <a:r>
              <a:rPr lang="en-CA" sz="160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4" smtClean="0">
                <a:solidFill>
                  <a:srgbClr val="000000"/>
                </a:solidFill>
                <a:latin typeface="Times New Roman"/>
              </a:rPr>
            </a:b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Phone</a:t>
            </a:r>
          </a:p>
          <a:p>
            <a:pPr>
              <a:lnSpc>
                <a:spcPts val="138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124200" y="1562100"/>
            <a:ext cx="2413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Registration #</a:t>
            </a:r>
          </a:p>
          <a:p>
            <a:pPr>
              <a:lnSpc>
                <a:spcPts val="138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124200" y="1930400"/>
            <a:ext cx="2413000" cy="520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Register ()</a:t>
            </a:r>
            <a:r>
              <a:rPr lang="en-CA" sz="1604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4" smtClean="0">
                <a:solidFill>
                  <a:srgbClr val="000000"/>
                </a:solidFill>
                <a:latin typeface="Times New Roman"/>
              </a:rPr>
            </a:b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De-register ()</a:t>
            </a:r>
          </a:p>
          <a:p>
            <a:pPr>
              <a:lnSpc>
                <a:spcPts val="1410"/>
              </a:lnSpc>
            </a:pPr>
            <a:endParaRPr lang="en-CA" sz="160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638800" y="571500"/>
            <a:ext cx="33655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71D57"/>
                </a:solidFill>
                <a:latin typeface="Times New Roman"/>
                <a:cs typeface="Times New Roman"/>
              </a:rPr>
              <a:t>User class hierarchy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95400" y="3060700"/>
            <a:ext cx="8636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Reader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5638800" y="3073400"/>
            <a:ext cx="1066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Borrower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850900" y="3416300"/>
            <a:ext cx="11430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95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Affiliation</a:t>
            </a:r>
          </a:p>
          <a:p>
            <a:pPr>
              <a:lnSpc>
                <a:spcPts val="1895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5181600" y="3390900"/>
            <a:ext cx="13081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Items on loan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5181600" y="3568700"/>
            <a:ext cx="1206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4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Max. loans</a:t>
            </a:r>
          </a:p>
          <a:p>
            <a:pPr>
              <a:lnSpc>
                <a:spcPts val="144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4635500" y="4813300"/>
            <a:ext cx="685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Staff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6692900" y="4838700"/>
            <a:ext cx="9017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Student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5" name="TextBox 15"/>
          <p:cNvSpPr txBox="1"/>
          <p:nvPr/>
        </p:nvSpPr>
        <p:spPr>
          <a:xfrm>
            <a:off x="4000500" y="5130800"/>
            <a:ext cx="11557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Department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6" name="TextBox 16"/>
          <p:cNvSpPr txBox="1"/>
          <p:nvPr/>
        </p:nvSpPr>
        <p:spPr>
          <a:xfrm>
            <a:off x="6184900" y="5130800"/>
            <a:ext cx="1320800" cy="203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Major subject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17" name="TextBox 17"/>
          <p:cNvSpPr txBox="1"/>
          <p:nvPr/>
        </p:nvSpPr>
        <p:spPr>
          <a:xfrm>
            <a:off x="4000500" y="5334000"/>
            <a:ext cx="18034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75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Department phone</a:t>
            </a:r>
          </a:p>
          <a:p>
            <a:pPr>
              <a:lnSpc>
                <a:spcPts val="1575"/>
              </a:lnSpc>
            </a:pPr>
            <a:endParaRPr/>
          </a:p>
        </p:txBody>
      </p:sp>
      <p:sp>
        <p:nvSpPr>
          <p:cNvPr id="18" name="TextBox 18"/>
          <p:cNvSpPr txBox="1"/>
          <p:nvPr/>
        </p:nvSpPr>
        <p:spPr>
          <a:xfrm>
            <a:off x="6184900" y="5321300"/>
            <a:ext cx="1447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4" smtClean="0">
                <a:solidFill>
                  <a:srgbClr val="221F1F"/>
                </a:solidFill>
                <a:latin typeface="Times New Roman"/>
                <a:cs typeface="Times New Roman"/>
              </a:rPr>
              <a:t>Home address</a:t>
            </a:r>
          </a:p>
          <a:p>
            <a:pPr>
              <a:lnSpc>
                <a:spcPts val="1840"/>
              </a:lnSpc>
            </a:pPr>
            <a:endParaRPr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25" name="TextBox 2"/>
          <p:cNvSpPr txBox="1"/>
          <p:nvPr/>
        </p:nvSpPr>
        <p:spPr>
          <a:xfrm>
            <a:off x="762000" y="38100"/>
            <a:ext cx="83566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Hierarchy Diagram</a:t>
            </a:r>
          </a:p>
          <a:p>
            <a:pPr>
              <a:lnSpc>
                <a:spcPts val="39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62000" y="660400"/>
            <a:ext cx="83566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35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(</a:t>
            </a:r>
            <a:r>
              <a:rPr lang="en-CA" sz="4002" smtClean="0">
                <a:solidFill>
                  <a:srgbClr val="7DFF00"/>
                </a:solidFill>
                <a:latin typeface="Times New Roman Italic"/>
                <a:cs typeface="Times New Roman Italic"/>
              </a:rPr>
              <a:t>UML</a:t>
            </a:r>
            <a:r>
              <a:rPr lang="en-CA" sz="2802" smtClean="0">
                <a:solidFill>
                  <a:srgbClr val="7DFF00"/>
                </a:solidFill>
                <a:latin typeface="Times New Roman Italic"/>
                <a:cs typeface="Times New Roman Italic"/>
              </a:rPr>
              <a:t> notation</a:t>
            </a: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4335"/>
              </a:lnSpc>
            </a:pPr>
            <a:endParaRPr lang="en-CA" sz="328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644900" y="1460500"/>
            <a:ext cx="5473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PERSON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340100" y="1778000"/>
            <a:ext cx="5778500" cy="558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Name, Address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Phone, Sex</a:t>
            </a:r>
          </a:p>
          <a:p>
            <a:pPr>
              <a:lnSpc>
                <a:spcPts val="190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340100" y="2273300"/>
            <a:ext cx="57785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Date of Birth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340100" y="2501900"/>
            <a:ext cx="5778500" cy="571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ChangeAddress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EnquireDOB&amp;Sex</a:t>
            </a:r>
          </a:p>
          <a:p>
            <a:pPr>
              <a:lnSpc>
                <a:spcPts val="200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425700" y="3606800"/>
            <a:ext cx="6692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FB0128"/>
                </a:solidFill>
                <a:latin typeface="Arial Bold"/>
                <a:cs typeface="Arial Bold"/>
              </a:rPr>
              <a:t>ISA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62000" y="4305300"/>
            <a:ext cx="2222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CUSTOMER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5800" y="4699000"/>
            <a:ext cx="2298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Balance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5800" y="4940300"/>
            <a:ext cx="2298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O/Due 30, 60, 90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Credit Rating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685800" y="5435600"/>
            <a:ext cx="2298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Date Paid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85800" y="5676900"/>
            <a:ext cx="22987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CheckCrRating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AgeBalances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086100" y="5092700"/>
            <a:ext cx="34290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This kind of arrowhead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indicates that this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086100" y="5702300"/>
            <a:ext cx="3429000" cy="711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relationship is one of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Arial Bold"/>
                <a:cs typeface="Arial Bold"/>
              </a:rPr>
              <a:t>subclassing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705600" y="4381500"/>
            <a:ext cx="2298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629400" y="4699000"/>
            <a:ext cx="237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SIN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629400" y="4940300"/>
            <a:ext cx="237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Marital Status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6629400" y="5181600"/>
            <a:ext cx="23749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No. of Dependants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Date Hired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6629400" y="5664200"/>
            <a:ext cx="2374900" cy="584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Wage Rate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GiveRaise</a:t>
            </a:r>
          </a:p>
          <a:p>
            <a:pPr>
              <a:lnSpc>
                <a:spcPts val="192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6629400" y="6172200"/>
            <a:ext cx="23749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602" smtClean="0">
                <a:solidFill>
                  <a:srgbClr val="000000"/>
                </a:solidFill>
                <a:latin typeface="Arial"/>
                <a:cs typeface="Arial"/>
              </a:rPr>
              <a:t>CalcMonthPay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28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Multiple inheritance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157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65"/>
              </a:lnSpc>
              <a:tabLst>
                <a:tab pos="457200" algn="l"/>
                <a:tab pos="457200" algn="l"/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Rather than inheriting the attributes and services from a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single parent class, a system which supports multiple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inheritance allows object classes to inherit from several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super-classes</a:t>
            </a:r>
          </a:p>
          <a:p>
            <a:pPr>
              <a:lnSpc>
                <a:spcPts val="2865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3225800"/>
            <a:ext cx="8051800" cy="1206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50"/>
              </a:lnSpc>
              <a:tabLst>
                <a:tab pos="457200" algn="l"/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Can lead to semantic conflicts where attributes/services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with the same name in different super-classes have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different semantics</a:t>
            </a:r>
          </a:p>
          <a:p>
            <a:pPr>
              <a:lnSpc>
                <a:spcPts val="285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343400"/>
            <a:ext cx="8051800" cy="952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Makes class hierarchy reorganisation more complex</a:t>
            </a:r>
            <a:r>
              <a:rPr lang="en-CA" sz="237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75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Java does not support multiple inheritance</a:t>
            </a:r>
          </a:p>
          <a:p>
            <a:pPr>
              <a:lnSpc>
                <a:spcPts val="3400"/>
              </a:lnSpc>
            </a:pPr>
            <a:endParaRPr lang="en-CA" sz="2375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Example: Multiple inheritance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The talking book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730500" y="1689100"/>
            <a:ext cx="24892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Book</a:t>
            </a:r>
          </a:p>
          <a:p>
            <a:pPr>
              <a:lnSpc>
                <a:spcPts val="2355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146300" y="2120900"/>
            <a:ext cx="3073400" cy="723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Author</a:t>
            </a:r>
            <a:r>
              <a:rPr lang="en-CA" sz="203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38" smtClean="0">
                <a:solidFill>
                  <a:srgbClr val="000000"/>
                </a:solidFill>
                <a:latin typeface="Times New Roman"/>
              </a:rPr>
            </a:b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Edition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146300" y="2705100"/>
            <a:ext cx="3073400" cy="723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Publication date</a:t>
            </a:r>
            <a:r>
              <a:rPr lang="en-CA" sz="203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38" smtClean="0">
                <a:solidFill>
                  <a:srgbClr val="000000"/>
                </a:solidFill>
                <a:latin typeface="Times New Roman"/>
              </a:rPr>
            </a:b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ISBN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397500" y="1689100"/>
            <a:ext cx="36068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Voice recording</a:t>
            </a:r>
          </a:p>
          <a:p>
            <a:pPr>
              <a:lnSpc>
                <a:spcPts val="2355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321300" y="2184400"/>
            <a:ext cx="3683000" cy="723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Speaker</a:t>
            </a:r>
            <a:r>
              <a:rPr lang="en-CA" sz="203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038" smtClean="0">
                <a:solidFill>
                  <a:srgbClr val="000000"/>
                </a:solidFill>
                <a:latin typeface="Times New Roman"/>
              </a:rPr>
            </a:b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Duration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321300" y="2768600"/>
            <a:ext cx="3683000" cy="431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Recording date</a:t>
            </a:r>
          </a:p>
          <a:p>
            <a:pPr>
              <a:lnSpc>
                <a:spcPts val="2290"/>
              </a:lnSpc>
            </a:pPr>
            <a:endParaRPr lang="en-CA" sz="203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962400" y="4851400"/>
            <a:ext cx="15494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55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Talking book</a:t>
            </a:r>
          </a:p>
          <a:p>
            <a:pPr>
              <a:lnSpc>
                <a:spcPts val="2355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3771900" y="5346700"/>
            <a:ext cx="965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55"/>
              </a:lnSpc>
            </a:pPr>
            <a:r>
              <a:rPr lang="en-CA" sz="2038" smtClean="0">
                <a:solidFill>
                  <a:srgbClr val="221F1F"/>
                </a:solidFill>
                <a:latin typeface="Times New Roman"/>
                <a:cs typeface="Times New Roman"/>
              </a:rPr>
              <a:t># Tapes</a:t>
            </a:r>
          </a:p>
          <a:p>
            <a:pPr>
              <a:lnSpc>
                <a:spcPts val="2355"/>
              </a:lnSpc>
            </a:pPr>
            <a:endParaRPr/>
          </a:p>
        </p:txBody>
      </p:sp>
      <p:sp>
        <p:nvSpPr>
          <p:cNvPr id="14" name="TextBox 1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OO Structural Modelling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400300"/>
            <a:ext cx="8051800" cy="1130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457200" algn="l"/>
              </a:tabLst>
            </a:pP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The </a:t>
            </a:r>
            <a:r>
              <a:rPr lang="en-CA" sz="32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Static View</a:t>
            </a: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of a system may be</a:t>
            </a:r>
            <a:r>
              <a:rPr lang="en-CA" sz="31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197" smtClean="0">
                <a:solidFill>
                  <a:srgbClr val="000000"/>
                </a:solidFill>
                <a:latin typeface="Times New Roman"/>
              </a:rPr>
            </a:br>
            <a:r>
              <a:rPr lang="en-CA" sz="32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described using UML diagrams:</a:t>
            </a:r>
          </a:p>
          <a:p>
            <a:pPr>
              <a:lnSpc>
                <a:spcPts val="3800"/>
              </a:lnSpc>
            </a:pPr>
            <a:endParaRPr lang="en-CA" sz="31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42037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    UML Class Diagrams</a:t>
            </a:r>
          </a:p>
          <a:p>
            <a:pPr>
              <a:lnSpc>
                <a:spcPts val="3220"/>
              </a:lnSpc>
            </a:pPr>
            <a:endParaRPr lang="en-CA" sz="274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UML: </a:t>
            </a: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Associations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of regular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classes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73800" y="1993900"/>
            <a:ext cx="2844800" cy="304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40"/>
              </a:lnSpc>
            </a:pPr>
            <a:r>
              <a:rPr lang="en-CA" sz="1602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</a:t>
            </a:r>
          </a:p>
          <a:p>
            <a:pPr>
              <a:lnSpc>
                <a:spcPts val="1840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171700"/>
            <a:ext cx="4521200" cy="863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  Who does what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relationship</a:t>
            </a:r>
          </a:p>
          <a:p>
            <a:pPr>
              <a:lnSpc>
                <a:spcPts val="254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378200"/>
            <a:ext cx="4521200" cy="863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When classes are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connected together</a:t>
            </a:r>
          </a:p>
          <a:p>
            <a:pPr>
              <a:lnSpc>
                <a:spcPts val="287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524000" y="4102100"/>
            <a:ext cx="4064000" cy="1231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conceptually, that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connection is called an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association</a:t>
            </a:r>
          </a:p>
          <a:p>
            <a:pPr>
              <a:lnSpc>
                <a:spcPts val="287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689600" y="2108200"/>
            <a:ext cx="33274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456550">
              <a:lnSpc>
                <a:spcPts val="3100"/>
              </a:lnSpc>
            </a:pPr>
            <a:r>
              <a:rPr lang="en-CA" sz="1602" smtClean="0">
                <a:solidFill>
                  <a:srgbClr val="000000"/>
                </a:solidFill>
                <a:latin typeface="Times New Roman"/>
                <a:cs typeface="Times New Roman"/>
              </a:rPr>
              <a:t>Who </a:t>
            </a:r>
            <a:r>
              <a:rPr lang="en-CA" sz="1602" smtClean="0">
                <a:solidFill>
                  <a:srgbClr val="FB0128"/>
                </a:solidFill>
                <a:latin typeface="Times New Roman"/>
                <a:cs typeface="Times New Roman"/>
              </a:rPr>
              <a:t>does</a:t>
            </a:r>
            <a:r>
              <a:rPr lang="en-CA" sz="1602" smtClean="0">
                <a:solidFill>
                  <a:srgbClr val="063CE8"/>
                </a:solidFill>
                <a:latin typeface="Times New Roman"/>
                <a:cs typeface="Times New Roman"/>
              </a:rPr>
              <a:t> what</a:t>
            </a:r>
            <a:r>
              <a:rPr lang="en-CA" sz="16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602" smtClean="0">
                <a:solidFill>
                  <a:srgbClr val="000000"/>
                </a:solidFill>
                <a:latin typeface="Times New Roman"/>
              </a:rPr>
            </a:br>
            <a:r>
              <a:rPr lang="en-CA" sz="1602" smtClean="0">
                <a:solidFill>
                  <a:srgbClr val="000000"/>
                </a:solidFill>
                <a:latin typeface="Times New Roman"/>
                <a:cs typeface="Times New Roman"/>
              </a:rPr>
              <a:t>Librarian </a:t>
            </a:r>
            <a:r>
              <a:rPr lang="en-CA" sz="1602" smtClean="0">
                <a:solidFill>
                  <a:srgbClr val="FB0128"/>
                </a:solidFill>
                <a:latin typeface="Times New Roman"/>
                <a:cs typeface="Times New Roman"/>
              </a:rPr>
              <a:t>works in</a:t>
            </a:r>
            <a:r>
              <a:rPr lang="en-CA" sz="1602" smtClean="0">
                <a:solidFill>
                  <a:srgbClr val="063CE8"/>
                </a:solidFill>
                <a:latin typeface="Times New Roman"/>
                <a:cs typeface="Times New Roman"/>
              </a:rPr>
              <a:t> Library</a:t>
            </a:r>
          </a:p>
          <a:p>
            <a:pPr>
              <a:lnSpc>
                <a:spcPts val="3075"/>
              </a:lnSpc>
            </a:pPr>
            <a:endParaRPr lang="en-CA" sz="1602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Associations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of regular classes -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Who does what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17018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63CE8"/>
                </a:solidFill>
                <a:latin typeface="Times New Roman"/>
                <a:cs typeface="Times New Roman"/>
              </a:rPr>
              <a:t>•  A manager supervises 1..* employees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1336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2AB658"/>
                </a:solidFill>
                <a:latin typeface="Times New Roman"/>
                <a:cs typeface="Times New Roman"/>
              </a:rPr>
              <a:t>•  An employee is supervised by 1 manager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00200" y="3200400"/>
            <a:ext cx="1701800" cy="1054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00"/>
              </a:lnSpc>
              <a:tabLst>
                <a:tab pos="1320800" algn="l"/>
              </a:tabLst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Manager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1</a:t>
            </a:r>
          </a:p>
          <a:p>
            <a:pPr>
              <a:lnSpc>
                <a:spcPts val="4325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981700" y="3365500"/>
            <a:ext cx="3035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Employee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3403600" y="3911600"/>
            <a:ext cx="56134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  <a:tabLst>
                <a:tab pos="1993900" algn="l"/>
              </a:tabLst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supervises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1..*</a:t>
            </a:r>
          </a:p>
          <a:p>
            <a:pPr>
              <a:lnSpc>
                <a:spcPts val="192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848100" y="4318000"/>
            <a:ext cx="21844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is supervised by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596900" y="647700"/>
            <a:ext cx="85217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Multiplicity of an Association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197100"/>
            <a:ext cx="8051800" cy="1422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Shows the number of objects from one class that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relate with a number of objects in an associated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class.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07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UML: Multiplicity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25600"/>
            <a:ext cx="8051800" cy="901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One class can be relate to another in a:</a:t>
            </a:r>
            <a:r>
              <a:rPr lang="en-CA" sz="232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25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one-to-one</a:t>
            </a:r>
          </a:p>
          <a:p>
            <a:pPr>
              <a:lnSpc>
                <a:spcPts val="3200"/>
              </a:lnSpc>
            </a:pPr>
            <a:endParaRPr lang="en-CA" sz="2325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4765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one-to-many</a:t>
            </a:r>
          </a:p>
          <a:p>
            <a:pPr>
              <a:lnSpc>
                <a:spcPts val="2760"/>
              </a:lnSpc>
            </a:pPr>
            <a:endParaRPr lang="en-CA" sz="2329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844800"/>
            <a:ext cx="8051800" cy="889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one-to-one or more</a:t>
            </a:r>
            <a:r>
              <a:rPr lang="en-CA" sz="235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5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one-to-zero or one</a:t>
            </a:r>
          </a:p>
          <a:p>
            <a:pPr>
              <a:lnSpc>
                <a:spcPts val="3100"/>
              </a:lnSpc>
            </a:pPr>
            <a:endParaRPr lang="en-CA" sz="235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644900"/>
            <a:ext cx="8051800" cy="901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one-to-a bounded interval (one-to-two through twenty)</a:t>
            </a:r>
            <a:r>
              <a:rPr lang="en-CA" sz="234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345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one-to-exactly n</a:t>
            </a:r>
          </a:p>
          <a:p>
            <a:pPr>
              <a:lnSpc>
                <a:spcPts val="3200"/>
              </a:lnSpc>
            </a:pPr>
            <a:endParaRPr lang="en-CA" sz="2345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44831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one-to-a set of choices (one-to-five or eight)</a:t>
            </a:r>
          </a:p>
          <a:p>
            <a:pPr>
              <a:lnSpc>
                <a:spcPts val="2760"/>
              </a:lnSpc>
            </a:pPr>
            <a:endParaRPr lang="en-CA" sz="2376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66800" y="4902200"/>
            <a:ext cx="8051800" cy="787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The UML uses an asterisk (</a:t>
            </a: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*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) to represent </a:t>
            </a:r>
            <a:r>
              <a:rPr lang="en-CA" sz="2400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more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and to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represent </a:t>
            </a:r>
            <a:r>
              <a:rPr lang="en-CA" sz="2400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	many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.</a:t>
            </a:r>
          </a:p>
          <a:p>
            <a:pPr>
              <a:lnSpc>
                <a:spcPts val="26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21" name="TextBox 2"/>
          <p:cNvSpPr txBox="1"/>
          <p:nvPr/>
        </p:nvSpPr>
        <p:spPr>
          <a:xfrm>
            <a:off x="304800" y="330200"/>
            <a:ext cx="88138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20"/>
              </a:lnSpc>
            </a:pPr>
            <a:r>
              <a:rPr lang="en-CA" sz="4397" smtClean="0">
                <a:solidFill>
                  <a:srgbClr val="FFFFFF"/>
                </a:solidFill>
                <a:latin typeface="Times New Roman"/>
                <a:cs typeface="Times New Roman"/>
              </a:rPr>
              <a:t>Association and Inheritance.</a:t>
            </a:r>
          </a:p>
          <a:p>
            <a:pPr>
              <a:lnSpc>
                <a:spcPts val="412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276600" y="1524000"/>
            <a:ext cx="5842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57300" y="3505200"/>
            <a:ext cx="14605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Manager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36700" y="4368800"/>
            <a:ext cx="11811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444500" algn="l"/>
              </a:tabLst>
            </a:pPr>
            <a:r>
              <a:rPr lang="en-CA" sz="2007" b="1" smtClean="0">
                <a:solidFill>
                  <a:srgbClr val="FFFFFF"/>
                </a:solidFill>
                <a:latin typeface="Arial Bold"/>
                <a:cs typeface="Arial Bold"/>
              </a:rPr>
              <a:t>1</a:t>
            </a:r>
            <a:r>
              <a:rPr lang="en-CA" sz="1810" b="1" smtClean="0">
                <a:solidFill>
                  <a:srgbClr val="FFFFFF"/>
                </a:solidFill>
                <a:latin typeface="Arial Bold"/>
                <a:cs typeface="Arial Bold"/>
              </a:rPr>
              <a:t>	drives</a:t>
            </a:r>
          </a:p>
          <a:p>
            <a:pPr>
              <a:lnSpc>
                <a:spcPts val="23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933700" y="3454400"/>
            <a:ext cx="17399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EE9100"/>
                </a:solidFill>
                <a:latin typeface="Arial Bold"/>
                <a:cs typeface="Arial Bold"/>
              </a:rPr>
              <a:t>supervises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755900" y="3873500"/>
            <a:ext cx="19177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FFFFF"/>
                </a:solidFill>
                <a:latin typeface="Arial Bold"/>
                <a:cs typeface="Arial Bold"/>
              </a:rPr>
              <a:t>1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422900" y="3530600"/>
            <a:ext cx="35814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Regular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Employee</a:t>
            </a:r>
          </a:p>
          <a:p>
            <a:pPr>
              <a:lnSpc>
                <a:spcPts val="216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787900" y="4051300"/>
            <a:ext cx="42164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CA" sz="4407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*</a:t>
            </a:r>
          </a:p>
          <a:p>
            <a:pPr>
              <a:lnSpc>
                <a:spcPts val="352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134100" y="4483100"/>
            <a:ext cx="28702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810" b="1" smtClean="0">
                <a:solidFill>
                  <a:srgbClr val="FFFFFF"/>
                </a:solidFill>
                <a:latin typeface="Arial Bold"/>
                <a:cs typeface="Arial Bold"/>
              </a:rPr>
              <a:t>belongs to</a:t>
            </a:r>
          </a:p>
          <a:p>
            <a:pPr>
              <a:lnSpc>
                <a:spcPts val="162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524500" y="4279900"/>
            <a:ext cx="6731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60"/>
              </a:lnSpc>
            </a:pPr>
            <a:r>
              <a:rPr lang="en-CA" sz="4407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*</a:t>
            </a:r>
          </a:p>
          <a:p>
            <a:pPr>
              <a:lnSpc>
                <a:spcPts val="396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1397000" y="4965700"/>
            <a:ext cx="20447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CA" sz="4407" b="1" smtClean="0">
                <a:solidFill>
                  <a:srgbClr val="FFFFFF"/>
                </a:solidFill>
                <a:latin typeface="Times New Roman Bold"/>
                <a:cs typeface="Times New Roman Bold"/>
              </a:rPr>
              <a:t>*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543300" y="4965700"/>
            <a:ext cx="54610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2057400" algn="l"/>
              </a:tabLst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</a:t>
            </a:r>
            <a:r>
              <a:rPr lang="en-CA" sz="2007" b="1" smtClean="0">
                <a:solidFill>
                  <a:srgbClr val="FFFFFF"/>
                </a:solidFill>
                <a:latin typeface="Arial Bold"/>
                <a:cs typeface="Arial Bold"/>
              </a:rPr>
              <a:t>	1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644900" y="5321300"/>
            <a:ext cx="53594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Who does</a:t>
            </a:r>
          </a:p>
          <a:p>
            <a:pPr>
              <a:lnSpc>
                <a:spcPts val="192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257300" y="5511800"/>
            <a:ext cx="2552700" cy="647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Company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Vehicle</a:t>
            </a:r>
          </a:p>
          <a:p>
            <a:pPr>
              <a:lnSpc>
                <a:spcPts val="185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911600" y="5588000"/>
            <a:ext cx="17145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what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727700" y="5537200"/>
            <a:ext cx="32893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810" b="1" smtClean="0">
                <a:solidFill>
                  <a:srgbClr val="000000"/>
                </a:solidFill>
                <a:latin typeface="Arial Bold"/>
                <a:cs typeface="Arial Bold"/>
              </a:rPr>
              <a:t>Union</a:t>
            </a:r>
          </a:p>
          <a:p>
            <a:pPr>
              <a:lnSpc>
                <a:spcPts val="162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OO: Visibility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of attributes or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operations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16891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Visibility: specifies the extent to which other classes can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use a given class's attributes or operations.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9464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Three levels of visibility: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467100"/>
            <a:ext cx="7366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457200" algn="l"/>
              </a:tabLst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+</a:t>
            </a:r>
          </a:p>
          <a:p>
            <a:pPr>
              <a:lnSpc>
                <a:spcPts val="20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3898900"/>
            <a:ext cx="7366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457200" algn="l"/>
              </a:tabLst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#</a:t>
            </a:r>
          </a:p>
          <a:p>
            <a:pPr>
              <a:lnSpc>
                <a:spcPts val="20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66800" y="4711700"/>
            <a:ext cx="7366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457200" algn="l"/>
              </a:tabLst>
            </a:pPr>
            <a:r>
              <a:rPr lang="en-CA" sz="1116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-</a:t>
            </a:r>
          </a:p>
          <a:p>
            <a:pPr>
              <a:lnSpc>
                <a:spcPts val="201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905000" y="3314700"/>
            <a:ext cx="7112000" cy="939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21336">
              <a:lnSpc>
                <a:spcPts val="3400"/>
              </a:lnSpc>
            </a:pP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: public level (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usability extends to other classes)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: protected level (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usability is open only to classes that</a:t>
            </a:r>
          </a:p>
          <a:p>
            <a:pPr>
              <a:lnSpc>
                <a:spcPts val="345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981200" y="4191000"/>
            <a:ext cx="7035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FB0128"/>
                </a:solidFill>
                <a:latin typeface="Times New Roman"/>
                <a:cs typeface="Times New Roman"/>
              </a:rPr>
              <a:t>inherit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from original class)</a:t>
            </a:r>
          </a:p>
          <a:p>
            <a:pPr>
              <a:lnSpc>
                <a:spcPts val="2745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930400" y="4622800"/>
            <a:ext cx="7086600" cy="863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CA" sz="24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: private level (</a:t>
            </a:r>
            <a:r>
              <a:rPr lang="en-CA" sz="2400" smtClean="0">
                <a:solidFill>
                  <a:srgbClr val="FB0128"/>
                </a:solidFill>
                <a:latin typeface="Times New Roman"/>
                <a:cs typeface="Times New Roman"/>
              </a:rPr>
              <a:t>only the original class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can use the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attribute or operation)</a:t>
            </a:r>
          </a:p>
          <a:p>
            <a:pPr>
              <a:lnSpc>
                <a:spcPts val="28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57200" y="2794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OO: Visibility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889000"/>
            <a:ext cx="86614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71D57"/>
                </a:solidFill>
                <a:latin typeface="Times New Roman"/>
                <a:cs typeface="Times New Roman"/>
              </a:rPr>
              <a:t>Ex: </a:t>
            </a:r>
            <a:r>
              <a:rPr lang="en-CA" sz="2802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Public and private operations in a Hard Disk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39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Ex: </a:t>
            </a:r>
            <a:r>
              <a:rPr lang="en-CA" sz="4397" smtClean="0">
                <a:solidFill>
                  <a:srgbClr val="071D57"/>
                </a:solidFill>
                <a:latin typeface="Times New Roman Italic"/>
                <a:cs typeface="Times New Roman Italic"/>
              </a:rPr>
              <a:t>The character hierarchy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828800"/>
            <a:ext cx="355600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CA" sz="931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</a:p>
          <a:p>
            <a:pPr>
              <a:lnSpc>
                <a:spcPts val="1150"/>
              </a:lnSpc>
            </a:pPr>
            <a:endParaRPr lang="en-CA" sz="1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1701800"/>
            <a:ext cx="7493000" cy="162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Character class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will have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ASCIIcode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and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type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as attributes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(type tells the type of the character - normal, italic, bold or underline),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normal()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bold()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italic()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and </a:t>
            </a:r>
            <a:r>
              <a:rPr lang="en-CA" sz="1997" smtClean="0">
                <a:solidFill>
                  <a:srgbClr val="000000"/>
                </a:solidFill>
                <a:latin typeface="Times New Roman Bold Italic"/>
                <a:cs typeface="Times New Roman Bold Italic"/>
              </a:rPr>
              <a:t>underline()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as operations. The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Character class children will be: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Letter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PunctualSign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  <a:r>
              <a:rPr lang="en-CA" sz="1997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997" smtClean="0">
                <a:solidFill>
                  <a:srgbClr val="000000"/>
                </a:solidFill>
                <a:latin typeface="Times New Roman"/>
              </a:rPr>
            </a:b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SpecialCharacter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and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Number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2395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7200" y="190500"/>
            <a:ext cx="8661400" cy="1282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600" smtClean="0">
                <a:solidFill>
                  <a:srgbClr val="292425"/>
                </a:solidFill>
                <a:latin typeface="Times New Roman"/>
                <a:cs typeface="Times New Roman"/>
              </a:rPr>
              <a:t>Ex: Generalization/Specialization Hierarchy</a:t>
            </a:r>
            <a:r>
              <a:rPr lang="en-CA" sz="36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600" smtClean="0">
                <a:solidFill>
                  <a:srgbClr val="000000"/>
                </a:solidFill>
                <a:latin typeface="Times New Roman"/>
              </a:rPr>
            </a:br>
            <a:r>
              <a:rPr lang="en-CA" sz="3600" smtClean="0">
                <a:solidFill>
                  <a:srgbClr val="292425"/>
                </a:solidFill>
                <a:latin typeface="Times New Roman"/>
                <a:cs typeface="Times New Roman"/>
              </a:rPr>
              <a:t>Notation for Motor Vehicles</a:t>
            </a:r>
          </a:p>
          <a:p>
            <a:pPr>
              <a:lnSpc>
                <a:spcPts val="4400"/>
              </a:lnSpc>
            </a:pPr>
            <a:endParaRPr lang="en-CA" sz="36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457200" y="190500"/>
            <a:ext cx="8181727" cy="110934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600" dirty="0" smtClean="0">
                <a:solidFill>
                  <a:srgbClr val="292425"/>
                </a:solidFill>
                <a:latin typeface="Times New Roman"/>
                <a:cs typeface="Times New Roman"/>
              </a:rPr>
              <a:t>Ex: Generalization/Specialization Hierarchy</a:t>
            </a:r>
            <a:r>
              <a:rPr lang="en-CA" sz="36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3600" dirty="0" smtClean="0">
                <a:solidFill>
                  <a:srgbClr val="000000"/>
                </a:solidFill>
                <a:latin typeface="Times New Roman"/>
              </a:rPr>
            </a:b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41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39</a:t>
            </a:fld>
            <a:endParaRPr lang="en-C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9436" y="679996"/>
            <a:ext cx="6080224" cy="28121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8012" y="3681809"/>
            <a:ext cx="5362575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12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From Use Cases to: Objects, Attributes,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Operations (methods) -</a:t>
            </a:r>
            <a:r>
              <a:rPr lang="en-CA" sz="40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 “evolutionary ”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705100" y="18034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1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5" name="TextBox 5"/>
          <p:cNvSpPr txBox="1"/>
          <p:nvPr/>
        </p:nvSpPr>
        <p:spPr>
          <a:xfrm>
            <a:off x="4127500" y="17907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1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6" name="TextBox 6"/>
          <p:cNvSpPr txBox="1"/>
          <p:nvPr/>
        </p:nvSpPr>
        <p:spPr>
          <a:xfrm>
            <a:off x="5524500" y="17907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1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705100" y="38100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2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4127500" y="38100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2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5524500" y="3810000"/>
            <a:ext cx="1003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Class 2</a:t>
            </a:r>
          </a:p>
          <a:p>
            <a:pPr>
              <a:lnSpc>
                <a:spcPts val="207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14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    Has-a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relationship</a:t>
            </a:r>
          </a:p>
          <a:p>
            <a:pPr>
              <a:lnSpc>
                <a:spcPts val="3220"/>
              </a:lnSpc>
            </a:pPr>
            <a:endParaRPr lang="en-CA" sz="274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5908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Structural: </a:t>
            </a:r>
            <a:r>
              <a:rPr lang="en-CA" sz="2812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whole/part</a:t>
            </a:r>
          </a:p>
          <a:p>
            <a:pPr>
              <a:lnSpc>
                <a:spcPts val="3220"/>
              </a:lnSpc>
            </a:pPr>
            <a:endParaRPr lang="en-CA" sz="275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619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 Peer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relationship</a:t>
            </a:r>
          </a:p>
          <a:p>
            <a:pPr>
              <a:lnSpc>
                <a:spcPts val="3220"/>
              </a:lnSpc>
            </a:pPr>
            <a:endParaRPr lang="en-CA" sz="2738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40894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4089400"/>
            <a:ext cx="52324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Whole &amp; parts objects </a:t>
            </a:r>
            <a:r>
              <a:rPr lang="en-CA" sz="2007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can exist independently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066800" y="4838700"/>
            <a:ext cx="48895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63CE8"/>
                </a:solidFill>
                <a:latin typeface="Times New Roman"/>
                <a:cs typeface="Times New Roman"/>
              </a:rPr>
              <a:t>    A special form of association</a:t>
            </a:r>
          </a:p>
          <a:p>
            <a:pPr>
              <a:lnSpc>
                <a:spcPts val="3220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Aggregation: </a:t>
            </a:r>
            <a:r>
              <a:rPr lang="en-CA" sz="4012" b="1" smtClean="0">
                <a:solidFill>
                  <a:srgbClr val="071D57"/>
                </a:solidFill>
                <a:latin typeface="Times New Roman Bold"/>
                <a:cs typeface="Times New Roman Bold"/>
              </a:rPr>
              <a:t>Peer</a:t>
            </a: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 relationship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146300"/>
            <a:ext cx="8051800" cy="162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Whole &amp; parts objects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can exist independently</a:t>
            </a:r>
            <a:r>
              <a:rPr lang="en-CA" sz="2775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75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Example: a bank (whole) has customers (as parts)</a:t>
            </a:r>
            <a:r>
              <a:rPr lang="en-CA" sz="2771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771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Deleting a bank 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does not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cascade deleting</a:t>
            </a:r>
          </a:p>
          <a:p>
            <a:pPr>
              <a:lnSpc>
                <a:spcPts val="4000"/>
              </a:lnSpc>
            </a:pPr>
            <a:endParaRPr lang="en-CA" sz="2771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36703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customers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Customers can move to another bank</a:t>
            </a:r>
          </a:p>
          <a:p>
            <a:pPr>
              <a:lnSpc>
                <a:spcPts val="3220"/>
              </a:lnSpc>
            </a:pPr>
            <a:endParaRPr lang="en-CA" sz="276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5207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63CE8"/>
                </a:solidFill>
                <a:latin typeface="Times New Roman"/>
                <a:cs typeface="Times New Roman"/>
              </a:rPr>
              <a:t>    Programming: whole contains an array of parts</a:t>
            </a:r>
          </a:p>
          <a:p>
            <a:pPr>
              <a:lnSpc>
                <a:spcPts val="3220"/>
              </a:lnSpc>
            </a:pPr>
            <a:endParaRPr lang="en-CA" sz="2773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43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Aggregation model shows how classes (which are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collections) are composed of other classes.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6289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Similar to the part-of relationship in semantic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data models.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0767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line joins a whole to a part (component) with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an 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	open diamond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 on the line near the whole.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44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09600" y="1676400"/>
            <a:ext cx="85090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7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Example: An aggregation</a:t>
            </a:r>
          </a:p>
          <a:p>
            <a:pPr>
              <a:lnSpc>
                <a:spcPts val="207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76300" y="1943100"/>
            <a:ext cx="82423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association in the TV Set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system</a:t>
            </a:r>
          </a:p>
          <a:p>
            <a:pPr>
              <a:lnSpc>
                <a:spcPts val="20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09600" y="2794000"/>
            <a:ext cx="85090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266700" algn="l"/>
              </a:tabLst>
            </a:pPr>
            <a:r>
              <a:rPr lang="en-CA" sz="9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   Every TV has a TV box,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	screen, speaker(s),</a:t>
            </a:r>
          </a:p>
          <a:p>
            <a:pPr>
              <a:lnSpc>
                <a:spcPts val="20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76300" y="3302000"/>
            <a:ext cx="8242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7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resistors, capatitors,</a:t>
            </a:r>
          </a:p>
          <a:p>
            <a:pPr>
              <a:lnSpc>
                <a:spcPts val="187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76300" y="3543300"/>
            <a:ext cx="8242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65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transistors, ICs... and</a:t>
            </a:r>
          </a:p>
          <a:p>
            <a:pPr>
              <a:lnSpc>
                <a:spcPts val="1965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76300" y="3797300"/>
            <a:ext cx="82423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8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possibly a remote control.</a:t>
            </a:r>
          </a:p>
          <a:p>
            <a:pPr>
              <a:lnSpc>
                <a:spcPts val="188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09600" y="4394200"/>
            <a:ext cx="8509000" cy="596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00"/>
              </a:lnSpc>
              <a:tabLst>
                <a:tab pos="266700" algn="l"/>
              </a:tabLst>
            </a:pPr>
            <a:r>
              <a:rPr lang="en-CA" sz="9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18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Remote control</a:t>
            </a: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 can have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	these parts: resistors,</a:t>
            </a:r>
          </a:p>
          <a:p>
            <a:pPr>
              <a:lnSpc>
                <a:spcPts val="200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76300" y="4889500"/>
            <a:ext cx="82423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50"/>
              </a:lnSpc>
            </a:pP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capatitors, transistors, ICs,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battery, keyboard and</a:t>
            </a:r>
            <a:r>
              <a:rPr lang="en-CA" sz="18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800" smtClean="0">
                <a:solidFill>
                  <a:srgbClr val="000000"/>
                </a:solidFill>
                <a:latin typeface="Times New Roman"/>
              </a:rPr>
            </a:br>
            <a:r>
              <a:rPr lang="en-CA" sz="1800" smtClean="0">
                <a:solidFill>
                  <a:srgbClr val="000000"/>
                </a:solidFill>
                <a:latin typeface="Times New Roman"/>
                <a:cs typeface="Times New Roman"/>
              </a:rPr>
              <a:t>remote lights.</a:t>
            </a:r>
          </a:p>
          <a:p>
            <a:pPr>
              <a:lnSpc>
                <a:spcPts val="1950"/>
              </a:lnSpc>
            </a:pPr>
            <a:endParaRPr lang="en-CA" sz="18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3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 aggregation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330700" y="1638300"/>
            <a:ext cx="47879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Study pack</a:t>
            </a:r>
          </a:p>
          <a:p>
            <a:pPr>
              <a:lnSpc>
                <a:spcPts val="172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62000" y="1955800"/>
            <a:ext cx="24765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“has”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62000" y="2413000"/>
            <a:ext cx="2476500" cy="406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“composed of”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841500" y="3238500"/>
            <a:ext cx="1397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1..*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752600" y="3632200"/>
            <a:ext cx="14859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15303">
              <a:lnSpc>
                <a:spcPts val="27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Assignment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Credits</a:t>
            </a:r>
          </a:p>
          <a:p>
            <a:pPr>
              <a:lnSpc>
                <a:spcPts val="271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178300" y="2006600"/>
            <a:ext cx="901700" cy="482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Course title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Number</a:t>
            </a:r>
          </a:p>
          <a:p>
            <a:pPr>
              <a:lnSpc>
                <a:spcPts val="129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178300" y="2336800"/>
            <a:ext cx="9017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Year</a:t>
            </a:r>
          </a:p>
          <a:p>
            <a:pPr>
              <a:lnSpc>
                <a:spcPts val="129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178300" y="2501900"/>
            <a:ext cx="901700" cy="317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CA" sz="1402" smtClean="0">
                <a:solidFill>
                  <a:srgbClr val="221F1F"/>
                </a:solidFill>
                <a:latin typeface="Times New Roman"/>
                <a:cs typeface="Times New Roman"/>
              </a:rPr>
              <a:t>Instructor</a:t>
            </a:r>
          </a:p>
          <a:p>
            <a:pPr>
              <a:lnSpc>
                <a:spcPts val="1295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848100" y="2959100"/>
            <a:ext cx="12319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647700" algn="l"/>
                <a:tab pos="1016000" algn="l"/>
              </a:tabLst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	1	1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3848100" y="3314700"/>
            <a:ext cx="12319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1..*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340100" y="3632200"/>
            <a:ext cx="1739900" cy="660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20577">
              <a:lnSpc>
                <a:spcPts val="2500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OHP slides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Slides</a:t>
            </a:r>
          </a:p>
          <a:p>
            <a:pPr>
              <a:lnSpc>
                <a:spcPts val="2520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5588000" y="2882900"/>
            <a:ext cx="3429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7315200" y="3238500"/>
            <a:ext cx="1701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219700" y="3403600"/>
            <a:ext cx="37973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14</a:t>
            </a:r>
          </a:p>
          <a:p>
            <a:pPr>
              <a:lnSpc>
                <a:spcPts val="192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5194300" y="3708400"/>
            <a:ext cx="3822700" cy="342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  <a:tabLst>
                <a:tab pos="1524000" algn="l"/>
              </a:tabLst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Lecture	Videotape</a:t>
            </a:r>
          </a:p>
          <a:p>
            <a:pPr>
              <a:lnSpc>
                <a:spcPts val="1350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5283200" y="3898900"/>
            <a:ext cx="3733800" cy="520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00"/>
              </a:lnSpc>
              <a:tabLst>
                <a:tab pos="1282700" algn="l"/>
              </a:tabLst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notes</a:t>
            </a:r>
            <a:r>
              <a:rPr lang="en-CA" sz="150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508" smtClean="0">
                <a:solidFill>
                  <a:srgbClr val="000000"/>
                </a:solidFill>
                <a:latin typeface="Times New Roman"/>
              </a:rPr>
            </a:b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	Tape ids.</a:t>
            </a:r>
          </a:p>
          <a:p>
            <a:pPr>
              <a:lnSpc>
                <a:spcPts val="1350"/>
              </a:lnSpc>
            </a:pPr>
            <a:endParaRPr lang="en-CA" sz="1508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965700" y="4140200"/>
            <a:ext cx="6096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50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Text</a:t>
            </a:r>
          </a:p>
          <a:p>
            <a:pPr>
              <a:lnSpc>
                <a:spcPts val="1350"/>
              </a:lnSpc>
            </a:pPr>
            <a:endParaRPr/>
          </a:p>
        </p:txBody>
      </p:sp>
      <p:sp>
        <p:nvSpPr>
          <p:cNvPr id="20" name="TextBox 20"/>
          <p:cNvSpPr txBox="1"/>
          <p:nvPr/>
        </p:nvSpPr>
        <p:spPr>
          <a:xfrm>
            <a:off x="1409700" y="4457700"/>
            <a:ext cx="355600" cy="419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3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230"/>
              </a:lnSpc>
            </a:pPr>
            <a:endParaRPr/>
          </a:p>
        </p:txBody>
      </p:sp>
      <p:sp>
        <p:nvSpPr>
          <p:cNvPr id="21" name="TextBox 21"/>
          <p:cNvSpPr txBox="1"/>
          <p:nvPr/>
        </p:nvSpPr>
        <p:spPr>
          <a:xfrm>
            <a:off x="3060700" y="4521200"/>
            <a:ext cx="342900" cy="3937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22" name="TextBox 22"/>
          <p:cNvSpPr txBox="1"/>
          <p:nvPr/>
        </p:nvSpPr>
        <p:spPr>
          <a:xfrm>
            <a:off x="1041400" y="4889500"/>
            <a:ext cx="647700" cy="381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1..3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23" name="TextBox 23"/>
          <p:cNvSpPr txBox="1"/>
          <p:nvPr/>
        </p:nvSpPr>
        <p:spPr>
          <a:xfrm>
            <a:off x="2984500" y="4927600"/>
            <a:ext cx="6350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0..3</a:t>
            </a:r>
          </a:p>
          <a:p>
            <a:pPr>
              <a:lnSpc>
                <a:spcPts val="2760"/>
              </a:lnSpc>
            </a:pPr>
            <a:endParaRPr/>
          </a:p>
        </p:txBody>
      </p:sp>
      <p:sp>
        <p:nvSpPr>
          <p:cNvPr id="24" name="TextBox 24"/>
          <p:cNvSpPr txBox="1"/>
          <p:nvPr/>
        </p:nvSpPr>
        <p:spPr>
          <a:xfrm>
            <a:off x="1092200" y="5283200"/>
            <a:ext cx="10033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Exercises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25" name="TextBox 25"/>
          <p:cNvSpPr txBox="1"/>
          <p:nvPr/>
        </p:nvSpPr>
        <p:spPr>
          <a:xfrm>
            <a:off x="2755900" y="5308600"/>
            <a:ext cx="9906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508" smtClean="0">
                <a:solidFill>
                  <a:srgbClr val="221F1F"/>
                </a:solidFill>
                <a:latin typeface="Times New Roman"/>
                <a:cs typeface="Times New Roman"/>
              </a:rPr>
              <a:t>Solutions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26" name="TextBox 26"/>
          <p:cNvSpPr txBox="1"/>
          <p:nvPr/>
        </p:nvSpPr>
        <p:spPr>
          <a:xfrm>
            <a:off x="5003800" y="5245100"/>
            <a:ext cx="13589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7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“part of”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27" name="TextBox 27"/>
          <p:cNvSpPr txBox="1"/>
          <p:nvPr/>
        </p:nvSpPr>
        <p:spPr>
          <a:xfrm>
            <a:off x="863600" y="5613400"/>
            <a:ext cx="9906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80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#Problems</a:t>
            </a:r>
          </a:p>
          <a:p>
            <a:pPr>
              <a:lnSpc>
                <a:spcPts val="1780"/>
              </a:lnSpc>
            </a:pPr>
            <a:endParaRPr/>
          </a:p>
        </p:txBody>
      </p:sp>
      <p:sp>
        <p:nvSpPr>
          <p:cNvPr id="28" name="TextBox 28"/>
          <p:cNvSpPr txBox="1"/>
          <p:nvPr/>
        </p:nvSpPr>
        <p:spPr>
          <a:xfrm>
            <a:off x="2540000" y="5600700"/>
            <a:ext cx="508000" cy="190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Text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29" name="TextBox 29"/>
          <p:cNvSpPr txBox="1"/>
          <p:nvPr/>
        </p:nvSpPr>
        <p:spPr>
          <a:xfrm>
            <a:off x="965200" y="5791200"/>
            <a:ext cx="11684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565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Description</a:t>
            </a:r>
          </a:p>
          <a:p>
            <a:pPr>
              <a:lnSpc>
                <a:spcPts val="1565"/>
              </a:lnSpc>
            </a:pPr>
            <a:endParaRPr/>
          </a:p>
        </p:txBody>
      </p:sp>
      <p:sp>
        <p:nvSpPr>
          <p:cNvPr id="30" name="TextBox 30"/>
          <p:cNvSpPr txBox="1"/>
          <p:nvPr/>
        </p:nvSpPr>
        <p:spPr>
          <a:xfrm>
            <a:off x="2540000" y="5791200"/>
            <a:ext cx="10160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25"/>
              </a:lnSpc>
            </a:pPr>
            <a:r>
              <a:rPr lang="en-CA" sz="1432" smtClean="0">
                <a:solidFill>
                  <a:srgbClr val="221F1F"/>
                </a:solidFill>
                <a:latin typeface="Times New Roman"/>
                <a:cs typeface="Times New Roman"/>
              </a:rPr>
              <a:t>Diagrams</a:t>
            </a:r>
          </a:p>
          <a:p>
            <a:pPr>
              <a:lnSpc>
                <a:spcPts val="1725"/>
              </a:lnSpc>
            </a:pPr>
            <a:endParaRPr/>
          </a:p>
        </p:txBody>
      </p:sp>
      <p:sp>
        <p:nvSpPr>
          <p:cNvPr id="33" name="TextBox 33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018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composite is a 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strong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type of aggregation.</a:t>
            </a:r>
          </a:p>
          <a:p>
            <a:pPr>
              <a:lnSpc>
                <a:spcPts val="3220"/>
              </a:lnSpc>
            </a:pPr>
            <a:endParaRPr lang="en-CA" sz="2773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27178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Each component in a composite can belong to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just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one whole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The symbol for a composite is the same as the</a:t>
            </a:r>
          </a:p>
          <a:p>
            <a:pPr>
              <a:lnSpc>
                <a:spcPts val="3220"/>
              </a:lnSpc>
            </a:pPr>
            <a:endParaRPr lang="en-CA" sz="2773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24000" y="4597400"/>
            <a:ext cx="75946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symbol for an aggregation except the diamond is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filled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457200" y="622300"/>
            <a:ext cx="32893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3" name="TextBox 3"/>
          <p:cNvSpPr txBox="1"/>
          <p:nvPr/>
        </p:nvSpPr>
        <p:spPr>
          <a:xfrm>
            <a:off x="3898900" y="622300"/>
            <a:ext cx="31369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- Example 1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4" name="TextBox 4"/>
          <p:cNvSpPr txBox="1"/>
          <p:nvPr/>
        </p:nvSpPr>
        <p:spPr>
          <a:xfrm>
            <a:off x="1066800" y="17018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Human's outside:</a:t>
            </a:r>
          </a:p>
          <a:p>
            <a:pPr>
              <a:lnSpc>
                <a:spcPts val="2760"/>
              </a:lnSpc>
            </a:pPr>
            <a:endParaRPr lang="en-CA" sz="2345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524000" y="2146300"/>
            <a:ext cx="75946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Every person has: head, body, arms and legs.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25654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FB0128"/>
                </a:solidFill>
                <a:latin typeface="Times New Roman Italic"/>
                <a:cs typeface="Times New Roman Italic"/>
              </a:rPr>
              <a:t>     A composite association</a:t>
            </a: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. In this association each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 Italic"/>
                <a:cs typeface="Times New Roman Italic"/>
              </a:rPr>
              <a:t>	component belongs </a:t>
            </a:r>
            <a:r>
              <a:rPr lang="en-CA" sz="2400" smtClean="0">
                <a:solidFill>
                  <a:srgbClr val="FB0128"/>
                </a:solidFill>
                <a:latin typeface="Times New Roman Italic"/>
                <a:cs typeface="Times New Roman Italic"/>
              </a:rPr>
              <a:t>	to exactly one whole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.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33909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Whole &amp; parts objects 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can NOT exist independently</a:t>
            </a:r>
          </a:p>
          <a:p>
            <a:pPr>
              <a:lnSpc>
                <a:spcPts val="2760"/>
              </a:lnSpc>
            </a:pPr>
            <a:endParaRPr lang="en-CA" sz="237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457200" y="622300"/>
            <a:ext cx="32893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Composition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3" name="TextBox 3"/>
          <p:cNvSpPr txBox="1"/>
          <p:nvPr/>
        </p:nvSpPr>
        <p:spPr>
          <a:xfrm>
            <a:off x="4038600" y="622300"/>
            <a:ext cx="3225800" cy="8255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- Example 2</a:t>
            </a:r>
          </a:p>
          <a:p>
            <a:pPr>
              <a:lnSpc>
                <a:spcPts val="5060"/>
              </a:lnSpc>
            </a:pPr>
            <a:endParaRPr/>
          </a:p>
        </p:txBody>
      </p:sp>
      <p:sp>
        <p:nvSpPr>
          <p:cNvPr id="4" name="TextBox 4"/>
          <p:cNvSpPr txBox="1"/>
          <p:nvPr/>
        </p:nvSpPr>
        <p:spPr>
          <a:xfrm>
            <a:off x="1066800" y="1701800"/>
            <a:ext cx="80518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A bank (whole) has many branches (parts)</a:t>
            </a:r>
          </a:p>
          <a:p>
            <a:pPr>
              <a:lnSpc>
                <a:spcPts val="2760"/>
              </a:lnSpc>
            </a:pPr>
            <a:endParaRPr lang="en-CA" sz="2373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5654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Branches can not exist independently of the whole (parts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objects </a:t>
            </a:r>
            <a:r>
              <a:rPr lang="en-CA" sz="2410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	can NOT exist independently)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38100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Deleting a bank (whole) cascades deleting branches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(parts)</a:t>
            </a:r>
          </a:p>
          <a:p>
            <a:pPr>
              <a:lnSpc>
                <a:spcPts val="29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5054600"/>
            <a:ext cx="8051800" cy="838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457200" algn="l"/>
              </a:tabLst>
            </a:pPr>
            <a:r>
              <a:rPr lang="en-CA" sz="12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     But, if a branch (part) is deleted, the bank (whole) may</a:t>
            </a:r>
            <a:r>
              <a:rPr lang="en-CA" sz="240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400" smtClean="0">
                <a:solidFill>
                  <a:srgbClr val="000000"/>
                </a:solidFill>
                <a:latin typeface="Times New Roman"/>
              </a:rPr>
            </a:br>
            <a:r>
              <a:rPr lang="en-CA" sz="2400" smtClean="0">
                <a:solidFill>
                  <a:srgbClr val="000000"/>
                </a:solidFill>
                <a:latin typeface="Times New Roman"/>
                <a:cs typeface="Times New Roman"/>
              </a:rPr>
              <a:t>	remain</a:t>
            </a:r>
          </a:p>
          <a:p>
            <a:pPr>
              <a:lnSpc>
                <a:spcPts val="280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49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292425"/>
                </a:solidFill>
                <a:latin typeface="Times New Roman"/>
                <a:cs typeface="Times New Roman"/>
              </a:rPr>
              <a:t>University Course Enrollment Design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292425"/>
                </a:solidFill>
                <a:latin typeface="Times New Roman"/>
                <a:cs typeface="Times New Roman"/>
              </a:rPr>
              <a:t>Class Diagram (With Methods)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457200" y="203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Class diagram - Example</a:t>
            </a:r>
          </a:p>
          <a:p>
            <a:pPr>
              <a:lnSpc>
                <a:spcPts val="3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711200"/>
            <a:ext cx="8661400" cy="762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2" smtClean="0">
                <a:solidFill>
                  <a:srgbClr val="071D57"/>
                </a:solidFill>
                <a:latin typeface="Times New Roman"/>
                <a:cs typeface="Times New Roman"/>
              </a:rPr>
              <a:t>Reflexive association</a:t>
            </a:r>
          </a:p>
          <a:p>
            <a:pPr>
              <a:lnSpc>
                <a:spcPts val="4600"/>
              </a:lnSpc>
            </a:pPr>
            <a:endParaRPr lang="en-CA" sz="40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886200" y="1397000"/>
            <a:ext cx="52324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 Patient schedules (zero or more) Appointment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606800" y="1828800"/>
            <a:ext cx="55118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2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Inverse Association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: 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Appointment is associated with only one Patient</a:t>
            </a:r>
          </a:p>
          <a:p>
            <a:pPr>
              <a:lnSpc>
                <a:spcPts val="1610"/>
              </a:lnSpc>
            </a:pPr>
            <a:endParaRPr lang="en-CA" sz="1336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77800" y="3683000"/>
            <a:ext cx="89408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Role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: Class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7000" y="3898900"/>
            <a:ext cx="89916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related to itself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92100" y="4318000"/>
            <a:ext cx="88265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1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Patient </a:t>
            </a: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“is</a:t>
            </a:r>
          </a:p>
          <a:p>
            <a:pPr>
              <a:lnSpc>
                <a:spcPts val="161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42900" y="4533900"/>
            <a:ext cx="8775700" cy="241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primary</a:t>
            </a:r>
          </a:p>
          <a:p>
            <a:pPr>
              <a:lnSpc>
                <a:spcPts val="160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7000" y="4737100"/>
            <a:ext cx="2019300" cy="9271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160856">
              <a:lnSpc>
                <a:spcPts val="1700"/>
              </a:lnSpc>
              <a:tabLst>
                <a:tab pos="127000" algn="l"/>
              </a:tabLst>
            </a:pP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insurance</a:t>
            </a:r>
            <a:r>
              <a:rPr lang="en-CA" sz="139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98" smtClean="0">
                <a:solidFill>
                  <a:srgbClr val="000000"/>
                </a:solidFill>
                <a:latin typeface="Times New Roman"/>
              </a:rPr>
            </a:br>
            <a:r>
              <a:rPr lang="en-CA" sz="1408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	carrier”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	 of</a:t>
            </a:r>
            <a:r>
              <a:rPr lang="en-CA" sz="139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98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another patient</a:t>
            </a:r>
            <a:r>
              <a:rPr lang="en-CA" sz="1398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398" smtClean="0">
                <a:solidFill>
                  <a:srgbClr val="000000"/>
                </a:solidFill>
                <a:latin typeface="Times New Roman"/>
              </a:rPr>
            </a:b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(child, spouse)</a:t>
            </a:r>
          </a:p>
          <a:p>
            <a:pPr>
              <a:lnSpc>
                <a:spcPts val="1670"/>
              </a:lnSpc>
            </a:pPr>
            <a:endParaRPr lang="en-CA" sz="1398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247900" y="4724400"/>
            <a:ext cx="6769100" cy="279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Association: Patient suffers (1 or more) 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Symptom</a:t>
            </a:r>
          </a:p>
          <a:p>
            <a:pPr>
              <a:lnSpc>
                <a:spcPts val="1260"/>
              </a:lnSpc>
            </a:pPr>
            <a:endParaRPr lang="en-CA" sz="1369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514600" y="5054600"/>
            <a:ext cx="6502400" cy="469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indent="803148">
              <a:lnSpc>
                <a:spcPts val="1600"/>
              </a:lnSpc>
            </a:pPr>
            <a:r>
              <a:rPr lang="en-CA" sz="1210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Inverse Association</a:t>
            </a: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:</a:t>
            </a:r>
            <a:r>
              <a:rPr lang="en-CA" sz="123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1230" smtClean="0">
                <a:solidFill>
                  <a:srgbClr val="000000"/>
                </a:solidFill>
                <a:latin typeface="Times New Roman"/>
              </a:rPr>
            </a:br>
            <a:r>
              <a:rPr lang="en-CA" sz="1200" smtClean="0">
                <a:solidFill>
                  <a:srgbClr val="000000"/>
                </a:solidFill>
                <a:latin typeface="Times New Roman"/>
                <a:cs typeface="Times New Roman"/>
              </a:rPr>
              <a:t>Symptom is suffered by (zero or more) </a:t>
            </a:r>
            <a:r>
              <a:rPr lang="en-CA" sz="1398" smtClean="0">
                <a:solidFill>
                  <a:srgbClr val="000000"/>
                </a:solidFill>
                <a:latin typeface="Times New Roman"/>
                <a:cs typeface="Times New Roman"/>
              </a:rPr>
              <a:t>Patient</a:t>
            </a:r>
          </a:p>
          <a:p>
            <a:pPr>
              <a:lnSpc>
                <a:spcPts val="1630"/>
              </a:lnSpc>
            </a:pPr>
            <a:endParaRPr lang="en-CA" sz="123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52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49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Identifying objects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7145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Look for 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nouns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in the SRS (System</a:t>
            </a:r>
          </a:p>
          <a:p>
            <a:pPr>
              <a:lnSpc>
                <a:spcPts val="3220"/>
              </a:lnSpc>
            </a:pPr>
            <a:endParaRPr lang="en-CA" sz="2765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24000" y="2133600"/>
            <a:ext cx="75946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Requirements Specifications) document</a:t>
            </a:r>
          </a:p>
          <a:p>
            <a:pPr>
              <a:lnSpc>
                <a:spcPts val="322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31623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   Look for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NOUNS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in use cases descriptions</a:t>
            </a:r>
          </a:p>
          <a:p>
            <a:pPr>
              <a:lnSpc>
                <a:spcPts val="3220"/>
              </a:lnSpc>
            </a:pPr>
            <a:endParaRPr lang="en-CA" sz="277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NOUN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may be</a:t>
            </a:r>
          </a:p>
          <a:p>
            <a:pPr>
              <a:lnSpc>
                <a:spcPts val="3220"/>
              </a:lnSpc>
            </a:pPr>
            <a:endParaRPr lang="en-CA" sz="2724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638300" y="4660900"/>
            <a:ext cx="43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2095500" y="4660900"/>
            <a:ext cx="10287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Object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1638300" y="50292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0" name="TextBox 10"/>
          <p:cNvSpPr txBox="1"/>
          <p:nvPr/>
        </p:nvSpPr>
        <p:spPr>
          <a:xfrm>
            <a:off x="2095500" y="5029200"/>
            <a:ext cx="25400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Attribute of an object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3" name="TextBox 13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457200" y="203200"/>
            <a:ext cx="1898277" cy="48173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CA" sz="4002" dirty="0" smtClean="0">
                <a:solidFill>
                  <a:srgbClr val="000000"/>
                </a:solidFill>
              </a:rPr>
              <a:t>Example:</a:t>
            </a:r>
            <a:endParaRPr lang="en-CA" sz="40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543800" y="6540500"/>
            <a:ext cx="7620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50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50</a:t>
            </a:fld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904" y="896020"/>
            <a:ext cx="7388780" cy="540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88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Identifying Operations ‘methods’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89100"/>
            <a:ext cx="80518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Look for verbs in the SRS (System Requirements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Specifications) document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31623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   Look for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VERBS</a:t>
            </a:r>
            <a:r>
              <a:rPr lang="en-CA" sz="2802" smtClean="0">
                <a:solidFill>
                  <a:srgbClr val="FB0128"/>
                </a:solidFill>
                <a:latin typeface="Times New Roman"/>
                <a:cs typeface="Times New Roman"/>
              </a:rPr>
              <a:t> in use cases descriptions</a:t>
            </a:r>
          </a:p>
          <a:p>
            <a:pPr>
              <a:lnSpc>
                <a:spcPts val="3220"/>
              </a:lnSpc>
            </a:pPr>
            <a:endParaRPr lang="en-CA" sz="277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1910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   A 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VERB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 may be</a:t>
            </a:r>
          </a:p>
          <a:p>
            <a:pPr>
              <a:lnSpc>
                <a:spcPts val="3220"/>
              </a:lnSpc>
            </a:pPr>
            <a:endParaRPr lang="en-CA" sz="2724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38300" y="46609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7" name="TextBox 7"/>
          <p:cNvSpPr txBox="1"/>
          <p:nvPr/>
        </p:nvSpPr>
        <p:spPr>
          <a:xfrm>
            <a:off x="2095500" y="4660900"/>
            <a:ext cx="50292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translated to an </a:t>
            </a:r>
            <a:r>
              <a:rPr lang="en-CA" sz="2007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operation</a:t>
            </a: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 or set of operations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8" name="TextBox 8"/>
          <p:cNvSpPr txBox="1"/>
          <p:nvPr/>
        </p:nvSpPr>
        <p:spPr>
          <a:xfrm>
            <a:off x="1638300" y="5384800"/>
            <a:ext cx="4445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•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2095500" y="5384800"/>
            <a:ext cx="5829300" cy="368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 method is the code implementation of an operation.</a:t>
            </a:r>
          </a:p>
          <a:p>
            <a:pPr>
              <a:lnSpc>
                <a:spcPts val="2300"/>
              </a:lnSpc>
            </a:pPr>
            <a:endParaRPr/>
          </a:p>
        </p:txBody>
      </p:sp>
      <p:sp>
        <p:nvSpPr>
          <p:cNvPr id="12" name="TextBox 12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6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7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Objects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16510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An object is a thing: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66800" y="19558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student;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22606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transaction;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66800" y="25654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car;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66800" y="28702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customer account;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66800" y="31750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employee;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66800" y="34798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complex number;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066800" y="37846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spreadsheet table;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066800" y="40894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spreadsheet cell;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066800" y="43942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document;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066800" y="46990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paragraph;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066800" y="50038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GUI Combo box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066800" y="5308600"/>
            <a:ext cx="8051800" cy="355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97" smtClean="0">
                <a:solidFill>
                  <a:srgbClr val="000000"/>
                </a:solidFill>
                <a:latin typeface="Times New Roman"/>
                <a:cs typeface="Times New Roman"/>
              </a:rPr>
              <a:t>- GUI button. . . and so on.</a:t>
            </a:r>
          </a:p>
          <a:p>
            <a:pPr>
              <a:lnSpc>
                <a:spcPts val="2300"/>
              </a:lnSpc>
            </a:pPr>
            <a:endParaRPr lang="en-CA" sz="1997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8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326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457200" y="647700"/>
            <a:ext cx="8661400" cy="812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397" smtClean="0">
                <a:solidFill>
                  <a:srgbClr val="071D57"/>
                </a:solidFill>
                <a:latin typeface="Times New Roman"/>
                <a:cs typeface="Times New Roman"/>
              </a:rPr>
              <a:t>Class and Class diagram</a:t>
            </a:r>
          </a:p>
          <a:p>
            <a:pPr>
              <a:lnSpc>
                <a:spcPts val="5060"/>
              </a:lnSpc>
            </a:pPr>
            <a:endParaRPr lang="en-CA" sz="4397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66800" y="2247900"/>
            <a:ext cx="8051800" cy="6858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1800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3600" smtClean="0">
                <a:solidFill>
                  <a:srgbClr val="000000"/>
                </a:solidFill>
                <a:latin typeface="Times New Roman"/>
                <a:cs typeface="Times New Roman"/>
              </a:rPr>
              <a:t>  Class naming:  Use </a:t>
            </a:r>
            <a:r>
              <a:rPr lang="en-CA" sz="3610" b="1" smtClean="0">
                <a:solidFill>
                  <a:srgbClr val="063CE8"/>
                </a:solidFill>
                <a:latin typeface="Times New Roman Bold"/>
                <a:cs typeface="Times New Roman Bold"/>
              </a:rPr>
              <a:t>singular</a:t>
            </a:r>
            <a:r>
              <a:rPr lang="en-CA" sz="3600" smtClean="0">
                <a:solidFill>
                  <a:srgbClr val="063CE8"/>
                </a:solidFill>
                <a:latin typeface="Times New Roman"/>
                <a:cs typeface="Times New Roman"/>
              </a:rPr>
              <a:t> names</a:t>
            </a:r>
          </a:p>
          <a:p>
            <a:pPr>
              <a:lnSpc>
                <a:spcPts val="4140"/>
              </a:lnSpc>
            </a:pPr>
            <a:endParaRPr lang="en-CA" sz="355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38300" y="2857500"/>
            <a:ext cx="7480300" cy="990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457200" algn="l"/>
              </a:tabLst>
            </a:pP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•  because each class represents a generalized</a:t>
            </a:r>
            <a:r>
              <a:rPr lang="en-CA" sz="2802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CA" sz="2802" smtClean="0">
                <a:solidFill>
                  <a:srgbClr val="000000"/>
                </a:solidFill>
                <a:latin typeface="Times New Roman"/>
              </a:rPr>
            </a:b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	version of a singular object.</a:t>
            </a:r>
          </a:p>
          <a:p>
            <a:pPr>
              <a:lnSpc>
                <a:spcPts val="3400"/>
              </a:lnSpc>
            </a:pPr>
            <a:endParaRPr lang="en-CA" sz="2802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66800" y="4330700"/>
            <a:ext cx="8051800" cy="5334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1398" smtClean="0">
                <a:solidFill>
                  <a:srgbClr val="071D57"/>
                </a:solidFill>
                <a:latin typeface="Wingdings"/>
                <a:cs typeface="Wingdings"/>
              </a:rPr>
              <a:t>z</a:t>
            </a:r>
            <a:r>
              <a:rPr lang="en-CA" sz="2812" b="1" smtClean="0">
                <a:solidFill>
                  <a:srgbClr val="000000"/>
                </a:solidFill>
                <a:latin typeface="Times New Roman Bold"/>
                <a:cs typeface="Times New Roman Bold"/>
              </a:rPr>
              <a:t>    Class diagrams are at the</a:t>
            </a:r>
            <a:r>
              <a:rPr lang="en-CA" sz="2812" b="1" smtClean="0">
                <a:solidFill>
                  <a:srgbClr val="FB0128"/>
                </a:solidFill>
                <a:latin typeface="Times New Roman Bold"/>
                <a:cs typeface="Times New Roman Bold"/>
              </a:rPr>
              <a:t> core of OO Eng</a:t>
            </a:r>
            <a:r>
              <a:rPr lang="en-CA" sz="2802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>
              <a:lnSpc>
                <a:spcPts val="3220"/>
              </a:lnSpc>
            </a:pPr>
            <a:endParaRPr lang="en-CA" sz="2771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43800" y="6540500"/>
            <a:ext cx="685800" cy="2286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CA" sz="1200" smtClean="0">
                <a:solidFill>
                  <a:srgbClr val="071D57"/>
                </a:solidFill>
                <a:latin typeface="Times New Roman"/>
                <a:cs typeface="Times New Roman"/>
              </a:rPr>
              <a:t>Slide  9</a:t>
            </a:r>
          </a:p>
          <a:p>
            <a:pPr>
              <a:lnSpc>
                <a:spcPts val="1380"/>
              </a:lnSpc>
            </a:pP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D48F4BC5125B4799BEDBDA08A3134F" ma:contentTypeVersion="0" ma:contentTypeDescription="Create a new document." ma:contentTypeScope="" ma:versionID="3467804318e2911e2cd19efc2b31b93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A2DE718-D10D-4082-9A74-0BD7E45ED019}"/>
</file>

<file path=customXml/itemProps2.xml><?xml version="1.0" encoding="utf-8"?>
<ds:datastoreItem xmlns:ds="http://schemas.openxmlformats.org/officeDocument/2006/customXml" ds:itemID="{EC7E4E36-673E-48A8-82AF-464601CE63E5}"/>
</file>

<file path=customXml/itemProps3.xml><?xml version="1.0" encoding="utf-8"?>
<ds:datastoreItem xmlns:ds="http://schemas.openxmlformats.org/officeDocument/2006/customXml" ds:itemID="{9EF0BB71-2BC5-4BC2-BEE1-DED68D700B9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</TotalTime>
  <Words>1715</Words>
  <Application>Microsoft Office PowerPoint</Application>
  <PresentationFormat>Custom</PresentationFormat>
  <Paragraphs>527</Paragraphs>
  <Slides>50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>Investintech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A2E_Engine</dc:creator>
  <cp:lastModifiedBy>Huda</cp:lastModifiedBy>
  <cp:revision>12</cp:revision>
  <dcterms:created xsi:type="dcterms:W3CDTF">2012-02-24T16:41:18Z</dcterms:created>
  <dcterms:modified xsi:type="dcterms:W3CDTF">2014-10-20T17:22:07Z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0x01010069D48F4BC5125B4799BEDBDA08A3134F</vt:lpwstr>
  </property>
</Properties>
</file>