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4" r:id="rId8"/>
    <p:sldId id="262" r:id="rId9"/>
    <p:sldId id="271" r:id="rId10"/>
    <p:sldId id="263" r:id="rId11"/>
    <p:sldId id="264" r:id="rId12"/>
    <p:sldId id="275" r:id="rId13"/>
    <p:sldId id="265" r:id="rId14"/>
    <p:sldId id="266" r:id="rId15"/>
    <p:sldId id="272" r:id="rId16"/>
    <p:sldId id="273" r:id="rId17"/>
    <p:sldId id="268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9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Relationship Id="rId2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E0E43-B200-E945-88A3-EC2D293D85AA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F1EF-6A47-F845-907D-AEBC11DA73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E0E43-B200-E945-88A3-EC2D293D85AA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F1EF-6A47-F845-907D-AEBC11DA73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E0E43-B200-E945-88A3-EC2D293D85AA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F1EF-6A47-F845-907D-AEBC11DA738F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E0E43-B200-E945-88A3-EC2D293D85AA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F1EF-6A47-F845-907D-AEBC11DA738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E0E43-B200-E945-88A3-EC2D293D85AA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F1EF-6A47-F845-907D-AEBC11DA73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E0E43-B200-E945-88A3-EC2D293D85AA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F1EF-6A47-F845-907D-AEBC11DA738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E0E43-B200-E945-88A3-EC2D293D85AA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F1EF-6A47-F845-907D-AEBC11DA73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E0E43-B200-E945-88A3-EC2D293D85AA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F1EF-6A47-F845-907D-AEBC11DA73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E0E43-B200-E945-88A3-EC2D293D85AA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F1EF-6A47-F845-907D-AEBC11DA73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E0E43-B200-E945-88A3-EC2D293D85AA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F1EF-6A47-F845-907D-AEBC11DA738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E0E43-B200-E945-88A3-EC2D293D85AA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FF1EF-6A47-F845-907D-AEBC11DA738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3DE0E43-B200-E945-88A3-EC2D293D85AA}" type="datetimeFigureOut">
              <a:rPr lang="en-US" smtClean="0"/>
              <a:t>10/29/13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51FF1EF-6A47-F845-907D-AEBC11DA738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6" Type="http://schemas.openxmlformats.org/officeDocument/2006/relationships/image" Target="../media/image5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Communication Diagrams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037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Communication vs. Sequence Diagram</a:t>
            </a:r>
            <a:endParaRPr lang="en-US" dirty="0"/>
          </a:p>
        </p:txBody>
      </p:sp>
      <p:pic>
        <p:nvPicPr>
          <p:cNvPr id="6" name="Content Placeholder 5" descr="Screen shot 2013-10-29 at 7.49.10 PM.pn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6" r="2036"/>
          <a:stretch>
            <a:fillRect/>
          </a:stretch>
        </p:blipFill>
        <p:spPr>
          <a:xfrm>
            <a:off x="203631" y="2318975"/>
            <a:ext cx="4221584" cy="3807505"/>
          </a:xfrm>
        </p:spPr>
      </p:pic>
      <p:pic>
        <p:nvPicPr>
          <p:cNvPr id="7" name="Content Placeholder 6" descr="Screen shot 2013-10-29 at 7.49.17 PM.png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204" b="-17204"/>
          <a:stretch>
            <a:fillRect/>
          </a:stretch>
        </p:blipFill>
        <p:spPr>
          <a:xfrm>
            <a:off x="4365461" y="1987690"/>
            <a:ext cx="4893586" cy="4413593"/>
          </a:xfrm>
        </p:spPr>
      </p:pic>
    </p:spTree>
    <p:extLst>
      <p:ext uri="{BB962C8B-B14F-4D97-AF65-F5344CB8AC3E}">
        <p14:creationId xmlns:p14="http://schemas.microsoft.com/office/powerpoint/2010/main" val="4203188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675467"/>
            <a:ext cx="8229599" cy="3450696"/>
          </a:xfrm>
        </p:spPr>
        <p:txBody>
          <a:bodyPr/>
          <a:lstStyle/>
          <a:p>
            <a:r>
              <a:rPr lang="en-US" dirty="0"/>
              <a:t>Link - connection path between two objects (an instance of an association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Message - represented with a message expression on an arrowed line between </a:t>
            </a:r>
            <a:r>
              <a:rPr lang="en-US" dirty="0" smtClean="0"/>
              <a:t>objects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Sequence Number - represents the order in which the flows are </a:t>
            </a:r>
            <a:r>
              <a:rPr lang="en-US" dirty="0" smtClean="0"/>
              <a:t>used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Basic Communication Diagram Notation</a:t>
            </a:r>
          </a:p>
        </p:txBody>
      </p:sp>
    </p:spTree>
    <p:extLst>
      <p:ext uri="{BB962C8B-B14F-4D97-AF65-F5344CB8AC3E}">
        <p14:creationId xmlns:p14="http://schemas.microsoft.com/office/powerpoint/2010/main" val="3256658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8854" y="2613452"/>
            <a:ext cx="8725226" cy="4196239"/>
          </a:xfrm>
        </p:spPr>
        <p:txBody>
          <a:bodyPr>
            <a:normAutofit/>
          </a:bodyPr>
          <a:lstStyle/>
          <a:p>
            <a:r>
              <a:rPr lang="en-US" dirty="0"/>
              <a:t>A message on a communication diagram is shown using an arrow from </a:t>
            </a:r>
            <a:r>
              <a:rPr lang="en-US" dirty="0" smtClean="0"/>
              <a:t>the message </a:t>
            </a:r>
            <a:r>
              <a:rPr lang="en-US" dirty="0"/>
              <a:t>sender to the message </a:t>
            </a:r>
            <a:r>
              <a:rPr lang="en-US" dirty="0" smtClean="0"/>
              <a:t>receiver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Message Signature: return-value, message-name, argument-</a:t>
            </a:r>
            <a:r>
              <a:rPr lang="en-US" dirty="0" smtClean="0"/>
              <a:t>list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Each message in a collaboration diagram has a sequence number. The top-</a:t>
            </a:r>
            <a:r>
              <a:rPr lang="en-US" dirty="0" smtClean="0"/>
              <a:t>level message </a:t>
            </a:r>
            <a:r>
              <a:rPr lang="en-US" dirty="0"/>
              <a:t>is numbered 1. Messages sent during the same call have the </a:t>
            </a:r>
            <a:r>
              <a:rPr lang="en-US" dirty="0" smtClean="0"/>
              <a:t>same decimal prefix </a:t>
            </a:r>
            <a:r>
              <a:rPr lang="en-US" dirty="0"/>
              <a:t>but </a:t>
            </a:r>
            <a:r>
              <a:rPr lang="en-US" dirty="0" smtClean="0"/>
              <a:t>suffixes </a:t>
            </a:r>
            <a:r>
              <a:rPr lang="en-US" dirty="0"/>
              <a:t>of 1, 2, etc. according to when they occur.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1720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Conditional Message</a:t>
            </a:r>
          </a:p>
          <a:p>
            <a:pPr lvl="1"/>
            <a:r>
              <a:rPr lang="en-US" dirty="0"/>
              <a:t>Seq. Number </a:t>
            </a:r>
            <a:r>
              <a:rPr lang="en-US" i="1" dirty="0"/>
              <a:t>[ variable = value ]</a:t>
            </a:r>
            <a:r>
              <a:rPr lang="en-US" dirty="0"/>
              <a:t> : message()</a:t>
            </a:r>
          </a:p>
          <a:p>
            <a:pPr lvl="1"/>
            <a:r>
              <a:rPr lang="en-US" dirty="0"/>
              <a:t>Message is sent only if clause evaluates to </a:t>
            </a:r>
            <a:r>
              <a:rPr lang="en-US" i="1" dirty="0" smtClean="0"/>
              <a:t>true</a:t>
            </a:r>
          </a:p>
          <a:p>
            <a:pPr marL="301943" lvl="1" indent="0">
              <a:buNone/>
            </a:pPr>
            <a:endParaRPr lang="en-US" dirty="0"/>
          </a:p>
          <a:p>
            <a:r>
              <a:rPr lang="en-US" dirty="0"/>
              <a:t>Iteration (Looping)</a:t>
            </a:r>
          </a:p>
          <a:p>
            <a:pPr lvl="1"/>
            <a:r>
              <a:rPr lang="en-US" dirty="0"/>
              <a:t>Seq. Number </a:t>
            </a:r>
            <a:r>
              <a:rPr lang="en-US" i="1" dirty="0"/>
              <a:t>* [ </a:t>
            </a:r>
            <a:r>
              <a:rPr lang="en-US" i="1" dirty="0" err="1"/>
              <a:t>i</a:t>
            </a:r>
            <a:r>
              <a:rPr lang="en-US" i="1" dirty="0"/>
              <a:t> := 1..N ]</a:t>
            </a:r>
            <a:r>
              <a:rPr lang="en-US" dirty="0"/>
              <a:t>:  message()</a:t>
            </a:r>
          </a:p>
          <a:p>
            <a:pPr lvl="1"/>
            <a:r>
              <a:rPr lang="ja-JP" altLang="en-US" dirty="0"/>
              <a:t>“</a:t>
            </a:r>
            <a:r>
              <a:rPr lang="en-US" dirty="0"/>
              <a:t>*</a:t>
            </a:r>
            <a:r>
              <a:rPr lang="ja-JP" altLang="en-US" dirty="0"/>
              <a:t>”</a:t>
            </a:r>
            <a:r>
              <a:rPr lang="en-US" dirty="0"/>
              <a:t> is required; [ ... ] clause is optional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Basic Communication Diagram Notation</a:t>
            </a:r>
          </a:p>
        </p:txBody>
      </p:sp>
    </p:spTree>
    <p:extLst>
      <p:ext uri="{BB962C8B-B14F-4D97-AF65-F5344CB8AC3E}">
        <p14:creationId xmlns:p14="http://schemas.microsoft.com/office/powerpoint/2010/main" val="2373878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ommunicationDiagram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254" r="-40254"/>
          <a:stretch>
            <a:fillRect/>
          </a:stretch>
        </p:blipFill>
        <p:spPr bwMode="auto">
          <a:xfrm>
            <a:off x="-1472612" y="1545977"/>
            <a:ext cx="12204272" cy="496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20543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Communication </a:t>
            </a:r>
            <a:r>
              <a:rPr lang="en-US" dirty="0" smtClean="0"/>
              <a:t>Diagrams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9716"/>
            <a:ext cx="8452102" cy="4104217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communication is implicit in a Sequence Diagram, rather than </a:t>
            </a:r>
            <a:r>
              <a:rPr lang="en-US" dirty="0" smtClean="0"/>
              <a:t>explicitly represented </a:t>
            </a:r>
            <a:r>
              <a:rPr lang="en-US" dirty="0"/>
              <a:t>as in a Communication </a:t>
            </a:r>
            <a:r>
              <a:rPr lang="en-US" dirty="0" smtClean="0"/>
              <a:t>Diagram</a:t>
            </a:r>
          </a:p>
          <a:p>
            <a:endParaRPr lang="en-US" dirty="0"/>
          </a:p>
          <a:p>
            <a:r>
              <a:rPr lang="en-US" dirty="0"/>
              <a:t>There is some redundancy between Communication and Sequence </a:t>
            </a:r>
            <a:r>
              <a:rPr lang="en-US" dirty="0" smtClean="0"/>
              <a:t>Diagrams</a:t>
            </a:r>
            <a:endParaRPr lang="en-US" dirty="0"/>
          </a:p>
          <a:p>
            <a:r>
              <a:rPr lang="en-US" dirty="0"/>
              <a:t>They </a:t>
            </a:r>
            <a:r>
              <a:rPr lang="en-US" dirty="0" smtClean="0"/>
              <a:t>differently </a:t>
            </a:r>
            <a:r>
              <a:rPr lang="en-US" dirty="0"/>
              <a:t>show how elements interact over time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They document in detail how classes realize user cases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8828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Communication Diagrams show relationship between objects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Sequence Diagrams focus on the time in which events occur</a:t>
            </a:r>
          </a:p>
          <a:p>
            <a:endParaRPr lang="en-US" dirty="0"/>
          </a:p>
          <a:p>
            <a:r>
              <a:rPr lang="en-US" dirty="0"/>
              <a:t>Communication Diagrams, formerly called Collaboration Diagrams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Communication </a:t>
            </a:r>
            <a:r>
              <a:rPr lang="en-US" dirty="0" smtClean="0"/>
              <a:t>Diagrams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311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52388"/>
            <a:ext cx="7302500" cy="1431925"/>
          </a:xfrm>
        </p:spPr>
        <p:txBody>
          <a:bodyPr>
            <a:normAutofit fontScale="90000"/>
          </a:bodyPr>
          <a:lstStyle/>
          <a:p>
            <a:r>
              <a:rPr lang="en-US"/>
              <a:t>Interaction Diagram Strengths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0191" y="2484616"/>
            <a:ext cx="8449111" cy="38833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Communication Diagram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Space Economical - flexibility to add new objects in two dimensions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Better to illustrate complex branching, iteration, and concurrent </a:t>
            </a:r>
            <a:r>
              <a:rPr lang="en-US" dirty="0" smtClean="0"/>
              <a:t>behavior</a:t>
            </a:r>
          </a:p>
          <a:p>
            <a:pPr lvl="1"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Sequence Diagram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Clearly shows sequence or time ordering of messages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Simple notation</a:t>
            </a:r>
          </a:p>
        </p:txBody>
      </p:sp>
    </p:spTree>
    <p:extLst>
      <p:ext uri="{BB962C8B-B14F-4D97-AF65-F5344CB8AC3E}">
        <p14:creationId xmlns:p14="http://schemas.microsoft.com/office/powerpoint/2010/main" val="1840257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52388"/>
            <a:ext cx="7302500" cy="1431925"/>
          </a:xfrm>
        </p:spPr>
        <p:txBody>
          <a:bodyPr>
            <a:normAutofit fontScale="90000"/>
          </a:bodyPr>
          <a:lstStyle/>
          <a:p>
            <a:r>
              <a:rPr lang="en-US"/>
              <a:t>Interaction Diagram Weaknesses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9491" y="2675467"/>
            <a:ext cx="7970512" cy="3450696"/>
          </a:xfrm>
        </p:spPr>
        <p:txBody>
          <a:bodyPr/>
          <a:lstStyle/>
          <a:p>
            <a:r>
              <a:rPr lang="en-US" dirty="0"/>
              <a:t>Communication Diagram</a:t>
            </a:r>
          </a:p>
          <a:p>
            <a:pPr lvl="1"/>
            <a:r>
              <a:rPr lang="en-US" dirty="0"/>
              <a:t>Difficult to see sequence of messages</a:t>
            </a:r>
          </a:p>
          <a:p>
            <a:pPr lvl="1"/>
            <a:r>
              <a:rPr lang="en-US" dirty="0"/>
              <a:t>More complex </a:t>
            </a:r>
            <a:r>
              <a:rPr lang="en-US" dirty="0" smtClean="0"/>
              <a:t>notation</a:t>
            </a:r>
          </a:p>
          <a:p>
            <a:pPr marL="301943" lvl="1" indent="0">
              <a:buNone/>
            </a:pPr>
            <a:endParaRPr lang="en-US" dirty="0"/>
          </a:p>
          <a:p>
            <a:r>
              <a:rPr lang="en-US" dirty="0"/>
              <a:t>Sequence Diagram</a:t>
            </a:r>
          </a:p>
          <a:p>
            <a:pPr lvl="1"/>
            <a:r>
              <a:rPr lang="en-US" dirty="0"/>
              <a:t>Forced to extend to the right when adding new objects; consumes horizontal space</a:t>
            </a:r>
          </a:p>
        </p:txBody>
      </p:sp>
    </p:spTree>
    <p:extLst>
      <p:ext uri="{BB962C8B-B14F-4D97-AF65-F5344CB8AC3E}">
        <p14:creationId xmlns:p14="http://schemas.microsoft.com/office/powerpoint/2010/main" val="3485362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ml-22-diagram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530" y="1348442"/>
            <a:ext cx="6774659" cy="5240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277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Interaction Diagrams are used to model system dynamics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How do objects change state?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How do objects interact (message passing)?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420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Interaction Diagram is a generalization of two specialized UML diagram types</a:t>
            </a:r>
          </a:p>
          <a:p>
            <a:pPr lvl="1"/>
            <a:r>
              <a:rPr lang="en-US" dirty="0" smtClean="0"/>
              <a:t>Sequence </a:t>
            </a:r>
            <a:r>
              <a:rPr lang="en-US" dirty="0"/>
              <a:t>Diagrams:  Illustrate object interactions arranged in time </a:t>
            </a:r>
            <a:r>
              <a:rPr lang="en-US" dirty="0" smtClean="0"/>
              <a:t>sequence</a:t>
            </a:r>
          </a:p>
          <a:p>
            <a:pPr lvl="1"/>
            <a:r>
              <a:rPr lang="en-US" dirty="0"/>
              <a:t>Communication Diagrams:  Illustrate object interactions organized around the objects and their links to each other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Communication &amp; Sequence Diagrams</a:t>
            </a:r>
          </a:p>
        </p:txBody>
      </p:sp>
    </p:spTree>
    <p:extLst>
      <p:ext uri="{BB962C8B-B14F-4D97-AF65-F5344CB8AC3E}">
        <p14:creationId xmlns:p14="http://schemas.microsoft.com/office/powerpoint/2010/main" val="3733167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Both diagram types are semantically equivalent, however, they may not show the same information</a:t>
            </a:r>
          </a:p>
          <a:p>
            <a:pPr lvl="1"/>
            <a:r>
              <a:rPr lang="en-US" dirty="0">
                <a:cs typeface="Arial" charset="0"/>
              </a:rPr>
              <a:t>Communication Diagrams emphasize the structural organization of objects, while Sequence Diagrams emphasize the time ordering of messages</a:t>
            </a:r>
          </a:p>
          <a:p>
            <a:pPr lvl="1"/>
            <a:r>
              <a:rPr lang="en-US" dirty="0">
                <a:cs typeface="Arial" charset="0"/>
              </a:rPr>
              <a:t>Communication Diagrams explicitly show object linkages, while links are implied in Sequence Diagrams</a:t>
            </a:r>
            <a:endParaRPr lang="en-US" sz="20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Communication &amp; Sequence Diagrams</a:t>
            </a:r>
          </a:p>
        </p:txBody>
      </p:sp>
    </p:spTree>
    <p:extLst>
      <p:ext uri="{BB962C8B-B14F-4D97-AF65-F5344CB8AC3E}">
        <p14:creationId xmlns:p14="http://schemas.microsoft.com/office/powerpoint/2010/main" val="540085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Common Interaction Diagram Notation</a:t>
            </a:r>
          </a:p>
        </p:txBody>
      </p:sp>
      <p:graphicFrame>
        <p:nvGraphicFramePr>
          <p:cNvPr id="4" name="Object 7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0846736"/>
              </p:ext>
            </p:extLst>
          </p:nvPr>
        </p:nvGraphicFramePr>
        <p:xfrm>
          <a:off x="1435389" y="2568871"/>
          <a:ext cx="6615083" cy="306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Visio" r:id="rId3" imgW="4035171" imgH="1867814" progId="Visio.Drawing.6">
                  <p:embed/>
                </p:oleObj>
              </mc:Choice>
              <mc:Fallback>
                <p:oleObj name="Visio" r:id="rId3" imgW="4035171" imgH="186781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5389" y="2568871"/>
                        <a:ext cx="6615083" cy="306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3871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5860" y="2374188"/>
            <a:ext cx="8060939" cy="3975385"/>
          </a:xfrm>
        </p:spPr>
        <p:txBody>
          <a:bodyPr>
            <a:normAutofit/>
          </a:bodyPr>
          <a:lstStyle/>
          <a:p>
            <a:r>
              <a:rPr lang="en-US" dirty="0"/>
              <a:t>A Collaboration is a collection of named objects and actors with links </a:t>
            </a:r>
            <a:r>
              <a:rPr lang="en-US" dirty="0" smtClean="0"/>
              <a:t>connecting them</a:t>
            </a:r>
          </a:p>
          <a:p>
            <a:endParaRPr lang="en-US" dirty="0"/>
          </a:p>
          <a:p>
            <a:r>
              <a:rPr lang="en-US" dirty="0"/>
              <a:t>A Collaboration </a:t>
            </a:r>
            <a:r>
              <a:rPr lang="en-US" dirty="0" smtClean="0"/>
              <a:t>defines </a:t>
            </a:r>
            <a:r>
              <a:rPr lang="en-US" dirty="0"/>
              <a:t>a set of participants and relationships that </a:t>
            </a:r>
            <a:r>
              <a:rPr lang="en-US" dirty="0" smtClean="0"/>
              <a:t>are meaningful </a:t>
            </a:r>
            <a:r>
              <a:rPr lang="en-US" dirty="0"/>
              <a:t>for a given set of </a:t>
            </a:r>
            <a:r>
              <a:rPr lang="en-US" dirty="0" smtClean="0"/>
              <a:t>purposes</a:t>
            </a:r>
          </a:p>
          <a:p>
            <a:endParaRPr lang="en-US" dirty="0"/>
          </a:p>
          <a:p>
            <a:r>
              <a:rPr lang="en-US" dirty="0"/>
              <a:t>Objects collaborate by communicating (passing messages) with one another </a:t>
            </a:r>
            <a:r>
              <a:rPr lang="en-US" dirty="0" smtClean="0"/>
              <a:t>in order </a:t>
            </a:r>
            <a:r>
              <a:rPr lang="en-US" dirty="0"/>
              <a:t>to work together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807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17898" y="2429402"/>
            <a:ext cx="7968901" cy="4196240"/>
          </a:xfrm>
        </p:spPr>
        <p:txBody>
          <a:bodyPr>
            <a:normAutofit fontScale="92500"/>
          </a:bodyPr>
          <a:lstStyle/>
          <a:p>
            <a:r>
              <a:rPr lang="en-US" dirty="0"/>
              <a:t>Actors</a:t>
            </a:r>
          </a:p>
          <a:p>
            <a:pPr lvl="1"/>
            <a:r>
              <a:rPr lang="en-US" dirty="0"/>
              <a:t>Each Actor is named and has a role</a:t>
            </a:r>
          </a:p>
          <a:p>
            <a:pPr lvl="1"/>
            <a:r>
              <a:rPr lang="en-US" dirty="0"/>
              <a:t>One actor will be the initiator of the use case</a:t>
            </a:r>
          </a:p>
          <a:p>
            <a:r>
              <a:rPr lang="en-US" dirty="0"/>
              <a:t>Objects</a:t>
            </a:r>
          </a:p>
          <a:p>
            <a:pPr lvl="1"/>
            <a:r>
              <a:rPr lang="en-US" dirty="0"/>
              <a:t>Each object in the collaboration is named and has its class </a:t>
            </a:r>
            <a:r>
              <a:rPr lang="en-US" dirty="0" smtClean="0"/>
              <a:t>specified</a:t>
            </a:r>
            <a:endParaRPr lang="en-US" dirty="0"/>
          </a:p>
          <a:p>
            <a:pPr lvl="1"/>
            <a:r>
              <a:rPr lang="en-US" dirty="0"/>
              <a:t>Not all classes need to appear</a:t>
            </a:r>
          </a:p>
          <a:p>
            <a:pPr lvl="1"/>
            <a:r>
              <a:rPr lang="en-US" dirty="0"/>
              <a:t>There may be more than one object of a class</a:t>
            </a:r>
          </a:p>
          <a:p>
            <a:r>
              <a:rPr lang="en-US" dirty="0"/>
              <a:t>Links</a:t>
            </a:r>
          </a:p>
          <a:p>
            <a:pPr lvl="1"/>
            <a:r>
              <a:rPr lang="en-US" dirty="0"/>
              <a:t>Links connect objects and actors and are instances of associations</a:t>
            </a:r>
          </a:p>
          <a:p>
            <a:pPr lvl="1"/>
            <a:r>
              <a:rPr lang="en-US" dirty="0"/>
              <a:t>Each link corresponds to an association in the class diagram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Diagrams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71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Communication vs. Sequence Diagram</a:t>
            </a:r>
          </a:p>
        </p:txBody>
      </p:sp>
      <p:graphicFrame>
        <p:nvGraphicFramePr>
          <p:cNvPr id="5" name="Object 34"/>
          <p:cNvGraphicFramePr>
            <a:graphicFrameLocks noGrp="1" noChangeAspect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9589028"/>
              </p:ext>
            </p:extLst>
          </p:nvPr>
        </p:nvGraphicFramePr>
        <p:xfrm>
          <a:off x="1758080" y="2392575"/>
          <a:ext cx="4655327" cy="20992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1" name="Visio" r:id="rId3" imgW="3833280" imgH="1728360" progId="Visio.Drawing.11">
                  <p:embed/>
                </p:oleObj>
              </mc:Choice>
              <mc:Fallback>
                <p:oleObj name="Visio" r:id="rId3" imgW="3833280" imgH="1728360" progId="Visio.Drawing.11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8080" y="2392575"/>
                        <a:ext cx="4655327" cy="20992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4"/>
          <p:cNvGraphicFramePr>
            <a:graphicFrameLocks noGrp="1" noChangeAspect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50198891"/>
              </p:ext>
            </p:extLst>
          </p:nvPr>
        </p:nvGraphicFramePr>
        <p:xfrm>
          <a:off x="2103369" y="4748376"/>
          <a:ext cx="4557940" cy="1827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2" name="Visio" r:id="rId5" imgW="3678480" imgH="1474200" progId="Visio.Drawing.11">
                  <p:embed/>
                </p:oleObj>
              </mc:Choice>
              <mc:Fallback>
                <p:oleObj name="Visio" r:id="rId5" imgW="3678480" imgH="1474200" progId="Visio.Drawing.11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3369" y="4748376"/>
                        <a:ext cx="4557940" cy="18275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138784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52</TotalTime>
  <Words>580</Words>
  <Application>Microsoft Macintosh PowerPoint</Application>
  <PresentationFormat>On-screen Show (4:3)</PresentationFormat>
  <Paragraphs>82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Waveform</vt:lpstr>
      <vt:lpstr>Microsoft Visio Drawing</vt:lpstr>
      <vt:lpstr>Communication Diagrams</vt:lpstr>
      <vt:lpstr>PowerPoint Presentation</vt:lpstr>
      <vt:lpstr>Introduction</vt:lpstr>
      <vt:lpstr>Communication &amp; Sequence Diagrams</vt:lpstr>
      <vt:lpstr>Communication &amp; Sequence Diagrams</vt:lpstr>
      <vt:lpstr>Common Interaction Diagram Notation</vt:lpstr>
      <vt:lpstr>PowerPoint Presentation</vt:lpstr>
      <vt:lpstr>Communication Diagrams</vt:lpstr>
      <vt:lpstr>Communication vs. Sequence Diagram</vt:lpstr>
      <vt:lpstr>Communication vs. Sequence Diagram</vt:lpstr>
      <vt:lpstr>Basic Communication Diagram Notation</vt:lpstr>
      <vt:lpstr>Messages</vt:lpstr>
      <vt:lpstr>Basic Communication Diagram Notation</vt:lpstr>
      <vt:lpstr>PowerPoint Presentation</vt:lpstr>
      <vt:lpstr>Communication Diagrams</vt:lpstr>
      <vt:lpstr>Communication Diagrams</vt:lpstr>
      <vt:lpstr>Interaction Diagram Strengths</vt:lpstr>
      <vt:lpstr>Interaction Diagram Weaknesses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Diagrams</dc:title>
  <dc:creator>Aseel</dc:creator>
  <cp:lastModifiedBy>Aseel</cp:lastModifiedBy>
  <cp:revision>30</cp:revision>
  <dcterms:created xsi:type="dcterms:W3CDTF">2013-10-29T17:05:57Z</dcterms:created>
  <dcterms:modified xsi:type="dcterms:W3CDTF">2013-10-29T17:58:08Z</dcterms:modified>
</cp:coreProperties>
</file>