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45"/>
  </p:notesMasterIdLst>
  <p:sldIdLst>
    <p:sldId id="256" r:id="rId2"/>
    <p:sldId id="294" r:id="rId3"/>
    <p:sldId id="295" r:id="rId4"/>
    <p:sldId id="296" r:id="rId5"/>
    <p:sldId id="297" r:id="rId6"/>
    <p:sldId id="298" r:id="rId7"/>
    <p:sldId id="261" r:id="rId8"/>
    <p:sldId id="263" r:id="rId9"/>
    <p:sldId id="262" r:id="rId10"/>
    <p:sldId id="270" r:id="rId11"/>
    <p:sldId id="272" r:id="rId12"/>
    <p:sldId id="273" r:id="rId13"/>
    <p:sldId id="274" r:id="rId14"/>
    <p:sldId id="288" r:id="rId15"/>
    <p:sldId id="292" r:id="rId16"/>
    <p:sldId id="293" r:id="rId17"/>
    <p:sldId id="290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57A6D9-FB55-426A-8C43-68CD0F997FFB}" type="datetimeFigureOut">
              <a:rPr lang="ar-SA"/>
              <a:pPr>
                <a:defRPr/>
              </a:pPr>
              <a:t>09/08/1438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A461CD36-F429-4234-A0A7-295B36862241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346601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28C8AA3-6022-4D30-A89D-162C67E7C03C}" type="slidenum">
              <a:rPr lang="en-US" altLang="ar-SA">
                <a:latin typeface="Times New Roman" pitchFamily="18" charset="0"/>
              </a:rPr>
              <a:pPr eaLnBrk="1" hangingPunct="1"/>
              <a:t>35</a:t>
            </a:fld>
            <a:endParaRPr lang="en-US" altLang="ar-SA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F2C95A5-D320-4C8D-8A7C-D4811412FA5E}" type="slidenum">
              <a:rPr lang="en-US" altLang="ar-SA">
                <a:latin typeface="Times New Roman" pitchFamily="18" charset="0"/>
              </a:rPr>
              <a:pPr eaLnBrk="1" hangingPunct="1"/>
              <a:t>36</a:t>
            </a:fld>
            <a:endParaRPr lang="en-US" altLang="ar-SA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236B1-5333-4D64-A36A-DBA0BECB97E7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378FF-88C8-42EB-AA57-BC42275B331F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fld id="{677CFCC9-F811-42F2-88CE-03DF6CA307D6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EB287-1552-4ABC-B688-E330233E1971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1D7F60-4973-4811-90B6-4D3463CE553E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0BDF1-00DF-4A6D-A81C-F175B75498E6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42D97-855F-4F40-8EC3-15F15962C2EB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04CCB-FBC6-4C3F-9AAB-E1310EA8DF90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86F66-BC7B-4E97-98CB-23D7F63D909D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9C859-7DCD-45EE-969C-C45AFAE454B2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95180-4899-4751-AF79-419407A776BB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ABB58CC6-3C24-4E76-84CF-90DD3504BF2E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49" r:id="rId2"/>
    <p:sldLayoutId id="2147483757" r:id="rId3"/>
    <p:sldLayoutId id="2147483750" r:id="rId4"/>
    <p:sldLayoutId id="2147483751" r:id="rId5"/>
    <p:sldLayoutId id="2147483752" r:id="rId6"/>
    <p:sldLayoutId id="2147483758" r:id="rId7"/>
    <p:sldLayoutId id="2147483753" r:id="rId8"/>
    <p:sldLayoutId id="2147483754" r:id="rId9"/>
    <p:sldLayoutId id="2147483755" r:id="rId10"/>
    <p:sldLayoutId id="2147483759" r:id="rId11"/>
  </p:sldLayoutIdLst>
  <p:txStyles>
    <p:titleStyle>
      <a:lvl1pPr algn="l" rtl="1" fontAlgn="base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1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2pPr>
      <a:lvl3pPr algn="l" rtl="1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3pPr>
      <a:lvl4pPr algn="l" rtl="1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4pPr>
      <a:lvl5pPr algn="l" rtl="1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5pPr>
      <a:lvl6pPr marL="457200" algn="l" rtl="1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6pPr>
      <a:lvl7pPr marL="914400" algn="l" rtl="1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7pPr>
      <a:lvl8pPr marL="1371600" algn="l" rtl="1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8pPr>
      <a:lvl9pPr marL="1828800" algn="l" rtl="1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9pPr>
    </p:titleStyle>
    <p:bodyStyle>
      <a:lvl1pPr marL="182563" indent="-182563" algn="r" rtl="1" fontAlgn="base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r" rtl="1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r" rtl="1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r" rtl="1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r" rtl="1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2166938"/>
            <a:ext cx="8602662" cy="17383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Software Testing</a:t>
            </a:r>
          </a:p>
        </p:txBody>
      </p:sp>
      <p:sp>
        <p:nvSpPr>
          <p:cNvPr id="7171" name="Subtitle 1"/>
          <p:cNvSpPr>
            <a:spLocks noGrp="1"/>
          </p:cNvSpPr>
          <p:nvPr>
            <p:ph type="subTitle" idx="1"/>
          </p:nvPr>
        </p:nvSpPr>
        <p:spPr>
          <a:xfrm>
            <a:off x="1143000" y="3970338"/>
            <a:ext cx="6858000" cy="1309687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Validation Testing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144588"/>
            <a:ext cx="7521575" cy="3579812"/>
          </a:xfrm>
        </p:spPr>
        <p:txBody>
          <a:bodyPr/>
          <a:lstStyle/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Determine if the software meets all of the requirements defined in the SR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Having written requirements is essential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Regression testing involves selectively repeating existing validation tests, not developing new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Acceptance Testing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543800" cy="3962400"/>
          </a:xfrm>
        </p:spPr>
        <p:txBody>
          <a:bodyPr/>
          <a:lstStyle/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Similar to validation testing except that customers are present or directly involved.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Usually the tests are developed by the customer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Test </a:t>
            </a:r>
            <a:r>
              <a:rPr lang="en-US" dirty="0" smtClean="0"/>
              <a:t>technique 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White box or glass box testing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Black box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Times New Roman" charset="0"/>
              </a:rPr>
              <a:t>Two Unit Testing Techniques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2079625"/>
            <a:ext cx="8763000" cy="4343400"/>
          </a:xfrm>
        </p:spPr>
        <p:txBody>
          <a:bodyPr/>
          <a:lstStyle/>
          <a:p>
            <a:pPr algn="l" rtl="0"/>
            <a:r>
              <a:rPr lang="en-US" altLang="ar-SA" sz="2000" smtClean="0">
                <a:latin typeface="Times New Roman" pitchFamily="18" charset="0"/>
              </a:rPr>
              <a:t>Black-box testing</a:t>
            </a:r>
          </a:p>
          <a:p>
            <a:pPr lvl="1" algn="l" rtl="0"/>
            <a:r>
              <a:rPr lang="en-US" altLang="ar-SA" sz="1800" smtClean="0">
                <a:latin typeface="Times New Roman" pitchFamily="18" charset="0"/>
              </a:rPr>
              <a:t>Knowing the specified function that a product has been designed to perform, test to see if that function is fully operational and error free</a:t>
            </a:r>
          </a:p>
          <a:p>
            <a:pPr lvl="1" algn="l" rtl="0"/>
            <a:r>
              <a:rPr lang="en-US" altLang="ar-SA" sz="1800" smtClean="0">
                <a:latin typeface="Times New Roman" pitchFamily="18" charset="0"/>
              </a:rPr>
              <a:t>Not concerned with internal logical structure of the software </a:t>
            </a:r>
          </a:p>
          <a:p>
            <a:pPr algn="l" rtl="0"/>
            <a:endParaRPr lang="en-US" altLang="ar-SA" sz="2000" smtClean="0">
              <a:latin typeface="Times New Roman" pitchFamily="18" charset="0"/>
            </a:endParaRPr>
          </a:p>
          <a:p>
            <a:pPr algn="l" rtl="0"/>
            <a:r>
              <a:rPr lang="en-US" altLang="ar-SA" sz="2000" smtClean="0">
                <a:latin typeface="Times New Roman" pitchFamily="18" charset="0"/>
              </a:rPr>
              <a:t>White-box testing</a:t>
            </a:r>
          </a:p>
          <a:p>
            <a:pPr lvl="1" algn="l" rtl="0"/>
            <a:r>
              <a:rPr lang="en-US" altLang="ar-SA" sz="1800" smtClean="0">
                <a:latin typeface="Times New Roman" pitchFamily="18" charset="0"/>
              </a:rPr>
              <a:t>Knowing the internal workings of a product, test that all internal operations are performed according to specifications and all internal components have been exercised</a:t>
            </a:r>
          </a:p>
          <a:p>
            <a:pPr lvl="1" algn="l" rtl="0"/>
            <a:r>
              <a:rPr lang="en-US" altLang="ar-SA" sz="1800" smtClean="0">
                <a:latin typeface="Times New Roman" pitchFamily="18" charset="0"/>
              </a:rPr>
              <a:t>Logical paths through the software are tested</a:t>
            </a:r>
          </a:p>
          <a:p>
            <a:pPr lvl="1" algn="l" rtl="0"/>
            <a:r>
              <a:rPr lang="en-US" altLang="ar-SA" sz="1800" smtClean="0">
                <a:latin typeface="Times New Roman" pitchFamily="18" charset="0"/>
              </a:rPr>
              <a:t>Test cases exercise specific sets of conditions and loops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eaLnBrk="1" hangingPunct="1"/>
            <a:fld id="{A4EF02C1-ED14-4904-B921-562B4A2D0AF8}" type="slidenum">
              <a:rPr lang="en-US" altLang="ar-SA" sz="1400">
                <a:latin typeface="Times New Roman" pitchFamily="18" charset="0"/>
              </a:rPr>
              <a:pPr eaLnBrk="1" hangingPunct="1"/>
              <a:t>13</a:t>
            </a:fld>
            <a:endParaRPr lang="en-US" altLang="ar-SA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2166938"/>
            <a:ext cx="8602662" cy="17383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Times New Roman" charset="0"/>
              </a:rPr>
              <a:t>Black-box Testing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70338"/>
            <a:ext cx="6858000" cy="1309687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Black Box Testing</a:t>
            </a:r>
            <a:endParaRPr lang="x-none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/>
            <a:r>
              <a:rPr lang="en-US" altLang="ar-SA" smtClean="0"/>
              <a:t>Test cases are derived from formal specification of the system.</a:t>
            </a:r>
          </a:p>
          <a:p>
            <a:pPr marL="0" indent="0" algn="l" rtl="0"/>
            <a:r>
              <a:rPr lang="en-US" altLang="ar-SA" smtClean="0"/>
              <a:t>Test case selection can be done without any reference to the program design or code.</a:t>
            </a:r>
          </a:p>
          <a:p>
            <a:pPr marL="0" indent="0" algn="l" rtl="0"/>
            <a:r>
              <a:rPr lang="en-US" altLang="ar-SA" smtClean="0"/>
              <a:t>Only tests the functionality and features of the program.</a:t>
            </a:r>
          </a:p>
          <a:p>
            <a:pPr marL="0" indent="0" algn="l" rtl="0"/>
            <a:r>
              <a:rPr lang="en-US" altLang="ar-SA" smtClean="0"/>
              <a:t>Not the internal operation.</a:t>
            </a:r>
          </a:p>
          <a:p>
            <a:pPr marL="0" indent="0" algn="l" rtl="0"/>
            <a:r>
              <a:rPr lang="en-US" altLang="ar-SA" smtClean="0"/>
              <a:t>Advantages</a:t>
            </a:r>
          </a:p>
          <a:p>
            <a:pPr lvl="1" algn="l" rtl="0"/>
            <a:r>
              <a:rPr lang="en-US" altLang="ar-SA" sz="1800" smtClean="0"/>
              <a:t>Test case selection is done before the implementation of a program.</a:t>
            </a:r>
          </a:p>
          <a:p>
            <a:pPr lvl="1" algn="l" rtl="0"/>
            <a:r>
              <a:rPr lang="en-US" altLang="ar-SA" sz="1800" smtClean="0"/>
              <a:t>Help in getting the design and coding correct with respect to the specification.</a:t>
            </a:r>
          </a:p>
          <a:p>
            <a:pPr marL="0" indent="0" algn="l" rtl="0">
              <a:lnSpc>
                <a:spcPct val="130000"/>
              </a:lnSpc>
            </a:pPr>
            <a:endParaRPr lang="en-US" altLang="ar-SA" smtClean="0"/>
          </a:p>
          <a:p>
            <a:pPr marL="0" indent="0" algn="l" rtl="0">
              <a:lnSpc>
                <a:spcPct val="130000"/>
              </a:lnSpc>
            </a:pPr>
            <a:endParaRPr lang="ar-SA" alt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Black box </a:t>
            </a:r>
            <a:endParaRPr lang="en-US" dirty="0"/>
          </a:p>
        </p:txBody>
      </p:sp>
      <p:pic>
        <p:nvPicPr>
          <p:cNvPr id="43011" name="Content Placeholder 3" descr="Screen shot 2013-11-24 at 8.02.16 P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92313" y="2011363"/>
            <a:ext cx="5159375" cy="4206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Times New Roman" charset="0"/>
              </a:rPr>
              <a:t>Black-box Testing Categories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charset="0"/>
              <a:buChar char="•"/>
            </a:pPr>
            <a:r>
              <a:rPr lang="en-US" altLang="ar-SA" sz="2000" smtClean="0">
                <a:latin typeface="Times New Roman" pitchFamily="18" charset="0"/>
              </a:rPr>
              <a:t>Incorrect or missing functions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000" smtClean="0">
                <a:latin typeface="Times New Roman" pitchFamily="18" charset="0"/>
              </a:rPr>
              <a:t>Interface errors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000" smtClean="0">
                <a:latin typeface="Times New Roman" pitchFamily="18" charset="0"/>
              </a:rPr>
              <a:t>Errors in data structures or external data base access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000" smtClean="0">
                <a:latin typeface="Times New Roman" pitchFamily="18" charset="0"/>
              </a:rPr>
              <a:t>Behavior or performance errors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000" smtClean="0">
                <a:latin typeface="Times New Roman" pitchFamily="18" charset="0"/>
              </a:rPr>
              <a:t>Initialization and termination errors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eaLnBrk="1" hangingPunct="1"/>
            <a:fld id="{A5A268D3-6A5C-48F1-8C0B-171D1FDE5E1F}" type="slidenum">
              <a:rPr lang="en-US" altLang="ar-SA" sz="1400">
                <a:latin typeface="Times New Roman" pitchFamily="18" charset="0"/>
              </a:rPr>
              <a:pPr eaLnBrk="1" hangingPunct="1"/>
              <a:t>17</a:t>
            </a:fld>
            <a:endParaRPr lang="en-US" altLang="ar-SA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SA" dirty="0"/>
              <a:t>Questions answered by </a:t>
            </a:r>
            <a:r>
              <a:rPr lang="en-US" altLang="ar-SA" dirty="0" smtClean="0"/>
              <a:t>Black-box </a:t>
            </a:r>
            <a:r>
              <a:rPr lang="en-US" altLang="ar-SA" dirty="0"/>
              <a:t>Testing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82880" indent="-182880" algn="l" rtl="0" fontAlgn="auto">
              <a:lnSpc>
                <a:spcPct val="80000"/>
              </a:lnSpc>
              <a:defRPr/>
            </a:pPr>
            <a:r>
              <a:rPr lang="en-US" altLang="ar-SA" sz="2800" dirty="0"/>
              <a:t>How is functional validity tested?</a:t>
            </a:r>
          </a:p>
          <a:p>
            <a:pPr marL="182880" indent="-182880" algn="l" rtl="0" fontAlgn="auto">
              <a:lnSpc>
                <a:spcPct val="80000"/>
              </a:lnSpc>
              <a:defRPr/>
            </a:pPr>
            <a:r>
              <a:rPr lang="en-US" altLang="ar-SA" sz="2800" dirty="0"/>
              <a:t>How are system behavior and performance tested?</a:t>
            </a:r>
          </a:p>
          <a:p>
            <a:pPr marL="182880" indent="-182880" algn="l" rtl="0" fontAlgn="auto">
              <a:lnSpc>
                <a:spcPct val="80000"/>
              </a:lnSpc>
              <a:defRPr/>
            </a:pPr>
            <a:r>
              <a:rPr lang="en-US" altLang="ar-SA" sz="2800" dirty="0"/>
              <a:t>What classes of input will make good test cases?</a:t>
            </a:r>
          </a:p>
          <a:p>
            <a:pPr marL="182880" indent="-182880" algn="l" rtl="0" fontAlgn="auto">
              <a:lnSpc>
                <a:spcPct val="80000"/>
              </a:lnSpc>
              <a:defRPr/>
            </a:pPr>
            <a:r>
              <a:rPr lang="en-US" altLang="ar-SA" sz="2800" dirty="0"/>
              <a:t>Is the system particularly sensitive to certain input values?</a:t>
            </a:r>
          </a:p>
          <a:p>
            <a:pPr marL="182880" indent="-182880" algn="l" rtl="0" fontAlgn="auto">
              <a:lnSpc>
                <a:spcPct val="80000"/>
              </a:lnSpc>
              <a:defRPr/>
            </a:pPr>
            <a:r>
              <a:rPr lang="en-US" altLang="ar-SA" sz="2800" dirty="0"/>
              <a:t>How are the boundary values of a data class isolated?</a:t>
            </a:r>
          </a:p>
          <a:p>
            <a:pPr marL="182880" indent="-182880" algn="l" rtl="0" fontAlgn="auto">
              <a:lnSpc>
                <a:spcPct val="80000"/>
              </a:lnSpc>
              <a:defRPr/>
            </a:pPr>
            <a:r>
              <a:rPr lang="en-US" altLang="ar-SA" sz="2800" dirty="0"/>
              <a:t>What data rates and data volume can the system tolerate?</a:t>
            </a:r>
          </a:p>
          <a:p>
            <a:pPr marL="182880" indent="-182880" algn="l" rtl="0" fontAlgn="auto">
              <a:lnSpc>
                <a:spcPct val="80000"/>
              </a:lnSpc>
              <a:defRPr/>
            </a:pPr>
            <a:r>
              <a:rPr lang="en-US" altLang="ar-SA" sz="2800" dirty="0"/>
              <a:t>What effect will specific combinations of data have on system operation?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Times New Roman" charset="0"/>
              </a:rPr>
              <a:t>White-box Testing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 smtClean="0"/>
              <a:t>Introduction </a:t>
            </a:r>
            <a:endParaRPr lang="ar-SA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2400" smtClean="0"/>
              <a:t>Software Testing is the process of executing a program or system with the intent of finding errors.</a:t>
            </a:r>
          </a:p>
          <a:p>
            <a:pPr algn="l" rtl="0">
              <a:lnSpc>
                <a:spcPct val="150000"/>
              </a:lnSpc>
            </a:pPr>
            <a:r>
              <a:rPr lang="en-US" sz="2400" smtClean="0"/>
              <a:t>It involves any activity aimed at evaluating an attribute or capability of a program or system and determining that it meets its required results</a:t>
            </a:r>
            <a:endParaRPr lang="ar-SA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4407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White Box Testing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86800" cy="4005263"/>
          </a:xfrm>
        </p:spPr>
        <p:txBody>
          <a:bodyPr rtlCol="0">
            <a:normAutofit lnSpcReduction="10000"/>
          </a:bodyPr>
          <a:lstStyle/>
          <a:p>
            <a:pPr marL="0" indent="0" algn="l" rtl="0" fontAlgn="auto">
              <a:lnSpc>
                <a:spcPct val="140000"/>
              </a:lnSpc>
              <a:defRPr/>
            </a:pPr>
            <a:r>
              <a:rPr lang="en-US" altLang="ar-SA" dirty="0" smtClean="0"/>
              <a:t>Test cases are derived from the internal design specification or actual code for the program.</a:t>
            </a:r>
          </a:p>
          <a:p>
            <a:pPr marL="0" indent="0" algn="l" rtl="0" fontAlgn="auto">
              <a:lnSpc>
                <a:spcPct val="140000"/>
              </a:lnSpc>
              <a:defRPr/>
            </a:pPr>
            <a:r>
              <a:rPr lang="en-US" altLang="ar-SA" dirty="0" smtClean="0"/>
              <a:t>Advantages</a:t>
            </a:r>
          </a:p>
          <a:p>
            <a:pPr marL="411480" lvl="1" indent="-182880" algn="l" rtl="0" fontAlgn="auto">
              <a:lnSpc>
                <a:spcPct val="140000"/>
              </a:lnSpc>
              <a:defRPr/>
            </a:pPr>
            <a:r>
              <a:rPr lang="en-US" altLang="ar-SA" sz="1900" dirty="0" smtClean="0"/>
              <a:t>Tests the internal details of the code; </a:t>
            </a:r>
          </a:p>
          <a:p>
            <a:pPr marL="411480" lvl="1" indent="-182880" algn="l" rtl="0" fontAlgn="auto">
              <a:lnSpc>
                <a:spcPct val="140000"/>
              </a:lnSpc>
              <a:defRPr/>
            </a:pPr>
            <a:r>
              <a:rPr lang="en-US" altLang="ar-SA" sz="1900" dirty="0" smtClean="0"/>
              <a:t>Checks all paths that a program can execute.</a:t>
            </a:r>
          </a:p>
          <a:p>
            <a:pPr marL="0" indent="0" algn="l" rtl="0" fontAlgn="auto">
              <a:lnSpc>
                <a:spcPct val="140000"/>
              </a:lnSpc>
              <a:defRPr/>
            </a:pPr>
            <a:r>
              <a:rPr lang="en-US" altLang="ar-SA" dirty="0" smtClean="0"/>
              <a:t>Limitations</a:t>
            </a:r>
          </a:p>
          <a:p>
            <a:pPr marL="411480" lvl="1" indent="-182880" algn="l" rtl="0" fontAlgn="auto">
              <a:lnSpc>
                <a:spcPct val="140000"/>
              </a:lnSpc>
              <a:defRPr/>
            </a:pPr>
            <a:r>
              <a:rPr lang="en-US" altLang="ar-SA" sz="1900" dirty="0" smtClean="0"/>
              <a:t>Wait until after designing and coding the program under test in order to define test cases.</a:t>
            </a:r>
          </a:p>
          <a:p>
            <a:pPr marL="0" indent="0" algn="l" rtl="0" fontAlgn="auto">
              <a:defRPr/>
            </a:pPr>
            <a:endParaRPr lang="ar-SA" altLang="ar-SA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White box testing</a:t>
            </a:r>
            <a:endParaRPr lang="en-US" dirty="0"/>
          </a:p>
        </p:txBody>
      </p:sp>
      <p:pic>
        <p:nvPicPr>
          <p:cNvPr id="22531" name="Content Placeholder 3" descr="Screen shot 2013-11-24 at 8.02.23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793" y="1721139"/>
            <a:ext cx="7098413" cy="46349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5070054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867292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762999" cy="622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15000" y="1219200"/>
            <a:ext cx="2743200" cy="30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791082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White Box Testing</a:t>
            </a:r>
            <a:endParaRPr lang="ar-SA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mtClean="0"/>
              <a:t>White-box test design techniques include:</a:t>
            </a:r>
          </a:p>
          <a:p>
            <a:pPr lvl="1" algn="l" rtl="0"/>
            <a:r>
              <a:rPr lang="en-US" smtClean="0"/>
              <a:t>Control flow testing</a:t>
            </a:r>
          </a:p>
          <a:p>
            <a:pPr lvl="1" algn="l" rtl="0"/>
            <a:r>
              <a:rPr lang="en-US" smtClean="0"/>
              <a:t>Data flow testing</a:t>
            </a:r>
          </a:p>
          <a:p>
            <a:pPr lvl="1" algn="l" rtl="0"/>
            <a:r>
              <a:rPr lang="en-US" smtClean="0"/>
              <a:t>Branch testing</a:t>
            </a:r>
          </a:p>
          <a:p>
            <a:pPr lvl="1" algn="l" rtl="0"/>
            <a:r>
              <a:rPr lang="en-US" smtClean="0"/>
              <a:t>Path testing</a:t>
            </a:r>
          </a:p>
          <a:p>
            <a:pPr algn="l" rtl="0"/>
            <a:endParaRPr lang="ar-SA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124200"/>
            <a:ext cx="4429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Times New Roman" charset="0"/>
              </a:rPr>
              <a:t>White-box Testing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417763"/>
            <a:ext cx="8534400" cy="4005262"/>
          </a:xfrm>
        </p:spPr>
        <p:txBody>
          <a:bodyPr/>
          <a:lstStyle/>
          <a:p>
            <a:pPr algn="l" rtl="0"/>
            <a:r>
              <a:rPr lang="en-US" altLang="ar-SA" sz="2800" smtClean="0">
                <a:latin typeface="Times New Roman" pitchFamily="18" charset="0"/>
              </a:rPr>
              <a:t>These test cases</a:t>
            </a:r>
          </a:p>
          <a:p>
            <a:pPr lvl="1" algn="l" rtl="0"/>
            <a:r>
              <a:rPr lang="en-US" altLang="ar-SA" sz="2400" smtClean="0">
                <a:latin typeface="Times New Roman" pitchFamily="18" charset="0"/>
              </a:rPr>
              <a:t>Guarantee that </a:t>
            </a:r>
            <a:r>
              <a:rPr lang="en-US" altLang="ar-SA" sz="2400" u="sng" smtClean="0">
                <a:latin typeface="Times New Roman" pitchFamily="18" charset="0"/>
              </a:rPr>
              <a:t>all independent paths</a:t>
            </a:r>
            <a:r>
              <a:rPr lang="en-US" altLang="ar-SA" sz="2400" smtClean="0">
                <a:latin typeface="Times New Roman" pitchFamily="18" charset="0"/>
              </a:rPr>
              <a:t> within a module have been exercised at least once</a:t>
            </a:r>
          </a:p>
          <a:p>
            <a:pPr lvl="1" algn="l" rtl="0"/>
            <a:r>
              <a:rPr lang="en-US" altLang="ar-SA" sz="2400" smtClean="0">
                <a:latin typeface="Times New Roman" pitchFamily="18" charset="0"/>
              </a:rPr>
              <a:t>Exercise all logical decisions on their true and false sides</a:t>
            </a:r>
          </a:p>
          <a:p>
            <a:pPr lvl="1" algn="l" rtl="0"/>
            <a:r>
              <a:rPr lang="en-US" altLang="ar-SA" sz="2400" smtClean="0">
                <a:latin typeface="Times New Roman" pitchFamily="18" charset="0"/>
              </a:rPr>
              <a:t>Execute all loops at their boundaries and within their operational bounds</a:t>
            </a:r>
          </a:p>
          <a:p>
            <a:pPr lvl="1" algn="l" rtl="0"/>
            <a:r>
              <a:rPr lang="en-US" altLang="ar-SA" sz="2400" smtClean="0">
                <a:latin typeface="Times New Roman" pitchFamily="18" charset="0"/>
              </a:rPr>
              <a:t>Exercise internal data structures to ensure their validity</a:t>
            </a:r>
          </a:p>
          <a:p>
            <a:pPr lvl="1" algn="l" rtl="0"/>
            <a:endParaRPr lang="en-US" altLang="ar-SA" sz="2400" smtClean="0">
              <a:latin typeface="Times New Roman" pitchFamily="18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eaLnBrk="1" hangingPunct="1"/>
            <a:fld id="{2329E6E7-C3EA-46CC-A91B-8B4CA7D6A4E9}" type="slidenum">
              <a:rPr lang="en-US" altLang="ar-SA" sz="1400">
                <a:latin typeface="Times New Roman" pitchFamily="18" charset="0"/>
              </a:rPr>
              <a:pPr eaLnBrk="1" hangingPunct="1"/>
              <a:t>27</a:t>
            </a:fld>
            <a:endParaRPr lang="en-US" altLang="ar-SA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Times New Roman" charset="0"/>
              </a:rPr>
              <a:t>Basis Path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39738" y="2308225"/>
            <a:ext cx="8534400" cy="4114800"/>
          </a:xfrm>
        </p:spPr>
        <p:txBody>
          <a:bodyPr/>
          <a:lstStyle/>
          <a:p>
            <a:pPr algn="l" rtl="0">
              <a:buFont typeface="Arial" pitchFamily="34" charset="0"/>
              <a:buChar char="•"/>
            </a:pPr>
            <a:r>
              <a:rPr lang="en-US" altLang="ar-SA" sz="2000" smtClean="0">
                <a:latin typeface="Times New Roman" pitchFamily="18" charset="0"/>
              </a:rPr>
              <a:t>White-box testing technique proposed by Tom McCabe enables the test case designer to derive a logical complexity measure of a procedural design</a:t>
            </a:r>
          </a:p>
          <a:p>
            <a:pPr algn="l" rtl="0">
              <a:buFont typeface="Arial" pitchFamily="34" charset="0"/>
              <a:buChar char="•"/>
            </a:pPr>
            <a:endParaRPr lang="en-US" altLang="ar-SA" sz="2000" smtClean="0">
              <a:latin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altLang="ar-SA" sz="2000" smtClean="0">
                <a:latin typeface="Times New Roman" pitchFamily="18" charset="0"/>
              </a:rPr>
              <a:t>Uses this measure as a guide for defining a basis set of execution paths</a:t>
            </a:r>
          </a:p>
          <a:p>
            <a:pPr algn="l" rtl="0">
              <a:buFont typeface="Arial" pitchFamily="34" charset="0"/>
              <a:buChar char="•"/>
            </a:pPr>
            <a:endParaRPr lang="en-US" altLang="ar-SA" sz="2000" smtClean="0">
              <a:latin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altLang="ar-SA" sz="2000" smtClean="0">
                <a:latin typeface="Times New Roman" pitchFamily="18" charset="0"/>
              </a:rPr>
              <a:t>Test cases derived to exercise the basis set are guaranteed to execute </a:t>
            </a:r>
            <a:r>
              <a:rPr lang="en-US" altLang="ar-SA" sz="2000" u="sng" smtClean="0">
                <a:latin typeface="Times New Roman" pitchFamily="18" charset="0"/>
              </a:rPr>
              <a:t>every statement</a:t>
            </a:r>
            <a:r>
              <a:rPr lang="en-US" altLang="ar-SA" sz="2000" smtClean="0">
                <a:latin typeface="Times New Roman" pitchFamily="18" charset="0"/>
              </a:rPr>
              <a:t> in the program </a:t>
            </a:r>
            <a:r>
              <a:rPr lang="en-US" altLang="ar-SA" sz="2000" u="sng" smtClean="0">
                <a:latin typeface="Times New Roman" pitchFamily="18" charset="0"/>
              </a:rPr>
              <a:t>at least one time</a:t>
            </a:r>
            <a:r>
              <a:rPr lang="en-US" altLang="ar-SA" sz="2000" smtClean="0">
                <a:latin typeface="Times New Roman" pitchFamily="18" charset="0"/>
              </a:rPr>
              <a:t> during testing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eaLnBrk="1" hangingPunct="1"/>
            <a:fld id="{6F3A3F60-6CA0-49B7-BFE1-353F61E8C704}" type="slidenum">
              <a:rPr lang="en-US" altLang="ar-SA" sz="1400">
                <a:latin typeface="Times New Roman" pitchFamily="18" charset="0"/>
              </a:rPr>
              <a:pPr eaLnBrk="1" hangingPunct="1"/>
              <a:t>28</a:t>
            </a:fld>
            <a:endParaRPr lang="en-US" altLang="ar-SA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92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charset="0"/>
              </a:rPr>
              <a:t>Flow Graph Notation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0325" y="2160588"/>
            <a:ext cx="8915400" cy="4267200"/>
          </a:xfrm>
        </p:spPr>
        <p:txBody>
          <a:bodyPr/>
          <a:lstStyle/>
          <a:p>
            <a:pPr algn="l" rtl="0"/>
            <a:r>
              <a:rPr lang="en-US" altLang="ar-SA" sz="2000" smtClean="0">
                <a:latin typeface="Times New Roman" pitchFamily="18" charset="0"/>
              </a:rPr>
              <a:t>A circle in a graph represents a </a:t>
            </a:r>
            <a:r>
              <a:rPr lang="en-US" altLang="ar-SA" sz="2000" u="sng" smtClean="0">
                <a:latin typeface="Times New Roman" pitchFamily="18" charset="0"/>
              </a:rPr>
              <a:t>node</a:t>
            </a:r>
            <a:r>
              <a:rPr lang="en-US" altLang="ar-SA" sz="2000" smtClean="0">
                <a:latin typeface="Times New Roman" pitchFamily="18" charset="0"/>
              </a:rPr>
              <a:t>, which stands for a </a:t>
            </a:r>
            <a:r>
              <a:rPr lang="en-US" altLang="ar-SA" sz="2000" u="sng" smtClean="0">
                <a:latin typeface="Times New Roman" pitchFamily="18" charset="0"/>
              </a:rPr>
              <a:t>sequence</a:t>
            </a:r>
            <a:r>
              <a:rPr lang="en-US" altLang="ar-SA" sz="2000" smtClean="0">
                <a:latin typeface="Times New Roman" pitchFamily="18" charset="0"/>
              </a:rPr>
              <a:t> of one or more procedural statements</a:t>
            </a:r>
          </a:p>
          <a:p>
            <a:pPr algn="l" rtl="0"/>
            <a:r>
              <a:rPr lang="en-US" altLang="ar-SA" sz="2000" smtClean="0">
                <a:latin typeface="Times New Roman" pitchFamily="18" charset="0"/>
              </a:rPr>
              <a:t>A node containing a simple conditional expression is referred to as a </a:t>
            </a:r>
            <a:r>
              <a:rPr lang="en-US" altLang="ar-SA" sz="2000" u="sng" smtClean="0">
                <a:latin typeface="Times New Roman" pitchFamily="18" charset="0"/>
              </a:rPr>
              <a:t>predicate node</a:t>
            </a:r>
          </a:p>
          <a:p>
            <a:pPr lvl="1" algn="l" rtl="0"/>
            <a:r>
              <a:rPr lang="en-US" altLang="ar-SA" sz="1800" smtClean="0">
                <a:latin typeface="Times New Roman" pitchFamily="18" charset="0"/>
              </a:rPr>
              <a:t>Each </a:t>
            </a:r>
            <a:r>
              <a:rPr lang="en-US" altLang="ar-SA" sz="1800" u="sng" smtClean="0">
                <a:latin typeface="Times New Roman" pitchFamily="18" charset="0"/>
              </a:rPr>
              <a:t>compound condition</a:t>
            </a:r>
            <a:r>
              <a:rPr lang="en-US" altLang="ar-SA" sz="1800" smtClean="0">
                <a:latin typeface="Times New Roman" pitchFamily="18" charset="0"/>
              </a:rPr>
              <a:t> in a conditional expression containing one or more Boolean operators (e.g., and, or) is represented by a separate predicate node</a:t>
            </a:r>
          </a:p>
          <a:p>
            <a:pPr lvl="1" algn="l" rtl="0"/>
            <a:r>
              <a:rPr lang="en-US" altLang="ar-SA" sz="1800" smtClean="0">
                <a:latin typeface="Times New Roman" pitchFamily="18" charset="0"/>
              </a:rPr>
              <a:t>A predicate node has </a:t>
            </a:r>
            <a:r>
              <a:rPr lang="en-US" altLang="ar-SA" sz="1800" u="sng" smtClean="0">
                <a:latin typeface="Times New Roman" pitchFamily="18" charset="0"/>
              </a:rPr>
              <a:t>two</a:t>
            </a:r>
            <a:r>
              <a:rPr lang="en-US" altLang="ar-SA" sz="1800" smtClean="0">
                <a:latin typeface="Times New Roman" pitchFamily="18" charset="0"/>
              </a:rPr>
              <a:t> edges leading out from it (True and False)</a:t>
            </a:r>
          </a:p>
          <a:p>
            <a:pPr algn="l" rtl="0"/>
            <a:r>
              <a:rPr lang="en-US" altLang="ar-SA" sz="2000" smtClean="0">
                <a:latin typeface="Times New Roman" pitchFamily="18" charset="0"/>
              </a:rPr>
              <a:t>An </a:t>
            </a:r>
            <a:r>
              <a:rPr lang="en-US" altLang="ar-SA" sz="2000" u="sng" smtClean="0">
                <a:latin typeface="Times New Roman" pitchFamily="18" charset="0"/>
              </a:rPr>
              <a:t>edge</a:t>
            </a:r>
            <a:r>
              <a:rPr lang="en-US" altLang="ar-SA" sz="2000" smtClean="0">
                <a:latin typeface="Times New Roman" pitchFamily="18" charset="0"/>
              </a:rPr>
              <a:t>, or a link, is a an arrow representing flow of control in a specific direction</a:t>
            </a:r>
          </a:p>
          <a:p>
            <a:pPr lvl="1" algn="l" rtl="0"/>
            <a:r>
              <a:rPr lang="en-US" altLang="ar-SA" sz="1800" smtClean="0">
                <a:latin typeface="Times New Roman" pitchFamily="18" charset="0"/>
              </a:rPr>
              <a:t>An edge must start and terminate at a node</a:t>
            </a:r>
          </a:p>
          <a:p>
            <a:pPr lvl="1" algn="l" rtl="0"/>
            <a:r>
              <a:rPr lang="en-US" altLang="ar-SA" sz="1800" smtClean="0">
                <a:latin typeface="Times New Roman" pitchFamily="18" charset="0"/>
              </a:rPr>
              <a:t>An edge does not intersect or cross over another edge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eaLnBrk="1" hangingPunct="1"/>
            <a:fld id="{CD7C5F88-D302-4A5A-8CD3-FEEE3E457D3B}" type="slidenum">
              <a:rPr lang="en-US" altLang="ar-SA" sz="1400">
                <a:latin typeface="Times New Roman" pitchFamily="18" charset="0"/>
              </a:rPr>
              <a:pPr eaLnBrk="1" hangingPunct="1"/>
              <a:t>29</a:t>
            </a:fld>
            <a:endParaRPr lang="en-US" altLang="ar-SA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 smtClean="0"/>
              <a:t>Testing 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14350" indent="-514350" algn="l" rtl="0" fontAlgn="auto">
              <a:buFont typeface="+mj-lt"/>
              <a:buAutoNum type="arabicPeriod"/>
              <a:defRPr/>
            </a:pPr>
            <a:r>
              <a:rPr lang="en-US" sz="2800" dirty="0" smtClean="0"/>
              <a:t>Testing is a process of executing a program with the intent of finding an error.</a:t>
            </a:r>
          </a:p>
          <a:p>
            <a:pPr marL="514350" indent="-514350" algn="l" rtl="0" fontAlgn="auto">
              <a:buFont typeface="+mj-lt"/>
              <a:buAutoNum type="arabicPeriod"/>
              <a:defRPr/>
            </a:pPr>
            <a:r>
              <a:rPr lang="en-US" sz="2800" dirty="0" smtClean="0"/>
              <a:t>A good test case is one that has high probability of finding an undiscovered error.</a:t>
            </a:r>
          </a:p>
          <a:p>
            <a:pPr marL="514350" indent="-514350" algn="l" rtl="0" fontAlgn="auto">
              <a:buFont typeface="+mj-lt"/>
              <a:buAutoNum type="arabicPeriod"/>
              <a:defRPr/>
            </a:pPr>
            <a:r>
              <a:rPr lang="en-US" sz="2800" dirty="0" smtClean="0"/>
              <a:t>A successful test is one that uncovers an as-yet undiscovered error.</a:t>
            </a:r>
          </a:p>
          <a:p>
            <a:pPr marL="182880" indent="-182880" algn="l" rtl="0" fontAlgn="auto">
              <a:defRPr/>
            </a:pPr>
            <a:endParaRPr lang="en-US" sz="2800" dirty="0" smtClean="0"/>
          </a:p>
          <a:p>
            <a:pPr marL="182880" indent="-182880" algn="l" rtl="0" fontAlgn="auto">
              <a:defRPr/>
            </a:pPr>
            <a:r>
              <a:rPr lang="en-US" sz="2800" dirty="0" smtClean="0"/>
              <a:t>The </a:t>
            </a:r>
            <a:r>
              <a:rPr lang="en-US" sz="2800" u="sng" dirty="0" smtClean="0"/>
              <a:t>major testing objective</a:t>
            </a:r>
            <a:r>
              <a:rPr lang="en-US" sz="2800" dirty="0" smtClean="0"/>
              <a:t> is to design tests that systematically uncover types of errors with minimum time and effort.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charset="0"/>
              </a:rPr>
              <a:t>Flow Graph Example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eaLnBrk="1" hangingPunct="1"/>
            <a:fld id="{869814DB-6329-402E-99F4-F1F96A3A0581}" type="slidenum">
              <a:rPr lang="en-US" altLang="ar-SA" sz="1400">
                <a:latin typeface="Times New Roman" pitchFamily="18" charset="0"/>
              </a:rPr>
              <a:pPr eaLnBrk="1" hangingPunct="1"/>
              <a:t>30</a:t>
            </a:fld>
            <a:endParaRPr lang="en-US" altLang="ar-SA" sz="1400">
              <a:latin typeface="Times New Roman" pitchFamily="18" charset="0"/>
            </a:endParaRP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1905000" y="1905000"/>
            <a:ext cx="838200" cy="365125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1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905000" y="2667000"/>
            <a:ext cx="838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2</a:t>
            </a:r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2133600" y="1219200"/>
            <a:ext cx="457200" cy="365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 0</a:t>
            </a:r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1905000" y="3216275"/>
            <a:ext cx="838200" cy="365125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3</a:t>
            </a: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3048000" y="4038600"/>
            <a:ext cx="838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4</a:t>
            </a: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3048000" y="4800600"/>
            <a:ext cx="838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5</a:t>
            </a:r>
          </a:p>
        </p:txBody>
      </p:sp>
      <p:sp>
        <p:nvSpPr>
          <p:cNvPr id="27658" name="AutoShape 9"/>
          <p:cNvSpPr>
            <a:spLocks noChangeArrowheads="1"/>
          </p:cNvSpPr>
          <p:nvPr/>
        </p:nvSpPr>
        <p:spPr bwMode="auto">
          <a:xfrm>
            <a:off x="1066800" y="4038600"/>
            <a:ext cx="838200" cy="365125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6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533400" y="4800600"/>
            <a:ext cx="838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7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1752600" y="4800600"/>
            <a:ext cx="838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8</a:t>
            </a:r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1066800" y="5486400"/>
            <a:ext cx="838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9</a:t>
            </a:r>
          </a:p>
        </p:txBody>
      </p:sp>
      <p:sp>
        <p:nvSpPr>
          <p:cNvPr id="27662" name="Rectangle 13"/>
          <p:cNvSpPr>
            <a:spLocks noChangeArrowheads="1"/>
          </p:cNvSpPr>
          <p:nvPr/>
        </p:nvSpPr>
        <p:spPr bwMode="auto">
          <a:xfrm>
            <a:off x="2362200" y="6248400"/>
            <a:ext cx="838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10</a:t>
            </a:r>
          </a:p>
        </p:txBody>
      </p:sp>
      <p:sp>
        <p:nvSpPr>
          <p:cNvPr id="27663" name="Oval 14"/>
          <p:cNvSpPr>
            <a:spLocks noChangeArrowheads="1"/>
          </p:cNvSpPr>
          <p:nvPr/>
        </p:nvSpPr>
        <p:spPr bwMode="auto">
          <a:xfrm>
            <a:off x="76200" y="6096000"/>
            <a:ext cx="457200" cy="365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11</a:t>
            </a:r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>
            <a:off x="2362200" y="160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2362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66" name="Line 17"/>
          <p:cNvSpPr>
            <a:spLocks noChangeShapeType="1"/>
          </p:cNvSpPr>
          <p:nvPr/>
        </p:nvSpPr>
        <p:spPr bwMode="auto">
          <a:xfrm>
            <a:off x="22860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67" name="Line 18"/>
          <p:cNvSpPr>
            <a:spLocks noChangeShapeType="1"/>
          </p:cNvSpPr>
          <p:nvPr/>
        </p:nvSpPr>
        <p:spPr bwMode="auto">
          <a:xfrm flipH="1">
            <a:off x="1447800" y="3505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68" name="Line 19"/>
          <p:cNvSpPr>
            <a:spLocks noChangeShapeType="1"/>
          </p:cNvSpPr>
          <p:nvPr/>
        </p:nvSpPr>
        <p:spPr bwMode="auto">
          <a:xfrm>
            <a:off x="2514600" y="3505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69" name="Line 20"/>
          <p:cNvSpPr>
            <a:spLocks noChangeShapeType="1"/>
          </p:cNvSpPr>
          <p:nvPr/>
        </p:nvSpPr>
        <p:spPr bwMode="auto">
          <a:xfrm>
            <a:off x="34290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70" name="Line 21"/>
          <p:cNvSpPr>
            <a:spLocks noChangeShapeType="1"/>
          </p:cNvSpPr>
          <p:nvPr/>
        </p:nvSpPr>
        <p:spPr bwMode="auto">
          <a:xfrm flipH="1">
            <a:off x="914400" y="4343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>
            <a:off x="1676400" y="4343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72" name="Line 23"/>
          <p:cNvSpPr>
            <a:spLocks noChangeShapeType="1"/>
          </p:cNvSpPr>
          <p:nvPr/>
        </p:nvSpPr>
        <p:spPr bwMode="auto">
          <a:xfrm>
            <a:off x="914400" y="5105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73" name="Line 24"/>
          <p:cNvSpPr>
            <a:spLocks noChangeShapeType="1"/>
          </p:cNvSpPr>
          <p:nvPr/>
        </p:nvSpPr>
        <p:spPr bwMode="auto">
          <a:xfrm flipH="1">
            <a:off x="1676400" y="5105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74" name="Line 25"/>
          <p:cNvSpPr>
            <a:spLocks noChangeShapeType="1"/>
          </p:cNvSpPr>
          <p:nvPr/>
        </p:nvSpPr>
        <p:spPr bwMode="auto">
          <a:xfrm>
            <a:off x="1676400" y="5791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75" name="Line 26"/>
          <p:cNvSpPr>
            <a:spLocks noChangeShapeType="1"/>
          </p:cNvSpPr>
          <p:nvPr/>
        </p:nvSpPr>
        <p:spPr bwMode="auto">
          <a:xfrm flipH="1">
            <a:off x="2971800" y="51054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76" name="Line 27"/>
          <p:cNvSpPr>
            <a:spLocks noChangeShapeType="1"/>
          </p:cNvSpPr>
          <p:nvPr/>
        </p:nvSpPr>
        <p:spPr bwMode="auto">
          <a:xfrm flipH="1">
            <a:off x="304800" y="2057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77" name="Line 28"/>
          <p:cNvSpPr>
            <a:spLocks noChangeShapeType="1"/>
          </p:cNvSpPr>
          <p:nvPr/>
        </p:nvSpPr>
        <p:spPr bwMode="auto">
          <a:xfrm>
            <a:off x="304800" y="20574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78" name="Line 29"/>
          <p:cNvSpPr>
            <a:spLocks noChangeShapeType="1"/>
          </p:cNvSpPr>
          <p:nvPr/>
        </p:nvSpPr>
        <p:spPr bwMode="auto">
          <a:xfrm>
            <a:off x="3200400" y="6400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79" name="Line 30"/>
          <p:cNvSpPr>
            <a:spLocks noChangeShapeType="1"/>
          </p:cNvSpPr>
          <p:nvPr/>
        </p:nvSpPr>
        <p:spPr bwMode="auto">
          <a:xfrm flipV="1">
            <a:off x="4267200" y="1752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80" name="Line 31"/>
          <p:cNvSpPr>
            <a:spLocks noChangeShapeType="1"/>
          </p:cNvSpPr>
          <p:nvPr/>
        </p:nvSpPr>
        <p:spPr bwMode="auto">
          <a:xfrm flipH="1">
            <a:off x="2362200" y="1828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81" name="Oval 32"/>
          <p:cNvSpPr>
            <a:spLocks noChangeArrowheads="1"/>
          </p:cNvSpPr>
          <p:nvPr/>
        </p:nvSpPr>
        <p:spPr bwMode="auto">
          <a:xfrm>
            <a:off x="6858000" y="1905000"/>
            <a:ext cx="457200" cy="365125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 1</a:t>
            </a:r>
          </a:p>
        </p:txBody>
      </p:sp>
      <p:sp>
        <p:nvSpPr>
          <p:cNvPr id="27682" name="Oval 33"/>
          <p:cNvSpPr>
            <a:spLocks noChangeArrowheads="1"/>
          </p:cNvSpPr>
          <p:nvPr/>
        </p:nvSpPr>
        <p:spPr bwMode="auto">
          <a:xfrm>
            <a:off x="6858000" y="2667000"/>
            <a:ext cx="457200" cy="365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 2</a:t>
            </a:r>
          </a:p>
        </p:txBody>
      </p:sp>
      <p:sp>
        <p:nvSpPr>
          <p:cNvPr id="27683" name="Oval 34"/>
          <p:cNvSpPr>
            <a:spLocks noChangeArrowheads="1"/>
          </p:cNvSpPr>
          <p:nvPr/>
        </p:nvSpPr>
        <p:spPr bwMode="auto">
          <a:xfrm>
            <a:off x="6858000" y="3429000"/>
            <a:ext cx="457200" cy="365125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 dirty="0"/>
              <a:t> 3</a:t>
            </a:r>
          </a:p>
        </p:txBody>
      </p:sp>
      <p:sp>
        <p:nvSpPr>
          <p:cNvPr id="27684" name="Oval 35"/>
          <p:cNvSpPr>
            <a:spLocks noChangeArrowheads="1"/>
          </p:cNvSpPr>
          <p:nvPr/>
        </p:nvSpPr>
        <p:spPr bwMode="auto">
          <a:xfrm>
            <a:off x="8153400" y="4114800"/>
            <a:ext cx="457200" cy="365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 4</a:t>
            </a:r>
          </a:p>
        </p:txBody>
      </p:sp>
      <p:sp>
        <p:nvSpPr>
          <p:cNvPr id="27685" name="Oval 36"/>
          <p:cNvSpPr>
            <a:spLocks noChangeArrowheads="1"/>
          </p:cNvSpPr>
          <p:nvPr/>
        </p:nvSpPr>
        <p:spPr bwMode="auto">
          <a:xfrm>
            <a:off x="5791200" y="4038600"/>
            <a:ext cx="457200" cy="365125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 6</a:t>
            </a:r>
          </a:p>
        </p:txBody>
      </p:sp>
      <p:sp>
        <p:nvSpPr>
          <p:cNvPr id="27686" name="Oval 37"/>
          <p:cNvSpPr>
            <a:spLocks noChangeArrowheads="1"/>
          </p:cNvSpPr>
          <p:nvPr/>
        </p:nvSpPr>
        <p:spPr bwMode="auto">
          <a:xfrm>
            <a:off x="5181600" y="4953000"/>
            <a:ext cx="457200" cy="365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 7</a:t>
            </a:r>
          </a:p>
        </p:txBody>
      </p:sp>
      <p:sp>
        <p:nvSpPr>
          <p:cNvPr id="27687" name="Oval 38"/>
          <p:cNvSpPr>
            <a:spLocks noChangeArrowheads="1"/>
          </p:cNvSpPr>
          <p:nvPr/>
        </p:nvSpPr>
        <p:spPr bwMode="auto">
          <a:xfrm>
            <a:off x="6477000" y="4953000"/>
            <a:ext cx="457200" cy="365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 8</a:t>
            </a:r>
          </a:p>
        </p:txBody>
      </p:sp>
      <p:sp>
        <p:nvSpPr>
          <p:cNvPr id="27688" name="Oval 39"/>
          <p:cNvSpPr>
            <a:spLocks noChangeArrowheads="1"/>
          </p:cNvSpPr>
          <p:nvPr/>
        </p:nvSpPr>
        <p:spPr bwMode="auto">
          <a:xfrm>
            <a:off x="8153400" y="4953000"/>
            <a:ext cx="457200" cy="365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 5</a:t>
            </a:r>
          </a:p>
        </p:txBody>
      </p:sp>
      <p:sp>
        <p:nvSpPr>
          <p:cNvPr id="27689" name="Oval 40"/>
          <p:cNvSpPr>
            <a:spLocks noChangeArrowheads="1"/>
          </p:cNvSpPr>
          <p:nvPr/>
        </p:nvSpPr>
        <p:spPr bwMode="auto">
          <a:xfrm>
            <a:off x="5943600" y="5715000"/>
            <a:ext cx="457200" cy="365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 9</a:t>
            </a:r>
          </a:p>
        </p:txBody>
      </p:sp>
      <p:sp>
        <p:nvSpPr>
          <p:cNvPr id="27690" name="Oval 41"/>
          <p:cNvSpPr>
            <a:spLocks noChangeArrowheads="1"/>
          </p:cNvSpPr>
          <p:nvPr/>
        </p:nvSpPr>
        <p:spPr bwMode="auto">
          <a:xfrm>
            <a:off x="6934200" y="6324600"/>
            <a:ext cx="457200" cy="365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 10</a:t>
            </a:r>
          </a:p>
        </p:txBody>
      </p:sp>
      <p:sp>
        <p:nvSpPr>
          <p:cNvPr id="27691" name="Oval 42"/>
          <p:cNvSpPr>
            <a:spLocks noChangeArrowheads="1"/>
          </p:cNvSpPr>
          <p:nvPr/>
        </p:nvSpPr>
        <p:spPr bwMode="auto">
          <a:xfrm>
            <a:off x="4876800" y="6324600"/>
            <a:ext cx="457200" cy="365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 11</a:t>
            </a:r>
          </a:p>
        </p:txBody>
      </p:sp>
      <p:sp>
        <p:nvSpPr>
          <p:cNvPr id="27692" name="Line 43"/>
          <p:cNvSpPr>
            <a:spLocks noChangeShapeType="1"/>
          </p:cNvSpPr>
          <p:nvPr/>
        </p:nvSpPr>
        <p:spPr bwMode="auto">
          <a:xfrm>
            <a:off x="70866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93" name="Line 44"/>
          <p:cNvSpPr>
            <a:spLocks noChangeShapeType="1"/>
          </p:cNvSpPr>
          <p:nvPr/>
        </p:nvSpPr>
        <p:spPr bwMode="auto">
          <a:xfrm>
            <a:off x="70866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94" name="Line 45"/>
          <p:cNvSpPr>
            <a:spLocks noChangeShapeType="1"/>
          </p:cNvSpPr>
          <p:nvPr/>
        </p:nvSpPr>
        <p:spPr bwMode="auto">
          <a:xfrm flipH="1">
            <a:off x="6248400" y="3733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95" name="Line 46"/>
          <p:cNvSpPr>
            <a:spLocks noChangeShapeType="1"/>
          </p:cNvSpPr>
          <p:nvPr/>
        </p:nvSpPr>
        <p:spPr bwMode="auto">
          <a:xfrm>
            <a:off x="7315200" y="3733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96" name="Line 47"/>
          <p:cNvSpPr>
            <a:spLocks noChangeShapeType="1"/>
          </p:cNvSpPr>
          <p:nvPr/>
        </p:nvSpPr>
        <p:spPr bwMode="auto">
          <a:xfrm flipH="1">
            <a:off x="5486400" y="4343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97" name="Line 48"/>
          <p:cNvSpPr>
            <a:spLocks noChangeShapeType="1"/>
          </p:cNvSpPr>
          <p:nvPr/>
        </p:nvSpPr>
        <p:spPr bwMode="auto">
          <a:xfrm>
            <a:off x="6172200" y="43434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98" name="Line 49"/>
          <p:cNvSpPr>
            <a:spLocks noChangeShapeType="1"/>
          </p:cNvSpPr>
          <p:nvPr/>
        </p:nvSpPr>
        <p:spPr bwMode="auto">
          <a:xfrm>
            <a:off x="54864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99" name="Line 50"/>
          <p:cNvSpPr>
            <a:spLocks noChangeShapeType="1"/>
          </p:cNvSpPr>
          <p:nvPr/>
        </p:nvSpPr>
        <p:spPr bwMode="auto">
          <a:xfrm flipH="1">
            <a:off x="6324600" y="5334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700" name="Line 51"/>
          <p:cNvSpPr>
            <a:spLocks noChangeShapeType="1"/>
          </p:cNvSpPr>
          <p:nvPr/>
        </p:nvSpPr>
        <p:spPr bwMode="auto">
          <a:xfrm>
            <a:off x="6400800" y="6019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701" name="Line 52"/>
          <p:cNvSpPr>
            <a:spLocks noChangeShapeType="1"/>
          </p:cNvSpPr>
          <p:nvPr/>
        </p:nvSpPr>
        <p:spPr bwMode="auto">
          <a:xfrm flipH="1">
            <a:off x="7315200" y="53340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702" name="Line 53"/>
          <p:cNvSpPr>
            <a:spLocks noChangeShapeType="1"/>
          </p:cNvSpPr>
          <p:nvPr/>
        </p:nvSpPr>
        <p:spPr bwMode="auto">
          <a:xfrm>
            <a:off x="83820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703" name="Line 54"/>
          <p:cNvSpPr>
            <a:spLocks noChangeShapeType="1"/>
          </p:cNvSpPr>
          <p:nvPr/>
        </p:nvSpPr>
        <p:spPr bwMode="auto">
          <a:xfrm flipH="1">
            <a:off x="51054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704" name="Line 55"/>
          <p:cNvSpPr>
            <a:spLocks noChangeShapeType="1"/>
          </p:cNvSpPr>
          <p:nvPr/>
        </p:nvSpPr>
        <p:spPr bwMode="auto">
          <a:xfrm>
            <a:off x="5029200" y="20574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705" name="Line 56"/>
          <p:cNvSpPr>
            <a:spLocks noChangeShapeType="1"/>
          </p:cNvSpPr>
          <p:nvPr/>
        </p:nvSpPr>
        <p:spPr bwMode="auto">
          <a:xfrm flipV="1">
            <a:off x="7391400" y="56388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706" name="Line 57"/>
          <p:cNvSpPr>
            <a:spLocks noChangeShapeType="1"/>
          </p:cNvSpPr>
          <p:nvPr/>
        </p:nvSpPr>
        <p:spPr bwMode="auto">
          <a:xfrm flipV="1">
            <a:off x="891540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707" name="Line 58"/>
          <p:cNvSpPr>
            <a:spLocks noChangeShapeType="1"/>
          </p:cNvSpPr>
          <p:nvPr/>
        </p:nvSpPr>
        <p:spPr bwMode="auto">
          <a:xfrm flipH="1" flipV="1">
            <a:off x="7315200" y="2133600"/>
            <a:ext cx="1600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708" name="Text Box 63"/>
          <p:cNvSpPr txBox="1">
            <a:spLocks noChangeArrowheads="1"/>
          </p:cNvSpPr>
          <p:nvPr/>
        </p:nvSpPr>
        <p:spPr bwMode="auto">
          <a:xfrm>
            <a:off x="1092200" y="711200"/>
            <a:ext cx="2643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800" b="1" u="sng">
                <a:latin typeface="Times New Roman" pitchFamily="18" charset="0"/>
              </a:rPr>
              <a:t>FLOW CHART</a:t>
            </a:r>
          </a:p>
        </p:txBody>
      </p:sp>
      <p:sp>
        <p:nvSpPr>
          <p:cNvPr id="27709" name="Text Box 64"/>
          <p:cNvSpPr txBox="1">
            <a:spLocks noChangeArrowheads="1"/>
          </p:cNvSpPr>
          <p:nvPr/>
        </p:nvSpPr>
        <p:spPr bwMode="auto">
          <a:xfrm>
            <a:off x="5627688" y="711200"/>
            <a:ext cx="2643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800" b="1" u="sng">
                <a:latin typeface="Times New Roman" pitchFamily="18" charset="0"/>
              </a:rPr>
              <a:t>FLOW GRAPH</a:t>
            </a:r>
          </a:p>
        </p:txBody>
      </p:sp>
      <p:sp>
        <p:nvSpPr>
          <p:cNvPr id="27710" name="Oval 65"/>
          <p:cNvSpPr>
            <a:spLocks noChangeArrowheads="1"/>
          </p:cNvSpPr>
          <p:nvPr/>
        </p:nvSpPr>
        <p:spPr bwMode="auto">
          <a:xfrm>
            <a:off x="6858000" y="1219200"/>
            <a:ext cx="457200" cy="365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ar-SA" sz="2000"/>
              <a:t> 0</a:t>
            </a:r>
          </a:p>
        </p:txBody>
      </p:sp>
      <p:sp>
        <p:nvSpPr>
          <p:cNvPr id="27711" name="Line 66"/>
          <p:cNvSpPr>
            <a:spLocks noChangeShapeType="1"/>
          </p:cNvSpPr>
          <p:nvPr/>
        </p:nvSpPr>
        <p:spPr bwMode="auto">
          <a:xfrm>
            <a:off x="7086600" y="160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Times New Roman" charset="0"/>
              </a:rPr>
              <a:t>Independent Program Paths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39738" y="1947863"/>
            <a:ext cx="8534400" cy="4495800"/>
          </a:xfrm>
        </p:spPr>
        <p:txBody>
          <a:bodyPr/>
          <a:lstStyle/>
          <a:p>
            <a:pPr algn="l" rtl="0"/>
            <a:r>
              <a:rPr lang="en-US" altLang="ar-SA" sz="2000" smtClean="0">
                <a:latin typeface="Times New Roman" pitchFamily="18" charset="0"/>
              </a:rPr>
              <a:t>Defined as a path through the program from the start node until the end node that introduces at least one new set of processing statements or a new condition (i.e., new nodes)</a:t>
            </a:r>
          </a:p>
          <a:p>
            <a:pPr algn="l" rtl="0"/>
            <a:r>
              <a:rPr lang="en-US" altLang="ar-SA" sz="2000" smtClean="0">
                <a:latin typeface="Times New Roman" pitchFamily="18" charset="0"/>
              </a:rPr>
              <a:t>Must move along </a:t>
            </a:r>
            <a:r>
              <a:rPr lang="en-US" altLang="ar-SA" sz="2000" u="sng" smtClean="0">
                <a:latin typeface="Times New Roman" pitchFamily="18" charset="0"/>
              </a:rPr>
              <a:t>at least one</a:t>
            </a:r>
            <a:r>
              <a:rPr lang="en-US" altLang="ar-SA" sz="2000" smtClean="0">
                <a:latin typeface="Times New Roman" pitchFamily="18" charset="0"/>
              </a:rPr>
              <a:t> edge that has not been traversed before by a previous path</a:t>
            </a:r>
          </a:p>
          <a:p>
            <a:pPr algn="l" rtl="0"/>
            <a:r>
              <a:rPr lang="en-US" altLang="ar-SA" sz="2000" smtClean="0">
                <a:latin typeface="Times New Roman" pitchFamily="18" charset="0"/>
              </a:rPr>
              <a:t>Basis set for flow graph on previous slide</a:t>
            </a:r>
          </a:p>
          <a:p>
            <a:pPr lvl="1" algn="l" rtl="0"/>
            <a:r>
              <a:rPr lang="en-US" altLang="ar-SA" sz="1800" smtClean="0">
                <a:latin typeface="Times New Roman" pitchFamily="18" charset="0"/>
              </a:rPr>
              <a:t>Path 1: 0-1-11</a:t>
            </a:r>
          </a:p>
          <a:p>
            <a:pPr lvl="1" algn="l" rtl="0"/>
            <a:r>
              <a:rPr lang="en-US" altLang="ar-SA" sz="1800" smtClean="0">
                <a:latin typeface="Times New Roman" pitchFamily="18" charset="0"/>
              </a:rPr>
              <a:t>Path 2: 0-1-2-3-4-5-10-1-11</a:t>
            </a:r>
          </a:p>
          <a:p>
            <a:pPr lvl="1" algn="l" rtl="0"/>
            <a:r>
              <a:rPr lang="en-US" altLang="ar-SA" sz="1800" smtClean="0">
                <a:latin typeface="Times New Roman" pitchFamily="18" charset="0"/>
              </a:rPr>
              <a:t>Path 3: 0-1-2-3-6-8-9-10-1-11</a:t>
            </a:r>
          </a:p>
          <a:p>
            <a:pPr lvl="1" algn="l" rtl="0"/>
            <a:r>
              <a:rPr lang="en-US" altLang="ar-SA" sz="1800" smtClean="0">
                <a:latin typeface="Times New Roman" pitchFamily="18" charset="0"/>
              </a:rPr>
              <a:t>Path 4: 0-1-2-3-6-7-9-10-1-11</a:t>
            </a:r>
          </a:p>
          <a:p>
            <a:pPr algn="l" rtl="0"/>
            <a:r>
              <a:rPr lang="en-US" altLang="ar-SA" sz="2000" smtClean="0">
                <a:latin typeface="Times New Roman" pitchFamily="18" charset="0"/>
              </a:rPr>
              <a:t>The </a:t>
            </a:r>
            <a:r>
              <a:rPr lang="en-US" altLang="ar-SA" sz="2000" u="sng" smtClean="0">
                <a:latin typeface="Times New Roman" pitchFamily="18" charset="0"/>
              </a:rPr>
              <a:t>number of paths</a:t>
            </a:r>
            <a:r>
              <a:rPr lang="en-US" altLang="ar-SA" sz="2000" smtClean="0">
                <a:latin typeface="Times New Roman" pitchFamily="18" charset="0"/>
              </a:rPr>
              <a:t> in the basis set is determined by the </a:t>
            </a:r>
            <a:r>
              <a:rPr lang="en-US" altLang="ar-SA" sz="2000" u="sng" smtClean="0">
                <a:latin typeface="Times New Roman" pitchFamily="18" charset="0"/>
              </a:rPr>
              <a:t>cyclomatic complexity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eaLnBrk="1" hangingPunct="1"/>
            <a:fld id="{4D63FB39-E019-4E53-9EA0-1C0FA1A71AEA}" type="slidenum">
              <a:rPr lang="en-US" altLang="ar-SA" sz="1400">
                <a:latin typeface="Times New Roman" pitchFamily="18" charset="0"/>
              </a:rPr>
              <a:pPr eaLnBrk="1" hangingPunct="1"/>
              <a:t>31</a:t>
            </a:fld>
            <a:endParaRPr lang="en-US" altLang="ar-SA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Times New Roman" charset="0"/>
              </a:rPr>
              <a:t>Cyclomatic Complexity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03425"/>
            <a:ext cx="8763000" cy="4419600"/>
          </a:xfrm>
        </p:spPr>
        <p:txBody>
          <a:bodyPr/>
          <a:lstStyle/>
          <a:p>
            <a:pPr algn="l" rtl="0">
              <a:buFont typeface="Arial" pitchFamily="34" charset="0"/>
              <a:buChar char="•"/>
            </a:pPr>
            <a:r>
              <a:rPr lang="en-US" altLang="ar-SA" sz="2000" dirty="0" smtClean="0">
                <a:latin typeface="Times New Roman" pitchFamily="18" charset="0"/>
              </a:rPr>
              <a:t>Provides a quantitative measure of the </a:t>
            </a:r>
            <a:r>
              <a:rPr lang="en-US" altLang="ar-SA" sz="2000" u="sng" dirty="0" smtClean="0">
                <a:latin typeface="Times New Roman" pitchFamily="18" charset="0"/>
              </a:rPr>
              <a:t>logical complexity</a:t>
            </a:r>
            <a:r>
              <a:rPr lang="en-US" altLang="ar-SA" sz="2000" dirty="0" smtClean="0">
                <a:latin typeface="Times New Roman" pitchFamily="18" charset="0"/>
              </a:rPr>
              <a:t> of a program</a:t>
            </a:r>
          </a:p>
          <a:p>
            <a:pPr algn="l" rtl="0">
              <a:buFont typeface="Arial" pitchFamily="34" charset="0"/>
              <a:buChar char="•"/>
            </a:pPr>
            <a:r>
              <a:rPr lang="en-US" altLang="ar-SA" sz="2000" dirty="0" smtClean="0">
                <a:latin typeface="Times New Roman" pitchFamily="18" charset="0"/>
              </a:rPr>
              <a:t>Defines the </a:t>
            </a:r>
            <a:r>
              <a:rPr lang="en-US" altLang="ar-SA" sz="2000" u="sng" dirty="0" smtClean="0">
                <a:latin typeface="Times New Roman" pitchFamily="18" charset="0"/>
              </a:rPr>
              <a:t>number of independent paths</a:t>
            </a:r>
            <a:r>
              <a:rPr lang="en-US" altLang="ar-SA" sz="2000" dirty="0" smtClean="0">
                <a:latin typeface="Times New Roman" pitchFamily="18" charset="0"/>
              </a:rPr>
              <a:t> in the basis set</a:t>
            </a:r>
          </a:p>
          <a:p>
            <a:pPr algn="l" rtl="0">
              <a:buFont typeface="Arial" pitchFamily="34" charset="0"/>
              <a:buChar char="•"/>
            </a:pPr>
            <a:r>
              <a:rPr lang="en-US" altLang="ar-SA" sz="2000" dirty="0" smtClean="0">
                <a:latin typeface="Times New Roman" pitchFamily="18" charset="0"/>
              </a:rPr>
              <a:t>Provides an </a:t>
            </a:r>
            <a:r>
              <a:rPr lang="en-US" altLang="ar-SA" sz="2000" u="sng" dirty="0" smtClean="0">
                <a:latin typeface="Times New Roman" pitchFamily="18" charset="0"/>
              </a:rPr>
              <a:t>upper bound</a:t>
            </a:r>
            <a:r>
              <a:rPr lang="en-US" altLang="ar-SA" sz="2000" dirty="0" smtClean="0">
                <a:latin typeface="Times New Roman" pitchFamily="18" charset="0"/>
              </a:rPr>
              <a:t> for the number of tests that must be conducted to ensure </a:t>
            </a:r>
            <a:r>
              <a:rPr lang="en-US" altLang="ar-SA" sz="2000" u="sng" dirty="0" smtClean="0">
                <a:latin typeface="Times New Roman" pitchFamily="18" charset="0"/>
              </a:rPr>
              <a:t>all statements</a:t>
            </a:r>
            <a:r>
              <a:rPr lang="en-US" altLang="ar-SA" sz="2000" dirty="0" smtClean="0">
                <a:latin typeface="Times New Roman" pitchFamily="18" charset="0"/>
              </a:rPr>
              <a:t> have been executed </a:t>
            </a:r>
            <a:r>
              <a:rPr lang="en-US" altLang="ar-SA" sz="2000" u="sng" dirty="0" smtClean="0">
                <a:latin typeface="Times New Roman" pitchFamily="18" charset="0"/>
              </a:rPr>
              <a:t>at least once</a:t>
            </a:r>
          </a:p>
          <a:p>
            <a:pPr algn="l" rtl="0"/>
            <a:r>
              <a:rPr lang="en-US" altLang="ar-SA" sz="2000" dirty="0" smtClean="0">
                <a:latin typeface="Times New Roman" pitchFamily="18" charset="0"/>
              </a:rPr>
              <a:t>Can be computed </a:t>
            </a:r>
            <a:r>
              <a:rPr lang="en-US" altLang="ar-SA" sz="2000" u="sng" dirty="0" smtClean="0">
                <a:latin typeface="Times New Roman" pitchFamily="18" charset="0"/>
              </a:rPr>
              <a:t>two</a:t>
            </a:r>
            <a:r>
              <a:rPr lang="en-US" altLang="ar-SA" sz="2000" dirty="0" smtClean="0">
                <a:latin typeface="Times New Roman" pitchFamily="18" charset="0"/>
              </a:rPr>
              <a:t> ways</a:t>
            </a:r>
          </a:p>
          <a:p>
            <a:pPr lvl="1" algn="l" rtl="0"/>
            <a:r>
              <a:rPr lang="en-US" altLang="ar-SA" sz="1800" dirty="0" smtClean="0">
                <a:latin typeface="Times New Roman" pitchFamily="18" charset="0"/>
              </a:rPr>
              <a:t>V(G) = E – N + 2, where E is the number of edges and N is the number of nodes in graph G</a:t>
            </a:r>
          </a:p>
          <a:p>
            <a:pPr algn="l" rtl="0"/>
            <a:r>
              <a:rPr lang="en-US" altLang="ar-SA" sz="2000" dirty="0" smtClean="0">
                <a:latin typeface="Times New Roman" pitchFamily="18" charset="0"/>
              </a:rPr>
              <a:t>Results in the following equations for the example flow graph</a:t>
            </a:r>
          </a:p>
          <a:p>
            <a:pPr lvl="1" algn="l" rtl="0"/>
            <a:r>
              <a:rPr lang="en-US" altLang="ar-SA" sz="1800" dirty="0" smtClean="0">
                <a:latin typeface="Times New Roman" pitchFamily="18" charset="0"/>
              </a:rPr>
              <a:t>V(G) = 14 edges – 12 nodes + 2 = 4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eaLnBrk="1" hangingPunct="1"/>
            <a:fld id="{A606AADD-E2F2-439C-AE78-DE2710BFC586}" type="slidenum">
              <a:rPr lang="en-US" altLang="ar-SA" sz="1400">
                <a:latin typeface="Times New Roman" pitchFamily="18" charset="0"/>
              </a:rPr>
              <a:pPr eaLnBrk="1" hangingPunct="1"/>
              <a:t>32</a:t>
            </a:fld>
            <a:endParaRPr lang="en-US" altLang="ar-SA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charset="0"/>
              </a:rPr>
              <a:t>Deriving the Basis Set and Test Cases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2144713"/>
            <a:ext cx="7886700" cy="3579812"/>
          </a:xfrm>
        </p:spPr>
        <p:txBody>
          <a:bodyPr/>
          <a:lstStyle/>
          <a:p>
            <a:pPr marL="609600" indent="-609600" algn="l" rtl="0">
              <a:buFont typeface="Corbel" pitchFamily="34" charset="0"/>
              <a:buAutoNum type="arabicPeriod"/>
            </a:pPr>
            <a:r>
              <a:rPr lang="en-US" altLang="ar-SA" sz="2000" smtClean="0">
                <a:latin typeface="Times New Roman" pitchFamily="18" charset="0"/>
              </a:rPr>
              <a:t>Using the design or code as a foundation, draw a corresponding flow graph</a:t>
            </a:r>
          </a:p>
          <a:p>
            <a:pPr marL="609600" indent="-609600" algn="l" rtl="0">
              <a:buFont typeface="Corbel" pitchFamily="34" charset="0"/>
              <a:buAutoNum type="arabicPeriod"/>
            </a:pPr>
            <a:r>
              <a:rPr lang="en-US" altLang="ar-SA" sz="2000" smtClean="0">
                <a:latin typeface="Times New Roman" pitchFamily="18" charset="0"/>
              </a:rPr>
              <a:t>Determine the cyclomatic complexity of the resultant flow graph</a:t>
            </a:r>
          </a:p>
          <a:p>
            <a:pPr marL="609600" indent="-609600" algn="l" rtl="0">
              <a:buFont typeface="Corbel" pitchFamily="34" charset="0"/>
              <a:buAutoNum type="arabicPeriod"/>
            </a:pPr>
            <a:r>
              <a:rPr lang="en-US" altLang="ar-SA" sz="2000" smtClean="0">
                <a:latin typeface="Times New Roman" pitchFamily="18" charset="0"/>
              </a:rPr>
              <a:t>Determine a basis set of linearly independent paths</a:t>
            </a:r>
          </a:p>
          <a:p>
            <a:pPr marL="609600" indent="-609600" algn="l" rtl="0">
              <a:buFont typeface="Corbel" pitchFamily="34" charset="0"/>
              <a:buAutoNum type="arabicPeriod"/>
            </a:pPr>
            <a:r>
              <a:rPr lang="en-US" altLang="ar-SA" sz="2000" smtClean="0">
                <a:latin typeface="Times New Roman" pitchFamily="18" charset="0"/>
              </a:rPr>
              <a:t>Prepare test cases that will force execution of each path in the basis set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eaLnBrk="1" hangingPunct="1"/>
            <a:fld id="{DAA68263-080F-4A17-BB75-8017B6A25A61}" type="slidenum">
              <a:rPr lang="en-US" altLang="ar-SA" sz="1400">
                <a:latin typeface="Times New Roman" pitchFamily="18" charset="0"/>
              </a:rPr>
              <a:pPr eaLnBrk="1" hangingPunct="1"/>
              <a:t>33</a:t>
            </a:fld>
            <a:endParaRPr lang="en-US" altLang="ar-SA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Cyclomatic Complexity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SA" sz="2400" smtClean="0"/>
              <a:t>Invented by Thomas McCabe (1974) to measure the complexity of a program</a:t>
            </a:r>
            <a:r>
              <a:rPr lang="ja-JP" altLang="en-US" sz="2400" smtClean="0">
                <a:latin typeface="Arial" pitchFamily="34" charset="0"/>
              </a:rPr>
              <a:t>’</a:t>
            </a:r>
            <a:r>
              <a:rPr lang="en-US" altLang="ja-JP" sz="2400" smtClean="0"/>
              <a:t>s conditional logic</a:t>
            </a:r>
          </a:p>
          <a:p>
            <a:pPr algn="l" rtl="0">
              <a:spcBef>
                <a:spcPct val="60000"/>
              </a:spcBef>
            </a:pPr>
            <a:r>
              <a:rPr lang="en-US" altLang="ar-SA" sz="2400" smtClean="0"/>
              <a:t>Cyclomatic complexity of graph G equals #edges - #nodes + 2</a:t>
            </a:r>
          </a:p>
          <a:p>
            <a:pPr lvl="1" algn="l" rtl="0"/>
            <a:r>
              <a:rPr lang="en-US" altLang="ar-SA" b="1" smtClean="0"/>
              <a:t>V(G) = e – n + 2</a:t>
            </a:r>
          </a:p>
          <a:p>
            <a:pPr lvl="1" algn="l" rtl="0"/>
            <a:endParaRPr lang="en-US" altLang="ar-SA" sz="1800" smtClean="0"/>
          </a:p>
          <a:p>
            <a:pPr algn="l" rtl="0">
              <a:spcBef>
                <a:spcPct val="60000"/>
              </a:spcBef>
            </a:pPr>
            <a:r>
              <a:rPr lang="en-US" altLang="ar-SA" sz="2400" smtClean="0"/>
              <a:t>Also corresponds to the number of linearly independent paths in a program</a:t>
            </a:r>
            <a:br>
              <a:rPr lang="en-US" altLang="ar-SA" sz="2400" smtClean="0"/>
            </a:br>
            <a:endParaRPr lang="en-US" altLang="ar-SA" sz="2400" smtClean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4ECD1654-1E9B-4E51-A476-87330661DCA8}" type="slidenum">
              <a:rPr lang="en-US" altLang="ar-SA" sz="160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altLang="ar-SA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4163"/>
            <a:ext cx="7772400" cy="1268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Converting Code to Graph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D337A66-0375-49FD-BDC4-0289C0BE1778}" type="slidenum">
              <a:rPr lang="en-US" altLang="ar-SA" sz="160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altLang="ar-SA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2314575" y="2493963"/>
            <a:ext cx="1466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000" b="1" dirty="0">
                <a:latin typeface="Courier New" pitchFamily="49" charset="0"/>
              </a:rPr>
              <a:t>if</a:t>
            </a:r>
            <a:r>
              <a:rPr lang="en-US" sz="1000" dirty="0">
                <a:latin typeface="Courier New" pitchFamily="49" charset="0"/>
              </a:rPr>
              <a:t> expression1 </a:t>
            </a:r>
            <a:r>
              <a:rPr lang="en-US" sz="1000" b="1" dirty="0">
                <a:latin typeface="Courier New" pitchFamily="49" charset="0"/>
              </a:rPr>
              <a:t>then</a:t>
            </a:r>
          </a:p>
          <a:p>
            <a:r>
              <a:rPr lang="en-US" sz="1000" dirty="0">
                <a:latin typeface="Courier New" pitchFamily="49" charset="0"/>
              </a:rPr>
              <a:t>    statement2</a:t>
            </a:r>
          </a:p>
          <a:p>
            <a:r>
              <a:rPr lang="en-US" sz="1000" b="1" dirty="0">
                <a:latin typeface="Courier New" pitchFamily="49" charset="0"/>
              </a:rPr>
              <a:t>else</a:t>
            </a:r>
          </a:p>
          <a:p>
            <a:r>
              <a:rPr lang="en-US" sz="1000" dirty="0">
                <a:latin typeface="Courier New" pitchFamily="49" charset="0"/>
              </a:rPr>
              <a:t>    statement3</a:t>
            </a:r>
          </a:p>
          <a:p>
            <a:r>
              <a:rPr lang="en-US" sz="1000" dirty="0">
                <a:latin typeface="Courier New" pitchFamily="49" charset="0"/>
              </a:rPr>
              <a:t>end if</a:t>
            </a:r>
          </a:p>
          <a:p>
            <a:r>
              <a:rPr lang="en-US" sz="1000" dirty="0">
                <a:latin typeface="Courier New" pitchFamily="49" charset="0"/>
              </a:rPr>
              <a:t>statement4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314575" y="3736975"/>
            <a:ext cx="1390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000" b="1">
                <a:latin typeface="Courier New" pitchFamily="49" charset="0"/>
              </a:rPr>
              <a:t>switch</a:t>
            </a:r>
            <a:r>
              <a:rPr lang="en-US" sz="1000">
                <a:latin typeface="Courier New" pitchFamily="49" charset="0"/>
              </a:rPr>
              <a:t> expr1</a:t>
            </a:r>
          </a:p>
          <a:p>
            <a:r>
              <a:rPr lang="en-US" sz="1000">
                <a:latin typeface="Courier New" pitchFamily="49" charset="0"/>
              </a:rPr>
              <a:t>    </a:t>
            </a:r>
            <a:r>
              <a:rPr lang="en-US" sz="1000" b="1">
                <a:latin typeface="Courier New" pitchFamily="49" charset="0"/>
              </a:rPr>
              <a:t>case</a:t>
            </a:r>
            <a:r>
              <a:rPr lang="en-US" sz="1000">
                <a:latin typeface="Courier New" pitchFamily="49" charset="0"/>
              </a:rPr>
              <a:t> 1:</a:t>
            </a:r>
          </a:p>
          <a:p>
            <a:r>
              <a:rPr lang="en-US" sz="1000">
                <a:latin typeface="Courier New" pitchFamily="49" charset="0"/>
              </a:rPr>
              <a:t>        statement2</a:t>
            </a:r>
          </a:p>
          <a:p>
            <a:r>
              <a:rPr lang="en-US" sz="1000">
                <a:latin typeface="Courier New" pitchFamily="49" charset="0"/>
              </a:rPr>
              <a:t>    </a:t>
            </a:r>
            <a:r>
              <a:rPr lang="en-US" sz="1000" b="1">
                <a:latin typeface="Courier New" pitchFamily="49" charset="0"/>
              </a:rPr>
              <a:t>case</a:t>
            </a:r>
            <a:r>
              <a:rPr lang="en-US" sz="1000">
                <a:latin typeface="Courier New" pitchFamily="49" charset="0"/>
              </a:rPr>
              <a:t> 2:</a:t>
            </a:r>
          </a:p>
          <a:p>
            <a:r>
              <a:rPr lang="en-US" sz="1000">
                <a:latin typeface="Courier New" pitchFamily="49" charset="0"/>
              </a:rPr>
              <a:t>        statm3</a:t>
            </a:r>
          </a:p>
          <a:p>
            <a:r>
              <a:rPr lang="en-US" sz="1000">
                <a:latin typeface="Courier New" pitchFamily="49" charset="0"/>
              </a:rPr>
              <a:t>    </a:t>
            </a:r>
            <a:r>
              <a:rPr lang="en-US" sz="1000" b="1">
                <a:latin typeface="Courier New" pitchFamily="49" charset="0"/>
              </a:rPr>
              <a:t>case</a:t>
            </a:r>
            <a:r>
              <a:rPr lang="en-US" sz="1000">
                <a:latin typeface="Courier New" pitchFamily="49" charset="0"/>
              </a:rPr>
              <a:t> 3:</a:t>
            </a:r>
          </a:p>
          <a:p>
            <a:r>
              <a:rPr lang="en-US" sz="1000">
                <a:latin typeface="Courier New" pitchFamily="49" charset="0"/>
              </a:rPr>
              <a:t>        statm4</a:t>
            </a:r>
          </a:p>
          <a:p>
            <a:r>
              <a:rPr lang="en-US" sz="1000">
                <a:latin typeface="Courier New" pitchFamily="49" charset="0"/>
              </a:rPr>
              <a:t>end switch</a:t>
            </a:r>
          </a:p>
          <a:p>
            <a:r>
              <a:rPr lang="en-US" sz="1000">
                <a:latin typeface="Courier New" pitchFamily="49" charset="0"/>
              </a:rPr>
              <a:t>statm5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1674813" y="2828925"/>
            <a:ext cx="246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(a)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1674813" y="4300538"/>
            <a:ext cx="25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(b)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2314575" y="5605463"/>
            <a:ext cx="1085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000" b="1">
                <a:latin typeface="Courier New" pitchFamily="49" charset="0"/>
              </a:rPr>
              <a:t>do</a:t>
            </a:r>
          </a:p>
          <a:p>
            <a:r>
              <a:rPr lang="en-US" sz="1000">
                <a:latin typeface="Courier New" pitchFamily="49" charset="0"/>
              </a:rPr>
              <a:t>    statement1</a:t>
            </a:r>
          </a:p>
          <a:p>
            <a:r>
              <a:rPr lang="en-US" sz="1000">
                <a:latin typeface="Courier New" pitchFamily="49" charset="0"/>
              </a:rPr>
              <a:t>  </a:t>
            </a:r>
            <a:r>
              <a:rPr lang="en-US" sz="1000" b="1">
                <a:latin typeface="Courier New" pitchFamily="49" charset="0"/>
              </a:rPr>
              <a:t>while</a:t>
            </a:r>
            <a:r>
              <a:rPr lang="en-US" sz="1000">
                <a:latin typeface="Courier New" pitchFamily="49" charset="0"/>
              </a:rPr>
              <a:t> expr2</a:t>
            </a:r>
          </a:p>
          <a:p>
            <a:r>
              <a:rPr lang="en-US" sz="1000">
                <a:latin typeface="Courier New" pitchFamily="49" charset="0"/>
              </a:rPr>
              <a:t>end do</a:t>
            </a:r>
          </a:p>
          <a:p>
            <a:r>
              <a:rPr lang="en-US" sz="1000">
                <a:latin typeface="Courier New" pitchFamily="49" charset="0"/>
              </a:rPr>
              <a:t>statement3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1674813" y="5864225"/>
            <a:ext cx="246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(c)</a:t>
            </a:r>
          </a:p>
        </p:txBody>
      </p:sp>
      <p:sp>
        <p:nvSpPr>
          <p:cNvPr id="32778" name="Line 9"/>
          <p:cNvSpPr>
            <a:spLocks noChangeShapeType="1"/>
          </p:cNvSpPr>
          <p:nvPr/>
        </p:nvSpPr>
        <p:spPr bwMode="auto">
          <a:xfrm flipV="1">
            <a:off x="1674813" y="5210175"/>
            <a:ext cx="5511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2779" name="Line 10"/>
          <p:cNvSpPr>
            <a:spLocks noChangeShapeType="1"/>
          </p:cNvSpPr>
          <p:nvPr/>
        </p:nvSpPr>
        <p:spPr bwMode="auto">
          <a:xfrm flipV="1">
            <a:off x="1674813" y="3657600"/>
            <a:ext cx="5511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2780" name="Line 11"/>
          <p:cNvSpPr>
            <a:spLocks noChangeShapeType="1"/>
          </p:cNvSpPr>
          <p:nvPr/>
        </p:nvSpPr>
        <p:spPr bwMode="auto">
          <a:xfrm flipV="1">
            <a:off x="1674813" y="2260600"/>
            <a:ext cx="5511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2781" name="Line 12"/>
          <p:cNvSpPr>
            <a:spLocks noChangeShapeType="1"/>
          </p:cNvSpPr>
          <p:nvPr/>
        </p:nvSpPr>
        <p:spPr bwMode="auto">
          <a:xfrm flipV="1">
            <a:off x="1674813" y="6781800"/>
            <a:ext cx="5511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2782" name="Text Box 13"/>
          <p:cNvSpPr txBox="1">
            <a:spLocks noChangeArrowheads="1"/>
          </p:cNvSpPr>
          <p:nvPr/>
        </p:nvSpPr>
        <p:spPr bwMode="auto">
          <a:xfrm>
            <a:off x="2552700" y="2030413"/>
            <a:ext cx="533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pPr algn="ctr"/>
            <a:r>
              <a:rPr lang="en-US" sz="1400" dirty="0"/>
              <a:t>CODE</a:t>
            </a:r>
          </a:p>
        </p:txBody>
      </p:sp>
      <p:sp>
        <p:nvSpPr>
          <p:cNvPr id="32783" name="Text Box 14"/>
          <p:cNvSpPr txBox="1">
            <a:spLocks noChangeArrowheads="1"/>
          </p:cNvSpPr>
          <p:nvPr/>
        </p:nvSpPr>
        <p:spPr bwMode="auto">
          <a:xfrm>
            <a:off x="4195763" y="2030413"/>
            <a:ext cx="1144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pPr algn="ctr"/>
            <a:r>
              <a:rPr lang="en-US" sz="1400"/>
              <a:t>FLOWCHART</a:t>
            </a:r>
          </a:p>
        </p:txBody>
      </p:sp>
      <p:sp>
        <p:nvSpPr>
          <p:cNvPr id="32784" name="Text Box 15"/>
          <p:cNvSpPr txBox="1">
            <a:spLocks noChangeArrowheads="1"/>
          </p:cNvSpPr>
          <p:nvPr/>
        </p:nvSpPr>
        <p:spPr bwMode="auto">
          <a:xfrm>
            <a:off x="6375400" y="2030413"/>
            <a:ext cx="6524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pPr algn="ctr"/>
            <a:r>
              <a:rPr lang="en-US" sz="1400"/>
              <a:t>GRAPH</a:t>
            </a:r>
          </a:p>
        </p:txBody>
      </p:sp>
      <p:sp>
        <p:nvSpPr>
          <p:cNvPr id="32785" name="AutoShape 16"/>
          <p:cNvSpPr>
            <a:spLocks noChangeAspect="1" noChangeArrowheads="1"/>
          </p:cNvSpPr>
          <p:nvPr/>
        </p:nvSpPr>
        <p:spPr bwMode="auto">
          <a:xfrm>
            <a:off x="3556000" y="2852738"/>
            <a:ext cx="192088" cy="198437"/>
          </a:xfrm>
          <a:prstGeom prst="rightArrow">
            <a:avLst>
              <a:gd name="adj1" fmla="val 50324"/>
              <a:gd name="adj2" fmla="val 51514"/>
            </a:avLst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Times New Roman" pitchFamily="18" charset="0"/>
            </a:endParaRPr>
          </a:p>
        </p:txBody>
      </p:sp>
      <p:sp>
        <p:nvSpPr>
          <p:cNvPr id="32786" name="AutoShape 17"/>
          <p:cNvSpPr>
            <a:spLocks noChangeAspect="1" noChangeArrowheads="1"/>
          </p:cNvSpPr>
          <p:nvPr/>
        </p:nvSpPr>
        <p:spPr bwMode="auto">
          <a:xfrm>
            <a:off x="3556000" y="4324350"/>
            <a:ext cx="192088" cy="198438"/>
          </a:xfrm>
          <a:prstGeom prst="rightArrow">
            <a:avLst>
              <a:gd name="adj1" fmla="val 50324"/>
              <a:gd name="adj2" fmla="val 51514"/>
            </a:avLst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Times New Roman" pitchFamily="18" charset="0"/>
            </a:endParaRPr>
          </a:p>
        </p:txBody>
      </p:sp>
      <p:sp>
        <p:nvSpPr>
          <p:cNvPr id="32787" name="AutoShape 18"/>
          <p:cNvSpPr>
            <a:spLocks noChangeAspect="1" noChangeArrowheads="1"/>
          </p:cNvSpPr>
          <p:nvPr/>
        </p:nvSpPr>
        <p:spPr bwMode="auto">
          <a:xfrm>
            <a:off x="5788025" y="4324350"/>
            <a:ext cx="192088" cy="198438"/>
          </a:xfrm>
          <a:prstGeom prst="rightArrow">
            <a:avLst>
              <a:gd name="adj1" fmla="val 50324"/>
              <a:gd name="adj2" fmla="val 51514"/>
            </a:avLst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Times New Roman" pitchFamily="18" charset="0"/>
            </a:endParaRPr>
          </a:p>
        </p:txBody>
      </p:sp>
      <p:sp>
        <p:nvSpPr>
          <p:cNvPr id="32788" name="AutoShape 19"/>
          <p:cNvSpPr>
            <a:spLocks noChangeAspect="1" noChangeArrowheads="1"/>
          </p:cNvSpPr>
          <p:nvPr/>
        </p:nvSpPr>
        <p:spPr bwMode="auto">
          <a:xfrm>
            <a:off x="5786438" y="2851150"/>
            <a:ext cx="192087" cy="198438"/>
          </a:xfrm>
          <a:prstGeom prst="rightArrow">
            <a:avLst>
              <a:gd name="adj1" fmla="val 50324"/>
              <a:gd name="adj2" fmla="val 51514"/>
            </a:avLst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Times New Roman" pitchFamily="18" charset="0"/>
            </a:endParaRPr>
          </a:p>
        </p:txBody>
      </p:sp>
      <p:sp>
        <p:nvSpPr>
          <p:cNvPr id="32789" name="AutoShape 20"/>
          <p:cNvSpPr>
            <a:spLocks noChangeAspect="1" noChangeArrowheads="1"/>
          </p:cNvSpPr>
          <p:nvPr/>
        </p:nvSpPr>
        <p:spPr bwMode="auto">
          <a:xfrm>
            <a:off x="3557588" y="5886450"/>
            <a:ext cx="192087" cy="198438"/>
          </a:xfrm>
          <a:prstGeom prst="rightArrow">
            <a:avLst>
              <a:gd name="adj1" fmla="val 50324"/>
              <a:gd name="adj2" fmla="val 51514"/>
            </a:avLst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Times New Roman" pitchFamily="18" charset="0"/>
            </a:endParaRPr>
          </a:p>
        </p:txBody>
      </p:sp>
      <p:sp>
        <p:nvSpPr>
          <p:cNvPr id="32790" name="AutoShape 21"/>
          <p:cNvSpPr>
            <a:spLocks noChangeAspect="1" noChangeArrowheads="1"/>
          </p:cNvSpPr>
          <p:nvPr/>
        </p:nvSpPr>
        <p:spPr bwMode="auto">
          <a:xfrm>
            <a:off x="5788025" y="5888038"/>
            <a:ext cx="192088" cy="198437"/>
          </a:xfrm>
          <a:prstGeom prst="rightArrow">
            <a:avLst>
              <a:gd name="adj1" fmla="val 50324"/>
              <a:gd name="adj2" fmla="val 51514"/>
            </a:avLst>
          </a:prstGeom>
          <a:solidFill>
            <a:srgbClr val="B2B2B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Times New Roman" pitchFamily="18" charset="0"/>
            </a:endParaRPr>
          </a:p>
        </p:txBody>
      </p:sp>
      <p:cxnSp>
        <p:nvCxnSpPr>
          <p:cNvPr id="32791" name="AutoShape 22"/>
          <p:cNvCxnSpPr>
            <a:cxnSpLocks noChangeAspect="1" noChangeShapeType="1"/>
            <a:endCxn id="32798" idx="0"/>
          </p:cNvCxnSpPr>
          <p:nvPr/>
        </p:nvCxnSpPr>
        <p:spPr bwMode="auto">
          <a:xfrm>
            <a:off x="4768850" y="2314575"/>
            <a:ext cx="0" cy="125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92" name="AutoShape 23"/>
          <p:cNvCxnSpPr>
            <a:cxnSpLocks noChangeAspect="1" noChangeShapeType="1"/>
            <a:stCxn id="32798" idx="3"/>
            <a:endCxn id="32801" idx="0"/>
          </p:cNvCxnSpPr>
          <p:nvPr/>
        </p:nvCxnSpPr>
        <p:spPr bwMode="auto">
          <a:xfrm>
            <a:off x="5070475" y="2640013"/>
            <a:ext cx="130175" cy="190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93" name="AutoShape 24"/>
          <p:cNvCxnSpPr>
            <a:cxnSpLocks noChangeAspect="1" noChangeShapeType="1"/>
            <a:stCxn id="32798" idx="1"/>
            <a:endCxn id="32800" idx="0"/>
          </p:cNvCxnSpPr>
          <p:nvPr/>
        </p:nvCxnSpPr>
        <p:spPr bwMode="auto">
          <a:xfrm rot="10800000" flipV="1">
            <a:off x="4337050" y="2640013"/>
            <a:ext cx="130175" cy="190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94" name="AutoShape 25"/>
          <p:cNvCxnSpPr>
            <a:cxnSpLocks noChangeAspect="1" noChangeShapeType="1"/>
            <a:stCxn id="32801" idx="2"/>
            <a:endCxn id="32799" idx="0"/>
          </p:cNvCxnSpPr>
          <p:nvPr/>
        </p:nvCxnSpPr>
        <p:spPr bwMode="auto">
          <a:xfrm rot="5400000">
            <a:off x="4858543" y="2993232"/>
            <a:ext cx="252413" cy="431800"/>
          </a:xfrm>
          <a:prstGeom prst="bentConnector3">
            <a:avLst>
              <a:gd name="adj1" fmla="val 4968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95" name="AutoShape 26"/>
          <p:cNvCxnSpPr>
            <a:cxnSpLocks noChangeAspect="1" noChangeShapeType="1"/>
            <a:stCxn id="32800" idx="2"/>
            <a:endCxn id="32799" idx="0"/>
          </p:cNvCxnSpPr>
          <p:nvPr/>
        </p:nvCxnSpPr>
        <p:spPr bwMode="auto">
          <a:xfrm rot="16200000" flipH="1">
            <a:off x="4426743" y="2993232"/>
            <a:ext cx="252413" cy="431800"/>
          </a:xfrm>
          <a:prstGeom prst="bentConnector3">
            <a:avLst>
              <a:gd name="adj1" fmla="val 4968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2796" name="Text Box 27"/>
          <p:cNvSpPr txBox="1">
            <a:spLocks noChangeArrowheads="1"/>
          </p:cNvSpPr>
          <p:nvPr/>
        </p:nvSpPr>
        <p:spPr bwMode="auto">
          <a:xfrm>
            <a:off x="4356100" y="2441575"/>
            <a:ext cx="96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000"/>
              <a:t>T</a:t>
            </a:r>
          </a:p>
        </p:txBody>
      </p:sp>
      <p:sp>
        <p:nvSpPr>
          <p:cNvPr id="32797" name="Text Box 28"/>
          <p:cNvSpPr txBox="1">
            <a:spLocks noChangeArrowheads="1"/>
          </p:cNvSpPr>
          <p:nvPr/>
        </p:nvSpPr>
        <p:spPr bwMode="auto">
          <a:xfrm>
            <a:off x="5076825" y="2441575"/>
            <a:ext cx="96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000"/>
              <a:t>F</a:t>
            </a:r>
          </a:p>
        </p:txBody>
      </p:sp>
      <p:sp>
        <p:nvSpPr>
          <p:cNvPr id="32798" name="AutoShape 29"/>
          <p:cNvSpPr>
            <a:spLocks noChangeAspect="1" noChangeArrowheads="1"/>
          </p:cNvSpPr>
          <p:nvPr/>
        </p:nvSpPr>
        <p:spPr bwMode="auto">
          <a:xfrm>
            <a:off x="4467225" y="2439988"/>
            <a:ext cx="603250" cy="40005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54864" bIns="0" anchor="ctr"/>
          <a:lstStyle/>
          <a:p>
            <a:pPr algn="ctr"/>
            <a:r>
              <a:rPr lang="en-US" sz="1000"/>
              <a:t>expr1</a:t>
            </a:r>
          </a:p>
          <a:p>
            <a:pPr algn="ctr"/>
            <a:r>
              <a:rPr lang="en-US" sz="1000"/>
              <a:t>?</a:t>
            </a:r>
          </a:p>
        </p:txBody>
      </p:sp>
      <p:sp>
        <p:nvSpPr>
          <p:cNvPr id="32799" name="AutoShape 30"/>
          <p:cNvSpPr>
            <a:spLocks noChangeArrowheads="1"/>
          </p:cNvSpPr>
          <p:nvPr/>
        </p:nvSpPr>
        <p:spPr bwMode="auto">
          <a:xfrm>
            <a:off x="4535488" y="3335338"/>
            <a:ext cx="466725" cy="25241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statm4</a:t>
            </a:r>
          </a:p>
        </p:txBody>
      </p:sp>
      <p:sp>
        <p:nvSpPr>
          <p:cNvPr id="32800" name="AutoShape 31"/>
          <p:cNvSpPr>
            <a:spLocks noChangeArrowheads="1"/>
          </p:cNvSpPr>
          <p:nvPr/>
        </p:nvSpPr>
        <p:spPr bwMode="auto">
          <a:xfrm>
            <a:off x="4103688" y="2830513"/>
            <a:ext cx="466725" cy="25241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statm2</a:t>
            </a:r>
          </a:p>
        </p:txBody>
      </p:sp>
      <p:sp>
        <p:nvSpPr>
          <p:cNvPr id="32801" name="AutoShape 32"/>
          <p:cNvSpPr>
            <a:spLocks noChangeArrowheads="1"/>
          </p:cNvSpPr>
          <p:nvPr/>
        </p:nvSpPr>
        <p:spPr bwMode="auto">
          <a:xfrm>
            <a:off x="4967288" y="2830513"/>
            <a:ext cx="466725" cy="25241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statm3</a:t>
            </a:r>
          </a:p>
        </p:txBody>
      </p:sp>
      <p:cxnSp>
        <p:nvCxnSpPr>
          <p:cNvPr id="32802" name="AutoShape 33"/>
          <p:cNvCxnSpPr>
            <a:cxnSpLocks noChangeAspect="1" noChangeShapeType="1"/>
            <a:endCxn id="32812" idx="0"/>
          </p:cNvCxnSpPr>
          <p:nvPr/>
        </p:nvCxnSpPr>
        <p:spPr bwMode="auto">
          <a:xfrm>
            <a:off x="4768850" y="3695700"/>
            <a:ext cx="0" cy="125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03" name="AutoShape 34"/>
          <p:cNvCxnSpPr>
            <a:cxnSpLocks noChangeAspect="1" noChangeShapeType="1"/>
            <a:stCxn id="32812" idx="3"/>
            <a:endCxn id="32816" idx="0"/>
          </p:cNvCxnSpPr>
          <p:nvPr/>
        </p:nvCxnSpPr>
        <p:spPr bwMode="auto">
          <a:xfrm>
            <a:off x="5070475" y="4021138"/>
            <a:ext cx="303213" cy="3444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804" name="AutoShape 35"/>
          <p:cNvCxnSpPr>
            <a:cxnSpLocks noChangeAspect="1" noChangeShapeType="1"/>
            <a:stCxn id="32812" idx="1"/>
            <a:endCxn id="32815" idx="0"/>
          </p:cNvCxnSpPr>
          <p:nvPr/>
        </p:nvCxnSpPr>
        <p:spPr bwMode="auto">
          <a:xfrm rot="10800000" flipV="1">
            <a:off x="4164013" y="4021138"/>
            <a:ext cx="303212" cy="3444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805" name="AutoShape 36"/>
          <p:cNvCxnSpPr>
            <a:cxnSpLocks noChangeAspect="1" noChangeShapeType="1"/>
            <a:stCxn id="32816" idx="2"/>
            <a:endCxn id="32813" idx="0"/>
          </p:cNvCxnSpPr>
          <p:nvPr/>
        </p:nvCxnSpPr>
        <p:spPr bwMode="auto">
          <a:xfrm rot="5400000">
            <a:off x="4931569" y="4455319"/>
            <a:ext cx="279400" cy="604838"/>
          </a:xfrm>
          <a:prstGeom prst="bentConnector3">
            <a:avLst>
              <a:gd name="adj1" fmla="val 494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806" name="AutoShape 37"/>
          <p:cNvCxnSpPr>
            <a:cxnSpLocks noChangeAspect="1" noChangeShapeType="1"/>
            <a:stCxn id="32815" idx="2"/>
            <a:endCxn id="32813" idx="0"/>
          </p:cNvCxnSpPr>
          <p:nvPr/>
        </p:nvCxnSpPr>
        <p:spPr bwMode="auto">
          <a:xfrm rot="16200000" flipH="1">
            <a:off x="4326732" y="4455319"/>
            <a:ext cx="279400" cy="604837"/>
          </a:xfrm>
          <a:prstGeom prst="bentConnector3">
            <a:avLst>
              <a:gd name="adj1" fmla="val 494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807" name="AutoShape 38"/>
          <p:cNvCxnSpPr>
            <a:cxnSpLocks noChangeAspect="1" noChangeShapeType="1"/>
            <a:stCxn id="32812" idx="2"/>
            <a:endCxn id="32814" idx="0"/>
          </p:cNvCxnSpPr>
          <p:nvPr/>
        </p:nvCxnSpPr>
        <p:spPr bwMode="auto">
          <a:xfrm>
            <a:off x="4768850" y="422116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08" name="AutoShape 39"/>
          <p:cNvCxnSpPr>
            <a:cxnSpLocks noChangeAspect="1" noChangeShapeType="1"/>
            <a:stCxn id="32814" idx="2"/>
            <a:endCxn id="32813" idx="0"/>
          </p:cNvCxnSpPr>
          <p:nvPr/>
        </p:nvCxnSpPr>
        <p:spPr bwMode="auto">
          <a:xfrm>
            <a:off x="4768850" y="4616450"/>
            <a:ext cx="0" cy="280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809" name="Text Box 40"/>
          <p:cNvSpPr txBox="1">
            <a:spLocks noChangeArrowheads="1"/>
          </p:cNvSpPr>
          <p:nvPr/>
        </p:nvSpPr>
        <p:spPr bwMode="auto">
          <a:xfrm>
            <a:off x="4570413" y="4151313"/>
            <a:ext cx="88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000"/>
              <a:t>2</a:t>
            </a:r>
          </a:p>
        </p:txBody>
      </p:sp>
      <p:sp>
        <p:nvSpPr>
          <p:cNvPr id="32810" name="Text Box 41"/>
          <p:cNvSpPr txBox="1">
            <a:spLocks noChangeArrowheads="1"/>
          </p:cNvSpPr>
          <p:nvPr/>
        </p:nvSpPr>
        <p:spPr bwMode="auto">
          <a:xfrm>
            <a:off x="4343400" y="3821113"/>
            <a:ext cx="88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000"/>
              <a:t>1</a:t>
            </a:r>
          </a:p>
        </p:txBody>
      </p:sp>
      <p:sp>
        <p:nvSpPr>
          <p:cNvPr id="32811" name="Text Box 42"/>
          <p:cNvSpPr txBox="1">
            <a:spLocks noChangeArrowheads="1"/>
          </p:cNvSpPr>
          <p:nvPr/>
        </p:nvSpPr>
        <p:spPr bwMode="auto">
          <a:xfrm>
            <a:off x="5102225" y="3821113"/>
            <a:ext cx="88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000"/>
              <a:t>3</a:t>
            </a:r>
          </a:p>
        </p:txBody>
      </p:sp>
      <p:sp>
        <p:nvSpPr>
          <p:cNvPr id="32812" name="AutoShape 43"/>
          <p:cNvSpPr>
            <a:spLocks noChangeAspect="1" noChangeArrowheads="1"/>
          </p:cNvSpPr>
          <p:nvPr/>
        </p:nvSpPr>
        <p:spPr bwMode="auto">
          <a:xfrm>
            <a:off x="4467225" y="3821113"/>
            <a:ext cx="603250" cy="40005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54864" bIns="0" anchor="ctr"/>
          <a:lstStyle/>
          <a:p>
            <a:pPr algn="ctr"/>
            <a:r>
              <a:rPr lang="en-US" sz="1000"/>
              <a:t>expr1</a:t>
            </a:r>
          </a:p>
          <a:p>
            <a:pPr algn="ctr"/>
            <a:r>
              <a:rPr lang="en-US" sz="1000"/>
              <a:t>?</a:t>
            </a:r>
          </a:p>
        </p:txBody>
      </p:sp>
      <p:sp>
        <p:nvSpPr>
          <p:cNvPr id="32813" name="AutoShape 44"/>
          <p:cNvSpPr>
            <a:spLocks noChangeArrowheads="1"/>
          </p:cNvSpPr>
          <p:nvPr/>
        </p:nvSpPr>
        <p:spPr bwMode="auto">
          <a:xfrm>
            <a:off x="4535488" y="4897438"/>
            <a:ext cx="466725" cy="25241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statm5</a:t>
            </a:r>
          </a:p>
        </p:txBody>
      </p:sp>
      <p:sp>
        <p:nvSpPr>
          <p:cNvPr id="32814" name="AutoShape 45"/>
          <p:cNvSpPr>
            <a:spLocks noChangeArrowheads="1"/>
          </p:cNvSpPr>
          <p:nvPr/>
        </p:nvSpPr>
        <p:spPr bwMode="auto">
          <a:xfrm>
            <a:off x="4535488" y="4364038"/>
            <a:ext cx="466725" cy="25241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statm3</a:t>
            </a:r>
          </a:p>
        </p:txBody>
      </p:sp>
      <p:sp>
        <p:nvSpPr>
          <p:cNvPr id="32815" name="AutoShape 46"/>
          <p:cNvSpPr>
            <a:spLocks noChangeArrowheads="1"/>
          </p:cNvSpPr>
          <p:nvPr/>
        </p:nvSpPr>
        <p:spPr bwMode="auto">
          <a:xfrm>
            <a:off x="3930650" y="4365625"/>
            <a:ext cx="466725" cy="25241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statm2</a:t>
            </a:r>
          </a:p>
        </p:txBody>
      </p:sp>
      <p:sp>
        <p:nvSpPr>
          <p:cNvPr id="32816" name="AutoShape 47"/>
          <p:cNvSpPr>
            <a:spLocks noChangeArrowheads="1"/>
          </p:cNvSpPr>
          <p:nvPr/>
        </p:nvSpPr>
        <p:spPr bwMode="auto">
          <a:xfrm>
            <a:off x="5140325" y="4365625"/>
            <a:ext cx="466725" cy="25241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statm4</a:t>
            </a:r>
          </a:p>
        </p:txBody>
      </p:sp>
      <p:cxnSp>
        <p:nvCxnSpPr>
          <p:cNvPr id="32817" name="AutoShape 49"/>
          <p:cNvCxnSpPr>
            <a:cxnSpLocks noChangeShapeType="1"/>
            <a:stCxn id="32821" idx="2"/>
            <a:endCxn id="32822" idx="0"/>
          </p:cNvCxnSpPr>
          <p:nvPr/>
        </p:nvCxnSpPr>
        <p:spPr bwMode="auto">
          <a:xfrm rot="10800000" flipV="1">
            <a:off x="6353175" y="2592388"/>
            <a:ext cx="231775" cy="2524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18" name="AutoShape 51"/>
          <p:cNvCxnSpPr>
            <a:cxnSpLocks noChangeShapeType="1"/>
            <a:stCxn id="32821" idx="6"/>
            <a:endCxn id="32823" idx="0"/>
          </p:cNvCxnSpPr>
          <p:nvPr/>
        </p:nvCxnSpPr>
        <p:spPr bwMode="auto">
          <a:xfrm>
            <a:off x="6813550" y="2592388"/>
            <a:ext cx="233363" cy="2524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19" name="AutoShape 52"/>
          <p:cNvCxnSpPr>
            <a:cxnSpLocks noChangeShapeType="1"/>
            <a:stCxn id="32822" idx="4"/>
            <a:endCxn id="32824" idx="1"/>
          </p:cNvCxnSpPr>
          <p:nvPr/>
        </p:nvCxnSpPr>
        <p:spPr bwMode="auto">
          <a:xfrm rot="16200000" flipH="1">
            <a:off x="6329363" y="3097212"/>
            <a:ext cx="312738" cy="265113"/>
          </a:xfrm>
          <a:prstGeom prst="curvedConnector3">
            <a:avLst>
              <a:gd name="adj1" fmla="val 4467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20" name="AutoShape 53"/>
          <p:cNvCxnSpPr>
            <a:cxnSpLocks noChangeShapeType="1"/>
            <a:stCxn id="32823" idx="4"/>
            <a:endCxn id="32824" idx="7"/>
          </p:cNvCxnSpPr>
          <p:nvPr/>
        </p:nvCxnSpPr>
        <p:spPr bwMode="auto">
          <a:xfrm rot="5400000">
            <a:off x="6757194" y="3096419"/>
            <a:ext cx="312738" cy="266700"/>
          </a:xfrm>
          <a:prstGeom prst="curvedConnector3">
            <a:avLst>
              <a:gd name="adj1" fmla="val 4467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821" name="Oval 54"/>
          <p:cNvSpPr>
            <a:spLocks noChangeAspect="1" noChangeArrowheads="1"/>
          </p:cNvSpPr>
          <p:nvPr/>
        </p:nvSpPr>
        <p:spPr bwMode="auto">
          <a:xfrm>
            <a:off x="6584950" y="24780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/>
              <a:t>n1</a:t>
            </a:r>
          </a:p>
        </p:txBody>
      </p:sp>
      <p:sp>
        <p:nvSpPr>
          <p:cNvPr id="32822" name="Oval 55"/>
          <p:cNvSpPr>
            <a:spLocks noChangeAspect="1" noChangeArrowheads="1"/>
          </p:cNvSpPr>
          <p:nvPr/>
        </p:nvSpPr>
        <p:spPr bwMode="auto">
          <a:xfrm>
            <a:off x="6238875" y="2844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/>
              <a:t>n2</a:t>
            </a:r>
          </a:p>
        </p:txBody>
      </p:sp>
      <p:sp>
        <p:nvSpPr>
          <p:cNvPr id="32823" name="Oval 56"/>
          <p:cNvSpPr>
            <a:spLocks noChangeAspect="1" noChangeArrowheads="1"/>
          </p:cNvSpPr>
          <p:nvPr/>
        </p:nvSpPr>
        <p:spPr bwMode="auto">
          <a:xfrm>
            <a:off x="6932613" y="2844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/>
              <a:t>n3</a:t>
            </a:r>
          </a:p>
        </p:txBody>
      </p:sp>
      <p:sp>
        <p:nvSpPr>
          <p:cNvPr id="32824" name="Oval 57"/>
          <p:cNvSpPr>
            <a:spLocks noChangeAspect="1" noChangeArrowheads="1"/>
          </p:cNvSpPr>
          <p:nvPr/>
        </p:nvSpPr>
        <p:spPr bwMode="auto">
          <a:xfrm>
            <a:off x="6584950" y="3352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/>
              <a:t>n4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6211888" y="3792538"/>
            <a:ext cx="979487" cy="1260475"/>
            <a:chOff x="3382" y="2224"/>
            <a:chExt cx="617" cy="794"/>
          </a:xfrm>
        </p:grpSpPr>
        <p:cxnSp>
          <p:nvCxnSpPr>
            <p:cNvPr id="32845" name="AutoShape 59"/>
            <p:cNvCxnSpPr>
              <a:cxnSpLocks noChangeShapeType="1"/>
              <a:stCxn id="32852" idx="2"/>
              <a:endCxn id="32853" idx="0"/>
            </p:cNvCxnSpPr>
            <p:nvPr/>
          </p:nvCxnSpPr>
          <p:spPr bwMode="auto">
            <a:xfrm rot="10800000" flipV="1">
              <a:off x="3454" y="2395"/>
              <a:ext cx="164" cy="15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46" name="AutoShape 60"/>
            <p:cNvCxnSpPr>
              <a:cxnSpLocks noChangeShapeType="1"/>
              <a:endCxn id="32852" idx="0"/>
            </p:cNvCxnSpPr>
            <p:nvPr/>
          </p:nvCxnSpPr>
          <p:spPr bwMode="auto">
            <a:xfrm>
              <a:off x="3690" y="2224"/>
              <a:ext cx="0" cy="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47" name="AutoShape 61"/>
            <p:cNvCxnSpPr>
              <a:cxnSpLocks noChangeShapeType="1"/>
              <a:stCxn id="32852" idx="6"/>
              <a:endCxn id="32854" idx="0"/>
            </p:cNvCxnSpPr>
            <p:nvPr/>
          </p:nvCxnSpPr>
          <p:spPr bwMode="auto">
            <a:xfrm>
              <a:off x="3762" y="2395"/>
              <a:ext cx="165" cy="15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48" name="AutoShape 62"/>
            <p:cNvCxnSpPr>
              <a:cxnSpLocks noChangeShapeType="1"/>
              <a:stCxn id="32853" idx="4"/>
              <a:endCxn id="32855" idx="1"/>
            </p:cNvCxnSpPr>
            <p:nvPr/>
          </p:nvCxnSpPr>
          <p:spPr bwMode="auto">
            <a:xfrm rot="16200000" flipH="1">
              <a:off x="3448" y="2704"/>
              <a:ext cx="197" cy="185"/>
            </a:xfrm>
            <a:prstGeom prst="curvedConnector3">
              <a:avLst>
                <a:gd name="adj1" fmla="val 4467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49" name="AutoShape 63"/>
            <p:cNvCxnSpPr>
              <a:cxnSpLocks noChangeShapeType="1"/>
              <a:stCxn id="32854" idx="4"/>
              <a:endCxn id="32855" idx="7"/>
            </p:cNvCxnSpPr>
            <p:nvPr/>
          </p:nvCxnSpPr>
          <p:spPr bwMode="auto">
            <a:xfrm rot="5400000">
              <a:off x="3736" y="2703"/>
              <a:ext cx="197" cy="186"/>
            </a:xfrm>
            <a:prstGeom prst="curvedConnector3">
              <a:avLst>
                <a:gd name="adj1" fmla="val 4467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50" name="AutoShape 64"/>
            <p:cNvCxnSpPr>
              <a:cxnSpLocks noChangeShapeType="1"/>
              <a:stCxn id="32852" idx="4"/>
              <a:endCxn id="32856" idx="0"/>
            </p:cNvCxnSpPr>
            <p:nvPr/>
          </p:nvCxnSpPr>
          <p:spPr bwMode="auto">
            <a:xfrm>
              <a:off x="3690" y="2467"/>
              <a:ext cx="0" cy="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51" name="AutoShape 65"/>
            <p:cNvCxnSpPr>
              <a:cxnSpLocks noChangeShapeType="1"/>
              <a:stCxn id="32856" idx="4"/>
              <a:endCxn id="32855" idx="0"/>
            </p:cNvCxnSpPr>
            <p:nvPr/>
          </p:nvCxnSpPr>
          <p:spPr bwMode="auto">
            <a:xfrm>
              <a:off x="3690" y="2698"/>
              <a:ext cx="0" cy="1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2852" name="Oval 66"/>
            <p:cNvSpPr>
              <a:spLocks noChangeAspect="1" noChangeArrowheads="1"/>
            </p:cNvSpPr>
            <p:nvPr/>
          </p:nvSpPr>
          <p:spPr bwMode="auto">
            <a:xfrm>
              <a:off x="3618" y="2323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/>
                <a:t>n1</a:t>
              </a:r>
            </a:p>
          </p:txBody>
        </p:sp>
        <p:sp>
          <p:nvSpPr>
            <p:cNvPr id="32853" name="Oval 67"/>
            <p:cNvSpPr>
              <a:spLocks noChangeAspect="1" noChangeArrowheads="1"/>
            </p:cNvSpPr>
            <p:nvPr/>
          </p:nvSpPr>
          <p:spPr bwMode="auto">
            <a:xfrm>
              <a:off x="3382" y="255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/>
                <a:t>n2</a:t>
              </a:r>
            </a:p>
          </p:txBody>
        </p:sp>
        <p:sp>
          <p:nvSpPr>
            <p:cNvPr id="32854" name="Oval 68"/>
            <p:cNvSpPr>
              <a:spLocks noChangeAspect="1" noChangeArrowheads="1"/>
            </p:cNvSpPr>
            <p:nvPr/>
          </p:nvSpPr>
          <p:spPr bwMode="auto">
            <a:xfrm>
              <a:off x="3855" y="255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/>
                <a:t>n4</a:t>
              </a:r>
            </a:p>
          </p:txBody>
        </p:sp>
        <p:sp>
          <p:nvSpPr>
            <p:cNvPr id="32855" name="Oval 69"/>
            <p:cNvSpPr>
              <a:spLocks noChangeAspect="1" noChangeArrowheads="1"/>
            </p:cNvSpPr>
            <p:nvPr/>
          </p:nvSpPr>
          <p:spPr bwMode="auto">
            <a:xfrm>
              <a:off x="3618" y="287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/>
                <a:t>n5</a:t>
              </a:r>
            </a:p>
          </p:txBody>
        </p:sp>
        <p:sp>
          <p:nvSpPr>
            <p:cNvPr id="32856" name="Oval 70"/>
            <p:cNvSpPr>
              <a:spLocks noChangeAspect="1" noChangeArrowheads="1"/>
            </p:cNvSpPr>
            <p:nvPr/>
          </p:nvSpPr>
          <p:spPr bwMode="auto">
            <a:xfrm>
              <a:off x="3618" y="255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/>
                <a:t>n3</a:t>
              </a:r>
            </a:p>
          </p:txBody>
        </p:sp>
      </p:grpSp>
      <p:cxnSp>
        <p:nvCxnSpPr>
          <p:cNvPr id="32826" name="AutoShape 71"/>
          <p:cNvCxnSpPr>
            <a:cxnSpLocks noChangeAspect="1" noChangeShapeType="1"/>
            <a:stCxn id="32834" idx="2"/>
            <a:endCxn id="32832" idx="0"/>
          </p:cNvCxnSpPr>
          <p:nvPr/>
        </p:nvCxnSpPr>
        <p:spPr bwMode="auto">
          <a:xfrm>
            <a:off x="4768850" y="5688013"/>
            <a:ext cx="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27" name="AutoShape 72"/>
          <p:cNvCxnSpPr>
            <a:cxnSpLocks noChangeAspect="1" noChangeShapeType="1"/>
            <a:stCxn id="32832" idx="1"/>
            <a:endCxn id="32834" idx="1"/>
          </p:cNvCxnSpPr>
          <p:nvPr/>
        </p:nvCxnSpPr>
        <p:spPr bwMode="auto">
          <a:xfrm rot="10800000" flipH="1">
            <a:off x="4467225" y="5562600"/>
            <a:ext cx="68263" cy="482600"/>
          </a:xfrm>
          <a:prstGeom prst="bentConnector3">
            <a:avLst>
              <a:gd name="adj1" fmla="val -33488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2828" name="Text Box 73"/>
          <p:cNvSpPr txBox="1">
            <a:spLocks noChangeArrowheads="1"/>
          </p:cNvSpPr>
          <p:nvPr/>
        </p:nvSpPr>
        <p:spPr bwMode="auto">
          <a:xfrm>
            <a:off x="4416425" y="5846763"/>
            <a:ext cx="96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000"/>
              <a:t>T</a:t>
            </a:r>
          </a:p>
        </p:txBody>
      </p:sp>
      <p:sp>
        <p:nvSpPr>
          <p:cNvPr id="32829" name="Text Box 74"/>
          <p:cNvSpPr txBox="1">
            <a:spLocks noChangeArrowheads="1"/>
          </p:cNvSpPr>
          <p:nvPr/>
        </p:nvSpPr>
        <p:spPr bwMode="auto">
          <a:xfrm>
            <a:off x="4635500" y="6216650"/>
            <a:ext cx="96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0" rIns="9144" bIns="0">
            <a:spAutoFit/>
          </a:bodyPr>
          <a:lstStyle/>
          <a:p>
            <a:r>
              <a:rPr lang="en-US" sz="1000"/>
              <a:t>F</a:t>
            </a:r>
          </a:p>
        </p:txBody>
      </p:sp>
      <p:cxnSp>
        <p:nvCxnSpPr>
          <p:cNvPr id="32830" name="AutoShape 75"/>
          <p:cNvCxnSpPr>
            <a:cxnSpLocks noChangeAspect="1" noChangeShapeType="1"/>
            <a:stCxn id="32832" idx="2"/>
            <a:endCxn id="32833" idx="0"/>
          </p:cNvCxnSpPr>
          <p:nvPr/>
        </p:nvCxnSpPr>
        <p:spPr bwMode="auto">
          <a:xfrm>
            <a:off x="4768850" y="6245225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831" name="AutoShape 76"/>
          <p:cNvCxnSpPr>
            <a:cxnSpLocks noChangeAspect="1" noChangeShapeType="1"/>
            <a:endCxn id="32834" idx="0"/>
          </p:cNvCxnSpPr>
          <p:nvPr/>
        </p:nvCxnSpPr>
        <p:spPr bwMode="auto">
          <a:xfrm>
            <a:off x="4768850" y="5256213"/>
            <a:ext cx="0" cy="17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832" name="AutoShape 77"/>
          <p:cNvSpPr>
            <a:spLocks noChangeAspect="1" noChangeArrowheads="1"/>
          </p:cNvSpPr>
          <p:nvPr/>
        </p:nvSpPr>
        <p:spPr bwMode="auto">
          <a:xfrm>
            <a:off x="4467225" y="5845175"/>
            <a:ext cx="603250" cy="40005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54864" bIns="0" anchor="ctr"/>
          <a:lstStyle/>
          <a:p>
            <a:pPr algn="ctr"/>
            <a:r>
              <a:rPr lang="en-US" sz="1000"/>
              <a:t>expr2</a:t>
            </a:r>
          </a:p>
          <a:p>
            <a:pPr algn="ctr"/>
            <a:r>
              <a:rPr lang="en-US" sz="1000"/>
              <a:t>?</a:t>
            </a:r>
          </a:p>
        </p:txBody>
      </p:sp>
      <p:sp>
        <p:nvSpPr>
          <p:cNvPr id="32833" name="AutoShape 78"/>
          <p:cNvSpPr>
            <a:spLocks noChangeArrowheads="1"/>
          </p:cNvSpPr>
          <p:nvPr/>
        </p:nvSpPr>
        <p:spPr bwMode="auto">
          <a:xfrm>
            <a:off x="4535488" y="6464300"/>
            <a:ext cx="466725" cy="25241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statm3</a:t>
            </a:r>
          </a:p>
        </p:txBody>
      </p:sp>
      <p:sp>
        <p:nvSpPr>
          <p:cNvPr id="32834" name="AutoShape 79"/>
          <p:cNvSpPr>
            <a:spLocks noChangeArrowheads="1"/>
          </p:cNvSpPr>
          <p:nvPr/>
        </p:nvSpPr>
        <p:spPr bwMode="auto">
          <a:xfrm>
            <a:off x="4535488" y="5435600"/>
            <a:ext cx="466725" cy="25241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statm1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6588125" y="5356225"/>
            <a:ext cx="228600" cy="1260475"/>
            <a:chOff x="3619" y="3209"/>
            <a:chExt cx="144" cy="794"/>
          </a:xfrm>
        </p:grpSpPr>
        <p:cxnSp>
          <p:nvCxnSpPr>
            <p:cNvPr id="32838" name="AutoShape 81"/>
            <p:cNvCxnSpPr>
              <a:cxnSpLocks noChangeShapeType="1"/>
              <a:stCxn id="32843" idx="2"/>
              <a:endCxn id="32842" idx="2"/>
            </p:cNvCxnSpPr>
            <p:nvPr/>
          </p:nvCxnSpPr>
          <p:spPr bwMode="auto">
            <a:xfrm rot="10800000" flipH="1">
              <a:off x="3619" y="3380"/>
              <a:ext cx="1" cy="297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39" name="AutoShape 82"/>
            <p:cNvCxnSpPr>
              <a:cxnSpLocks noChangeShapeType="1"/>
              <a:endCxn id="32842" idx="0"/>
            </p:cNvCxnSpPr>
            <p:nvPr/>
          </p:nvCxnSpPr>
          <p:spPr bwMode="auto">
            <a:xfrm>
              <a:off x="3691" y="3209"/>
              <a:ext cx="0" cy="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40" name="AutoShape 83"/>
            <p:cNvCxnSpPr>
              <a:cxnSpLocks noChangeShapeType="1"/>
              <a:stCxn id="32842" idx="4"/>
              <a:endCxn id="32843" idx="0"/>
            </p:cNvCxnSpPr>
            <p:nvPr/>
          </p:nvCxnSpPr>
          <p:spPr bwMode="auto">
            <a:xfrm>
              <a:off x="3691" y="3452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41" name="AutoShape 84"/>
            <p:cNvCxnSpPr>
              <a:cxnSpLocks noChangeShapeType="1"/>
              <a:stCxn id="32843" idx="4"/>
              <a:endCxn id="32844" idx="0"/>
            </p:cNvCxnSpPr>
            <p:nvPr/>
          </p:nvCxnSpPr>
          <p:spPr bwMode="auto">
            <a:xfrm>
              <a:off x="3691" y="3749"/>
              <a:ext cx="0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2842" name="Oval 85"/>
            <p:cNvSpPr>
              <a:spLocks noChangeAspect="1" noChangeArrowheads="1"/>
            </p:cNvSpPr>
            <p:nvPr/>
          </p:nvSpPr>
          <p:spPr bwMode="auto">
            <a:xfrm>
              <a:off x="3619" y="3308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/>
                <a:t>n1</a:t>
              </a:r>
            </a:p>
          </p:txBody>
        </p:sp>
        <p:sp>
          <p:nvSpPr>
            <p:cNvPr id="32843" name="Oval 86"/>
            <p:cNvSpPr>
              <a:spLocks noChangeAspect="1" noChangeArrowheads="1"/>
            </p:cNvSpPr>
            <p:nvPr/>
          </p:nvSpPr>
          <p:spPr bwMode="auto">
            <a:xfrm>
              <a:off x="3619" y="3605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/>
                <a:t>n2</a:t>
              </a:r>
            </a:p>
          </p:txBody>
        </p:sp>
        <p:sp>
          <p:nvSpPr>
            <p:cNvPr id="32844" name="Oval 87"/>
            <p:cNvSpPr>
              <a:spLocks noChangeAspect="1" noChangeArrowheads="1"/>
            </p:cNvSpPr>
            <p:nvPr/>
          </p:nvSpPr>
          <p:spPr bwMode="auto">
            <a:xfrm>
              <a:off x="3619" y="3859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/>
                <a:t>n3</a:t>
              </a:r>
            </a:p>
          </p:txBody>
        </p:sp>
      </p:grpSp>
      <p:sp>
        <p:nvSpPr>
          <p:cNvPr id="32836" name="Line 89"/>
          <p:cNvSpPr>
            <a:spLocks noChangeShapeType="1"/>
          </p:cNvSpPr>
          <p:nvPr/>
        </p:nvSpPr>
        <p:spPr bwMode="auto">
          <a:xfrm>
            <a:off x="6699250" y="23336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2837" name="AutoShape 90"/>
          <p:cNvSpPr>
            <a:spLocks noChangeArrowheads="1"/>
          </p:cNvSpPr>
          <p:nvPr/>
        </p:nvSpPr>
        <p:spPr bwMode="auto">
          <a:xfrm flipV="1">
            <a:off x="6653213" y="2398713"/>
            <a:ext cx="92075" cy="746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Example Paths 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68372802-B017-4BDE-A36A-5D0093D2EF85}" type="slidenum">
              <a:rPr lang="en-US" altLang="ar-SA" sz="160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altLang="ar-SA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34820" name="AutoShape 5"/>
          <p:cNvCxnSpPr>
            <a:cxnSpLocks noChangeShapeType="1"/>
            <a:stCxn id="34830" idx="4"/>
            <a:endCxn id="34831" idx="0"/>
          </p:cNvCxnSpPr>
          <p:nvPr/>
        </p:nvCxnSpPr>
        <p:spPr bwMode="auto">
          <a:xfrm>
            <a:off x="3167063" y="2947988"/>
            <a:ext cx="0" cy="298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21" name="AutoShape 6"/>
          <p:cNvCxnSpPr>
            <a:cxnSpLocks noChangeShapeType="1"/>
            <a:stCxn id="34832" idx="5"/>
            <a:endCxn id="34831" idx="2"/>
          </p:cNvCxnSpPr>
          <p:nvPr/>
        </p:nvCxnSpPr>
        <p:spPr bwMode="auto">
          <a:xfrm>
            <a:off x="2770188" y="3178175"/>
            <a:ext cx="282575" cy="182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254000" y="2173288"/>
            <a:ext cx="1995488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0" rIns="9144" bIns="0">
            <a:spAutoFit/>
          </a:bodyPr>
          <a:lstStyle/>
          <a:p>
            <a:r>
              <a:rPr lang="en-US" sz="1600" b="1">
                <a:latin typeface="Courier New" pitchFamily="49" charset="0"/>
              </a:rPr>
              <a:t>if</a:t>
            </a:r>
            <a:r>
              <a:rPr lang="en-US" sz="1600">
                <a:latin typeface="Courier New" pitchFamily="49" charset="0"/>
              </a:rPr>
              <a:t> expression1 </a:t>
            </a:r>
            <a:r>
              <a:rPr lang="en-US" sz="1600" b="1">
                <a:latin typeface="Courier New" pitchFamily="49" charset="0"/>
              </a:rPr>
              <a:t>then</a:t>
            </a:r>
          </a:p>
          <a:p>
            <a:r>
              <a:rPr lang="en-US" sz="1600">
                <a:latin typeface="Courier New" pitchFamily="49" charset="0"/>
              </a:rPr>
              <a:t>    statement2</a:t>
            </a:r>
          </a:p>
          <a:p>
            <a:r>
              <a:rPr lang="en-US" sz="1600">
                <a:latin typeface="Courier New" pitchFamily="49" charset="0"/>
              </a:rPr>
              <a:t>end if</a:t>
            </a:r>
          </a:p>
          <a:p>
            <a:endParaRPr lang="en-US" sz="1600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do</a:t>
            </a:r>
          </a:p>
          <a:p>
            <a:r>
              <a:rPr lang="en-US" sz="1600">
                <a:latin typeface="Courier New" pitchFamily="49" charset="0"/>
              </a:rPr>
              <a:t>    statement3</a:t>
            </a:r>
          </a:p>
          <a:p>
            <a:r>
              <a:rPr lang="en-US" sz="1600">
                <a:latin typeface="Courier New" pitchFamily="49" charset="0"/>
              </a:rPr>
              <a:t>  </a:t>
            </a:r>
            <a:r>
              <a:rPr lang="en-US" sz="1600" b="1">
                <a:latin typeface="Courier New" pitchFamily="49" charset="0"/>
              </a:rPr>
              <a:t>while</a:t>
            </a:r>
            <a:r>
              <a:rPr lang="en-US" sz="1600">
                <a:latin typeface="Courier New" pitchFamily="49" charset="0"/>
              </a:rPr>
              <a:t> expr4</a:t>
            </a:r>
          </a:p>
          <a:p>
            <a:r>
              <a:rPr lang="en-US" sz="1600">
                <a:latin typeface="Courier New" pitchFamily="49" charset="0"/>
              </a:rPr>
              <a:t>end do</a:t>
            </a:r>
          </a:p>
          <a:p>
            <a:endParaRPr lang="en-US" sz="1600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if</a:t>
            </a:r>
            <a:r>
              <a:rPr lang="en-US" sz="1600">
                <a:latin typeface="Courier New" pitchFamily="49" charset="0"/>
              </a:rPr>
              <a:t> expression5 </a:t>
            </a:r>
            <a:r>
              <a:rPr lang="en-US" sz="1600" b="1">
                <a:latin typeface="Courier New" pitchFamily="49" charset="0"/>
              </a:rPr>
              <a:t>then</a:t>
            </a:r>
          </a:p>
          <a:p>
            <a:r>
              <a:rPr lang="en-US" sz="1600">
                <a:latin typeface="Courier New" pitchFamily="49" charset="0"/>
              </a:rPr>
              <a:t>    statement6</a:t>
            </a:r>
          </a:p>
          <a:p>
            <a:r>
              <a:rPr lang="en-US" sz="1600">
                <a:latin typeface="Courier New" pitchFamily="49" charset="0"/>
              </a:rPr>
              <a:t>end if</a:t>
            </a:r>
          </a:p>
          <a:p>
            <a:r>
              <a:rPr lang="en-US" sz="1600">
                <a:latin typeface="Courier New" pitchFamily="49" charset="0"/>
              </a:rPr>
              <a:t>statement7</a:t>
            </a:r>
          </a:p>
        </p:txBody>
      </p:sp>
      <p:cxnSp>
        <p:nvCxnSpPr>
          <p:cNvPr id="34823" name="AutoShape 8"/>
          <p:cNvCxnSpPr>
            <a:cxnSpLocks noChangeShapeType="1"/>
            <a:stCxn id="34833" idx="6"/>
            <a:endCxn id="34831" idx="6"/>
          </p:cNvCxnSpPr>
          <p:nvPr/>
        </p:nvCxnSpPr>
        <p:spPr bwMode="auto">
          <a:xfrm flipV="1">
            <a:off x="3281363" y="3360738"/>
            <a:ext cx="1587" cy="48895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24" name="AutoShape 9"/>
          <p:cNvCxnSpPr>
            <a:cxnSpLocks noChangeShapeType="1"/>
            <a:stCxn id="34831" idx="4"/>
            <a:endCxn id="34833" idx="0"/>
          </p:cNvCxnSpPr>
          <p:nvPr/>
        </p:nvCxnSpPr>
        <p:spPr bwMode="auto">
          <a:xfrm>
            <a:off x="3167063" y="3475038"/>
            <a:ext cx="0" cy="260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25" name="AutoShape 10"/>
          <p:cNvCxnSpPr>
            <a:cxnSpLocks noChangeShapeType="1"/>
            <a:stCxn id="34833" idx="4"/>
            <a:endCxn id="34834" idx="0"/>
          </p:cNvCxnSpPr>
          <p:nvPr/>
        </p:nvCxnSpPr>
        <p:spPr bwMode="auto">
          <a:xfrm>
            <a:off x="3167063" y="3963988"/>
            <a:ext cx="0" cy="17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26" name="AutoShape 11"/>
          <p:cNvCxnSpPr>
            <a:cxnSpLocks noChangeShapeType="1"/>
            <a:stCxn id="34834" idx="4"/>
            <a:endCxn id="34835" idx="0"/>
          </p:cNvCxnSpPr>
          <p:nvPr/>
        </p:nvCxnSpPr>
        <p:spPr bwMode="auto">
          <a:xfrm>
            <a:off x="3167063" y="4371975"/>
            <a:ext cx="0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27" name="AutoShape 13"/>
          <p:cNvCxnSpPr>
            <a:cxnSpLocks noChangeShapeType="1"/>
            <a:stCxn id="34830" idx="2"/>
            <a:endCxn id="34832" idx="7"/>
          </p:cNvCxnSpPr>
          <p:nvPr/>
        </p:nvCxnSpPr>
        <p:spPr bwMode="auto">
          <a:xfrm flipH="1">
            <a:off x="2770188" y="2833688"/>
            <a:ext cx="282575" cy="182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28" name="AutoShape 14"/>
          <p:cNvCxnSpPr>
            <a:cxnSpLocks noChangeShapeType="1"/>
            <a:stCxn id="34834" idx="2"/>
            <a:endCxn id="34836" idx="7"/>
          </p:cNvCxnSpPr>
          <p:nvPr/>
        </p:nvCxnSpPr>
        <p:spPr bwMode="auto">
          <a:xfrm flipH="1">
            <a:off x="2770188" y="4257675"/>
            <a:ext cx="282575" cy="182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29" name="AutoShape 15"/>
          <p:cNvCxnSpPr>
            <a:cxnSpLocks noChangeShapeType="1"/>
            <a:stCxn id="34836" idx="5"/>
            <a:endCxn id="34835" idx="2"/>
          </p:cNvCxnSpPr>
          <p:nvPr/>
        </p:nvCxnSpPr>
        <p:spPr bwMode="auto">
          <a:xfrm>
            <a:off x="2770188" y="4602163"/>
            <a:ext cx="282575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30" name="Oval 16"/>
          <p:cNvSpPr>
            <a:spLocks noChangeAspect="1" noChangeArrowheads="1"/>
          </p:cNvSpPr>
          <p:nvPr/>
        </p:nvSpPr>
        <p:spPr bwMode="auto">
          <a:xfrm>
            <a:off x="3052763" y="27193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/>
              <a:t>n1</a:t>
            </a:r>
          </a:p>
        </p:txBody>
      </p:sp>
      <p:sp>
        <p:nvSpPr>
          <p:cNvPr id="34831" name="Oval 17"/>
          <p:cNvSpPr>
            <a:spLocks noChangeAspect="1" noChangeArrowheads="1"/>
          </p:cNvSpPr>
          <p:nvPr/>
        </p:nvSpPr>
        <p:spPr bwMode="auto">
          <a:xfrm>
            <a:off x="3052763" y="324643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/>
              <a:t>n3</a:t>
            </a:r>
          </a:p>
        </p:txBody>
      </p:sp>
      <p:sp>
        <p:nvSpPr>
          <p:cNvPr id="34832" name="Oval 18"/>
          <p:cNvSpPr>
            <a:spLocks noChangeAspect="1" noChangeArrowheads="1"/>
          </p:cNvSpPr>
          <p:nvPr/>
        </p:nvSpPr>
        <p:spPr bwMode="auto">
          <a:xfrm>
            <a:off x="2574925" y="2982913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/>
              <a:t>n2</a:t>
            </a:r>
          </a:p>
        </p:txBody>
      </p:sp>
      <p:sp>
        <p:nvSpPr>
          <p:cNvPr id="34833" name="Oval 19"/>
          <p:cNvSpPr>
            <a:spLocks noChangeAspect="1" noChangeArrowheads="1"/>
          </p:cNvSpPr>
          <p:nvPr/>
        </p:nvSpPr>
        <p:spPr bwMode="auto">
          <a:xfrm>
            <a:off x="3052763" y="37353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/>
              <a:t>n4</a:t>
            </a:r>
          </a:p>
        </p:txBody>
      </p:sp>
      <p:sp>
        <p:nvSpPr>
          <p:cNvPr id="34834" name="Oval 20"/>
          <p:cNvSpPr>
            <a:spLocks noChangeAspect="1" noChangeArrowheads="1"/>
          </p:cNvSpPr>
          <p:nvPr/>
        </p:nvSpPr>
        <p:spPr bwMode="auto">
          <a:xfrm>
            <a:off x="3052763" y="4143375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/>
              <a:t>n5</a:t>
            </a:r>
          </a:p>
        </p:txBody>
      </p:sp>
      <p:sp>
        <p:nvSpPr>
          <p:cNvPr id="34835" name="Oval 21"/>
          <p:cNvSpPr>
            <a:spLocks noChangeAspect="1" noChangeArrowheads="1"/>
          </p:cNvSpPr>
          <p:nvPr/>
        </p:nvSpPr>
        <p:spPr bwMode="auto">
          <a:xfrm>
            <a:off x="3052763" y="4672013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/>
              <a:t>n7</a:t>
            </a:r>
          </a:p>
        </p:txBody>
      </p:sp>
      <p:sp>
        <p:nvSpPr>
          <p:cNvPr id="34836" name="Oval 22"/>
          <p:cNvSpPr>
            <a:spLocks noChangeAspect="1" noChangeArrowheads="1"/>
          </p:cNvSpPr>
          <p:nvPr/>
        </p:nvSpPr>
        <p:spPr bwMode="auto">
          <a:xfrm>
            <a:off x="2574925" y="44069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/>
              <a:t>n6</a:t>
            </a:r>
          </a:p>
        </p:txBody>
      </p:sp>
      <p:sp>
        <p:nvSpPr>
          <p:cNvPr id="34837" name="Text Box 23"/>
          <p:cNvSpPr txBox="1">
            <a:spLocks noChangeArrowheads="1"/>
          </p:cNvSpPr>
          <p:nvPr/>
        </p:nvSpPr>
        <p:spPr bwMode="auto">
          <a:xfrm>
            <a:off x="2794000" y="27400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e1</a:t>
            </a:r>
          </a:p>
        </p:txBody>
      </p:sp>
      <p:sp>
        <p:nvSpPr>
          <p:cNvPr id="34838" name="Text Box 24"/>
          <p:cNvSpPr txBox="1">
            <a:spLocks noChangeArrowheads="1"/>
          </p:cNvSpPr>
          <p:nvPr/>
        </p:nvSpPr>
        <p:spPr bwMode="auto">
          <a:xfrm>
            <a:off x="2794000" y="32845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e2</a:t>
            </a:r>
          </a:p>
        </p:txBody>
      </p:sp>
      <p:sp>
        <p:nvSpPr>
          <p:cNvPr id="34839" name="Text Box 25"/>
          <p:cNvSpPr txBox="1">
            <a:spLocks noChangeArrowheads="1"/>
          </p:cNvSpPr>
          <p:nvPr/>
        </p:nvSpPr>
        <p:spPr bwMode="auto">
          <a:xfrm>
            <a:off x="3262313" y="29892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e3</a:t>
            </a:r>
          </a:p>
        </p:txBody>
      </p:sp>
      <p:sp>
        <p:nvSpPr>
          <p:cNvPr id="34840" name="Text Box 26"/>
          <p:cNvSpPr txBox="1">
            <a:spLocks noChangeArrowheads="1"/>
          </p:cNvSpPr>
          <p:nvPr/>
        </p:nvSpPr>
        <p:spPr bwMode="auto">
          <a:xfrm>
            <a:off x="2946400" y="34972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e4</a:t>
            </a:r>
          </a:p>
        </p:txBody>
      </p:sp>
      <p:sp>
        <p:nvSpPr>
          <p:cNvPr id="34841" name="Text Box 27"/>
          <p:cNvSpPr txBox="1">
            <a:spLocks noChangeArrowheads="1"/>
          </p:cNvSpPr>
          <p:nvPr/>
        </p:nvSpPr>
        <p:spPr bwMode="auto">
          <a:xfrm>
            <a:off x="3570288" y="35290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e5</a:t>
            </a:r>
          </a:p>
        </p:txBody>
      </p:sp>
      <p:sp>
        <p:nvSpPr>
          <p:cNvPr id="34842" name="Text Box 28"/>
          <p:cNvSpPr txBox="1">
            <a:spLocks noChangeArrowheads="1"/>
          </p:cNvSpPr>
          <p:nvPr/>
        </p:nvSpPr>
        <p:spPr bwMode="auto">
          <a:xfrm>
            <a:off x="3262313" y="39370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e6</a:t>
            </a:r>
          </a:p>
        </p:txBody>
      </p:sp>
      <p:sp>
        <p:nvSpPr>
          <p:cNvPr id="34843" name="Text Box 29"/>
          <p:cNvSpPr txBox="1">
            <a:spLocks noChangeArrowheads="1"/>
          </p:cNvSpPr>
          <p:nvPr/>
        </p:nvSpPr>
        <p:spPr bwMode="auto">
          <a:xfrm>
            <a:off x="2794000" y="41719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e7</a:t>
            </a:r>
          </a:p>
        </p:txBody>
      </p:sp>
      <p:sp>
        <p:nvSpPr>
          <p:cNvPr id="34844" name="Text Box 30"/>
          <p:cNvSpPr txBox="1">
            <a:spLocks noChangeArrowheads="1"/>
          </p:cNvSpPr>
          <p:nvPr/>
        </p:nvSpPr>
        <p:spPr bwMode="auto">
          <a:xfrm>
            <a:off x="2794000" y="47053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e8</a:t>
            </a:r>
          </a:p>
        </p:txBody>
      </p:sp>
      <p:sp>
        <p:nvSpPr>
          <p:cNvPr id="34845" name="Text Box 31"/>
          <p:cNvSpPr txBox="1">
            <a:spLocks noChangeArrowheads="1"/>
          </p:cNvSpPr>
          <p:nvPr/>
        </p:nvSpPr>
        <p:spPr bwMode="auto">
          <a:xfrm>
            <a:off x="3262313" y="44132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e9</a:t>
            </a:r>
          </a:p>
        </p:txBody>
      </p:sp>
      <p:sp>
        <p:nvSpPr>
          <p:cNvPr id="34848" name="Rectangle 66"/>
          <p:cNvSpPr>
            <a:spLocks noChangeArrowheads="1"/>
          </p:cNvSpPr>
          <p:nvPr/>
        </p:nvSpPr>
        <p:spPr bwMode="auto">
          <a:xfrm>
            <a:off x="3182938" y="5360988"/>
            <a:ext cx="4327525" cy="3444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45720" tIns="18288" rIns="45720" bIns="1828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ar-SA" sz="2000"/>
              <a:t>V(G) = e – n + 2 = 9 – 7 + 2 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36867" name="Content Placeholder 4" descr="Screen shot 2013-11-25 at 6.52.4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52744" t="8031" b="19724"/>
          <a:stretch>
            <a:fillRect/>
          </a:stretch>
        </p:blipFill>
        <p:spPr>
          <a:xfrm>
            <a:off x="835025" y="2160588"/>
            <a:ext cx="3917950" cy="3706812"/>
          </a:xfrm>
        </p:spPr>
      </p:pic>
      <p:sp>
        <p:nvSpPr>
          <p:cNvPr id="3686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17A8BEBC-6469-41BE-9D50-FB7953F438FE}" type="slidenum">
              <a:rPr lang="en-US" altLang="ar-SA" sz="160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altLang="ar-SA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1" name="Content Placeholder 4" descr="Screen shot 2013-11-25 at 6.52.4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8031" r="43639" b="3342"/>
          <a:stretch>
            <a:fillRect/>
          </a:stretch>
        </p:blipFill>
        <p:spPr>
          <a:xfrm>
            <a:off x="0" y="2133600"/>
            <a:ext cx="4365625" cy="3892550"/>
          </a:xfrm>
        </p:spPr>
      </p:pic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B613BAC-F0E1-49C7-9F20-A24C1B561EB4}" type="slidenum">
              <a:rPr lang="en-US" altLang="ar-SA" sz="160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altLang="ar-SA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4500563" y="2212975"/>
            <a:ext cx="4408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ar-SA" sz="2400">
                <a:latin typeface="Times New Roman" pitchFamily="18" charset="0"/>
              </a:rPr>
              <a:t>V=e-n+2=11-9+2=4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5" name="Content Placeholder 4" descr="Screen shot 2013-11-25 at 6.57.03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15790" r="48222" b="11667"/>
          <a:stretch>
            <a:fillRect/>
          </a:stretch>
        </p:blipFill>
        <p:spPr>
          <a:xfrm>
            <a:off x="490538" y="2286000"/>
            <a:ext cx="5259387" cy="3602038"/>
          </a:xfrm>
        </p:spPr>
      </p:pic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B5CDB7BE-7640-43D1-A11A-54E1D48B033E}" type="slidenum">
              <a:rPr lang="en-US" altLang="ar-SA" sz="160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altLang="ar-SA" sz="1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Test </a:t>
            </a:r>
            <a:r>
              <a:rPr lang="en-US" dirty="0" err="1" smtClean="0"/>
              <a:t>Charactaristics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SA" sz="2000" smtClean="0"/>
              <a:t>A good test has a high probability of finding an error</a:t>
            </a:r>
          </a:p>
          <a:p>
            <a:pPr lvl="1" algn="l" rtl="0"/>
            <a:r>
              <a:rPr lang="en-US" altLang="ar-SA" sz="1800" smtClean="0"/>
              <a:t>The tester must understand the software and how it might fail</a:t>
            </a:r>
          </a:p>
          <a:p>
            <a:pPr algn="l" rtl="0"/>
            <a:r>
              <a:rPr lang="en-US" altLang="ar-SA" sz="2000" smtClean="0"/>
              <a:t>A good test is not redundant</a:t>
            </a:r>
          </a:p>
          <a:p>
            <a:pPr lvl="1" algn="l" rtl="0"/>
            <a:r>
              <a:rPr lang="en-US" altLang="ar-SA" sz="1800" smtClean="0"/>
              <a:t>Testing time is limited; one test should not serve the same purpose as another test</a:t>
            </a:r>
          </a:p>
          <a:p>
            <a:pPr algn="l" rtl="0"/>
            <a:r>
              <a:rPr lang="en-US" altLang="ar-SA" sz="2000" smtClean="0"/>
              <a:t>A good test should be “best of breed”</a:t>
            </a:r>
          </a:p>
          <a:p>
            <a:pPr lvl="1" algn="l" rtl="0"/>
            <a:r>
              <a:rPr lang="en-US" altLang="ar-SA" sz="1800" smtClean="0"/>
              <a:t>Tests that have the highest likelihood of uncovering a whole class of errors should be used</a:t>
            </a:r>
          </a:p>
          <a:p>
            <a:pPr algn="l" rtl="0"/>
            <a:r>
              <a:rPr lang="en-US" altLang="ar-SA" sz="2000" smtClean="0"/>
              <a:t>A good test should be neither too simple nor too complex</a:t>
            </a:r>
          </a:p>
          <a:p>
            <a:pPr lvl="1" algn="l" rtl="0"/>
            <a:r>
              <a:rPr lang="en-US" altLang="ar-SA" sz="1800" smtClean="0"/>
              <a:t>Each test should be executed separately; combining a series of tests could cause side effects and mask certain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39" name="Content Placeholder 4" descr="Screen shot 2013-11-25 at 6.57.0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51297" t="1314" b="-671"/>
          <a:stretch>
            <a:fillRect/>
          </a:stretch>
        </p:blipFill>
        <p:spPr>
          <a:xfrm>
            <a:off x="327025" y="2443163"/>
            <a:ext cx="4044950" cy="4033837"/>
          </a:xfrm>
        </p:spPr>
      </p:pic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9B5BBC7-CEAB-43FF-B8AB-07EE9F821C50}" type="slidenum">
              <a:rPr lang="en-US" altLang="ar-SA" sz="160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altLang="ar-SA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583113" y="2212975"/>
            <a:ext cx="4408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ar-SA" sz="2400">
                <a:latin typeface="Times New Roman" pitchFamily="18" charset="0"/>
              </a:rPr>
              <a:t>V=e-n+2=11-9+2=4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700" y="685800"/>
            <a:ext cx="8824899" cy="549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64"/>
            <a:ext cx="8973079" cy="599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8196"/>
            <a:ext cx="8899777" cy="625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SA" dirty="0"/>
              <a:t>Characteristics of Testable Software</a:t>
            </a:r>
            <a:endParaRPr lang="ar-SA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SA" sz="2000" smtClean="0"/>
              <a:t>Operable</a:t>
            </a:r>
          </a:p>
          <a:p>
            <a:pPr lvl="1" algn="l" rtl="0"/>
            <a:r>
              <a:rPr lang="en-US" altLang="ar-SA" sz="1800" smtClean="0"/>
              <a:t>The better it works (i.e., better quality), the easier it is to test</a:t>
            </a:r>
          </a:p>
          <a:p>
            <a:pPr algn="l" rtl="0"/>
            <a:r>
              <a:rPr lang="en-US" altLang="ar-SA" sz="2000" smtClean="0"/>
              <a:t>Observable</a:t>
            </a:r>
          </a:p>
          <a:p>
            <a:pPr lvl="1" algn="l" rtl="0"/>
            <a:r>
              <a:rPr lang="en-US" altLang="ar-SA" sz="1800" smtClean="0"/>
              <a:t>Incorrect output is easily identified; internal errors are automatically detected</a:t>
            </a:r>
          </a:p>
          <a:p>
            <a:pPr algn="l" rtl="0"/>
            <a:r>
              <a:rPr lang="en-US" altLang="ar-SA" sz="2000" smtClean="0"/>
              <a:t>Controllable</a:t>
            </a:r>
          </a:p>
          <a:p>
            <a:pPr lvl="1" algn="l" rtl="0"/>
            <a:r>
              <a:rPr lang="en-US" altLang="ar-SA" sz="1800" smtClean="0"/>
              <a:t>The states and variables of the software can be controlled directly by the tester</a:t>
            </a:r>
          </a:p>
          <a:p>
            <a:pPr algn="l" rtl="0"/>
            <a:r>
              <a:rPr lang="en-US" altLang="ar-SA" sz="2000" smtClean="0"/>
              <a:t>Decomposable</a:t>
            </a:r>
          </a:p>
          <a:p>
            <a:pPr lvl="1" algn="l" rtl="0"/>
            <a:r>
              <a:rPr lang="en-US" altLang="ar-SA" sz="1800" smtClean="0"/>
              <a:t>The software is built from independent modules that can be tested independently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SA" dirty="0"/>
              <a:t>Characteristics of Testable Software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algn="l" rtl="0" fontAlgn="auto">
              <a:defRPr/>
            </a:pPr>
            <a:r>
              <a:rPr lang="en-US" altLang="ar-SA" sz="2000" dirty="0"/>
              <a:t>Simple</a:t>
            </a:r>
          </a:p>
          <a:p>
            <a:pPr marL="411480" lvl="1" indent="-182880" algn="l" rtl="0" fontAlgn="auto">
              <a:defRPr/>
            </a:pPr>
            <a:r>
              <a:rPr lang="en-US" altLang="ar-SA" sz="1800" dirty="0"/>
              <a:t>The program should exhibit functional, structural, and code simplicity</a:t>
            </a:r>
          </a:p>
          <a:p>
            <a:pPr marL="182880" indent="-182880" algn="l" rtl="0" fontAlgn="auto">
              <a:defRPr/>
            </a:pPr>
            <a:r>
              <a:rPr lang="en-US" altLang="ar-SA" sz="2000" dirty="0"/>
              <a:t>Stable</a:t>
            </a:r>
          </a:p>
          <a:p>
            <a:pPr marL="411480" lvl="1" indent="-182880" algn="l" rtl="0" fontAlgn="auto">
              <a:defRPr/>
            </a:pPr>
            <a:r>
              <a:rPr lang="en-US" altLang="ar-SA" sz="1800" dirty="0"/>
              <a:t>Changes to the software during testing are infrequent and do not invalidate existing tests</a:t>
            </a:r>
          </a:p>
          <a:p>
            <a:pPr marL="182880" indent="-182880" algn="l" rtl="0" fontAlgn="auto">
              <a:defRPr/>
            </a:pPr>
            <a:r>
              <a:rPr lang="en-US" altLang="ar-SA" sz="2000" dirty="0"/>
              <a:t>Understandable</a:t>
            </a:r>
          </a:p>
          <a:p>
            <a:pPr marL="411480" lvl="1" indent="-182880" algn="l" rtl="0" fontAlgn="auto">
              <a:defRPr/>
            </a:pPr>
            <a:r>
              <a:rPr lang="en-US" altLang="ar-SA" sz="1800" dirty="0"/>
              <a:t>The architectural design is well understood; documentation is available and organized</a:t>
            </a:r>
          </a:p>
          <a:p>
            <a:pPr marL="0" indent="0" algn="l" rtl="0" fontAlgn="auto">
              <a:buFont typeface="Wingdings" pitchFamily="2" charset="2"/>
              <a:buNone/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Levels of Testing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38400"/>
            <a:ext cx="7010400" cy="3810000"/>
          </a:xfrm>
        </p:spPr>
        <p:txBody>
          <a:bodyPr/>
          <a:lstStyle/>
          <a:p>
            <a:pPr algn="l" rtl="0">
              <a:buFont typeface="Arial" charset="0"/>
              <a:buChar char="•"/>
            </a:pPr>
            <a:r>
              <a:rPr lang="en-US" altLang="ar-SA" sz="2400" smtClean="0">
                <a:latin typeface="Times New Roman" pitchFamily="18" charset="0"/>
                <a:cs typeface="Times New Roman" pitchFamily="18" charset="0"/>
              </a:rPr>
              <a:t>Unit Testing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>
                <a:latin typeface="Times New Roman" pitchFamily="18" charset="0"/>
                <a:cs typeface="Times New Roman" pitchFamily="18" charset="0"/>
              </a:rPr>
              <a:t>Integration Testing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>
                <a:latin typeface="Times New Roman" pitchFamily="18" charset="0"/>
                <a:cs typeface="Times New Roman" pitchFamily="18" charset="0"/>
              </a:rPr>
              <a:t>Validation Testing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>
                <a:latin typeface="Times New Roman" pitchFamily="18" charset="0"/>
                <a:cs typeface="Times New Roman" pitchFamily="18" charset="0"/>
              </a:rPr>
              <a:t>Acceptance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Unit Testing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Algorithms and logic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Data structures (global and local)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Interfaces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Independent paths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Boundary conditions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Error handling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Why Integration Testing Is Necessary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One module can have an adverse effect on another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Subfunctions, when combined, may not produce the desired major function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Interfacing errors not detected in unit testing may appear</a:t>
            </a:r>
          </a:p>
          <a:p>
            <a:pPr algn="l" rtl="0">
              <a:buFont typeface="Arial" charset="0"/>
              <a:buChar char="•"/>
            </a:pPr>
            <a:r>
              <a:rPr lang="en-US" altLang="ar-SA" sz="2400" smtClean="0"/>
              <a:t>Timing problems (in real-time systems) are not detectable by unit testing</a:t>
            </a:r>
          </a:p>
          <a:p>
            <a:pPr algn="l" rtl="0">
              <a:buFont typeface="Arial" charset="0"/>
              <a:buChar char="•"/>
            </a:pPr>
            <a:endParaRPr lang="en-US" altLang="ar-SA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458</TotalTime>
  <Words>1533</Words>
  <Application>Microsoft Office PowerPoint</Application>
  <PresentationFormat>On-screen Show (4:3)</PresentationFormat>
  <Paragraphs>298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Banded</vt:lpstr>
      <vt:lpstr>Software Testing</vt:lpstr>
      <vt:lpstr>Introduction </vt:lpstr>
      <vt:lpstr>Testing Objectives</vt:lpstr>
      <vt:lpstr>Test Charactaristics </vt:lpstr>
      <vt:lpstr>Characteristics of Testable Software</vt:lpstr>
      <vt:lpstr>Characteristics of Testable Software</vt:lpstr>
      <vt:lpstr>Levels of Testing</vt:lpstr>
      <vt:lpstr>Unit Testing</vt:lpstr>
      <vt:lpstr>Why Integration Testing Is Necessary</vt:lpstr>
      <vt:lpstr>Validation Testing</vt:lpstr>
      <vt:lpstr>Acceptance Testing</vt:lpstr>
      <vt:lpstr>Test technique </vt:lpstr>
      <vt:lpstr>Two Unit Testing Techniques</vt:lpstr>
      <vt:lpstr>Black-box Testing</vt:lpstr>
      <vt:lpstr>Black Box Testing</vt:lpstr>
      <vt:lpstr>Black box </vt:lpstr>
      <vt:lpstr>Black-box Testing Categories</vt:lpstr>
      <vt:lpstr>Questions answered by Black-box Testing</vt:lpstr>
      <vt:lpstr>White-box Testing</vt:lpstr>
      <vt:lpstr>Slide 20</vt:lpstr>
      <vt:lpstr>White Box Testing</vt:lpstr>
      <vt:lpstr>White box testing</vt:lpstr>
      <vt:lpstr>Slide 23</vt:lpstr>
      <vt:lpstr>Slide 24</vt:lpstr>
      <vt:lpstr>Slide 25</vt:lpstr>
      <vt:lpstr>White Box Testing</vt:lpstr>
      <vt:lpstr>White-box Testing</vt:lpstr>
      <vt:lpstr>Basis Path Testing</vt:lpstr>
      <vt:lpstr>Flow Graph Notation</vt:lpstr>
      <vt:lpstr>Flow Graph Example</vt:lpstr>
      <vt:lpstr>Independent Program Paths</vt:lpstr>
      <vt:lpstr>Cyclomatic Complexity</vt:lpstr>
      <vt:lpstr>Deriving the Basis Set and Test Cases</vt:lpstr>
      <vt:lpstr>Cyclomatic Complexity</vt:lpstr>
      <vt:lpstr>Converting Code to Graph</vt:lpstr>
      <vt:lpstr>Example Paths </vt:lpstr>
      <vt:lpstr>Example 1</vt:lpstr>
      <vt:lpstr>Slide 38</vt:lpstr>
      <vt:lpstr>Slide 39</vt:lpstr>
      <vt:lpstr>Slide 40</vt:lpstr>
      <vt:lpstr>Slide 41</vt:lpstr>
      <vt:lpstr>Slide 42</vt:lpstr>
      <vt:lpstr>Slide 43</vt:lpstr>
    </vt:vector>
  </TitlesOfParts>
  <Company>CSUN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Testing</dc:title>
  <dc:creator>Robert W. Lingard</dc:creator>
  <cp:lastModifiedBy>Nouf</cp:lastModifiedBy>
  <cp:revision>59</cp:revision>
  <dcterms:created xsi:type="dcterms:W3CDTF">2004-10-19T01:02:49Z</dcterms:created>
  <dcterms:modified xsi:type="dcterms:W3CDTF">2017-05-05T11:36:31Z</dcterms:modified>
</cp:coreProperties>
</file>