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50" d="100"/>
          <a:sy n="50" d="100"/>
        </p:scale>
        <p:origin x="-1090" y="-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A7C7B6-4E8E-4E0E-A0D8-1A5755473420}" type="doc">
      <dgm:prSet loTypeId="urn:microsoft.com/office/officeart/2005/8/layout/hierarchy1" loCatId="hierarchy" qsTypeId="urn:microsoft.com/office/officeart/2005/8/quickstyle/3d4" qsCatId="3D" csTypeId="urn:microsoft.com/office/officeart/2005/8/colors/colorful3" csCatId="colorful" phldr="1"/>
      <dgm:spPr/>
      <dgm:t>
        <a:bodyPr/>
        <a:lstStyle/>
        <a:p>
          <a:pPr rtl="1"/>
          <a:endParaRPr lang="ar-SA"/>
        </a:p>
      </dgm:t>
    </dgm:pt>
    <dgm:pt modelId="{90BEF248-DEA8-420E-9C46-C3BEED3BBFEA}">
      <dgm:prSet phldrT="[Text]" custT="1"/>
      <dgm:spPr/>
      <dgm:t>
        <a:bodyPr/>
        <a:lstStyle/>
        <a:p>
          <a:pPr rtl="1"/>
          <a:r>
            <a:rPr lang="ar-SA" sz="1800" b="1" dirty="0" smtClean="0"/>
            <a:t>الفرق الأساسي بين المنشآت التجارية والمنشآت الصناعية :</a:t>
          </a:r>
          <a:endParaRPr lang="ar-SA" sz="1800" dirty="0"/>
        </a:p>
      </dgm:t>
    </dgm:pt>
    <dgm:pt modelId="{CFB8C505-5DA2-4C11-AC3D-C8D5F3C424A7}" type="parTrans" cxnId="{757831E9-F9BB-4DD3-BC33-087B4D38F9DB}">
      <dgm:prSet/>
      <dgm:spPr/>
      <dgm:t>
        <a:bodyPr/>
        <a:lstStyle/>
        <a:p>
          <a:pPr rtl="1"/>
          <a:endParaRPr lang="ar-SA"/>
        </a:p>
      </dgm:t>
    </dgm:pt>
    <dgm:pt modelId="{8E9B11F9-D90E-4ACD-B57B-AE672A871C9F}" type="sibTrans" cxnId="{757831E9-F9BB-4DD3-BC33-087B4D38F9DB}">
      <dgm:prSet/>
      <dgm:spPr/>
      <dgm:t>
        <a:bodyPr/>
        <a:lstStyle/>
        <a:p>
          <a:pPr rtl="1"/>
          <a:endParaRPr lang="ar-SA"/>
        </a:p>
      </dgm:t>
    </dgm:pt>
    <dgm:pt modelId="{9190B9DC-B784-43F8-B645-6DC288A299A1}">
      <dgm:prSet phldrT="[Text]" custT="1"/>
      <dgm:spPr/>
      <dgm:t>
        <a:bodyPr/>
        <a:lstStyle/>
        <a:p>
          <a:pPr rtl="1"/>
          <a:r>
            <a:rPr lang="ar-SA" sz="1800" b="1" dirty="0" smtClean="0"/>
            <a:t>المنشآت التجارية :</a:t>
          </a:r>
          <a:r>
            <a:rPr lang="ar-SA" sz="1800" dirty="0" smtClean="0"/>
            <a:t> تقوم بعرض المنتجات (المواد) للبيع على الحالة التي تم شراؤها بها.</a:t>
          </a:r>
          <a:endParaRPr lang="ar-SA" sz="1800" dirty="0"/>
        </a:p>
      </dgm:t>
    </dgm:pt>
    <dgm:pt modelId="{5036D712-3D1D-4460-A06E-555A2E2246B2}" type="sibTrans" cxnId="{E9A5E91E-1AD1-4DFA-80AD-561AB817FBB9}">
      <dgm:prSet/>
      <dgm:spPr/>
      <dgm:t>
        <a:bodyPr/>
        <a:lstStyle/>
        <a:p>
          <a:pPr rtl="1"/>
          <a:endParaRPr lang="ar-SA"/>
        </a:p>
      </dgm:t>
    </dgm:pt>
    <dgm:pt modelId="{34ED5013-FEE7-412E-BF18-BF939A99BEA2}" type="parTrans" cxnId="{E9A5E91E-1AD1-4DFA-80AD-561AB817FBB9}">
      <dgm:prSet/>
      <dgm:spPr>
        <a:ln w="38100">
          <a:solidFill>
            <a:srgbClr val="FFC000"/>
          </a:solidFill>
        </a:ln>
      </dgm:spPr>
      <dgm:t>
        <a:bodyPr/>
        <a:lstStyle/>
        <a:p>
          <a:pPr rtl="1"/>
          <a:endParaRPr lang="ar-SA"/>
        </a:p>
      </dgm:t>
    </dgm:pt>
    <dgm:pt modelId="{C16EAD84-EDCA-4ED2-88EB-C4BA17BD1CE3}">
      <dgm:prSet phldrT="[Text]" custT="1"/>
      <dgm:spPr/>
      <dgm:t>
        <a:bodyPr/>
        <a:lstStyle/>
        <a:p>
          <a:pPr rtl="1"/>
          <a:r>
            <a:rPr lang="ar-SA" sz="1800" b="1" dirty="0" smtClean="0"/>
            <a:t>المنشآت الصناعية: </a:t>
          </a:r>
          <a:r>
            <a:rPr lang="ar-SA" sz="1800" dirty="0" smtClean="0"/>
            <a:t>تشتري المواد الخام ثم تصنيعها وتعرضها للبيع.</a:t>
          </a:r>
          <a:endParaRPr lang="ar-SA" sz="1800" dirty="0"/>
        </a:p>
      </dgm:t>
    </dgm:pt>
    <dgm:pt modelId="{0DD6C6E2-27B1-420E-9178-353C02F66C8C}" type="sibTrans" cxnId="{57A98F08-1E41-4B09-AA6F-4844B640E381}">
      <dgm:prSet/>
      <dgm:spPr/>
      <dgm:t>
        <a:bodyPr/>
        <a:lstStyle/>
        <a:p>
          <a:pPr rtl="1"/>
          <a:endParaRPr lang="ar-SA"/>
        </a:p>
      </dgm:t>
    </dgm:pt>
    <dgm:pt modelId="{AA80E7C6-5B9E-4AF4-81A3-2262C0C17F41}" type="parTrans" cxnId="{57A98F08-1E41-4B09-AA6F-4844B640E381}">
      <dgm:prSet/>
      <dgm:spPr>
        <a:solidFill>
          <a:schemeClr val="accent4">
            <a:lumMod val="60000"/>
            <a:lumOff val="40000"/>
          </a:schemeClr>
        </a:solidFill>
        <a:ln w="38100">
          <a:solidFill>
            <a:srgbClr val="FFC000"/>
          </a:solidFill>
        </a:ln>
      </dgm:spPr>
      <dgm:t>
        <a:bodyPr/>
        <a:lstStyle/>
        <a:p>
          <a:pPr rtl="1"/>
          <a:endParaRPr lang="ar-SA"/>
        </a:p>
      </dgm:t>
    </dgm:pt>
    <dgm:pt modelId="{CD5C6584-CD46-40B0-9A63-B9AB2CF90BBF}" type="pres">
      <dgm:prSet presAssocID="{78A7C7B6-4E8E-4E0E-A0D8-1A575547342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2479B86-46EE-4008-86ED-1F2AD777AE5A}" type="pres">
      <dgm:prSet presAssocID="{90BEF248-DEA8-420E-9C46-C3BEED3BBFEA}" presName="hierRoot1" presStyleCnt="0"/>
      <dgm:spPr/>
    </dgm:pt>
    <dgm:pt modelId="{B08D3238-9624-43B2-BAF0-8A9587701068}" type="pres">
      <dgm:prSet presAssocID="{90BEF248-DEA8-420E-9C46-C3BEED3BBFEA}" presName="composite" presStyleCnt="0"/>
      <dgm:spPr/>
    </dgm:pt>
    <dgm:pt modelId="{847CDC03-A44D-4788-A175-304129A7A1C4}" type="pres">
      <dgm:prSet presAssocID="{90BEF248-DEA8-420E-9C46-C3BEED3BBFEA}" presName="background" presStyleLbl="node0" presStyleIdx="0" presStyleCnt="1"/>
      <dgm:spPr/>
    </dgm:pt>
    <dgm:pt modelId="{53757AFB-686C-4D8B-AB94-FC7FCD826957}" type="pres">
      <dgm:prSet presAssocID="{90BEF248-DEA8-420E-9C46-C3BEED3BBFEA}" presName="text" presStyleLbl="fgAcc0" presStyleIdx="0" presStyleCnt="1" custScaleX="86135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B7105865-0D36-4224-8902-580E9E693F1D}" type="pres">
      <dgm:prSet presAssocID="{90BEF248-DEA8-420E-9C46-C3BEED3BBFEA}" presName="hierChild2" presStyleCnt="0"/>
      <dgm:spPr/>
    </dgm:pt>
    <dgm:pt modelId="{35504F49-57FB-425D-ADF9-7805687444F1}" type="pres">
      <dgm:prSet presAssocID="{34ED5013-FEE7-412E-BF18-BF939A99BEA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F3AB7887-B4B6-4845-81DC-0EE4D4CBE260}" type="pres">
      <dgm:prSet presAssocID="{9190B9DC-B784-43F8-B645-6DC288A299A1}" presName="hierRoot2" presStyleCnt="0"/>
      <dgm:spPr/>
    </dgm:pt>
    <dgm:pt modelId="{A39DA812-6283-4145-B3DC-7DA089FD195F}" type="pres">
      <dgm:prSet presAssocID="{9190B9DC-B784-43F8-B645-6DC288A299A1}" presName="composite2" presStyleCnt="0"/>
      <dgm:spPr/>
    </dgm:pt>
    <dgm:pt modelId="{74242A53-6F10-4F6A-A6E0-D8F6F94FB0FC}" type="pres">
      <dgm:prSet presAssocID="{9190B9DC-B784-43F8-B645-6DC288A299A1}" presName="background2" presStyleLbl="node2" presStyleIdx="0" presStyleCnt="2"/>
      <dgm:spPr/>
    </dgm:pt>
    <dgm:pt modelId="{29786ACE-0F9D-4868-B224-54677FE53E7B}" type="pres">
      <dgm:prSet presAssocID="{9190B9DC-B784-43F8-B645-6DC288A299A1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AE8E8DD6-C317-47B6-A930-3E6A8C199A42}" type="pres">
      <dgm:prSet presAssocID="{9190B9DC-B784-43F8-B645-6DC288A299A1}" presName="hierChild3" presStyleCnt="0"/>
      <dgm:spPr/>
    </dgm:pt>
    <dgm:pt modelId="{3DD187D8-1B42-42DE-B609-AA2A7AC3CAEC}" type="pres">
      <dgm:prSet presAssocID="{AA80E7C6-5B9E-4AF4-81A3-2262C0C17F41}" presName="Name10" presStyleLbl="parChTrans1D2" presStyleIdx="1" presStyleCnt="2"/>
      <dgm:spPr/>
      <dgm:t>
        <a:bodyPr/>
        <a:lstStyle/>
        <a:p>
          <a:endParaRPr lang="en-US"/>
        </a:p>
      </dgm:t>
    </dgm:pt>
    <dgm:pt modelId="{AB370855-F37D-474C-B19C-8CB6FFEFBB01}" type="pres">
      <dgm:prSet presAssocID="{C16EAD84-EDCA-4ED2-88EB-C4BA17BD1CE3}" presName="hierRoot2" presStyleCnt="0"/>
      <dgm:spPr/>
    </dgm:pt>
    <dgm:pt modelId="{B1E132FF-1668-442A-98F2-E9D1D7AEED24}" type="pres">
      <dgm:prSet presAssocID="{C16EAD84-EDCA-4ED2-88EB-C4BA17BD1CE3}" presName="composite2" presStyleCnt="0"/>
      <dgm:spPr/>
    </dgm:pt>
    <dgm:pt modelId="{2168EA51-C9C3-4C97-81F1-3D68640E3619}" type="pres">
      <dgm:prSet presAssocID="{C16EAD84-EDCA-4ED2-88EB-C4BA17BD1CE3}" presName="background2" presStyleLbl="node2" presStyleIdx="1" presStyleCnt="2"/>
      <dgm:spPr/>
    </dgm:pt>
    <dgm:pt modelId="{452BE2F2-3AF9-426F-BD8D-4D7D4E8473E0}" type="pres">
      <dgm:prSet presAssocID="{C16EAD84-EDCA-4ED2-88EB-C4BA17BD1CE3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pPr rtl="1"/>
          <a:endParaRPr lang="ar-SA"/>
        </a:p>
      </dgm:t>
    </dgm:pt>
    <dgm:pt modelId="{F1DAE749-9CEF-47DA-AF21-02E2B449080F}" type="pres">
      <dgm:prSet presAssocID="{C16EAD84-EDCA-4ED2-88EB-C4BA17BD1CE3}" presName="hierChild3" presStyleCnt="0"/>
      <dgm:spPr/>
    </dgm:pt>
  </dgm:ptLst>
  <dgm:cxnLst>
    <dgm:cxn modelId="{ADE0D977-61D6-498A-A0A0-73A77886B9F5}" type="presOf" srcId="{AA80E7C6-5B9E-4AF4-81A3-2262C0C17F41}" destId="{3DD187D8-1B42-42DE-B609-AA2A7AC3CAEC}" srcOrd="0" destOrd="0" presId="urn:microsoft.com/office/officeart/2005/8/layout/hierarchy1"/>
    <dgm:cxn modelId="{57A98F08-1E41-4B09-AA6F-4844B640E381}" srcId="{90BEF248-DEA8-420E-9C46-C3BEED3BBFEA}" destId="{C16EAD84-EDCA-4ED2-88EB-C4BA17BD1CE3}" srcOrd="1" destOrd="0" parTransId="{AA80E7C6-5B9E-4AF4-81A3-2262C0C17F41}" sibTransId="{0DD6C6E2-27B1-420E-9178-353C02F66C8C}"/>
    <dgm:cxn modelId="{E40D9DBB-18C6-4DC2-B1FA-98179B0C3D81}" type="presOf" srcId="{78A7C7B6-4E8E-4E0E-A0D8-1A5755473420}" destId="{CD5C6584-CD46-40B0-9A63-B9AB2CF90BBF}" srcOrd="0" destOrd="0" presId="urn:microsoft.com/office/officeart/2005/8/layout/hierarchy1"/>
    <dgm:cxn modelId="{CBFCF034-BB20-48F1-9965-0684BC7691FA}" type="presOf" srcId="{9190B9DC-B784-43F8-B645-6DC288A299A1}" destId="{29786ACE-0F9D-4868-B224-54677FE53E7B}" srcOrd="0" destOrd="0" presId="urn:microsoft.com/office/officeart/2005/8/layout/hierarchy1"/>
    <dgm:cxn modelId="{C5C4C6CA-F197-4F56-92FD-8E177D4C08F7}" type="presOf" srcId="{C16EAD84-EDCA-4ED2-88EB-C4BA17BD1CE3}" destId="{452BE2F2-3AF9-426F-BD8D-4D7D4E8473E0}" srcOrd="0" destOrd="0" presId="urn:microsoft.com/office/officeart/2005/8/layout/hierarchy1"/>
    <dgm:cxn modelId="{D637F166-316F-4297-8652-1C823C9097AC}" type="presOf" srcId="{34ED5013-FEE7-412E-BF18-BF939A99BEA2}" destId="{35504F49-57FB-425D-ADF9-7805687444F1}" srcOrd="0" destOrd="0" presId="urn:microsoft.com/office/officeart/2005/8/layout/hierarchy1"/>
    <dgm:cxn modelId="{0EBBB597-59DE-4682-B66E-952FC1A2C78A}" type="presOf" srcId="{90BEF248-DEA8-420E-9C46-C3BEED3BBFEA}" destId="{53757AFB-686C-4D8B-AB94-FC7FCD826957}" srcOrd="0" destOrd="0" presId="urn:microsoft.com/office/officeart/2005/8/layout/hierarchy1"/>
    <dgm:cxn modelId="{E9A5E91E-1AD1-4DFA-80AD-561AB817FBB9}" srcId="{90BEF248-DEA8-420E-9C46-C3BEED3BBFEA}" destId="{9190B9DC-B784-43F8-B645-6DC288A299A1}" srcOrd="0" destOrd="0" parTransId="{34ED5013-FEE7-412E-BF18-BF939A99BEA2}" sibTransId="{5036D712-3D1D-4460-A06E-555A2E2246B2}"/>
    <dgm:cxn modelId="{757831E9-F9BB-4DD3-BC33-087B4D38F9DB}" srcId="{78A7C7B6-4E8E-4E0E-A0D8-1A5755473420}" destId="{90BEF248-DEA8-420E-9C46-C3BEED3BBFEA}" srcOrd="0" destOrd="0" parTransId="{CFB8C505-5DA2-4C11-AC3D-C8D5F3C424A7}" sibTransId="{8E9B11F9-D90E-4ACD-B57B-AE672A871C9F}"/>
    <dgm:cxn modelId="{C09D22D4-9FA9-4F97-AD91-016BEA2A43A9}" type="presParOf" srcId="{CD5C6584-CD46-40B0-9A63-B9AB2CF90BBF}" destId="{A2479B86-46EE-4008-86ED-1F2AD777AE5A}" srcOrd="0" destOrd="0" presId="urn:microsoft.com/office/officeart/2005/8/layout/hierarchy1"/>
    <dgm:cxn modelId="{2A54572C-1068-42F7-9A35-8BDE7596EA32}" type="presParOf" srcId="{A2479B86-46EE-4008-86ED-1F2AD777AE5A}" destId="{B08D3238-9624-43B2-BAF0-8A9587701068}" srcOrd="0" destOrd="0" presId="urn:microsoft.com/office/officeart/2005/8/layout/hierarchy1"/>
    <dgm:cxn modelId="{F5676D98-5AE9-4D31-83E0-0CE950B5830B}" type="presParOf" srcId="{B08D3238-9624-43B2-BAF0-8A9587701068}" destId="{847CDC03-A44D-4788-A175-304129A7A1C4}" srcOrd="0" destOrd="0" presId="urn:microsoft.com/office/officeart/2005/8/layout/hierarchy1"/>
    <dgm:cxn modelId="{96D1A1E3-4EC5-4F4D-90ED-9ACD08743ED7}" type="presParOf" srcId="{B08D3238-9624-43B2-BAF0-8A9587701068}" destId="{53757AFB-686C-4D8B-AB94-FC7FCD826957}" srcOrd="1" destOrd="0" presId="urn:microsoft.com/office/officeart/2005/8/layout/hierarchy1"/>
    <dgm:cxn modelId="{6ABB4658-5229-454C-A7AE-B49D3559F4FA}" type="presParOf" srcId="{A2479B86-46EE-4008-86ED-1F2AD777AE5A}" destId="{B7105865-0D36-4224-8902-580E9E693F1D}" srcOrd="1" destOrd="0" presId="urn:microsoft.com/office/officeart/2005/8/layout/hierarchy1"/>
    <dgm:cxn modelId="{8EAA9286-0CB9-4825-A713-6F330844FAC4}" type="presParOf" srcId="{B7105865-0D36-4224-8902-580E9E693F1D}" destId="{35504F49-57FB-425D-ADF9-7805687444F1}" srcOrd="0" destOrd="0" presId="urn:microsoft.com/office/officeart/2005/8/layout/hierarchy1"/>
    <dgm:cxn modelId="{285ABDB7-A991-4A92-B55B-02A2EA76CCB5}" type="presParOf" srcId="{B7105865-0D36-4224-8902-580E9E693F1D}" destId="{F3AB7887-B4B6-4845-81DC-0EE4D4CBE260}" srcOrd="1" destOrd="0" presId="urn:microsoft.com/office/officeart/2005/8/layout/hierarchy1"/>
    <dgm:cxn modelId="{42C5E484-A57B-466A-9438-542FDA8B0E49}" type="presParOf" srcId="{F3AB7887-B4B6-4845-81DC-0EE4D4CBE260}" destId="{A39DA812-6283-4145-B3DC-7DA089FD195F}" srcOrd="0" destOrd="0" presId="urn:microsoft.com/office/officeart/2005/8/layout/hierarchy1"/>
    <dgm:cxn modelId="{CF1982BD-22FF-41D1-B5B9-1730A5D68568}" type="presParOf" srcId="{A39DA812-6283-4145-B3DC-7DA089FD195F}" destId="{74242A53-6F10-4F6A-A6E0-D8F6F94FB0FC}" srcOrd="0" destOrd="0" presId="urn:microsoft.com/office/officeart/2005/8/layout/hierarchy1"/>
    <dgm:cxn modelId="{CAFEEB9B-8257-4A11-A831-09C453EE9E7D}" type="presParOf" srcId="{A39DA812-6283-4145-B3DC-7DA089FD195F}" destId="{29786ACE-0F9D-4868-B224-54677FE53E7B}" srcOrd="1" destOrd="0" presId="urn:microsoft.com/office/officeart/2005/8/layout/hierarchy1"/>
    <dgm:cxn modelId="{100473CC-EF12-400D-BCD6-0E0500084037}" type="presParOf" srcId="{F3AB7887-B4B6-4845-81DC-0EE4D4CBE260}" destId="{AE8E8DD6-C317-47B6-A930-3E6A8C199A42}" srcOrd="1" destOrd="0" presId="urn:microsoft.com/office/officeart/2005/8/layout/hierarchy1"/>
    <dgm:cxn modelId="{5A029F27-5469-4FE4-9B03-86740D65CDFA}" type="presParOf" srcId="{B7105865-0D36-4224-8902-580E9E693F1D}" destId="{3DD187D8-1B42-42DE-B609-AA2A7AC3CAEC}" srcOrd="2" destOrd="0" presId="urn:microsoft.com/office/officeart/2005/8/layout/hierarchy1"/>
    <dgm:cxn modelId="{8BB86473-B464-4E68-9DBE-3AB849393B28}" type="presParOf" srcId="{B7105865-0D36-4224-8902-580E9E693F1D}" destId="{AB370855-F37D-474C-B19C-8CB6FFEFBB01}" srcOrd="3" destOrd="0" presId="urn:microsoft.com/office/officeart/2005/8/layout/hierarchy1"/>
    <dgm:cxn modelId="{2BF53081-3CCA-41BF-A036-50050814E03B}" type="presParOf" srcId="{AB370855-F37D-474C-B19C-8CB6FFEFBB01}" destId="{B1E132FF-1668-442A-98F2-E9D1D7AEED24}" srcOrd="0" destOrd="0" presId="urn:microsoft.com/office/officeart/2005/8/layout/hierarchy1"/>
    <dgm:cxn modelId="{34629D86-4EA6-42CC-A13D-37617EF29294}" type="presParOf" srcId="{B1E132FF-1668-442A-98F2-E9D1D7AEED24}" destId="{2168EA51-C9C3-4C97-81F1-3D68640E3619}" srcOrd="0" destOrd="0" presId="urn:microsoft.com/office/officeart/2005/8/layout/hierarchy1"/>
    <dgm:cxn modelId="{AFA164BC-F97C-49C8-829A-072D7F083136}" type="presParOf" srcId="{B1E132FF-1668-442A-98F2-E9D1D7AEED24}" destId="{452BE2F2-3AF9-426F-BD8D-4D7D4E8473E0}" srcOrd="1" destOrd="0" presId="urn:microsoft.com/office/officeart/2005/8/layout/hierarchy1"/>
    <dgm:cxn modelId="{4F299CFC-079B-4AF0-B582-8C0D457DE186}" type="presParOf" srcId="{AB370855-F37D-474C-B19C-8CB6FFEFBB01}" destId="{F1DAE749-9CEF-47DA-AF21-02E2B449080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D187D8-1B42-42DE-B609-AA2A7AC3CAEC}">
      <dsp:nvSpPr>
        <dsp:cNvPr id="0" name=""/>
        <dsp:cNvSpPr/>
      </dsp:nvSpPr>
      <dsp:spPr>
        <a:xfrm>
          <a:off x="3108942" y="1362547"/>
          <a:ext cx="1310787" cy="62381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112"/>
              </a:lnTo>
              <a:lnTo>
                <a:pt x="1310787" y="425112"/>
              </a:lnTo>
              <a:lnTo>
                <a:pt x="1310787" y="623815"/>
              </a:lnTo>
            </a:path>
          </a:pathLst>
        </a:custGeom>
        <a:noFill/>
        <a:ln w="38100" cap="flat" cmpd="sng" algn="ctr">
          <a:solidFill>
            <a:srgbClr val="FFC000"/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504F49-57FB-425D-ADF9-7805687444F1}">
      <dsp:nvSpPr>
        <dsp:cNvPr id="0" name=""/>
        <dsp:cNvSpPr/>
      </dsp:nvSpPr>
      <dsp:spPr>
        <a:xfrm>
          <a:off x="1798155" y="1362547"/>
          <a:ext cx="1310787" cy="623815"/>
        </a:xfrm>
        <a:custGeom>
          <a:avLst/>
          <a:gdLst/>
          <a:ahLst/>
          <a:cxnLst/>
          <a:rect l="0" t="0" r="0" b="0"/>
          <a:pathLst>
            <a:path>
              <a:moveTo>
                <a:pt x="1310787" y="0"/>
              </a:moveTo>
              <a:lnTo>
                <a:pt x="1310787" y="425112"/>
              </a:lnTo>
              <a:lnTo>
                <a:pt x="0" y="425112"/>
              </a:lnTo>
              <a:lnTo>
                <a:pt x="0" y="623815"/>
              </a:lnTo>
            </a:path>
          </a:pathLst>
        </a:custGeom>
        <a:noFill/>
        <a:ln w="38100" cap="flat" cmpd="sng" algn="ctr">
          <a:solidFill>
            <a:srgbClr val="FFC000"/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7CDC03-A44D-4788-A175-304129A7A1C4}">
      <dsp:nvSpPr>
        <dsp:cNvPr id="0" name=""/>
        <dsp:cNvSpPr/>
      </dsp:nvSpPr>
      <dsp:spPr>
        <a:xfrm>
          <a:off x="2185177" y="520"/>
          <a:ext cx="1847530" cy="136202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757AFB-686C-4D8B-AB94-FC7FCD826957}">
      <dsp:nvSpPr>
        <dsp:cNvPr id="0" name=""/>
        <dsp:cNvSpPr/>
      </dsp:nvSpPr>
      <dsp:spPr>
        <a:xfrm>
          <a:off x="2423502" y="226929"/>
          <a:ext cx="1847530" cy="1362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الفرق الأساسي بين المنشآت التجارية والمنشآت الصناعية :</a:t>
          </a:r>
          <a:endParaRPr lang="ar-SA" sz="1800" kern="1200" dirty="0"/>
        </a:p>
      </dsp:txBody>
      <dsp:txXfrm>
        <a:off x="2423502" y="226929"/>
        <a:ext cx="1847530" cy="1362027"/>
      </dsp:txXfrm>
    </dsp:sp>
    <dsp:sp modelId="{74242A53-6F10-4F6A-A6E0-D8F6F94FB0FC}">
      <dsp:nvSpPr>
        <dsp:cNvPr id="0" name=""/>
        <dsp:cNvSpPr/>
      </dsp:nvSpPr>
      <dsp:spPr>
        <a:xfrm>
          <a:off x="725693" y="1986363"/>
          <a:ext cx="2144924" cy="13620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9786ACE-0F9D-4868-B224-54677FE53E7B}">
      <dsp:nvSpPr>
        <dsp:cNvPr id="0" name=""/>
        <dsp:cNvSpPr/>
      </dsp:nvSpPr>
      <dsp:spPr>
        <a:xfrm>
          <a:off x="964018" y="2212772"/>
          <a:ext cx="2144924" cy="1362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المنشآت التجارية :</a:t>
          </a:r>
          <a:r>
            <a:rPr lang="ar-SA" sz="1800" kern="1200" dirty="0" smtClean="0"/>
            <a:t> تقوم بعرض المنتجات (المواد) للبيع على الحالة التي تم شراؤها بها.</a:t>
          </a:r>
          <a:endParaRPr lang="ar-SA" sz="1800" kern="1200" dirty="0"/>
        </a:p>
      </dsp:txBody>
      <dsp:txXfrm>
        <a:off x="964018" y="2212772"/>
        <a:ext cx="2144924" cy="1362027"/>
      </dsp:txXfrm>
    </dsp:sp>
    <dsp:sp modelId="{2168EA51-C9C3-4C97-81F1-3D68640E3619}">
      <dsp:nvSpPr>
        <dsp:cNvPr id="0" name=""/>
        <dsp:cNvSpPr/>
      </dsp:nvSpPr>
      <dsp:spPr>
        <a:xfrm>
          <a:off x="3347267" y="1986363"/>
          <a:ext cx="2144924" cy="136202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2BE2F2-3AF9-426F-BD8D-4D7D4E8473E0}">
      <dsp:nvSpPr>
        <dsp:cNvPr id="0" name=""/>
        <dsp:cNvSpPr/>
      </dsp:nvSpPr>
      <dsp:spPr>
        <a:xfrm>
          <a:off x="3585592" y="2212772"/>
          <a:ext cx="2144924" cy="13620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z="12700"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المنشآت الصناعية: </a:t>
          </a:r>
          <a:r>
            <a:rPr lang="ar-SA" sz="1800" kern="1200" dirty="0" smtClean="0"/>
            <a:t>تشتري المواد الخام ثم تصنيعها وتعرضها للبيع.</a:t>
          </a:r>
          <a:endParaRPr lang="ar-SA" sz="1800" kern="1200" dirty="0"/>
        </a:p>
      </dsp:txBody>
      <dsp:txXfrm>
        <a:off x="3585592" y="2212772"/>
        <a:ext cx="2144924" cy="13620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9A777CC-ED1F-4122-BC12-3C97968A5E5C}" type="datetimeFigureOut">
              <a:rPr lang="ar-SA" smtClean="0"/>
              <a:pPr/>
              <a:t>10/01/34</a:t>
            </a:fld>
            <a:endParaRPr lang="ar-SA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ar-SA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51617D36-C35D-4CE5-B5AF-52663CF7455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r" rtl="1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r" rtl="1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r" rtl="1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r" rtl="1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r" rtl="1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r" rtl="1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r" rtl="1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8640"/>
            <a:ext cx="7669360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403648" y="476672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ar-SA" sz="3200" b="1" dirty="0"/>
              <a:t>الفصل الخامس عشر </a:t>
            </a:r>
            <a:endParaRPr lang="ar-SA" sz="3200" b="1" dirty="0" smtClean="0"/>
          </a:p>
          <a:p>
            <a:pPr algn="ctr"/>
            <a:r>
              <a:rPr lang="ar-SA" sz="3200" b="1" dirty="0" smtClean="0"/>
              <a:t>( </a:t>
            </a:r>
            <a:r>
              <a:rPr lang="ar-SA" sz="3200" b="1" dirty="0"/>
              <a:t>المحاسبة في المنشآت الصناعية)</a:t>
            </a:r>
          </a:p>
          <a:p>
            <a:pPr algn="ctr"/>
            <a:r>
              <a:rPr lang="ar-SA" sz="3200" b="1" dirty="0"/>
              <a:t>الجزء الأول: نظام تكاليف الأوامر الإنتاجية</a:t>
            </a:r>
            <a:endParaRPr lang="ar-SA" sz="3200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187450" y="2781300"/>
            <a:ext cx="7407275" cy="1752600"/>
          </a:xfrm>
        </p:spPr>
        <p:txBody>
          <a:bodyPr>
            <a:normAutofit/>
          </a:bodyPr>
          <a:lstStyle/>
          <a:p>
            <a:pPr algn="r"/>
            <a:r>
              <a:rPr lang="ar-SA" b="1" dirty="0" smtClean="0"/>
              <a:t>إعداد : </a:t>
            </a:r>
          </a:p>
          <a:p>
            <a:pPr algn="r"/>
            <a:r>
              <a:rPr lang="ar-SA" b="1" dirty="0" smtClean="0"/>
              <a:t>أ. غدير المطوع 		أ. نوال بن صالح </a:t>
            </a:r>
          </a:p>
        </p:txBody>
      </p:sp>
      <p:sp>
        <p:nvSpPr>
          <p:cNvPr id="7" name="Oval 6"/>
          <p:cNvSpPr/>
          <p:nvPr/>
        </p:nvSpPr>
        <p:spPr>
          <a:xfrm>
            <a:off x="2411760" y="4869160"/>
            <a:ext cx="5400600" cy="1755576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ملاحظة هامة:</a:t>
            </a:r>
          </a:p>
          <a:p>
            <a:r>
              <a:rPr lang="ar-SA" b="1" dirty="0" smtClean="0"/>
              <a:t>هذه مذكرة لتلخيص النقاط الأساسية التي سوف يتم إلقائها في المحاضرة، و لكنها ليس المصدرالرئيسي للمعلومات و لا تغني عن الكتاب</a:t>
            </a:r>
            <a:endParaRPr lang="ar-SA" dirty="0"/>
          </a:p>
        </p:txBody>
      </p:sp>
      <p:pic>
        <p:nvPicPr>
          <p:cNvPr id="8" name="صورة 7" descr="Factory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2976" y="2428868"/>
            <a:ext cx="2786082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28765" t="9274" r="26468" b="9281"/>
          <a:stretch>
            <a:fillRect/>
          </a:stretch>
        </p:blipFill>
        <p:spPr bwMode="auto">
          <a:xfrm>
            <a:off x="1115616" y="0"/>
            <a:ext cx="7776864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790712" cy="1011222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/>
              <a:t>نظام محاسبة تكاليف الأوامر الإنتاجية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285860"/>
            <a:ext cx="7498080" cy="523948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400" b="1" dirty="0" smtClean="0"/>
              <a:t>و لنوضح كل خطوة:</a:t>
            </a:r>
            <a:endParaRPr lang="en-US" sz="2400" dirty="0" smtClean="0"/>
          </a:p>
          <a:p>
            <a:pPr>
              <a:buNone/>
            </a:pPr>
            <a:r>
              <a:rPr lang="ar-SA" sz="2400" b="1" dirty="0" smtClean="0"/>
              <a:t> </a:t>
            </a: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أ</a:t>
            </a: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). إعداد قيود اليومية اللازمة لاثبات العمليات التي تمت ( ثمانية خطوات)</a:t>
            </a:r>
          </a:p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1). محاسبة المواد ( قيدين)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400" dirty="0" smtClean="0"/>
              <a:t>يعتبر نظام الجرد المستمر من أهم الخصائص نظام الأوامر الإنتاجية لذلك لابد من إعداد قيدين: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ar-SA" sz="2400" b="1" dirty="0" smtClean="0">
                <a:solidFill>
                  <a:schemeClr val="accent2">
                    <a:lumMod val="75000"/>
                  </a:schemeClr>
                </a:solidFill>
              </a:rPr>
              <a:t>1). قيد عند شراء المواد:</a:t>
            </a:r>
            <a:endParaRPr lang="en-US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400" dirty="0" smtClean="0"/>
              <a:t>أن المواد المشتراة مباشرة أو غير مباشرة تدخل للمخازن لتكون بعهدة أمين المستودع و تسجيل تكلفتها في الجانب المدين من حساب مراقبة المواد في الأستاذ العام.</a:t>
            </a:r>
            <a:endParaRPr lang="en-US" sz="2400" dirty="0" smtClean="0"/>
          </a:p>
          <a:p>
            <a:pPr>
              <a:buNone/>
            </a:pPr>
            <a:r>
              <a:rPr lang="ar-SA" sz="2400" b="1" dirty="0" smtClean="0"/>
              <a:t>القيد في اليومية العامة ( إثبات شراء المواد ):</a:t>
            </a:r>
          </a:p>
          <a:p>
            <a:pPr>
              <a:buNone/>
            </a:pPr>
            <a:r>
              <a:rPr lang="ar-SA" sz="2400" dirty="0" smtClean="0"/>
              <a:t>××××× من ح/ مراقبة المواد (تكلفة المواد المشتراة سواء كانت مباشرة أو غير مباشرة)</a:t>
            </a:r>
            <a:endParaRPr lang="en-US" sz="2400" dirty="0" smtClean="0"/>
          </a:p>
          <a:p>
            <a:pPr>
              <a:buNone/>
            </a:pPr>
            <a:r>
              <a:rPr lang="ar-SA" sz="2400" dirty="0" smtClean="0"/>
              <a:t>  ××××× إلى ح/ الموردين ( عندما يكون الشراء بالأجل)</a:t>
            </a:r>
            <a:endParaRPr lang="en-US" sz="2400" dirty="0" smtClean="0"/>
          </a:p>
          <a:p>
            <a:pPr>
              <a:buNone/>
            </a:pPr>
            <a:r>
              <a:rPr lang="ar-SA" sz="2400" dirty="0" smtClean="0"/>
              <a:t>                     أو حساب النقدية( عندما يكون الشراء نقدا أو شيكات)</a:t>
            </a:r>
            <a:endParaRPr lang="en-US" sz="2400" dirty="0" smtClean="0"/>
          </a:p>
          <a:p>
            <a:pPr>
              <a:buNone/>
            </a:pPr>
            <a:endParaRPr lang="ar-SA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94122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/>
              <a:t>نظام محاسبة تكاليف الأوامر الإنتاجية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268760"/>
            <a:ext cx="7890080" cy="54006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2). قيد عند صرف المواد من المخازن للإنتاج:</a:t>
            </a:r>
            <a:endParaRPr lang="en-US" sz="2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و عندما يحتاج أحد الأوامر الإنتاجية إلى مواد فانه يتم صرفها من المستودع بناء على طلب يحرره المشرف على تنفيذ ذلك الآمر. </a:t>
            </a:r>
          </a:p>
          <a:p>
            <a:pPr>
              <a:buNone/>
            </a:pPr>
            <a:r>
              <a:rPr lang="ar-SA" sz="2000" b="1" dirty="0" smtClean="0"/>
              <a:t>و تنقسم المواد المنصرفة :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1). مواد مباشرة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تحمل تحت ح/ مراقبة الأوامر الإنتاجية تحت التشغيل (تكلفة المواد) في الجانب المدين.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2). مواد غير مباشرة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تحمل تحت ح/ مراقبة مصاريف صناعية غير مباشرة (تكلفة المواد) في الجانب المدين.</a:t>
            </a:r>
          </a:p>
          <a:p>
            <a:pPr>
              <a:buNone/>
            </a:pPr>
            <a:r>
              <a:rPr lang="ar-SA" sz="2000" b="1" u="sng" dirty="0" smtClean="0"/>
              <a:t>القيد في اليومية العامة (قيد التحميل):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من مذكورين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×××××  ح/ مراقبة الأوامر الإنتاجية تحت التشغيل ( تكلفة المواد المباشرة المنصرفة من المخازن)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××××× ح/ مراقبة مصاريف صناعية غير مباشرة ( تكلفة المواد الغير مباشرة الفعلية المنصرفة من المخازن )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×××××    إلى ح / مراقبة المواد  (تكلفة المواد المباشرة + تكلفة المواد الغير  مباشرة الفعلية)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ar-SA" sz="2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22114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/>
              <a:t>نظام محاسبة تكاليف الأوامر الإنتاجية</a:t>
            </a:r>
            <a:endParaRPr lang="ar-S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sz="2800" b="1" dirty="0" smtClean="0"/>
              <a:t>الخلاصة: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dirty="0" smtClean="0"/>
              <a:t> </a:t>
            </a:r>
          </a:p>
          <a:p>
            <a:pPr>
              <a:buNone/>
            </a:pPr>
            <a:endParaRPr lang="ar-SA" dirty="0"/>
          </a:p>
        </p:txBody>
      </p:sp>
      <p:sp>
        <p:nvSpPr>
          <p:cNvPr id="5" name="Rounded Rectangle 4"/>
          <p:cNvSpPr/>
          <p:nvPr/>
        </p:nvSpPr>
        <p:spPr>
          <a:xfrm>
            <a:off x="6732240" y="2132856"/>
            <a:ext cx="1728192" cy="266429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76256" y="2346846"/>
            <a:ext cx="151216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1). عند شراء المواد: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شراء المواد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(سواء مباشرة أو غير مباشرة)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(قيد واحد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" name="Left Arrow 11"/>
          <p:cNvSpPr/>
          <p:nvPr/>
        </p:nvSpPr>
        <p:spPr>
          <a:xfrm>
            <a:off x="5652120" y="3140968"/>
            <a:ext cx="936104" cy="720080"/>
          </a:xfrm>
          <a:prstGeom prst="lef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b="1" dirty="0" smtClean="0"/>
              <a:t>تدخل</a:t>
            </a:r>
            <a:r>
              <a:rPr lang="ar-SA" dirty="0" smtClean="0"/>
              <a:t> </a:t>
            </a:r>
            <a:endParaRPr lang="ar-SA" dirty="0"/>
          </a:p>
        </p:txBody>
      </p:sp>
      <p:sp>
        <p:nvSpPr>
          <p:cNvPr id="13" name="Isosceles Triangle 12"/>
          <p:cNvSpPr/>
          <p:nvPr/>
        </p:nvSpPr>
        <p:spPr>
          <a:xfrm>
            <a:off x="3779912" y="2348880"/>
            <a:ext cx="2160240" cy="2376264"/>
          </a:xfrm>
          <a:prstGeom prst="triangl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4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المخازن بعهدة أمين المستودع </a:t>
            </a:r>
          </a:p>
        </p:txBody>
      </p:sp>
      <p:sp>
        <p:nvSpPr>
          <p:cNvPr id="14" name="Left Arrow 13"/>
          <p:cNvSpPr/>
          <p:nvPr/>
        </p:nvSpPr>
        <p:spPr>
          <a:xfrm>
            <a:off x="3203848" y="3284984"/>
            <a:ext cx="648072" cy="576064"/>
          </a:xfrm>
          <a:prstGeom prst="leftArrow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Rounded Rectangle 14"/>
          <p:cNvSpPr/>
          <p:nvPr/>
        </p:nvSpPr>
        <p:spPr>
          <a:xfrm>
            <a:off x="1187624" y="2348880"/>
            <a:ext cx="1656184" cy="280831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15616" y="2319264"/>
            <a:ext cx="1800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4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2). عند صرف المواد للإنتاج:</a:t>
            </a:r>
            <a:endParaRPr lang="en-US" sz="2400" b="1" dirty="0" smtClean="0"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4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لا بد من فصل المواد المباشرة و غير المباشرة</a:t>
            </a:r>
            <a:endParaRPr lang="en-US" sz="2400" b="1" dirty="0" smtClean="0"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4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(قيد واحد)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ar-SA" sz="2200" b="1" dirty="0" smtClean="0">
                <a:solidFill>
                  <a:schemeClr val="accent1">
                    <a:lumMod val="75000"/>
                  </a:schemeClr>
                </a:solidFill>
              </a:rPr>
              <a:t>2). محاسبة الأجور (قيدين)</a:t>
            </a:r>
            <a:endParaRPr lang="en-US" sz="2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لابد من إعداد قيدين</a:t>
            </a:r>
            <a:r>
              <a:rPr lang="en-US" sz="2000" dirty="0" smtClean="0"/>
              <a:t> : </a:t>
            </a:r>
          </a:p>
          <a:p>
            <a:pPr>
              <a:buNone/>
            </a:pP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أ). عند صرف الرواتب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الأجور خلال فترة ( مثل الفصل الحادي عشر الرواتب </a:t>
            </a:r>
            <a:r>
              <a:rPr lang="ar-SA" sz="2200" b="1" dirty="0" err="1" smtClean="0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 الأجور):</a:t>
            </a:r>
            <a:endParaRPr lang="en-US" sz="2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b="1" dirty="0" smtClean="0"/>
              <a:t>قيد إثبات صرف الرواتب </a:t>
            </a:r>
            <a:r>
              <a:rPr lang="ar-SA" sz="2000" b="1" dirty="0" err="1" smtClean="0"/>
              <a:t>و</a:t>
            </a:r>
            <a:r>
              <a:rPr lang="ar-SA" sz="2000" b="1" dirty="0" smtClean="0"/>
              <a:t> الأجور: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××××× من </a:t>
            </a:r>
            <a:r>
              <a:rPr lang="ar-SA" sz="2000" dirty="0" err="1" smtClean="0"/>
              <a:t>ح</a:t>
            </a:r>
            <a:r>
              <a:rPr lang="ar-SA" sz="2000" dirty="0" smtClean="0"/>
              <a:t>/ مصاريف الرواتب </a:t>
            </a:r>
            <a:r>
              <a:rPr lang="ar-SA" sz="2000" dirty="0" err="1" smtClean="0"/>
              <a:t>و</a:t>
            </a:r>
            <a:r>
              <a:rPr lang="ar-SA" sz="2000" dirty="0" smtClean="0"/>
              <a:t> الأجور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      إلى مذكورين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××× </a:t>
            </a:r>
            <a:r>
              <a:rPr lang="ar-SA" sz="2000" dirty="0" err="1" smtClean="0"/>
              <a:t>ح</a:t>
            </a:r>
            <a:r>
              <a:rPr lang="ar-SA" sz="2000" dirty="0" smtClean="0"/>
              <a:t> / النقدية ( المبلغ الذي سدد للعاملين نقدا) 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××× </a:t>
            </a:r>
            <a:r>
              <a:rPr lang="ar-SA" sz="2000" dirty="0" err="1" smtClean="0"/>
              <a:t>ح</a:t>
            </a:r>
            <a:r>
              <a:rPr lang="ar-SA" sz="2000" dirty="0" smtClean="0"/>
              <a:t> / أجور مستحقة (مبلغ الأجور الغير مسددة) </a:t>
            </a:r>
            <a:endParaRPr lang="en-US" sz="2000" dirty="0" smtClean="0"/>
          </a:p>
          <a:p>
            <a:pPr>
              <a:buNone/>
            </a:pPr>
            <a:r>
              <a:rPr lang="ar-SA" sz="2000" dirty="0" smtClean="0"/>
              <a:t>     ××× </a:t>
            </a:r>
            <a:r>
              <a:rPr lang="ar-SA" sz="2000" dirty="0" err="1" smtClean="0"/>
              <a:t>ح</a:t>
            </a:r>
            <a:r>
              <a:rPr lang="ar-SA" sz="2000" dirty="0" smtClean="0"/>
              <a:t>/ المؤسسة العامة للتأمينات الاجتماعية </a:t>
            </a:r>
            <a:endParaRPr lang="en-US" sz="2000" b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142984"/>
            <a:ext cx="7498080" cy="535785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ب). تحليل الأجور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و</a:t>
            </a:r>
            <a:r>
              <a:rPr lang="en-US" sz="22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ar-SA" sz="2200" b="1" dirty="0" smtClean="0">
                <a:solidFill>
                  <a:schemeClr val="accent2">
                    <a:lumMod val="75000"/>
                  </a:schemeClr>
                </a:solidFill>
              </a:rPr>
              <a:t>تحميلها :</a:t>
            </a:r>
            <a:endParaRPr lang="en-US" sz="2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فلكي تحمل الأوامر الإنتاجية بنصيبها من الرواتب</a:t>
            </a:r>
            <a:r>
              <a:rPr lang="en-US" sz="2000" dirty="0" smtClean="0"/>
              <a:t> </a:t>
            </a:r>
            <a:r>
              <a:rPr lang="ar-SA" sz="2000" dirty="0" smtClean="0"/>
              <a:t>و</a:t>
            </a:r>
            <a:r>
              <a:rPr lang="en-US" sz="2000" dirty="0" smtClean="0"/>
              <a:t> </a:t>
            </a:r>
            <a:r>
              <a:rPr lang="ar-SA" sz="2000" dirty="0" smtClean="0"/>
              <a:t>الأجور فانه يتم تحليل وقت العمال آخر كل يوم لمعرفة كيف صرفوا وقتهم وغالبا ما يستخدم بطاقة تسمى " وقت الموظف" تبين كيف صرف كل موظف أو</a:t>
            </a:r>
            <a:r>
              <a:rPr lang="en-US" sz="2000" dirty="0" smtClean="0"/>
              <a:t> </a:t>
            </a:r>
            <a:r>
              <a:rPr lang="ar-SA" sz="2000" dirty="0" smtClean="0"/>
              <a:t>عامل وقته فترة العمل.</a:t>
            </a:r>
            <a:endParaRPr lang="en-US" sz="2000" dirty="0" smtClean="0"/>
          </a:p>
          <a:p>
            <a:pPr>
              <a:buNone/>
            </a:pPr>
            <a:r>
              <a:rPr lang="ar-SA" sz="2200" dirty="0" smtClean="0"/>
              <a:t>أهمية التحليل: </a:t>
            </a:r>
            <a:endParaRPr lang="en-US" sz="2200" dirty="0" smtClean="0"/>
          </a:p>
          <a:p>
            <a:pPr>
              <a:buFont typeface="Wingdings" pitchFamily="2" charset="2"/>
              <a:buChar char="Ø"/>
            </a:pPr>
            <a:r>
              <a:rPr lang="ar-SA" sz="2000" dirty="0" smtClean="0"/>
              <a:t>يساعد على معرفة الوقت الذي صرف لكل موظف أو عامل.</a:t>
            </a:r>
            <a:endParaRPr lang="en-US" sz="2000" dirty="0" smtClean="0"/>
          </a:p>
          <a:p>
            <a:pPr>
              <a:buFont typeface="Wingdings" pitchFamily="2" charset="2"/>
              <a:buChar char="Ø"/>
            </a:pPr>
            <a:r>
              <a:rPr lang="ar-SA" sz="2000" dirty="0" smtClean="0"/>
              <a:t>لوقت الذي صرف دون أن يختص </a:t>
            </a:r>
            <a:r>
              <a:rPr lang="ar-SA" sz="2000" dirty="0" err="1" smtClean="0"/>
              <a:t>به</a:t>
            </a:r>
            <a:r>
              <a:rPr lang="ar-SA" sz="2000" dirty="0" smtClean="0"/>
              <a:t> أمر إنتاجي معين.</a:t>
            </a:r>
            <a:endParaRPr lang="en-US" sz="2000" dirty="0" smtClean="0"/>
          </a:p>
          <a:p>
            <a:pPr>
              <a:buNone/>
            </a:pPr>
            <a:r>
              <a:rPr lang="ar-SA" sz="2000" b="1" dirty="0" smtClean="0"/>
              <a:t>يتم تحميل كل أمر إنتاجي</a:t>
            </a:r>
            <a:r>
              <a:rPr lang="en-US" sz="2000" b="1" dirty="0" smtClean="0"/>
              <a:t>: </a:t>
            </a:r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1). أجور مباشرة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بتكلفة الوقت الذي صرف </a:t>
            </a:r>
            <a:r>
              <a:rPr lang="ar-SA" sz="2000" dirty="0" err="1" smtClean="0"/>
              <a:t>و</a:t>
            </a:r>
            <a:r>
              <a:rPr lang="ar-SA" sz="2000" dirty="0" smtClean="0"/>
              <a:t> استفاد منه أمر إنتاجي معين </a:t>
            </a:r>
            <a:r>
              <a:rPr lang="ar-SA" sz="2000" dirty="0" err="1" smtClean="0"/>
              <a:t>و</a:t>
            </a:r>
            <a:r>
              <a:rPr lang="ar-SA" sz="2000" dirty="0" smtClean="0"/>
              <a:t> يحمل تحت </a:t>
            </a:r>
            <a:r>
              <a:rPr lang="ar-SA" sz="2000" dirty="0" err="1" smtClean="0"/>
              <a:t>ح</a:t>
            </a:r>
            <a:r>
              <a:rPr lang="ar-SA" sz="2000" dirty="0" smtClean="0"/>
              <a:t>/ مراقبة الأوامر الإنتاجية تحت التشغيل</a:t>
            </a:r>
            <a:endParaRPr lang="en-US" sz="2000" dirty="0" smtClean="0"/>
          </a:p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2). أجور غير مباشرة</a:t>
            </a: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000" dirty="0" smtClean="0"/>
              <a:t>الوقت الذي لم يستفد منه أمر إنتاجي معين يحمل تحت </a:t>
            </a:r>
            <a:r>
              <a:rPr lang="ar-SA" sz="2000" dirty="0" err="1" smtClean="0"/>
              <a:t>ح</a:t>
            </a:r>
            <a:r>
              <a:rPr lang="ar-SA" sz="2000" dirty="0" smtClean="0"/>
              <a:t>/ مراقبة تكاليف صناعية غير مباشرة</a:t>
            </a: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pPr algn="ctr"/>
            <a:r>
              <a:rPr lang="ar-SA" sz="3600" b="1" dirty="0" smtClean="0"/>
              <a:t>نظام محاسبة تكاليف الأوامر الإنتاجية</a:t>
            </a:r>
            <a:endParaRPr lang="en-US" sz="36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428736"/>
            <a:ext cx="7498080" cy="492922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u="sng" dirty="0" smtClean="0"/>
              <a:t>القيد في اليومية العامة (قيد التحميل) :</a:t>
            </a:r>
            <a:endParaRPr lang="en-US" sz="2400" dirty="0" smtClean="0"/>
          </a:p>
          <a:p>
            <a:pPr>
              <a:buNone/>
            </a:pPr>
            <a:r>
              <a:rPr lang="ar-SA" b="1" dirty="0" smtClean="0"/>
              <a:t>    </a:t>
            </a:r>
            <a:r>
              <a:rPr lang="ar-SA" sz="2200" dirty="0" smtClean="0"/>
              <a:t>من مذكورين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×××  </a:t>
            </a:r>
            <a:r>
              <a:rPr lang="ar-SA" sz="2200" dirty="0" err="1" smtClean="0"/>
              <a:t>ح</a:t>
            </a:r>
            <a:r>
              <a:rPr lang="ar-SA" sz="2200" dirty="0" smtClean="0"/>
              <a:t>/ مراقبة الأوامر الإنتاجية تحت التشغيل (الأجور المباشرة)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××× </a:t>
            </a:r>
            <a:r>
              <a:rPr lang="ar-SA" sz="2200" dirty="0" err="1" smtClean="0"/>
              <a:t>ح</a:t>
            </a:r>
            <a:r>
              <a:rPr lang="ar-SA" sz="2200" dirty="0" smtClean="0"/>
              <a:t>/ مراقبة تكاليف صناعية غير مباشرة (الأجور الغير مباشرة الفعلية)  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              ×××××    إلى </a:t>
            </a:r>
            <a:r>
              <a:rPr lang="ar-SA" sz="2200" dirty="0" err="1" smtClean="0"/>
              <a:t>ح</a:t>
            </a:r>
            <a:r>
              <a:rPr lang="ar-SA" sz="2200" dirty="0" smtClean="0"/>
              <a:t> / مراقبة الرواتب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الأجور 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                       (الأجور المباشرة + الأجور الغير  مباشرة الفعلية )</a:t>
            </a:r>
            <a:endParaRPr lang="en-US" sz="2200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28728" y="1285860"/>
            <a:ext cx="7498080" cy="535785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3). المصاريف الصناعية غير المباشرة الأخرى ( المتنوعة) الفعلية : 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ar-SA" sz="2200" dirty="0" smtClean="0"/>
              <a:t>ما يصرف على الإنتاج من مواد </a:t>
            </a:r>
            <a:r>
              <a:rPr lang="ar-SA" sz="2200" dirty="0" err="1" smtClean="0"/>
              <a:t>و</a:t>
            </a:r>
            <a:r>
              <a:rPr lang="ar-SA" sz="2200" dirty="0" smtClean="0"/>
              <a:t> لوازم صناعية لا تخص أمرا إنتاجيا معينا خلال الفترة (و</a:t>
            </a:r>
            <a:r>
              <a:rPr lang="en-US" sz="2200" dirty="0" smtClean="0"/>
              <a:t> </a:t>
            </a:r>
            <a:r>
              <a:rPr lang="ar-SA" sz="2200" dirty="0" smtClean="0"/>
              <a:t>هي مصاريف فعلية).</a:t>
            </a:r>
            <a:endParaRPr lang="en-US" sz="2200" dirty="0" smtClean="0"/>
          </a:p>
          <a:p>
            <a:pPr lvl="0">
              <a:buNone/>
            </a:pPr>
            <a:r>
              <a:rPr lang="ar-SA" sz="2200" dirty="0" smtClean="0"/>
              <a:t>و</a:t>
            </a:r>
            <a:r>
              <a:rPr lang="en-US" sz="2200" dirty="0" smtClean="0"/>
              <a:t> </a:t>
            </a:r>
            <a:r>
              <a:rPr lang="ar-SA" sz="2200" dirty="0" smtClean="0"/>
              <a:t>هي عبارة  عن المصاريف الصناعية الغير مباشرة الأخرى غير المواد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الأجور غير المباشرة  فإنها تحمل على </a:t>
            </a:r>
            <a:r>
              <a:rPr lang="ar-SA" sz="2200" dirty="0" err="1" smtClean="0"/>
              <a:t>ح</a:t>
            </a:r>
            <a:r>
              <a:rPr lang="ar-SA" sz="2200" dirty="0" smtClean="0"/>
              <a:t>/ مراقبة المصاريف غير المباشرة.</a:t>
            </a:r>
            <a:endParaRPr lang="en-US" sz="2200" dirty="0" smtClean="0"/>
          </a:p>
          <a:p>
            <a:pPr>
              <a:buNone/>
            </a:pPr>
            <a:r>
              <a:rPr lang="ar-SA" sz="2200" b="1" dirty="0" smtClean="0"/>
              <a:t>مثال</a:t>
            </a:r>
            <a:r>
              <a:rPr lang="en-US" sz="2200" b="1" dirty="0" smtClean="0"/>
              <a:t>: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1).  زيوت  </a:t>
            </a:r>
            <a:r>
              <a:rPr lang="ar-SA" sz="2200" dirty="0" err="1" smtClean="0"/>
              <a:t>و</a:t>
            </a:r>
            <a:r>
              <a:rPr lang="ar-SA" sz="2200" dirty="0" smtClean="0"/>
              <a:t> تشحيم الآلات في ورشة إصلاح السيارات </a:t>
            </a:r>
            <a:r>
              <a:rPr lang="ar-SA" sz="2200" dirty="0" err="1" smtClean="0"/>
              <a:t>و</a:t>
            </a:r>
            <a:r>
              <a:rPr lang="ar-SA" sz="2200" dirty="0" smtClean="0"/>
              <a:t> كالغراء في مصنع للمقاعد المدرسية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2).  الأجور</a:t>
            </a:r>
            <a:r>
              <a:rPr lang="en-US" sz="2200" dirty="0" smtClean="0"/>
              <a:t> </a:t>
            </a:r>
            <a:r>
              <a:rPr lang="ar-SA" sz="2200" dirty="0" smtClean="0"/>
              <a:t>و الرواتب التي لا تخص أمرا إنتاجيا معينا كرواتب المشرفين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الحراس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المنظفين </a:t>
            </a:r>
            <a:r>
              <a:rPr lang="ar-SA" sz="2200" dirty="0" err="1" smtClean="0"/>
              <a:t>و</a:t>
            </a:r>
            <a:r>
              <a:rPr lang="ar-SA" sz="2200" dirty="0" smtClean="0"/>
              <a:t> كل من يقوم بعمل يخدم النشاط الصناعي أو الإنتاجي بصورة عامة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3). ما يصرف على الخدمات التي تسهل العملية الإنتاجية كالوقود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الطاقة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الكهرباء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المياه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التلفون </a:t>
            </a:r>
            <a:r>
              <a:rPr lang="ar-SA" sz="2200" dirty="0" err="1" smtClean="0"/>
              <a:t>و</a:t>
            </a:r>
            <a:r>
              <a:rPr lang="ar-SA" sz="2200" dirty="0" smtClean="0"/>
              <a:t> إيجار أو استهلاك مكان العمل</a:t>
            </a:r>
            <a:endParaRPr lang="en-US" sz="2200" dirty="0" smtClean="0"/>
          </a:p>
          <a:p>
            <a:pPr>
              <a:buNone/>
            </a:pPr>
            <a:r>
              <a:rPr lang="ar-SA" sz="2400" b="1" dirty="0" smtClean="0"/>
              <a:t>مثال</a:t>
            </a:r>
            <a:r>
              <a:rPr lang="en-US" sz="2400" b="1" dirty="0" smtClean="0"/>
              <a:t>:</a:t>
            </a:r>
            <a:r>
              <a:rPr lang="ar-SA" sz="2400" b="1" dirty="0" smtClean="0"/>
              <a:t> </a:t>
            </a:r>
            <a:endParaRPr lang="en-US" sz="2400" dirty="0" smtClean="0"/>
          </a:p>
          <a:p>
            <a:pPr>
              <a:buNone/>
            </a:pPr>
            <a:r>
              <a:rPr lang="ar-SA" sz="2200" dirty="0" smtClean="0"/>
              <a:t>عندما ترد فاتورة الكهرباء مثلا فإنها تضاف إلى المصاريف الصناعية غير المباشرة</a:t>
            </a:r>
            <a:endParaRPr lang="en-US" sz="2200" b="1" dirty="0" smtClean="0"/>
          </a:p>
          <a:p>
            <a:pPr>
              <a:buNone/>
            </a:pPr>
            <a:r>
              <a:rPr lang="ar-SA" sz="2400" b="1" dirty="0" smtClean="0"/>
              <a:t>قيد إثبات المصاريف الصناعية الغير مباشرة:</a:t>
            </a:r>
            <a:endParaRPr lang="en-US" sz="2400" dirty="0" smtClean="0"/>
          </a:p>
          <a:p>
            <a:pPr>
              <a:buNone/>
            </a:pPr>
            <a:r>
              <a:rPr lang="ar-SA" sz="2200" dirty="0" smtClean="0"/>
              <a:t>××××× من </a:t>
            </a:r>
            <a:r>
              <a:rPr lang="ar-SA" sz="2200" dirty="0" err="1" smtClean="0"/>
              <a:t>ح</a:t>
            </a:r>
            <a:r>
              <a:rPr lang="ar-SA" sz="2200" dirty="0" smtClean="0"/>
              <a:t>/ مراقبة المصاريف الصناعية غير المباشرة</a:t>
            </a:r>
            <a:endParaRPr lang="en-US" sz="2200" dirty="0" smtClean="0"/>
          </a:p>
          <a:p>
            <a:pPr>
              <a:buNone/>
            </a:pPr>
            <a:r>
              <a:rPr lang="ar-SA" sz="2200" dirty="0" smtClean="0"/>
              <a:t>          ×××× إلى  </a:t>
            </a:r>
            <a:r>
              <a:rPr lang="ar-SA" sz="2200" dirty="0" err="1" smtClean="0"/>
              <a:t>ح</a:t>
            </a:r>
            <a:r>
              <a:rPr lang="ar-SA" sz="2200" dirty="0" smtClean="0"/>
              <a:t>/ الشركة الموحدة للكهرباء أو البنك</a:t>
            </a: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endParaRPr lang="en-US" sz="22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2838456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4). تحميل المصاريف الصناعية الغير مباشرة للإنتاج ( المقدرة)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4" name="شكل بيضاوي 3"/>
          <p:cNvSpPr/>
          <p:nvPr/>
        </p:nvSpPr>
        <p:spPr>
          <a:xfrm>
            <a:off x="6215074" y="2071678"/>
            <a:ext cx="2000264" cy="857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المواد المباشرة </a:t>
            </a:r>
            <a:endParaRPr lang="en-US" dirty="0"/>
          </a:p>
        </p:txBody>
      </p:sp>
      <p:sp>
        <p:nvSpPr>
          <p:cNvPr id="5" name="شكل بيضاوي 4"/>
          <p:cNvSpPr/>
          <p:nvPr/>
        </p:nvSpPr>
        <p:spPr>
          <a:xfrm>
            <a:off x="2357422" y="2071678"/>
            <a:ext cx="2000264" cy="857256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الأجور</a:t>
            </a:r>
            <a:r>
              <a:rPr lang="en-US" b="1" dirty="0" smtClean="0"/>
              <a:t> </a:t>
            </a:r>
            <a:r>
              <a:rPr lang="ar-SA" b="1" dirty="0" smtClean="0"/>
              <a:t>المباشرة </a:t>
            </a:r>
            <a:endParaRPr lang="en-US" dirty="0"/>
          </a:p>
        </p:txBody>
      </p:sp>
      <p:sp>
        <p:nvSpPr>
          <p:cNvPr id="6" name="قوس كبير أيسر 5"/>
          <p:cNvSpPr/>
          <p:nvPr/>
        </p:nvSpPr>
        <p:spPr>
          <a:xfrm rot="16200000">
            <a:off x="4964909" y="1607331"/>
            <a:ext cx="642942" cy="3429024"/>
          </a:xfrm>
          <a:prstGeom prst="leftBrace">
            <a:avLst>
              <a:gd name="adj1" fmla="val 0"/>
              <a:gd name="adj2" fmla="val 5039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شكل بيضاوي 6"/>
          <p:cNvSpPr/>
          <p:nvPr/>
        </p:nvSpPr>
        <p:spPr>
          <a:xfrm>
            <a:off x="4000496" y="3714752"/>
            <a:ext cx="2714644" cy="928694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/>
              <a:t>يتم تحميلها مباشرة على الإنتاج </a:t>
            </a:r>
            <a:endParaRPr lang="en-US" dirty="0"/>
          </a:p>
        </p:txBody>
      </p:sp>
      <p:sp>
        <p:nvSpPr>
          <p:cNvPr id="8" name="مستطيل مستدير الزوايا 7"/>
          <p:cNvSpPr/>
          <p:nvPr/>
        </p:nvSpPr>
        <p:spPr>
          <a:xfrm>
            <a:off x="1428728" y="4714884"/>
            <a:ext cx="7500990" cy="200026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4786322"/>
            <a:ext cx="721520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أما المصاريف الصناعية الغير مباشرة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لا يعرف نصيب الأمر الإنتاجي منها </a:t>
            </a:r>
            <a:r>
              <a:rPr kumimoji="0" lang="ar-SA" sz="2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خلال العام 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لأنها لا تخص أمرا معينا </a:t>
            </a:r>
            <a:r>
              <a:rPr kumimoji="0" lang="ar-S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إنما تخص جميع الإنتاج.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لا يعرف مجموعها إلا  بعد الانتهاء السنة المالية أو الفترة المحاسبية.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لذلك فانه يتم تحميل الإنتاج بنصيبه من المصاريف الصناعية غير المباشرة بناء </a:t>
            </a:r>
            <a:r>
              <a:rPr kumimoji="0" lang="ar-SA" sz="2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على معدل تحميل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ar-SA" u="sng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يتم احتساب معدل تحميل التكاليف الصناعية غير المباشرة:</a:t>
            </a:r>
            <a:endParaRPr lang="en-US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lvl="0">
              <a:buNone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endParaRPr lang="ar-SA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4" name="مستطيل مستدير الزوايا 3"/>
          <p:cNvSpPr/>
          <p:nvPr/>
        </p:nvSpPr>
        <p:spPr>
          <a:xfrm>
            <a:off x="1214414" y="2357430"/>
            <a:ext cx="7500990" cy="214314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1187624" y="2090314"/>
            <a:ext cx="745634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endParaRPr kumimoji="0" lang="ar-SA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endParaRPr lang="ar-SA" sz="22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معدل تحميل المصاريف الصناعية الغير مباشرة =  </a:t>
            </a:r>
            <a:r>
              <a:rPr kumimoji="0" lang="ar-SA" sz="2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المصاريف الصناعية غير المباشرة المقدرة 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× 100 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أساس التحميل التقديري ( مثلا الأجور المباشرة المقدرة)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 </a:t>
            </a:r>
            <a:r>
              <a:rPr kumimoji="0" lang="ar-SA" sz="2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ص</a:t>
            </a:r>
            <a:r>
              <a:rPr kumimoji="0" lang="ar-SA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غير مباشرة محملة= معدل التحميل × أساس التحميل الفعلي ( مثلا الأجور المباشرة الفعلية)</a:t>
            </a:r>
            <a:endParaRPr kumimoji="0" lang="ar-SA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مقدمة الفصل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41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800" dirty="0" smtClean="0"/>
              <a:t>في هذا الفصل سوف يتم التركيز على المحاسبة في المنشآت الصناعية بخلاف الفصول الأخرى التي تناولت المحاسبة في المنشآت التجارية أو منشآت الخدمات لذا لابد من التفريق بينهما:</a:t>
            </a:r>
          </a:p>
          <a:p>
            <a:pPr>
              <a:buNone/>
            </a:pPr>
            <a:endParaRPr lang="ar-SA" sz="2800" dirty="0" smtClean="0"/>
          </a:p>
        </p:txBody>
      </p:sp>
      <p:graphicFrame>
        <p:nvGraphicFramePr>
          <p:cNvPr id="4" name="Diagram 3"/>
          <p:cNvGraphicFramePr/>
          <p:nvPr/>
        </p:nvGraphicFramePr>
        <p:xfrm>
          <a:off x="1500166" y="2996952"/>
          <a:ext cx="6456210" cy="35753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285860"/>
            <a:ext cx="7858180" cy="5214974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ar-SA" sz="6000" b="1" dirty="0" smtClean="0">
                <a:solidFill>
                  <a:schemeClr val="accent1">
                    <a:lumMod val="75000"/>
                  </a:schemeClr>
                </a:solidFill>
              </a:rPr>
              <a:t>مثال:</a:t>
            </a:r>
            <a:endParaRPr lang="en-US" sz="60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5000" b="1" dirty="0" smtClean="0"/>
              <a:t>أ). عندما تقدر المصاريف الصناعية غير المباشرة بمبلغ 300،000 ريالا </a:t>
            </a:r>
            <a:r>
              <a:rPr lang="ar-SA" sz="5000" b="1" dirty="0" err="1" smtClean="0"/>
              <a:t>و</a:t>
            </a:r>
            <a:r>
              <a:rPr lang="ar-SA" sz="5000" b="1" dirty="0" smtClean="0"/>
              <a:t> الأجور  المباشرة تقدر بمبلغ 400,000 ريال</a:t>
            </a:r>
            <a:endParaRPr lang="en-US" sz="5000" dirty="0" smtClean="0"/>
          </a:p>
          <a:p>
            <a:pPr>
              <a:buNone/>
            </a:pPr>
            <a:r>
              <a:rPr lang="ar-SA" sz="4200" dirty="0" smtClean="0"/>
              <a:t>الحل:</a:t>
            </a:r>
            <a:endParaRPr lang="en-US" sz="4200" dirty="0" smtClean="0"/>
          </a:p>
          <a:p>
            <a:pPr>
              <a:buNone/>
            </a:pPr>
            <a:endParaRPr lang="en-US" sz="4500" dirty="0" smtClean="0"/>
          </a:p>
          <a:p>
            <a:pPr>
              <a:buNone/>
            </a:pPr>
            <a:endParaRPr lang="en-US" sz="4500" dirty="0" smtClean="0"/>
          </a:p>
          <a:p>
            <a:pPr>
              <a:buNone/>
            </a:pPr>
            <a:r>
              <a:rPr lang="ar-SA" sz="4500" dirty="0" smtClean="0"/>
              <a:t>شرح المثال:</a:t>
            </a:r>
            <a:endParaRPr lang="en-US" sz="4500" dirty="0" smtClean="0"/>
          </a:p>
          <a:p>
            <a:pPr>
              <a:buNone/>
            </a:pPr>
            <a:r>
              <a:rPr lang="ar-SA" sz="4500" dirty="0" smtClean="0"/>
              <a:t>معناها أن كل ريال أجور مباشرة يتم في مقابله تحميل الإنتاج </a:t>
            </a:r>
            <a:r>
              <a:rPr lang="ar-SA" sz="4500" dirty="0" err="1" smtClean="0"/>
              <a:t>ب</a:t>
            </a:r>
            <a:r>
              <a:rPr lang="ar-SA" sz="4500" dirty="0" smtClean="0"/>
              <a:t> 57 </a:t>
            </a:r>
            <a:r>
              <a:rPr lang="ar-SA" sz="4500" dirty="0" err="1" smtClean="0"/>
              <a:t>هللة</a:t>
            </a:r>
            <a:r>
              <a:rPr lang="ar-SA" sz="4500" dirty="0" smtClean="0"/>
              <a:t> مصاريف غير مباشرة</a:t>
            </a:r>
            <a:endParaRPr lang="en-US" sz="4500" dirty="0" smtClean="0"/>
          </a:p>
          <a:p>
            <a:pPr>
              <a:buNone/>
            </a:pPr>
            <a:r>
              <a:rPr lang="ar-SA" sz="4500" dirty="0" smtClean="0"/>
              <a:t>أي أن  المصاريف الصناعية الغير مباشرة الواجب تحميلها للأمر الإنتاجي = 75% من الأجور المباشرة ( الأجور المباشرة× 75%) </a:t>
            </a:r>
            <a:endParaRPr lang="en-US" sz="4500" dirty="0" smtClean="0"/>
          </a:p>
          <a:p>
            <a:pPr>
              <a:buNone/>
            </a:pPr>
            <a:r>
              <a:rPr lang="ar-SA" sz="5000" b="1" dirty="0" smtClean="0"/>
              <a:t>ب). عندما يصرف على أمر إنتاجي 2,200 ريالا أجور مباشرة ؟</a:t>
            </a:r>
            <a:endParaRPr lang="en-US" sz="5000" b="1" dirty="0" smtClean="0"/>
          </a:p>
          <a:p>
            <a:pPr>
              <a:buNone/>
            </a:pPr>
            <a:endParaRPr lang="en-US" sz="4500" dirty="0" smtClean="0"/>
          </a:p>
          <a:p>
            <a:pPr>
              <a:buNone/>
            </a:pPr>
            <a:endParaRPr lang="en-US" sz="4500" dirty="0" smtClean="0"/>
          </a:p>
          <a:p>
            <a:pPr>
              <a:buNone/>
            </a:pPr>
            <a:r>
              <a:rPr lang="ar-SA" sz="5000" b="1" u="sng" dirty="0" smtClean="0"/>
              <a:t>القيد </a:t>
            </a:r>
            <a:endParaRPr lang="en-US" sz="5000" dirty="0" smtClean="0"/>
          </a:p>
          <a:p>
            <a:pPr>
              <a:buNone/>
            </a:pPr>
            <a:r>
              <a:rPr lang="en-US" sz="4500" dirty="0" smtClean="0"/>
              <a:t>		</a:t>
            </a:r>
            <a:r>
              <a:rPr lang="ar-SA" sz="4500" dirty="0" smtClean="0"/>
              <a:t>من حـ/ مراقبة الأوامر الإنتاجية تحت التشغيل</a:t>
            </a:r>
            <a:endParaRPr lang="en-US" sz="4500" dirty="0" smtClean="0"/>
          </a:p>
          <a:p>
            <a:pPr>
              <a:buNone/>
            </a:pPr>
            <a:r>
              <a:rPr lang="en-US" sz="4500" dirty="0" smtClean="0"/>
              <a:t>			</a:t>
            </a:r>
            <a:r>
              <a:rPr lang="ar-SA" sz="4500" dirty="0" smtClean="0"/>
              <a:t>إلى حـ/ مراقبة المصاريف الصناعية الغير مباشرة</a:t>
            </a:r>
            <a:endParaRPr lang="en-US" sz="4500" dirty="0" smtClean="0"/>
          </a:p>
          <a:p>
            <a:pPr>
              <a:buNone/>
            </a:pPr>
            <a:r>
              <a:rPr lang="ar-SA" b="1" dirty="0" smtClean="0"/>
              <a:t> </a:t>
            </a:r>
            <a:r>
              <a:rPr lang="ar-SA" dirty="0" smtClean="0"/>
              <a:t> 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1428736"/>
            <a:ext cx="7640956" cy="5124472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5). المعالجة المحاسبية لفروق التحميل: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400" b="1" dirty="0" smtClean="0"/>
              <a:t>ما مدى توافق المصاريف الصناعية الغير مباشرة  </a:t>
            </a:r>
            <a:r>
              <a:rPr lang="ar-SA" sz="2400" b="1" u="sng" dirty="0" smtClean="0"/>
              <a:t>الفعلية</a:t>
            </a:r>
            <a:r>
              <a:rPr lang="ar-SA" sz="2400" b="1" dirty="0" smtClean="0"/>
              <a:t>  مع المصاريف الصناعية غير المباشرة </a:t>
            </a:r>
            <a:r>
              <a:rPr lang="ar-SA" sz="2400" b="1" u="sng" dirty="0" smtClean="0"/>
              <a:t>المحملة </a:t>
            </a:r>
            <a:r>
              <a:rPr lang="ar-SA" sz="2400" b="1" dirty="0" smtClean="0"/>
              <a:t>على الأوامر الإنتاجية ؟</a:t>
            </a:r>
            <a:endParaRPr lang="en-US" sz="2400" b="1" dirty="0" smtClean="0"/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ar-SA" sz="2400" b="1" dirty="0" smtClean="0"/>
              <a:t>ح/ مراقبة المصاريف الصناعية الغير مباشرة</a:t>
            </a:r>
            <a:endParaRPr lang="en-US" sz="2400" dirty="0" smtClean="0"/>
          </a:p>
          <a:p>
            <a:pPr>
              <a:buNone/>
            </a:pPr>
            <a:endParaRPr lang="en-US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643042" y="3786190"/>
          <a:ext cx="6453190" cy="264320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226595"/>
                <a:gridCol w="3226595"/>
              </a:tblGrid>
              <a:tr h="407937"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تقديري ( التكاليف المقدرة)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فعلى ( التكاليف الفعلية)</a:t>
                      </a:r>
                      <a:endParaRPr lang="en-US" sz="1800" dirty="0"/>
                    </a:p>
                  </a:txBody>
                  <a:tcPr/>
                </a:tc>
              </a:tr>
              <a:tr h="603523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×××× المصاريف الصناعية غير المباشرة المحملة على الأوامر الإنتاجية تحت التشغيل ( المقدرة)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 تكلفة المواد غير المباشرة ( الفعلية)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79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>
                          <a:latin typeface="Times New Roman"/>
                          <a:ea typeface="Times New Roman"/>
                          <a:cs typeface="Traditional Arabic"/>
                        </a:rPr>
                        <a:t>××× رصيد ( نقص تحميل)</a:t>
                      </a:r>
                      <a:endParaRPr lang="en-US" sz="18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 تكلفة الأجور غير المباشرة ( الفعلية)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793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80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×××ت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ص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غير </a:t>
                      </a:r>
                      <a:r>
                        <a:rPr lang="ar-SA" sz="1800" dirty="0" err="1">
                          <a:latin typeface="Times New Roman"/>
                          <a:ea typeface="Times New Roman"/>
                          <a:cs typeface="Traditional Arabic"/>
                        </a:rPr>
                        <a:t>ش</a:t>
                      </a: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 أخرى متنوعة (الفعلية)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7937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lang="en-US" sz="180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××× رصيد ( زيادة تحميل)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407937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××××××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××××××</a:t>
                      </a:r>
                      <a:endParaRPr lang="en-US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357298"/>
            <a:ext cx="7790712" cy="507209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ar-SA" sz="2400" b="1" dirty="0" smtClean="0"/>
              <a:t>نلاحظ وجود رصيد أما أن يكون دائنا أو مدينا:</a:t>
            </a:r>
            <a:endParaRPr lang="en-US" sz="2400" dirty="0"/>
          </a:p>
        </p:txBody>
      </p:sp>
      <p:sp>
        <p:nvSpPr>
          <p:cNvPr id="4" name="قوس كبير أيسر 3"/>
          <p:cNvSpPr/>
          <p:nvPr/>
        </p:nvSpPr>
        <p:spPr>
          <a:xfrm rot="5400000">
            <a:off x="4795981" y="-652633"/>
            <a:ext cx="705068" cy="6010814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286380" y="2857496"/>
            <a:ext cx="3214710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357290" y="2857496"/>
            <a:ext cx="3000396" cy="142876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357818" y="2928934"/>
            <a:ext cx="307177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دائنا : 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المصاريف الصناعية غير المباشرة المحملة على الأوامر الإنتاجية تحت التشغيل (المقدرة) &gt;( التكاليف الفعلية)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بمعنى يوجد رصيد ( زيادة تحميل)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1285852" y="2857496"/>
            <a:ext cx="292895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مدينا: : المصاريف الصناعية غير المباشرة المحملة على الأوامر الإنتاجية تحت التشغيل ( المقدرة) &lt; ( التكاليف الفعلية) 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بمعنى يوجد رصيد ( نقص تحميل) </a:t>
            </a: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1928794" y="4714884"/>
            <a:ext cx="635791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إلا انه ليس من العدل معالجة الفروق التحميل في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المصاريف الصناعية الغير مباشرة  فقط لان معظم الأوامر الإنتاجية التي كانت تحت التشغيل أثناء الفترة المحاسبية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التي تحملت بأكثر أو اقل من نصيبها من المصاريف الصناعية غير المباشرة تم تصنيعها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نقلت مبالغها محاسبيا إلى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 البضاعة تامة الصنع ثم تسلم إلى أصحابها أو تباع إن كانت مصنعة للبيع ثم تعتبر تكلفتها محاسبيا جزءا من تكاليف البضاعة المباعة ( ازدواج) .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0"/>
            <a:ext cx="8072462" cy="6643710"/>
          </a:xfrm>
        </p:spPr>
        <p:txBody>
          <a:bodyPr/>
          <a:lstStyle/>
          <a:p>
            <a:pPr algn="ctr">
              <a:buNone/>
            </a:pPr>
            <a:r>
              <a:rPr lang="ar-SA" sz="2000" dirty="0" smtClean="0"/>
              <a:t>و بناء على ذلك لا بد من التفـريق بين فروق التحميل</a:t>
            </a:r>
            <a:endParaRPr lang="en-US" sz="2000" dirty="0" smtClean="0"/>
          </a:p>
          <a:p>
            <a:pPr>
              <a:buNone/>
            </a:pPr>
            <a:endParaRPr lang="en-US" sz="1800" b="1" dirty="0" smtClean="0">
              <a:solidFill>
                <a:schemeClr val="dk1"/>
              </a:solidFill>
            </a:endParaRPr>
          </a:p>
        </p:txBody>
      </p:sp>
      <p:sp>
        <p:nvSpPr>
          <p:cNvPr id="4" name="قوس متوسط أيسر 3"/>
          <p:cNvSpPr/>
          <p:nvPr/>
        </p:nvSpPr>
        <p:spPr>
          <a:xfrm rot="5400000">
            <a:off x="4536281" y="-2107445"/>
            <a:ext cx="500066" cy="5857916"/>
          </a:xfrm>
          <a:prstGeom prst="lef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5357786" y="1142984"/>
            <a:ext cx="3786214" cy="5000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ar-SA" b="1" dirty="0" smtClean="0"/>
              <a:t>1</a:t>
            </a:r>
            <a:r>
              <a:rPr lang="ar-SA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). إذا كان فروق التحميل( بالزيادة </a:t>
            </a:r>
            <a:r>
              <a:rPr lang="ar-SA" b="1" dirty="0" err="1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أوالنقص</a:t>
            </a:r>
            <a:r>
              <a:rPr lang="ar-SA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 مبلغ قليل </a:t>
            </a:r>
            <a:endParaRPr lang="en-US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6" name="مستطيل مستدير الزوايا 5"/>
          <p:cNvSpPr/>
          <p:nvPr/>
        </p:nvSpPr>
        <p:spPr>
          <a:xfrm>
            <a:off x="1071538" y="1142984"/>
            <a:ext cx="4071966" cy="5000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1000100" y="1214422"/>
            <a:ext cx="40719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2).إذا كان فروق التحميل( بالزيادة أو النقص) مبلغ كبير نسبيا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5286380" y="1714488"/>
            <a:ext cx="3714776" cy="92869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1214414" y="1714488"/>
            <a:ext cx="3857652" cy="157163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5429256" y="1714488"/>
            <a:ext cx="350046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يعالج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باقفاله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في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 لان المبلغ الذي يظهره هذا الحساب يمثل تكلفة معظم الأوامر التي صنعت خلال الفترة المحاسبية ثم بيعها.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285852" y="1785926"/>
            <a:ext cx="371477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فانه يتم توزيعه بين الحسابات الثلاثة ذات العلاقة حسب نسب أرصدتها إلى بعضها البعض 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ح/ مراقبة الأوامر الإنتاجية تحت التشغيل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ح/ الأوامر الإنتاجية تامة الصنع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342900" marR="0" lvl="0" indent="-34290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arenR"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ح/ تكلفة البضاعة المباعة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قوس متوسط أيسر 12"/>
          <p:cNvSpPr/>
          <p:nvPr/>
        </p:nvSpPr>
        <p:spPr>
          <a:xfrm rot="5400000">
            <a:off x="7036611" y="1678769"/>
            <a:ext cx="214314" cy="2571768"/>
          </a:xfrm>
          <a:prstGeom prst="lef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رابط مستقيم 14"/>
          <p:cNvCxnSpPr/>
          <p:nvPr/>
        </p:nvCxnSpPr>
        <p:spPr>
          <a:xfrm rot="5400000" flipH="1" flipV="1">
            <a:off x="7108843" y="2749545"/>
            <a:ext cx="214314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مستطيل مستدير الزوايا 15"/>
          <p:cNvSpPr/>
          <p:nvPr/>
        </p:nvSpPr>
        <p:spPr>
          <a:xfrm>
            <a:off x="7358050" y="3214686"/>
            <a:ext cx="1785950" cy="271464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7215206" y="3357562"/>
            <a:ext cx="17859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</a:t>
            </a:r>
            <a:r>
              <a:rPr kumimoji="0" lang="ar-SA" b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). إذا كان هناك فرق تحميل بالزيادة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(رصيد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دائنا)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ص غير مباشرة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××× إلى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مستطيل مستدير الزوايا 18"/>
          <p:cNvSpPr/>
          <p:nvPr/>
        </p:nvSpPr>
        <p:spPr>
          <a:xfrm>
            <a:off x="5500694" y="3143248"/>
            <a:ext cx="1785950" cy="328614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5429256" y="3357562"/>
            <a:ext cx="164304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ب). إذا كان هناك فرق تحميل بالنقص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(رصيد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مدينا)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××× إلى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مباشرة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1" name="رابط مستقيم 20"/>
          <p:cNvCxnSpPr/>
          <p:nvPr/>
        </p:nvCxnSpPr>
        <p:spPr>
          <a:xfrm rot="5400000" flipH="1" flipV="1">
            <a:off x="4751389" y="463529"/>
            <a:ext cx="214314" cy="158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2" name="قوس متوسط أيسر 21"/>
          <p:cNvSpPr/>
          <p:nvPr/>
        </p:nvSpPr>
        <p:spPr>
          <a:xfrm rot="5400000">
            <a:off x="3036083" y="1964521"/>
            <a:ext cx="214314" cy="3143272"/>
          </a:xfrm>
          <a:prstGeom prst="leftBracket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مستطيل مستدير الزوايا 22"/>
          <p:cNvSpPr/>
          <p:nvPr/>
        </p:nvSpPr>
        <p:spPr>
          <a:xfrm>
            <a:off x="2643174" y="3714752"/>
            <a:ext cx="2786082" cy="292895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2643174" y="3786190"/>
            <a:ext cx="264320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أ). إذا كان هناك فرق تحميل بالزيادة(رصيد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دائنا)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مباشرة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إلى مذكورين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تحت التشغيل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الأوامر الإنتاجية تامة الصنع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مستطيل مستدير الزوايا 24"/>
          <p:cNvSpPr/>
          <p:nvPr/>
        </p:nvSpPr>
        <p:spPr>
          <a:xfrm>
            <a:off x="0" y="3500438"/>
            <a:ext cx="2500298" cy="3357562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848" name="Rectangle 8"/>
          <p:cNvSpPr>
            <a:spLocks noChangeArrowheads="1"/>
          </p:cNvSpPr>
          <p:nvPr/>
        </p:nvSpPr>
        <p:spPr bwMode="auto">
          <a:xfrm>
            <a:off x="0" y="3441680"/>
            <a:ext cx="242886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ب). إذا كان هناك فرق تحميل بالنقص(رصيد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مراقبةت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غيرش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مدينا)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من مذكورين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تحت التشغيل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الأوامر الإنتاجية تامة الصنع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××× إلى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مراقبةت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</a:t>
            </a:r>
            <a:r>
              <a:rPr kumimoji="0" lang="ar-SA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مباشرة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1122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ar-SA" sz="2000" b="1" dirty="0" smtClean="0">
                <a:solidFill>
                  <a:schemeClr val="accent1">
                    <a:lumMod val="75000"/>
                  </a:schemeClr>
                </a:solidFill>
              </a:rPr>
              <a:t>٦). جدول تكاليف الأوامر الإنتاجية تحت التشغيل</a:t>
            </a:r>
          </a:p>
          <a:p>
            <a:pPr>
              <a:buNone/>
            </a:pPr>
            <a:r>
              <a:rPr lang="ar-SA" sz="1800" b="1" dirty="0" smtClean="0"/>
              <a:t>تكلفة الأمر الإنتاجي= مواد مباشرة+ أجور مباشرة+ تكاليف صناعية غير مباشرة محملة تقديرية</a:t>
            </a:r>
            <a:endParaRPr lang="en-US" sz="18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071670" y="2428868"/>
          <a:ext cx="6096000" cy="2667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ar-SA" dirty="0" smtClean="0"/>
                        <a:t>المجموع</a:t>
                      </a:r>
                      <a:r>
                        <a:rPr lang="ar-SA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3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رقم الأمر الإنتاجي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b="1" dirty="0" smtClean="0"/>
                        <a:t>مواد مباشرة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b="1" dirty="0" smtClean="0"/>
                        <a:t>أجور مباشرة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b="1" dirty="0" smtClean="0"/>
                        <a:t>ت </a:t>
                      </a:r>
                      <a:r>
                        <a:rPr lang="ar-SA" b="1" dirty="0" err="1" smtClean="0"/>
                        <a:t>ص</a:t>
                      </a:r>
                      <a:r>
                        <a:rPr lang="ar-SA" b="1" dirty="0" smtClean="0"/>
                        <a:t> غير</a:t>
                      </a:r>
                      <a:r>
                        <a:rPr lang="ar-SA" b="1" baseline="0" dirty="0" smtClean="0"/>
                        <a:t> </a:t>
                      </a:r>
                      <a:r>
                        <a:rPr lang="ar-SA" b="1" dirty="0" smtClean="0"/>
                        <a:t>مباشرة (مقدرة) </a:t>
                      </a:r>
                      <a:endParaRPr lang="en-US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b="1" dirty="0" smtClean="0"/>
                        <a:t>الإجمالي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214290"/>
            <a:ext cx="7929618" cy="6429420"/>
          </a:xfrm>
        </p:spPr>
        <p:txBody>
          <a:bodyPr/>
          <a:lstStyle/>
          <a:p>
            <a:pPr algn="ctr">
              <a:buNone/>
            </a:pPr>
            <a:r>
              <a:rPr lang="ar-SA" sz="2400" b="1" dirty="0" smtClean="0"/>
              <a:t>المعالجة المحاسبية للأوامر المنتهية :</a:t>
            </a:r>
            <a:endParaRPr lang="en-US" sz="2400" dirty="0" smtClean="0"/>
          </a:p>
          <a:p>
            <a:pPr algn="just">
              <a:buNone/>
              <a:tabLst>
                <a:tab pos="2743200" algn="ctr"/>
                <a:tab pos="5486400" algn="r"/>
                <a:tab pos="457200" algn="l"/>
              </a:tabLst>
            </a:pPr>
            <a:r>
              <a:rPr lang="ar-SA" sz="2000" dirty="0" smtClean="0">
                <a:ea typeface="Times New Roman"/>
                <a:cs typeface="Traditional Arabic"/>
              </a:rPr>
              <a:t>بعد أن يأخذ الأمر الإنتاجي من مواد </a:t>
            </a:r>
            <a:r>
              <a:rPr lang="ar-SA" sz="2000" dirty="0" err="1" smtClean="0">
                <a:ea typeface="Times New Roman"/>
                <a:cs typeface="Traditional Arabic"/>
              </a:rPr>
              <a:t>و</a:t>
            </a:r>
            <a:r>
              <a:rPr lang="ar-SA" sz="2000" dirty="0" smtClean="0">
                <a:ea typeface="Times New Roman"/>
                <a:cs typeface="Traditional Arabic"/>
              </a:rPr>
              <a:t> أجور مباشرة </a:t>
            </a:r>
            <a:r>
              <a:rPr lang="ar-SA" sz="2000" dirty="0" err="1" smtClean="0">
                <a:ea typeface="Times New Roman"/>
                <a:cs typeface="Traditional Arabic"/>
              </a:rPr>
              <a:t>و</a:t>
            </a:r>
            <a:r>
              <a:rPr lang="ar-SA" sz="2000" dirty="0" smtClean="0">
                <a:ea typeface="Times New Roman"/>
                <a:cs typeface="Traditional Arabic"/>
              </a:rPr>
              <a:t> غير مباشرة </a:t>
            </a:r>
            <a:r>
              <a:rPr lang="ar-SA" sz="2000" dirty="0" err="1" smtClean="0">
                <a:ea typeface="Times New Roman"/>
                <a:cs typeface="Traditional Arabic"/>
              </a:rPr>
              <a:t>و</a:t>
            </a:r>
            <a:r>
              <a:rPr lang="ar-SA" sz="2000" dirty="0" smtClean="0">
                <a:ea typeface="Times New Roman"/>
                <a:cs typeface="Traditional Arabic"/>
              </a:rPr>
              <a:t> بعد أن يتحمل بنصيبه من المصاريف الصناعية الغير مباشر </a:t>
            </a:r>
            <a:r>
              <a:rPr lang="ar-SA" sz="2000" dirty="0" err="1" smtClean="0">
                <a:ea typeface="Times New Roman"/>
                <a:cs typeface="Traditional Arabic"/>
              </a:rPr>
              <a:t>ة</a:t>
            </a:r>
            <a:r>
              <a:rPr lang="ar-SA" sz="2000" dirty="0" smtClean="0">
                <a:ea typeface="Times New Roman"/>
                <a:cs typeface="Traditional Arabic"/>
              </a:rPr>
              <a:t>  فانه </a:t>
            </a:r>
            <a:r>
              <a:rPr lang="ar-SA" sz="2000" u="sng" dirty="0" smtClean="0">
                <a:ea typeface="Times New Roman"/>
                <a:cs typeface="Traditional Arabic"/>
              </a:rPr>
              <a:t>يصبح أمرا إنتاجيا تام الصنع</a:t>
            </a:r>
            <a:r>
              <a:rPr lang="ar-SA" sz="2000" dirty="0" smtClean="0">
                <a:ea typeface="Times New Roman"/>
                <a:cs typeface="Traditional Arabic"/>
              </a:rPr>
              <a:t> أو تام الإنتاج </a:t>
            </a:r>
            <a:r>
              <a:rPr lang="ar-SA" sz="2000" dirty="0" err="1" smtClean="0">
                <a:ea typeface="Times New Roman"/>
                <a:cs typeface="Traditional Arabic"/>
              </a:rPr>
              <a:t>و</a:t>
            </a:r>
            <a:r>
              <a:rPr lang="ar-SA" sz="2000" dirty="0" smtClean="0">
                <a:ea typeface="Times New Roman"/>
                <a:cs typeface="Traditional Arabic"/>
              </a:rPr>
              <a:t> عند هذه النقطة يقتضي نظام محاسبة التكاليف نقل تكلفة هذا الأمر</a:t>
            </a:r>
            <a:endParaRPr lang="en-US" sz="2000" dirty="0" smtClean="0">
              <a:ea typeface="Times New Roman"/>
            </a:endParaRPr>
          </a:p>
          <a:p>
            <a:pPr algn="just">
              <a:buNone/>
              <a:tabLst>
                <a:tab pos="2743200" algn="ctr"/>
                <a:tab pos="5486400" algn="r"/>
                <a:tab pos="457200" algn="l"/>
              </a:tabLst>
            </a:pPr>
            <a:r>
              <a:rPr lang="ar-SA" sz="2000" dirty="0" smtClean="0">
                <a:ea typeface="Times New Roman"/>
                <a:cs typeface="Traditional Arabic"/>
              </a:rPr>
              <a:t> من </a:t>
            </a:r>
            <a:r>
              <a:rPr lang="ar-SA" sz="2000" dirty="0" err="1" smtClean="0">
                <a:ea typeface="Times New Roman"/>
                <a:cs typeface="Traditional Arabic"/>
              </a:rPr>
              <a:t>ح</a:t>
            </a:r>
            <a:r>
              <a:rPr lang="ar-SA" sz="2000" dirty="0" smtClean="0">
                <a:ea typeface="Times New Roman"/>
                <a:cs typeface="Traditional Arabic"/>
              </a:rPr>
              <a:t>/ مراقبة الأوامر الإنتاجية تحت التشغيل                      إلى </a:t>
            </a:r>
            <a:r>
              <a:rPr lang="ar-SA" sz="2000" dirty="0" err="1" smtClean="0">
                <a:ea typeface="Times New Roman"/>
                <a:cs typeface="Traditional Arabic"/>
              </a:rPr>
              <a:t>ح</a:t>
            </a:r>
            <a:r>
              <a:rPr lang="ar-SA" sz="2000" dirty="0" smtClean="0">
                <a:ea typeface="Times New Roman"/>
                <a:cs typeface="Traditional Arabic"/>
              </a:rPr>
              <a:t>/ مراقبة الأوامر الإنتاجية تامة الصنع</a:t>
            </a:r>
            <a:endParaRPr lang="en-US" sz="2000" dirty="0" smtClean="0">
              <a:ea typeface="Times New Roman"/>
            </a:endParaRPr>
          </a:p>
          <a:p>
            <a:pPr>
              <a:buNone/>
            </a:pPr>
            <a:endParaRPr lang="en-US" dirty="0"/>
          </a:p>
        </p:txBody>
      </p:sp>
      <p:cxnSp>
        <p:nvCxnSpPr>
          <p:cNvPr id="5" name="رابط كسهم مستقيم 4"/>
          <p:cNvCxnSpPr/>
          <p:nvPr/>
        </p:nvCxnSpPr>
        <p:spPr>
          <a:xfrm rot="10800000">
            <a:off x="4643438" y="1928802"/>
            <a:ext cx="114300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شكل بيضاوي 5"/>
          <p:cNvSpPr/>
          <p:nvPr/>
        </p:nvSpPr>
        <p:spPr>
          <a:xfrm>
            <a:off x="4000496" y="2143116"/>
            <a:ext cx="2286016" cy="71438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None/>
            </a:pPr>
            <a:r>
              <a:rPr lang="ar-SA" dirty="0" smtClean="0"/>
              <a:t>هناك حالتين:</a:t>
            </a:r>
            <a:endParaRPr lang="en-US" dirty="0" smtClean="0"/>
          </a:p>
        </p:txBody>
      </p:sp>
      <p:sp>
        <p:nvSpPr>
          <p:cNvPr id="7" name="قوس كبير أيسر 6"/>
          <p:cNvSpPr/>
          <p:nvPr/>
        </p:nvSpPr>
        <p:spPr>
          <a:xfrm rot="5400000">
            <a:off x="4893471" y="464323"/>
            <a:ext cx="642942" cy="5572164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مستطيل 7"/>
          <p:cNvSpPr/>
          <p:nvPr/>
        </p:nvSpPr>
        <p:spPr>
          <a:xfrm>
            <a:off x="5572132" y="3643314"/>
            <a:ext cx="3357586" cy="8572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مستطيل 8"/>
          <p:cNvSpPr/>
          <p:nvPr/>
        </p:nvSpPr>
        <p:spPr>
          <a:xfrm>
            <a:off x="1214414" y="3714752"/>
            <a:ext cx="3214710" cy="5715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b="1" dirty="0" smtClean="0">
                <a:solidFill>
                  <a:schemeClr val="tx1"/>
                </a:solidFill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ب). عندما تباع البضاعة أو تسلم إلى أصحابها </a:t>
            </a:r>
            <a:endParaRPr lang="en-US" b="1" dirty="0" smtClean="0">
              <a:solidFill>
                <a:schemeClr val="tx1"/>
              </a:solidFill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5008" y="3643314"/>
            <a:ext cx="32147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أ). الأوامر الإنتاجية التي انتهى تصنيعها ولم تبع بعد، ولم تسلم إلى أصحابها إن كانت أوامر إنتاجية خاصة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مستطيل 9"/>
          <p:cNvSpPr/>
          <p:nvPr/>
        </p:nvSpPr>
        <p:spPr>
          <a:xfrm>
            <a:off x="5715008" y="4714884"/>
            <a:ext cx="3071834" cy="150019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5786446" y="4786322"/>
            <a:ext cx="300039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×××× من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تامة الصنع 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×××× إلى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</a:t>
            </a:r>
            <a:r>
              <a:rPr kumimoji="0" lang="ar-SA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الإنتاجية تحت التشغيل </a:t>
            </a:r>
            <a:r>
              <a:rPr lang="en-US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</a:p>
        </p:txBody>
      </p:sp>
      <p:sp>
        <p:nvSpPr>
          <p:cNvPr id="12" name="مستطيل 11"/>
          <p:cNvSpPr/>
          <p:nvPr/>
        </p:nvSpPr>
        <p:spPr>
          <a:xfrm>
            <a:off x="1214414" y="4500570"/>
            <a:ext cx="3214710" cy="135732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مستطيل 19"/>
          <p:cNvSpPr/>
          <p:nvPr/>
        </p:nvSpPr>
        <p:spPr>
          <a:xfrm>
            <a:off x="1285852" y="4572008"/>
            <a:ext cx="30718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لابد من نقل تكلفتها من </a:t>
            </a:r>
            <a:r>
              <a:rPr lang="ar-SA" b="1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تامة الصنع     إلى </a:t>
            </a:r>
            <a:r>
              <a:rPr lang="ar-SA" b="1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الأوامر الإنتاجية المباعة</a:t>
            </a:r>
          </a:p>
          <a:p>
            <a:endParaRPr lang="en-US" b="1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cxnSp>
        <p:nvCxnSpPr>
          <p:cNvPr id="22" name="رابط كسهم مستقيم 21"/>
          <p:cNvCxnSpPr/>
          <p:nvPr/>
        </p:nvCxnSpPr>
        <p:spPr>
          <a:xfrm rot="10800000">
            <a:off x="2786050" y="5072074"/>
            <a:ext cx="21431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رابط كسهم مستقيم 24"/>
          <p:cNvCxnSpPr>
            <a:stCxn id="12" idx="2"/>
          </p:cNvCxnSpPr>
          <p:nvPr/>
        </p:nvCxnSpPr>
        <p:spPr>
          <a:xfrm rot="5400000">
            <a:off x="2411001" y="6232944"/>
            <a:ext cx="785820" cy="357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رابط كسهم مستقيم 5"/>
          <p:cNvCxnSpPr/>
          <p:nvPr/>
        </p:nvCxnSpPr>
        <p:spPr>
          <a:xfrm rot="5400000">
            <a:off x="3251191" y="820719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مستطيل 6"/>
          <p:cNvSpPr/>
          <p:nvPr/>
        </p:nvSpPr>
        <p:spPr>
          <a:xfrm>
            <a:off x="1785918" y="1285860"/>
            <a:ext cx="3643338" cy="21431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1835696" y="1352214"/>
            <a:ext cx="3528392" cy="2004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×××××  من ح/ 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مراقبة تكلفة الأوامر الإنتاجية المباعة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×××××××  </a:t>
            </a: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إلى ح/ </a:t>
            </a:r>
            <a:r>
              <a:rPr lang="ar-SA" sz="2000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مراقبة الأوامر الإنتاجية تامة الصنع تكلفة الأوامر الإنتاجية </a:t>
            </a:r>
            <a:endParaRPr lang="en-US" sz="2000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( تكلفة ما تم بيعه من إنتاج خلال الفترة)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" name="رابط كسهم مستقيم 12"/>
          <p:cNvCxnSpPr/>
          <p:nvPr/>
        </p:nvCxnSpPr>
        <p:spPr>
          <a:xfrm rot="5400000">
            <a:off x="3321835" y="382190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4" name="مستطيل 13"/>
          <p:cNvSpPr/>
          <p:nvPr/>
        </p:nvSpPr>
        <p:spPr>
          <a:xfrm>
            <a:off x="1691680" y="4286256"/>
            <a:ext cx="3809014" cy="180704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763688" y="4522545"/>
            <a:ext cx="366553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عندا يباع الإنتاج أو تسلم الأوامر الإنتاجية إلى أصحابها</a:t>
            </a:r>
            <a:endParaRPr kumimoji="0" lang="en-US" sz="20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×××× من </a:t>
            </a:r>
            <a:r>
              <a:rPr kumimoji="0" lang="ar-SA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المدينين (أو النقدية)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	×××× إلى </a:t>
            </a:r>
            <a:r>
              <a:rPr kumimoji="0" lang="ar-SA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المبيعات (مبلغ البيع)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357290" y="1142984"/>
            <a:ext cx="7498080" cy="55007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50000"/>
                  </a:schemeClr>
                </a:solidFill>
              </a:rPr>
              <a:t>ب).تصوير الحسابات المراقبة ( ستة حسابات عامة ) : 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928794" y="2000240"/>
          <a:ext cx="6096000" cy="29667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048000"/>
                <a:gridCol w="30480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المواد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مراقبة الأوامر الإنتاجية تحت التشغيل ( تكلفة المواد المباشرة)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رصيد أول المدة 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  ح/ مراقبة تكاليف صناعية غير مباشرة </a:t>
                      </a:r>
                      <a:endParaRPr kumimoji="0" lang="en-US" sz="1800" kern="120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 تكلفة المواد الغير  مباشرة )</a:t>
                      </a:r>
                      <a:endParaRPr kumimoji="0" lang="en-US" sz="1800" kern="120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</a:t>
                      </a:r>
                      <a:r>
                        <a:rPr lang="ar-SA" sz="1800" dirty="0" smtClean="0"/>
                        <a:t>إلى </a:t>
                      </a:r>
                      <a:r>
                        <a:rPr lang="ar-SA" sz="1800" dirty="0" err="1" smtClean="0"/>
                        <a:t>حـ</a:t>
                      </a:r>
                      <a:r>
                        <a:rPr lang="ar-SA" sz="1800" dirty="0" smtClean="0"/>
                        <a:t>/</a:t>
                      </a:r>
                      <a:r>
                        <a:rPr lang="ar-SA" sz="1800" baseline="0" dirty="0" smtClean="0"/>
                        <a:t> الموردين ( أو البنك ) جميع  المشتريات من المواد ( المباشرة أو غير المباشرة)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رصيد آخر المدة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رابط كسهم مستقيم 5"/>
          <p:cNvCxnSpPr/>
          <p:nvPr/>
        </p:nvCxnSpPr>
        <p:spPr>
          <a:xfrm rot="10800000">
            <a:off x="7929586" y="335756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مستطيل مستدير الزوايا 6"/>
          <p:cNvSpPr/>
          <p:nvPr/>
        </p:nvSpPr>
        <p:spPr>
          <a:xfrm>
            <a:off x="8143900" y="3500438"/>
            <a:ext cx="857256" cy="50006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072462" y="3571876"/>
            <a:ext cx="8572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الأول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" name="رابط كسهم مستقيم 9"/>
          <p:cNvCxnSpPr/>
          <p:nvPr/>
        </p:nvCxnSpPr>
        <p:spPr>
          <a:xfrm>
            <a:off x="1714480" y="271462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رابط كسهم مستقيم 11"/>
          <p:cNvCxnSpPr/>
          <p:nvPr/>
        </p:nvCxnSpPr>
        <p:spPr>
          <a:xfrm>
            <a:off x="1714480" y="3429000"/>
            <a:ext cx="35719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مستطيل مستدير الزوايا 12"/>
          <p:cNvSpPr/>
          <p:nvPr/>
        </p:nvSpPr>
        <p:spPr>
          <a:xfrm>
            <a:off x="1071538" y="2714620"/>
            <a:ext cx="642942" cy="78581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071538" y="2786058"/>
            <a:ext cx="6429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الثاني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2000232" y="285728"/>
          <a:ext cx="5929354" cy="25603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64677"/>
                <a:gridCol w="2964677"/>
              </a:tblGrid>
              <a:tr h="360534">
                <a:tc gridSpan="2"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حـ</a:t>
                      </a:r>
                      <a:r>
                        <a:rPr lang="ar-SA" dirty="0" smtClean="0"/>
                        <a:t> / مراقبة الرواتب </a:t>
                      </a:r>
                      <a:r>
                        <a:rPr lang="ar-SA" dirty="0" err="1" smtClean="0"/>
                        <a:t>و</a:t>
                      </a:r>
                      <a:r>
                        <a:rPr lang="ar-SA" dirty="0" smtClean="0"/>
                        <a:t> الأجور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88987"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 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الأوامر الإنتاجية تحت التشغيل (الأجور المباشرة)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إلى حـ / البنك أو الأجور المستحقة (جميع الأجور المدفوعة المباشرة أو غير مباشرة)</a:t>
                      </a:r>
                      <a:endParaRPr lang="en-US" dirty="0"/>
                    </a:p>
                  </a:txBody>
                  <a:tcPr/>
                </a:tc>
              </a:tr>
              <a:tr h="888987"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تكاليف صناعية غير مباشرة (الأجور الغير  مباشرة الفعلية 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60534"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××××××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رابط كسهم مستقيم 6"/>
          <p:cNvCxnSpPr/>
          <p:nvPr/>
        </p:nvCxnSpPr>
        <p:spPr>
          <a:xfrm rot="10800000">
            <a:off x="7858148" y="1214422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رابط كسهم مستقيم 9"/>
          <p:cNvCxnSpPr/>
          <p:nvPr/>
        </p:nvCxnSpPr>
        <p:spPr>
          <a:xfrm>
            <a:off x="1643042" y="107154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" name="مستطيل مستدير الزوايا 10"/>
          <p:cNvSpPr/>
          <p:nvPr/>
        </p:nvSpPr>
        <p:spPr>
          <a:xfrm>
            <a:off x="8143900" y="1071546"/>
            <a:ext cx="857256" cy="5715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القيد الأول </a:t>
            </a:r>
            <a:endParaRPr lang="en-US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000100" y="857232"/>
            <a:ext cx="857256" cy="5715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ar-SA" dirty="0" smtClean="0"/>
              <a:t>القيد الثاني </a:t>
            </a:r>
            <a:endParaRPr lang="en-US" dirty="0"/>
          </a:p>
        </p:txBody>
      </p:sp>
      <p:graphicFrame>
        <p:nvGraphicFramePr>
          <p:cNvPr id="13" name="جدول 12"/>
          <p:cNvGraphicFramePr>
            <a:graphicFrameLocks noGrp="1"/>
          </p:cNvGraphicFramePr>
          <p:nvPr/>
        </p:nvGraphicFramePr>
        <p:xfrm>
          <a:off x="1714480" y="4214818"/>
          <a:ext cx="6238876" cy="14833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119438"/>
                <a:gridCol w="311943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حـ</a:t>
                      </a:r>
                      <a:r>
                        <a:rPr lang="ar-SA" dirty="0" smtClean="0"/>
                        <a:t>/</a:t>
                      </a:r>
                      <a:r>
                        <a:rPr lang="ar-SA" baseline="0" dirty="0" smtClean="0"/>
                        <a:t> مراقبة </a:t>
                      </a:r>
                      <a:r>
                        <a:rPr lang="ar-SA" baseline="0" dirty="0" err="1" smtClean="0"/>
                        <a:t>الأومر</a:t>
                      </a:r>
                      <a:r>
                        <a:rPr lang="ar-SA" baseline="0" dirty="0" smtClean="0"/>
                        <a:t> الإنتاجية تحت التشغيل 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××××× 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تكلفة البضاعة تامة الصنع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 تكلفة المواد المباشرة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تكلفة الأجور المباشرة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ص </a:t>
                      </a:r>
                      <a:r>
                        <a:rPr kumimoji="0" lang="ar-SA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غيرش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مقدرة (المحملة)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1475656" y="3071810"/>
          <a:ext cx="6840760" cy="13817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240360"/>
                <a:gridCol w="3600400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ar-SA" dirty="0" err="1" smtClean="0"/>
                        <a:t>حـ</a:t>
                      </a:r>
                      <a:r>
                        <a:rPr lang="ar-SA" dirty="0" smtClean="0"/>
                        <a:t>/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مراقبة الأوامر الإنتاجية تامة الصنع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حـ/ مراقبة تكلفة البضاعة المباعة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إلى حـ/ مراقبة أوامر إنتاجية تحت التشغيل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475656" y="4857760"/>
          <a:ext cx="7056784" cy="111252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384376"/>
                <a:gridCol w="3672408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تكلفة البضاعة المباعة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من حـ/ المتاجرة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إلى حـ/ مراقبة أوامر إنتاجية تامة الصنع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357290" y="285728"/>
          <a:ext cx="6929486" cy="24691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464743"/>
                <a:gridCol w="3464743"/>
              </a:tblGrid>
              <a:tr h="442278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المصاريف الصناعية الغير مباشرة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××××المصاريف الصناعية غير المباشرة المحملة على الأوامر الإنتاجية تحت التشغيل (المقدرة)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/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تكلفة المواد غير المباشرة </a:t>
                      </a:r>
                      <a:r>
                        <a:rPr kumimoji="0" lang="ar-SA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ar-SA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الفعلية)</a:t>
                      </a:r>
                      <a:endParaRPr lang="en-US" sz="1600" dirty="0"/>
                    </a:p>
                  </a:txBody>
                  <a:tcPr/>
                </a:tc>
              </a:tr>
              <a:tr h="472766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تكلفة الأجور غير المباشرة </a:t>
                      </a:r>
                      <a:r>
                        <a:rPr kumimoji="0" lang="ar-SA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ar-SA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الفعلية)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</a:t>
                      </a:r>
                      <a:r>
                        <a:rPr kumimoji="0" lang="ar-SA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</a:t>
                      </a:r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ص </a:t>
                      </a:r>
                      <a:r>
                        <a:rPr kumimoji="0" lang="ar-SA" sz="18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غيرش</a:t>
                      </a:r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أخرى متنوعة </a:t>
                      </a:r>
                      <a:r>
                        <a:rPr kumimoji="0" lang="ar-SA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ar-SA" sz="16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الفعلية)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×××رصيد ( نقص تحميل)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 رصيد ( زيادة تحميل)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ar-SA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ar-SA" sz="1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×××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مقدمة الفصل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40768"/>
            <a:ext cx="7818072" cy="5328592"/>
          </a:xfrm>
        </p:spPr>
        <p:txBody>
          <a:bodyPr/>
          <a:lstStyle/>
          <a:p>
            <a:pPr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النظام المحاسبي المستخدم للمحاسبة عن المنشآت الصناعية:</a:t>
            </a:r>
            <a:endParaRPr lang="en-US" sz="2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ar-SA" sz="2800" dirty="0" smtClean="0"/>
              <a:t> نستخدم المنشآت الصناعية نظام محاسبة التكاليف إلى جانب النظام المحاسبي العام إذا كانت المنشأة تهدف إلى  معرفة تكلفة الوحدة المنتجة قبل نهاية  الفترة المحاسبية أو قبل إعداد القوائم المالية.</a:t>
            </a:r>
          </a:p>
          <a:p>
            <a:pPr algn="ctr">
              <a:buNone/>
            </a:pPr>
            <a:r>
              <a:rPr lang="ar-SA" sz="2400" b="1" dirty="0" smtClean="0">
                <a:solidFill>
                  <a:schemeClr val="accent1">
                    <a:lumMod val="75000"/>
                  </a:schemeClr>
                </a:solidFill>
              </a:rPr>
              <a:t>و لتحقيق هذا تستخدم محاسبة التكاليف أحد النظامين لحساب تكلفة الوحدة المنتجة</a:t>
            </a:r>
            <a:endParaRPr lang="en-US" sz="24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Left Brace 3"/>
          <p:cNvSpPr/>
          <p:nvPr/>
        </p:nvSpPr>
        <p:spPr>
          <a:xfrm rot="5400000">
            <a:off x="4319972" y="1664804"/>
            <a:ext cx="720080" cy="5544616"/>
          </a:xfrm>
          <a:prstGeom prst="leftBrac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Oval 4"/>
          <p:cNvSpPr/>
          <p:nvPr/>
        </p:nvSpPr>
        <p:spPr>
          <a:xfrm>
            <a:off x="6084168" y="5085184"/>
            <a:ext cx="2376264" cy="13681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Oval 5"/>
          <p:cNvSpPr/>
          <p:nvPr/>
        </p:nvSpPr>
        <p:spPr>
          <a:xfrm>
            <a:off x="1259632" y="5085184"/>
            <a:ext cx="2376264" cy="1368152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372200" y="5333170"/>
            <a:ext cx="1800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نظام تكاليف الأوامر الإنتاجية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403648" y="5301208"/>
            <a:ext cx="2088232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نظام تكاليف المراحل الانتاجية الإنتاجية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1538" y="1071546"/>
            <a:ext cx="7858180" cy="557216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200" b="1" dirty="0" smtClean="0"/>
              <a:t>بلغت مشتريات</a:t>
            </a:r>
            <a:r>
              <a:rPr lang="ar-SA" sz="2200" dirty="0" smtClean="0"/>
              <a:t> مصنع التمور بالأحساء من المواد خلال عام 1404هـ ( كانت جميعها بشيكات) </a:t>
            </a:r>
            <a:r>
              <a:rPr lang="ar-SA" sz="2200" b="1" dirty="0" smtClean="0"/>
              <a:t>65,000 ريال</a:t>
            </a:r>
            <a:r>
              <a:rPr lang="ar-SA" sz="2200" dirty="0" smtClean="0"/>
              <a:t>، كما بلغت قيمة المخزون من المواد في بداية المدة </a:t>
            </a:r>
            <a:r>
              <a:rPr lang="ar-SA" sz="2200" b="1" dirty="0" smtClean="0"/>
              <a:t>25،000 ريالا،</a:t>
            </a:r>
            <a:r>
              <a:rPr lang="ar-SA" sz="2200" dirty="0" smtClean="0"/>
              <a:t> </a:t>
            </a:r>
            <a:endParaRPr lang="en-US" sz="2200" dirty="0" smtClean="0"/>
          </a:p>
          <a:p>
            <a:pPr>
              <a:buFont typeface="Wingdings" pitchFamily="2" charset="2"/>
              <a:buChar char="Ø"/>
            </a:pPr>
            <a:r>
              <a:rPr lang="ar-SA" sz="2200" dirty="0" smtClean="0"/>
              <a:t>و كانت جملة مصاريف الأجور بالمصنع </a:t>
            </a:r>
            <a:r>
              <a:rPr lang="ar-SA" sz="2200" dirty="0" err="1" smtClean="0"/>
              <a:t>و</a:t>
            </a:r>
            <a:r>
              <a:rPr lang="ar-SA" sz="2200" dirty="0" smtClean="0"/>
              <a:t> المدفوعة بشيكات خلال العام </a:t>
            </a:r>
            <a:r>
              <a:rPr lang="ar-SA" sz="2200" b="1" dirty="0" smtClean="0"/>
              <a:t>100,000 ريالا، </a:t>
            </a:r>
            <a:r>
              <a:rPr lang="ar-SA" sz="2200" dirty="0" smtClean="0"/>
              <a:t>كما أن هناك مبلغ </a:t>
            </a:r>
            <a:r>
              <a:rPr lang="ar-SA" sz="2200" b="1" dirty="0" smtClean="0"/>
              <a:t>10,000 ريالا أجور مستحقة </a:t>
            </a:r>
            <a:r>
              <a:rPr lang="ar-SA" sz="2200" dirty="0" smtClean="0"/>
              <a:t>عن شهر ذي الحجة لم يسدد بعد. و يتبع المصنع  سياسة تحميل </a:t>
            </a:r>
            <a:r>
              <a:rPr lang="ar-SA" sz="2200" dirty="0" err="1" smtClean="0"/>
              <a:t>الاوامر</a:t>
            </a:r>
            <a:r>
              <a:rPr lang="ar-SA" sz="2200" dirty="0" smtClean="0"/>
              <a:t> </a:t>
            </a:r>
            <a:r>
              <a:rPr lang="ar-SA" sz="2200" dirty="0" err="1" smtClean="0"/>
              <a:t>الانتاجية</a:t>
            </a:r>
            <a:r>
              <a:rPr lang="ar-SA" sz="2200" dirty="0" smtClean="0"/>
              <a:t> خلال العام بنصيبها من المصاريف الصناعية غير المباشرة بمعدل تحميل بواقع </a:t>
            </a:r>
            <a:r>
              <a:rPr lang="ar-SA" sz="2200" b="1" dirty="0" smtClean="0"/>
              <a:t>50% من الأجور المباشرة</a:t>
            </a:r>
            <a:r>
              <a:rPr lang="ar-SA" sz="2200" dirty="0" smtClean="0"/>
              <a:t> ( تحميل فروق التحميل لحساب مراقبة </a:t>
            </a:r>
            <a:r>
              <a:rPr lang="ar-SA" sz="2200" dirty="0" err="1" smtClean="0"/>
              <a:t>الاوامر</a:t>
            </a:r>
            <a:r>
              <a:rPr lang="ar-SA" sz="2200" dirty="0" smtClean="0"/>
              <a:t> المسلمة ) ( تكلفة البضاعة المباعة) </a:t>
            </a:r>
            <a:r>
              <a:rPr lang="ar-SA" sz="2200" dirty="0" err="1" smtClean="0"/>
              <a:t>و</a:t>
            </a:r>
            <a:r>
              <a:rPr lang="ar-SA" sz="2200" dirty="0" smtClean="0"/>
              <a:t> فيما يلي تفاصيل </a:t>
            </a:r>
            <a:r>
              <a:rPr lang="ar-SA" sz="2200" dirty="0" err="1" smtClean="0"/>
              <a:t>الاوامر</a:t>
            </a:r>
            <a:r>
              <a:rPr lang="ar-SA" sz="2200" dirty="0" smtClean="0"/>
              <a:t> الإنتاجية خلال العام.</a:t>
            </a:r>
            <a:endParaRPr lang="en-US" sz="22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071538" y="4357694"/>
          <a:ext cx="7786746" cy="2297895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297791"/>
                <a:gridCol w="1297791"/>
                <a:gridCol w="1297791"/>
                <a:gridCol w="1297791"/>
                <a:gridCol w="1297791"/>
                <a:gridCol w="1297791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</a:t>
                      </a:r>
                      <a:r>
                        <a:rPr lang="en-US" dirty="0" smtClean="0"/>
                        <a:t>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</a:t>
                      </a:r>
                      <a:r>
                        <a:rPr lang="en-US" dirty="0" smtClean="0"/>
                        <a:t>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</a:t>
                      </a:r>
                      <a:r>
                        <a:rPr lang="en-US" dirty="0" smtClean="0"/>
                        <a:t>103</a:t>
                      </a:r>
                      <a:r>
                        <a:rPr lang="ar-SA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</a:t>
                      </a:r>
                      <a:r>
                        <a:rPr lang="en-US" dirty="0" smtClean="0"/>
                        <a:t>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</a:t>
                      </a:r>
                      <a:r>
                        <a:rPr lang="en-US" dirty="0" smtClean="0"/>
                        <a:t>101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رقم الأمر الإنتاجي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35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14,000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10,000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/>
                        <a:t>مواد مباشرة 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35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8,000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/>
                        <a:t>مواد غير مباشرة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83529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25,000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12,000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15,000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22,000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20,000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/>
                        <a:t>أجور مباشرة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0436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6,000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3,000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1,000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2,000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Arial" pitchFamily="34" charset="0"/>
                          <a:cs typeface="Arial" pitchFamily="34" charset="0"/>
                        </a:rPr>
                        <a:t>4,000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600" dirty="0" smtClean="0"/>
                        <a:t>أجور</a:t>
                      </a:r>
                      <a:r>
                        <a:rPr lang="ar-SA" sz="1600" baseline="0" dirty="0" smtClean="0"/>
                        <a:t> </a:t>
                      </a:r>
                      <a:r>
                        <a:rPr lang="ar-SA" sz="1600" dirty="0" smtClean="0"/>
                        <a:t>غير </a:t>
                      </a:r>
                      <a:r>
                        <a:rPr lang="ar-SA" sz="1600" dirty="0"/>
                        <a:t>مباشرة</a:t>
                      </a:r>
                      <a:endParaRPr lang="en-US" sz="16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1714488"/>
            <a:ext cx="7790712" cy="421484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dirty="0" smtClean="0"/>
              <a:t>و بلغت جملة المصاريف الصناعية غير المباشرة الأخرى( بخلاف الأجور غير المباشرة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المواد غير المباشرة) </a:t>
            </a:r>
            <a:r>
              <a:rPr lang="ar-SA" sz="2400" dirty="0" err="1" smtClean="0"/>
              <a:t>و</a:t>
            </a:r>
            <a:r>
              <a:rPr lang="ar-SA" sz="2400" dirty="0" smtClean="0"/>
              <a:t> المتعلقة بالمصنع خلال العام 14,000 ريالا 0 سددت جميعا بشيكات)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dirty="0" smtClean="0"/>
              <a:t>فإذا علمت أن الاوامر الإنتاجية 101، 105،102 قد تم إنتاجها و أن الاوامر رقم 102 ،105قد تم تسليمها للعملاء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b="1" dirty="0" smtClean="0"/>
              <a:t>المطلوب</a:t>
            </a:r>
            <a:endParaRPr lang="en-US" sz="2400" b="1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1). قيود اليومية اللازمة لإثبات العمليات السابقة في سجل يومية مصنع </a:t>
            </a:r>
            <a:r>
              <a:rPr lang="ar-SA" sz="2400" dirty="0" err="1" smtClean="0"/>
              <a:t>التمور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400" dirty="0" smtClean="0"/>
              <a:t>2). تصوير حسابات المراقبة ذات العلاقة </a:t>
            </a:r>
            <a:r>
              <a:rPr lang="ar-SA" sz="2400" dirty="0" err="1" smtClean="0"/>
              <a:t>و</a:t>
            </a:r>
            <a:r>
              <a:rPr lang="ar-SA" sz="2400" dirty="0" smtClean="0"/>
              <a:t> إظهار تأثيرها بالعمليات السابقة.</a:t>
            </a: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214414" y="1285860"/>
            <a:ext cx="7712394" cy="51959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ar-SA" sz="2600" b="1" dirty="0" smtClean="0"/>
              <a:t>الحل: </a:t>
            </a:r>
            <a:endParaRPr lang="en-US" sz="2600" dirty="0" smtClean="0"/>
          </a:p>
          <a:p>
            <a:pPr>
              <a:lnSpc>
                <a:spcPct val="120000"/>
              </a:lnSpc>
              <a:buNone/>
            </a:pPr>
            <a:r>
              <a:rPr lang="ar-SA" sz="2400" dirty="0" smtClean="0"/>
              <a:t>الخطوة الأولى : نكتب 7 خطوات </a:t>
            </a:r>
            <a:r>
              <a:rPr lang="ar-SA" sz="2400" dirty="0" err="1" smtClean="0"/>
              <a:t>لاعداد</a:t>
            </a:r>
            <a:r>
              <a:rPr lang="ar-SA" sz="2400" dirty="0" smtClean="0"/>
              <a:t> القيود اللازمة</a:t>
            </a:r>
            <a:endParaRPr lang="en-US" sz="24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1). محاسبة المواد (قيدين)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2). محاسبة الأجور ( قيدين)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3). تكاليف الصناعية الغير مباشرة (أخرى ) الفعلية  (قيد واحد)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4). التحميل التقديري للأوامر الإنتاجية بالتكاليف الصناعية الغير مباشرة المقدرة (قيد واحد)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5). معالجة فروق التحميل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6). حصر </a:t>
            </a:r>
            <a:r>
              <a:rPr lang="ar-SA" sz="2200" dirty="0" err="1" smtClean="0"/>
              <a:t>الاوامر</a:t>
            </a:r>
            <a:r>
              <a:rPr lang="ar-SA" sz="2200" dirty="0" smtClean="0"/>
              <a:t> تامة الصنع ( قيد واحد) </a:t>
            </a:r>
            <a:endParaRPr lang="en-US" sz="2200" dirty="0" smtClean="0"/>
          </a:p>
          <a:p>
            <a:pPr>
              <a:lnSpc>
                <a:spcPct val="120000"/>
              </a:lnSpc>
              <a:buNone/>
            </a:pPr>
            <a:r>
              <a:rPr lang="ar-SA" sz="2200" dirty="0" smtClean="0"/>
              <a:t>7). حصر </a:t>
            </a:r>
            <a:r>
              <a:rPr lang="ar-SA" sz="2200" dirty="0" err="1" smtClean="0"/>
              <a:t>الاوامر</a:t>
            </a:r>
            <a:r>
              <a:rPr lang="ar-SA" sz="2200" dirty="0" smtClean="0"/>
              <a:t> المباعة( قيد واحد)</a:t>
            </a:r>
            <a:endParaRPr lang="en-US" sz="2200" dirty="0" smtClean="0"/>
          </a:p>
          <a:p>
            <a:pPr>
              <a:buNone/>
            </a:pPr>
            <a:r>
              <a:rPr lang="ar-SA" sz="2400" dirty="0" smtClean="0">
                <a:solidFill>
                  <a:schemeClr val="accent1">
                    <a:lumMod val="75000"/>
                  </a:schemeClr>
                </a:solidFill>
              </a:rPr>
              <a:t>ملاحظات</a:t>
            </a:r>
            <a:r>
              <a:rPr lang="ar-SA" sz="2400" dirty="0" smtClean="0"/>
              <a:t>:</a:t>
            </a:r>
            <a:endParaRPr lang="en-US" sz="2400" dirty="0" smtClean="0"/>
          </a:p>
          <a:p>
            <a:pPr>
              <a:buNone/>
            </a:pPr>
            <a:r>
              <a:rPr lang="ar-SA" sz="2400" dirty="0" smtClean="0"/>
              <a:t>1- أحيانا في التمارين يذكر أن المواد المنصرفة بلغت مثلا 100,000 ريال ،  إلا أنها قد يفصل فيها بشكل أوسع حيث يكون هناك جدول فيه تفصيل لكل أمر إنتاجي </a:t>
            </a:r>
            <a:r>
              <a:rPr lang="ar-SA" sz="2400" dirty="0" err="1" smtClean="0"/>
              <a:t>و</a:t>
            </a:r>
            <a:r>
              <a:rPr lang="ar-SA" sz="2400" dirty="0" smtClean="0"/>
              <a:t> بالتالي نقوم بالتجميع لإيجاد المواد المنصرفة </a:t>
            </a:r>
          </a:p>
          <a:p>
            <a:pPr>
              <a:buNone/>
            </a:pPr>
            <a:endParaRPr lang="ar-SA" sz="2400" dirty="0" smtClean="0"/>
          </a:p>
          <a:p>
            <a:pPr>
              <a:buNone/>
            </a:pPr>
            <a:r>
              <a:rPr lang="ar-SA" sz="2400" dirty="0" smtClean="0"/>
              <a:t>الخطوة الثانية :تصوير الحسابات المراقبة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2976" y="928670"/>
            <a:ext cx="7790712" cy="571504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ar-SA" sz="2400" b="1" dirty="0" smtClean="0"/>
              <a:t>ثم نبدأ الحل: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214414" y="1340768"/>
            <a:ext cx="7715304" cy="5302942"/>
          </a:xfrm>
          <a:prstGeom prst="round2DiagRect">
            <a:avLst>
              <a:gd name="adj1" fmla="val 16667"/>
              <a:gd name="adj2" fmla="val 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187624" y="1412776"/>
            <a:ext cx="7715272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1). محاسبة المواد (قيدين)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أ- إثبات شراء المواد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65,000 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المواد الخام (قيمة المشتريات بالكامل)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65,000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إلى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البنك ( لان تم الشراء بشيكات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ب- عند صرف المواد للإنتاج: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إن المواد المنصرفة للإنتاج تحسب لكل من (المواد المباشرة + غير المباشرة) بحث نقوم بتجميع المواد المباشرة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غير المباشرة في الجدول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500169" y="3286124"/>
          <a:ext cx="7215236" cy="1714512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30748"/>
                <a:gridCol w="1030748"/>
                <a:gridCol w="1030748"/>
                <a:gridCol w="1030748"/>
                <a:gridCol w="949103"/>
                <a:gridCol w="857256"/>
                <a:gridCol w="1285885"/>
              </a:tblGrid>
              <a:tr h="428628">
                <a:tc>
                  <a:txBody>
                    <a:bodyPr/>
                    <a:lstStyle/>
                    <a:p>
                      <a:r>
                        <a:rPr lang="ar-SA" dirty="0" smtClean="0"/>
                        <a:t>المجموع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رقم</a:t>
                      </a:r>
                      <a:r>
                        <a:rPr lang="ar-SA" sz="1800" baseline="0" dirty="0" smtClean="0">
                          <a:latin typeface="Times New Roman"/>
                          <a:ea typeface="Times New Roman"/>
                          <a:cs typeface="Traditional Arabic"/>
                        </a:rPr>
                        <a:t> الأمر الإنتاجي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مواد مباشرة 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مواد غير مباشرة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2862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68,000</a:t>
                      </a:r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algn="r" rtl="1" eaLnBrk="1" latinLnBrk="0" hangingPunct="1">
                        <a:spcAft>
                          <a:spcPts val="0"/>
                        </a:spcAft>
                      </a:pP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الإجمالي</a:t>
                      </a:r>
                      <a:endParaRPr kumimoji="0" lang="en-US" sz="1800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1285852" y="5143512"/>
            <a:ext cx="75724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في اليومية العامة: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من مذكورين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50,000 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lang="ar-SA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تحت التشغيل (المواد المباشرة)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18,000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تكاليف صناعية غير مباشرة (المواد الغير  مباشرة الفعلية  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68,000    إلى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مراقبة المواد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142976" y="1000108"/>
            <a:ext cx="7572428" cy="5643602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2285984" y="1071546"/>
            <a:ext cx="635795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2). محاسبة الأجور( قيدين) </a:t>
            </a:r>
            <a:endParaRPr kumimoji="0" lang="en-US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أ-</a:t>
            </a:r>
            <a:r>
              <a:rPr kumimoji="0" lang="ar-SA" b="1" i="0" u="sng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قيد إثبات صرف الرواتب </a:t>
            </a:r>
            <a:r>
              <a:rPr kumimoji="0" lang="ar-SA" b="1" i="0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الأجور: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110,000 من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مصاريف الرواتب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الأجور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إلى مذكورين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100,000 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البنك ( المبلغ الذي سدد للعاملين نقدا مدفوعة بشيكات)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10,000 </a:t>
            </a:r>
            <a:r>
              <a:rPr kumimoji="0" lang="ar-SA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أجور مستحقة (مبلغ الأجور الغير مسدد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ة)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b="1" u="sng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ب- تحليل الأجور وتحميلها</a:t>
            </a:r>
            <a:endParaRPr lang="en-US" b="1" u="sng" dirty="0" smtClean="0"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</p:txBody>
      </p:sp>
      <p:graphicFrame>
        <p:nvGraphicFramePr>
          <p:cNvPr id="7" name="جدول 6"/>
          <p:cNvGraphicFramePr>
            <a:graphicFrameLocks noGrp="1"/>
          </p:cNvGraphicFramePr>
          <p:nvPr/>
        </p:nvGraphicFramePr>
        <p:xfrm>
          <a:off x="1285850" y="3180857"/>
          <a:ext cx="7286678" cy="196265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040954"/>
                <a:gridCol w="1040954"/>
                <a:gridCol w="1040954"/>
                <a:gridCol w="1040954"/>
                <a:gridCol w="1040954"/>
                <a:gridCol w="1040954"/>
                <a:gridCol w="1040954"/>
              </a:tblGrid>
              <a:tr h="596764"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المجموع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</a:t>
                      </a:r>
                      <a:r>
                        <a:rPr lang="ar-SA" baseline="0" dirty="0" smtClean="0"/>
                        <a:t> 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ar-SA" dirty="0" smtClean="0"/>
                        <a:t>رقم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رقم الأمر الإنتاجي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40336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أجور مباشرة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5967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أجور غير مباشرة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3193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110,000</a:t>
                      </a:r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الإجمالي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714480" y="5143512"/>
            <a:ext cx="678661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	من مذكورين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</a:t>
            </a:r>
            <a:r>
              <a:rPr lang="ar-SA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94,00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حـ/ مراقبة الأوامر الإنتاجية تحت التشغيل ( تكلفة الأجور المباشرة)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16,000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تكاليف صناعية غير مباشرة ( تكلفة الأجور الغير  مباشرة الفعلية  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18" charset="-78"/>
              <a:ea typeface="Times New Roman" pitchFamily="18" charset="0"/>
              <a:cs typeface="Traditional Arabic" pitchFamily="18" charset="-78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110,000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إلى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/ مراقبة الرواتب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الأجور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285852" y="1142984"/>
            <a:ext cx="7429552" cy="2428892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428728" y="1142984"/>
            <a:ext cx="7215238" cy="236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DecoType Naskh Variants" pitchFamily="2" charset="-78"/>
              </a:rPr>
              <a:t>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). المصاريف الصناعية غير المباشرة الأخرى (الفعلية)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فإنها تحمل على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حـ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المصاريف غير المباشرة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قيد إثبات المصاريف الصناعية الغير مباشرة: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14,000 من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المصاريف الصناعية غير المباشرة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14,000إلى 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البنك ( السداد بشيك)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ذو زوايا قطرية مستديرة 5"/>
          <p:cNvSpPr/>
          <p:nvPr/>
        </p:nvSpPr>
        <p:spPr>
          <a:xfrm>
            <a:off x="1285852" y="3786190"/>
            <a:ext cx="7500990" cy="2643206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1857356" y="3786190"/>
            <a:ext cx="68580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4). التحميل ( التقديري) لأوامر الإنتاج بالتكاليف الصناعية غير المباشرة ( التقديرية)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يتم تحميلها تبعا لمعدل التحميل= 50% من الأجور المباشرة 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التكاليف الصناعية غير المباشرة المقدرة = الأجور المباشرة × 50% 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= 94,000 × 50%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                               = 47,000 ريال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القيد: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47,000 من </a:t>
            </a:r>
            <a:r>
              <a:rPr kumimoji="0" lang="ar-SA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تحت التشغيل</a:t>
            </a:r>
            <a:endParaRPr kumimoji="0" lang="en-US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47,000 إلى </a:t>
            </a:r>
            <a:r>
              <a:rPr kumimoji="0" lang="ar-SA" sz="20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المصاريف الصناعية الغير مباشرة</a:t>
            </a:r>
            <a:endParaRPr kumimoji="0" lang="ar-SA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357290" y="142852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285852" y="928670"/>
            <a:ext cx="7643866" cy="5429288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2571736" y="1071546"/>
            <a:ext cx="60721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5). معالجة فروق التحميل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714480" y="1500174"/>
          <a:ext cx="6929486" cy="2778776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464743"/>
                <a:gridCol w="3464743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حـ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المصاريف الصناعية الغير مباشرة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20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تقديري ( التكاليف المقدرة)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فعلى ( التكاليف الفعلية)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47,000 المصاريف الصناعية غير المباشرة المحملة على الأوامر الإنتاجية تحت التشغيل ( المقدرة)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18,000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  تكلفة المواد غير المباشرة ( الفعلية)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1000 رصيد ( نقص تحميل)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dirty="0">
                          <a:latin typeface="Times New Roman"/>
                          <a:ea typeface="Times New Roman"/>
                          <a:cs typeface="Traditional Arabic"/>
                        </a:rPr>
                        <a:t>16,000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 تكلفة الأجور غير المباشرة ( الفعلية)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14,000 </a:t>
                      </a:r>
                      <a:r>
                        <a:rPr lang="ar-SA" sz="1800" b="1" dirty="0" err="1">
                          <a:latin typeface="Times New Roman"/>
                          <a:ea typeface="Times New Roman"/>
                          <a:cs typeface="Traditional Arabic"/>
                        </a:rPr>
                        <a:t>ت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 ص غير </a:t>
                      </a:r>
                      <a:r>
                        <a:rPr lang="ar-SA" sz="1800" b="1" dirty="0" err="1">
                          <a:latin typeface="Times New Roman"/>
                          <a:ea typeface="Times New Roman"/>
                          <a:cs typeface="Traditional Arabic"/>
                        </a:rPr>
                        <a:t>ش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 أخرى متنوعة (الفعلية)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5936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××× رصيد ( زيادة تحميل)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48,000 </a:t>
                      </a:r>
                      <a:r>
                        <a:rPr kumimoji="0" lang="ar-SA" sz="1800" b="1" kern="12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raditional Arabic"/>
                        </a:rPr>
                        <a:t>ريال</a:t>
                      </a:r>
                      <a:endParaRPr kumimoji="0" lang="en-US" sz="1800" b="1" kern="12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spcAft>
                          <a:spcPts val="0"/>
                        </a:spcAft>
                        <a:tabLst>
                          <a:tab pos="2743200" algn="ctr"/>
                          <a:tab pos="5486400" algn="r"/>
                          <a:tab pos="457200" algn="l"/>
                        </a:tabLst>
                      </a:pPr>
                      <a:r>
                        <a:rPr lang="ar-SA" sz="1800" b="1" dirty="0" smtClean="0">
                          <a:latin typeface="Times New Roman"/>
                          <a:ea typeface="Times New Roman"/>
                          <a:cs typeface="Traditional Arabic"/>
                        </a:rPr>
                        <a:t>48,000 </a:t>
                      </a:r>
                      <a:r>
                        <a:rPr lang="ar-SA" sz="1800" b="1" dirty="0">
                          <a:latin typeface="Times New Roman"/>
                          <a:ea typeface="Times New Roman"/>
                          <a:cs typeface="Traditional Arabic"/>
                        </a:rPr>
                        <a:t>ريال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1428728" y="4429132"/>
            <a:ext cx="71438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التكاليف المقدرة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و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المحملة للأوامر الإنتاجية أقل من تكاليف صناعية غير مباشرة الفعلية 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يوجد 1000 رصيد( نقص تحميل)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(</a:t>
            </a:r>
            <a:r>
              <a:rPr lang="ar-SA" sz="2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رصيد </a:t>
            </a:r>
            <a:r>
              <a:rPr lang="ar-SA" sz="2000" b="1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lang="ar-SA" sz="2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lang="ar-SA" sz="2000" b="1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lang="ar-SA" sz="2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</a:t>
            </a:r>
            <a:r>
              <a:rPr lang="ar-SA" sz="2000" b="1" dirty="0" err="1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ش</a:t>
            </a:r>
            <a:r>
              <a:rPr lang="ar-SA" sz="2000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مدينا)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 في دفتر اليومية:</a:t>
            </a:r>
            <a:endParaRPr kumimoji="0" lang="en-US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1,000 من </a:t>
            </a:r>
            <a:r>
              <a:rPr kumimoji="0" lang="ar-SA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البضاعة المباعة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1,000 إلى </a:t>
            </a:r>
            <a:r>
              <a:rPr kumimoji="0" lang="ar-SA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</a:t>
            </a:r>
            <a:r>
              <a:rPr kumimoji="0" lang="ar-SA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</a:t>
            </a:r>
            <a:r>
              <a:rPr kumimoji="0" lang="ar-SA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ص غير مباشرة</a:t>
            </a:r>
            <a:endParaRPr kumimoji="0" lang="ar-SA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071538" y="1214422"/>
            <a:ext cx="7858180" cy="3857652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714480" y="1214422"/>
            <a:ext cx="68580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6). جدول تكاليف الأوامر الإنتاجية تحت التشغيل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الأمر الإنتاجي= مواد مباشرة+ أجور مباشرة+ تكاليف صناعية غير مباشرة محملة تقديرية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جدول 5"/>
          <p:cNvGraphicFramePr>
            <a:graphicFrameLocks noGrp="1"/>
          </p:cNvGraphicFramePr>
          <p:nvPr/>
        </p:nvGraphicFramePr>
        <p:xfrm>
          <a:off x="1214416" y="2143116"/>
          <a:ext cx="7429552" cy="2441898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928694"/>
                <a:gridCol w="928694"/>
                <a:gridCol w="928694"/>
                <a:gridCol w="928694"/>
                <a:gridCol w="928694"/>
                <a:gridCol w="928694"/>
                <a:gridCol w="1857388"/>
              </a:tblGrid>
              <a:tr h="285752">
                <a:tc>
                  <a:txBody>
                    <a:bodyPr/>
                    <a:lstStyle/>
                    <a:p>
                      <a:r>
                        <a:rPr lang="ar-SA" dirty="0" smtClean="0"/>
                        <a:t>المجموع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ar-SA" dirty="0" smtClean="0"/>
                        <a:t>رقم 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رقم الأمر الإنتاجي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420058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50,000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14,000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8,000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10,000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مواد مباشرة </a:t>
                      </a:r>
                      <a:endParaRPr lang="en-US" sz="2000" b="1" dirty="0">
                        <a:latin typeface="Times New Roman"/>
                        <a:ea typeface="Times New Roman"/>
                        <a:cs typeface="Traditional Arabic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94,000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25,000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15,000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22,000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20,000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أجور مباشرة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47,000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12500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6,000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7500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11,000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Traditional Arabic"/>
                        </a:rPr>
                        <a:t>10,000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ت </a:t>
                      </a:r>
                      <a:r>
                        <a:rPr lang="ar-SA" sz="2000" b="1" dirty="0" err="1">
                          <a:latin typeface="Times New Roman"/>
                          <a:ea typeface="Times New Roman"/>
                          <a:cs typeface="Traditional Arabic"/>
                        </a:rPr>
                        <a:t>ص</a:t>
                      </a:r>
                      <a:r>
                        <a:rPr lang="ar-SA" sz="2000" b="1" dirty="0">
                          <a:latin typeface="Times New Roman"/>
                          <a:ea typeface="Times New Roman"/>
                          <a:cs typeface="Traditional Arabic"/>
                        </a:rPr>
                        <a:t> غير مباشرة ( مقدرة 50% من الأجور المباشرة)</a:t>
                      </a: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91,000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51,500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26,000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28,500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45,000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just" rtl="1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latin typeface="Times New Roman"/>
                          <a:ea typeface="Times New Roman"/>
                          <a:cs typeface="Arial"/>
                        </a:rPr>
                        <a:t>40,000</a:t>
                      </a:r>
                      <a:endParaRPr lang="en-US" sz="18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25470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sp>
        <p:nvSpPr>
          <p:cNvPr id="4" name="مستطيل ذو زوايا قطرية مستديرة 3"/>
          <p:cNvSpPr/>
          <p:nvPr/>
        </p:nvSpPr>
        <p:spPr>
          <a:xfrm>
            <a:off x="1214414" y="1214422"/>
            <a:ext cx="7429552" cy="2714644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1571604" y="1285860"/>
            <a:ext cx="7000892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7). حصر الأوامر تامة الصنع ( قيد واحد)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الأمر الإنتاجي تحت التشغيل      إلى    تكلفة أمر تام            إلى تكلفة بضاعة مباعة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لا بد من إعداد جدول تكاليف الأوامر الإنتاجية الذي يوضح تكلفة كل أمر إنتاجي تحت التشغيل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الأوامر التامة= أمر 101 + أمر 102 + أمر 105 لأنها قد تم إنتاجها حيث تحولت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الى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اوامر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تامة الصنع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=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40,000 + 45,000 + 51,500 = 136500 ريال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القيد</a:t>
            </a:r>
            <a:endParaRPr kumimoji="0" lang="en-US" sz="2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136500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من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تامة الصنع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         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136500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إلى </a:t>
            </a:r>
            <a:r>
              <a:rPr kumimoji="0" lang="ar-SA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ح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تحت التشغيل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مستطيل ذو زوايا قطرية مستديرة 6"/>
          <p:cNvSpPr/>
          <p:nvPr/>
        </p:nvSpPr>
        <p:spPr>
          <a:xfrm>
            <a:off x="1285852" y="4357694"/>
            <a:ext cx="7358114" cy="2286016"/>
          </a:xfrm>
          <a:prstGeom prst="round2Diag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202" name="Rectangle 2"/>
          <p:cNvSpPr>
            <a:spLocks noChangeArrowheads="1"/>
          </p:cNvSpPr>
          <p:nvPr/>
        </p:nvSpPr>
        <p:spPr bwMode="auto">
          <a:xfrm>
            <a:off x="1714480" y="4429132"/>
            <a:ext cx="692945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8). حصر الأوامر المباعة ( قيد واحد)</a:t>
            </a:r>
            <a:endParaRPr kumimoji="0" lang="en-US" sz="2000" b="0" i="0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الأوامر 102 ، 105 قد تم بيعها حيث تحولت إلى أوامر إنتاجية مباعة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تكلفة الأوامر المباعة = 102 + 105 =  </a:t>
            </a: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45,000 + 51,500 = 96,500 ريال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96,500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من ح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تكلفة الأوامر الإنتاجية المباعة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96,500</a:t>
            </a: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 إلى ح</a:t>
            </a:r>
            <a:r>
              <a:rPr lang="ar-SA" b="1" dirty="0" smtClean="0">
                <a:latin typeface="Traditional Arabic" pitchFamily="18" charset="-78"/>
                <a:ea typeface="Times New Roman" pitchFamily="18" charset="0"/>
                <a:cs typeface="Traditional Arabic" pitchFamily="18" charset="-78"/>
              </a:rPr>
              <a:t>/ مراقبة الأوامر الإنتاجية تامة الصنع تكلفة الأوامر الإنتاجية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796908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14414" y="1000108"/>
          <a:ext cx="7715304" cy="277876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857652"/>
                <a:gridCol w="385765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مراقبة المواد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18,000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الأوامر الإنتاجية تحت التشغيل ( تكلفة المواد المباشرة المنصرفة من المخازن)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50,000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تكاليف صناعية غير مباشرة ( تكلفة المواد الغير  مباشرة الفعلية  المنصرفة من المخازن 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22،000 رصيد مرحل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25،000 رصيد 1/1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65,000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جميع المشتريات من المواد( المباشرة أو غير مباشرة)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214414" y="4071942"/>
          <a:ext cx="7715304" cy="250444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857652"/>
                <a:gridCol w="3857652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مراقبة الرواتب </a:t>
                      </a:r>
                      <a:r>
                        <a:rPr kumimoji="0" lang="ar-SA" sz="20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و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الأجور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94,000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الأوامر الإنتاجية تحت التشغيل ( تكلفة الأجور المباشرة)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16,000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تكاليف صناعية غير مباشرة ( تكلفة الأجور الغير  مباشرة الفعلية  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110,000  جميع الأجور المدفوعة ( المباشرة أو غير مباشرة)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100,000 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البنك ( المبلغ الذي سدد للعاملين نقدا مدفوعة بشيكات) 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  </a:t>
                      </a:r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10,000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/ أجور مستحقة (مبلغ الأجور الغير مسددة)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5400" b="1" dirty="0" smtClean="0"/>
              <a:t>مقدمة الفصل</a:t>
            </a:r>
            <a:endParaRPr lang="ar-SA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500174"/>
            <a:ext cx="7498080" cy="4429156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أهداف و الغرض من دراسة الفصل: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buNone/>
            </a:pPr>
            <a:r>
              <a:rPr lang="ar-SA" sz="2400" dirty="0" smtClean="0"/>
              <a:t>التعرف على </a:t>
            </a:r>
            <a:r>
              <a:rPr lang="ar-SA" sz="2400" b="1" dirty="0" smtClean="0"/>
              <a:t>عناصر التكاليف الصناعية</a:t>
            </a:r>
            <a:endParaRPr lang="en-US" sz="2400" dirty="0" smtClean="0"/>
          </a:p>
          <a:p>
            <a:pPr lvl="0">
              <a:lnSpc>
                <a:spcPct val="150000"/>
              </a:lnSpc>
              <a:buNone/>
            </a:pPr>
            <a:r>
              <a:rPr lang="ar-SA" sz="2400" dirty="0" smtClean="0"/>
              <a:t>دراسة نظم محاسبة التكاليف الصناعية </a:t>
            </a:r>
            <a:endParaRPr lang="en-US" sz="2400" dirty="0" smtClean="0"/>
          </a:p>
          <a:p>
            <a:pPr>
              <a:lnSpc>
                <a:spcPct val="150000"/>
              </a:lnSpc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المواضيع الرئيسية التي يغطيها الفصل: 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عناصر التكاليف الصناعية</a:t>
            </a:r>
            <a:endParaRPr lang="en-US" sz="2400" dirty="0" smtClean="0"/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محاسبة تكاليف الأوامر الإنتاجية</a:t>
            </a:r>
            <a:endParaRPr lang="en-US" sz="2400" dirty="0" smtClean="0"/>
          </a:p>
          <a:p>
            <a:pPr lvl="0">
              <a:lnSpc>
                <a:spcPct val="150000"/>
              </a:lnSpc>
              <a:buFont typeface="Wingdings" pitchFamily="2" charset="2"/>
              <a:buChar char="Ø"/>
            </a:pPr>
            <a:r>
              <a:rPr lang="ar-SA" sz="2400" b="1" dirty="0" smtClean="0"/>
              <a:t>محاسبة تكاليف المراحل الإنتاجية</a:t>
            </a:r>
            <a:endParaRPr lang="en-US" sz="2400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ar-SA" sz="3200" b="1" dirty="0" smtClean="0"/>
              <a:t>مثال نظام محاسبة تكاليف الأوامر الإنتاجية</a:t>
            </a:r>
            <a:endParaRPr lang="en-US" sz="32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1214414" y="1428736"/>
          <a:ext cx="7572428" cy="16814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786214"/>
                <a:gridCol w="3786214"/>
              </a:tblGrid>
              <a:tr h="339104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مراقبة الأوامر الإنتاجية تحت التشغيل</a:t>
                      </a:r>
                      <a:endParaRPr lang="en-US" sz="2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13,650 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تكلفة البضاعة تامة الصنع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54.500 رصيد مرحل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50,000  إلى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المواد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94,000  إلى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 الأجور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47,000ت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ص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غير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ش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مقدرة ( المحملة)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191,000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191,000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جدول 4"/>
          <p:cNvGraphicFramePr>
            <a:graphicFrameLocks noGrp="1"/>
          </p:cNvGraphicFramePr>
          <p:nvPr/>
        </p:nvGraphicFramePr>
        <p:xfrm>
          <a:off x="1285852" y="3857628"/>
          <a:ext cx="7643866" cy="168148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3821933"/>
                <a:gridCol w="3821933"/>
              </a:tblGrid>
              <a:tr h="370840">
                <a:tc gridSpan="2">
                  <a:txBody>
                    <a:bodyPr/>
                    <a:lstStyle/>
                    <a:p>
                      <a:pPr algn="ctr"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ح/ 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مراقبة تكلفة  الأوامر</a:t>
                      </a:r>
                      <a:r>
                        <a:rPr kumimoji="0" lang="ar-SA" sz="20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الانتاجية </a:t>
                      </a:r>
                      <a:r>
                        <a:rPr kumimoji="0" lang="ar-SA" sz="20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تامة الصنع</a:t>
                      </a:r>
                      <a:endParaRPr kumimoji="0" lang="en-US" sz="20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 rtl="1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96,500  </a:t>
                      </a:r>
                      <a:r>
                        <a:rPr kumimoji="0" lang="ar-SA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ح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مراقبة تكلفة الأوامر الإنتاجية المباعة</a:t>
                      </a:r>
                      <a:endParaRPr kumimoji="0" lang="en-US" sz="1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r"/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40،000 رصيد مرحل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0" lang="ar-SA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136500</a:t>
                      </a:r>
                      <a:r>
                        <a:rPr kumimoji="0" lang="ar-SA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إلى ح/ مراقبة أوامر إنتاجية تحت التشغيل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136,500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136,500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059832" y="188640"/>
            <a:ext cx="3456384" cy="720080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عناصر التكاليف الصناعية</a:t>
            </a:r>
            <a:endParaRPr lang="ar-SA" sz="2800" dirty="0"/>
          </a:p>
        </p:txBody>
      </p:sp>
      <p:cxnSp>
        <p:nvCxnSpPr>
          <p:cNvPr id="6" name="Straight Arrow Connector 5"/>
          <p:cNvCxnSpPr>
            <a:stCxn id="4" idx="2"/>
          </p:cNvCxnSpPr>
          <p:nvPr/>
        </p:nvCxnSpPr>
        <p:spPr>
          <a:xfrm>
            <a:off x="4788024" y="908720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131840" y="1412776"/>
            <a:ext cx="3312368" cy="5040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203848" y="1412776"/>
            <a:ext cx="324036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ويتم تقسيمها إلى:</a:t>
            </a:r>
            <a:r>
              <a:rPr kumimoji="0" lang="ar-SA" sz="2400" b="0" i="0" u="sng" strike="noStrike" cap="none" normalizeH="0" baseline="0" dirty="0" smtClean="0">
                <a:ln>
                  <a:noFill/>
                </a:ln>
                <a:solidFill>
                  <a:srgbClr val="FF99CC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Left Brace 11"/>
          <p:cNvSpPr/>
          <p:nvPr/>
        </p:nvSpPr>
        <p:spPr>
          <a:xfrm rot="5400000">
            <a:off x="4572000" y="-531440"/>
            <a:ext cx="576064" cy="5472608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cxnSp>
        <p:nvCxnSpPr>
          <p:cNvPr id="14" name="Straight Connector 13"/>
          <p:cNvCxnSpPr/>
          <p:nvPr/>
        </p:nvCxnSpPr>
        <p:spPr>
          <a:xfrm>
            <a:off x="4860032" y="2204864"/>
            <a:ext cx="0" cy="43204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6516216" y="2564904"/>
            <a:ext cx="2376264" cy="410445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Rounded Rectangle 15"/>
          <p:cNvSpPr/>
          <p:nvPr/>
        </p:nvSpPr>
        <p:spPr>
          <a:xfrm>
            <a:off x="3635896" y="2636912"/>
            <a:ext cx="2592288" cy="422108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" name="Rounded Rectangle 17"/>
          <p:cNvSpPr/>
          <p:nvPr/>
        </p:nvSpPr>
        <p:spPr>
          <a:xfrm>
            <a:off x="1115616" y="2564904"/>
            <a:ext cx="2376264" cy="403244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660232" y="2564904"/>
            <a:ext cx="223224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2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1</a:t>
            </a:r>
            <a:r>
              <a:rPr lang="ar-SA" sz="2200" b="1" u="sng" dirty="0" smtClean="0">
                <a:solidFill>
                  <a:schemeClr val="accent1">
                    <a:lumMod val="75000"/>
                  </a:scheme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-تكلفة المواد المباشرة</a:t>
            </a:r>
            <a:endParaRPr lang="en-US" sz="2200" b="1" u="sng" dirty="0" smtClean="0">
              <a:solidFill>
                <a:schemeClr val="accent1">
                  <a:lumMod val="75000"/>
                </a:schemeClr>
              </a:solidFill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و هي تكلفة المواد الخام (</a:t>
            </a:r>
            <a:r>
              <a:rPr kumimoji="0" lang="ar-SA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 المواد الأولية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) وهي المواد و السلع الداخلية التي استخدمت في إنتاج  المنتج و التي يمكن تتبعها و ربطها بالمنتج بدقة  و بطريقة ممكنة اقتصاديا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.(كمية×سعر)</a:t>
            </a: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6660232" y="5143512"/>
            <a:ext cx="216024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مثال</a:t>
            </a:r>
            <a:endParaRPr kumimoji="0" lang="ar-S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المواد المستخدمة في بناء وحدة سكنية: جميع  ما يصرف في البناء من حديد و إسمنت و رخام و مواد كهرباء.....الخ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 rot="10800000" flipV="1">
            <a:off x="3779912" y="2555032"/>
            <a:ext cx="2304256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Low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ar-SA" sz="2400" b="1" u="sng" dirty="0" smtClean="0">
                <a:solidFill>
                  <a:schemeClr val="accent1">
                    <a:lumMod val="75000"/>
                  </a:scheme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2- تكلفة الأجور المباشرة</a:t>
            </a:r>
            <a:endParaRPr lang="en-US" sz="2400" b="1" u="sng" dirty="0" smtClean="0">
              <a:solidFill>
                <a:schemeClr val="accent1">
                  <a:lumMod val="75000"/>
                </a:schemeClr>
              </a:solidFill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  <a:p>
            <a:pPr lvl="0" algn="justLow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تكلفة الوقت أو العمل الذي يصرف في الإنتاج بالنسبة للعاملين و التي يمكن تحديدها و ربطها بالمنتج بطريقة ممكنة اقتصاديا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.(ساعات الانتاج</a:t>
            </a:r>
            <a:r>
              <a:rPr lang="ar-SA" sz="2000" b="1" dirty="0" smtClean="0"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×معدل الأجر)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مثال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Low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raditional Arabic" pitchFamily="2" charset="-78"/>
              </a:rPr>
              <a:t>تكاليف العمل المباشر للمبنى تتضمن تكاليف ما صرفه البناؤن و الدهانون وجميع العاملين في المبنى.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1115616" y="2863389"/>
            <a:ext cx="2376264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400" b="1" u="sng" dirty="0" smtClean="0">
                <a:solidFill>
                  <a:schemeClr val="accent1">
                    <a:lumMod val="75000"/>
                  </a:scheme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3-لمصاريف الصناعية غير المباشرة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هو ما </a:t>
            </a:r>
            <a:r>
              <a:rPr lang="ar-SA" sz="20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يحمل للإنتاج من تكاليف مواد وتكاليف عمل تم صرفها فعلبا خلال فترة المحاسبة ، وتمت استفادة الإنتاج منها طوال الفترة ولكن دون تحديد ما أخذه فعلا كل منتج</a:t>
            </a:r>
            <a:r>
              <a:rPr lang="en-US" sz="20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  <a:r>
              <a:rPr lang="ar-SA" sz="20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 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lang="ar-SA" sz="2000" b="1" dirty="0" smtClean="0"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وتشمل ثلاث عناصر وهي : </a:t>
            </a:r>
            <a:endParaRPr lang="en-US" sz="2000" b="1" dirty="0" smtClean="0">
              <a:latin typeface="Traditional Arabic" pitchFamily="2" charset="-78"/>
              <a:ea typeface="Times New Roman" pitchFamily="18" charset="0"/>
              <a:cs typeface="Traditional Arabic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979712" y="764704"/>
            <a:ext cx="5832648" cy="936104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r"/>
                <a:tab pos="2743200" algn="ctr"/>
                <a:tab pos="5486400" algn="r"/>
              </a:tabLst>
            </a:pPr>
            <a:r>
              <a:rPr lang="ar-SA" sz="3600" b="1" dirty="0" smtClean="0">
                <a:solidFill>
                  <a:schemeClr val="accent1">
                    <a:lumMod val="75000"/>
                  </a:schemeClr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3-لمصاريف الصناعية غير المباشرة </a:t>
            </a:r>
          </a:p>
        </p:txBody>
      </p:sp>
      <p:sp>
        <p:nvSpPr>
          <p:cNvPr id="3" name="Left Brace 2"/>
          <p:cNvSpPr/>
          <p:nvPr/>
        </p:nvSpPr>
        <p:spPr>
          <a:xfrm rot="5400000">
            <a:off x="4463988" y="-639452"/>
            <a:ext cx="864096" cy="5688632"/>
          </a:xfrm>
          <a:prstGeom prst="leftBrac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4929190" y="2285992"/>
            <a:ext cx="0" cy="648072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6516216" y="3284984"/>
            <a:ext cx="2376264" cy="194421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2800" b="1" dirty="0" smtClean="0"/>
              <a:t>مواد غير مباشرة</a:t>
            </a:r>
            <a:endParaRPr lang="ar-SA" sz="2800" dirty="0" smtClean="0"/>
          </a:p>
          <a:p>
            <a:r>
              <a:rPr lang="ar-SA" sz="2400" dirty="0" smtClean="0"/>
              <a:t>مثل المواد اللازمة لتنظيف آلات المصنع  وأرضيته</a:t>
            </a:r>
            <a:endParaRPr lang="ar-SA" sz="2400" dirty="0"/>
          </a:p>
        </p:txBody>
      </p:sp>
      <p:sp>
        <p:nvSpPr>
          <p:cNvPr id="7" name="Rounded Rectangle 6"/>
          <p:cNvSpPr/>
          <p:nvPr/>
        </p:nvSpPr>
        <p:spPr>
          <a:xfrm>
            <a:off x="3707904" y="3356992"/>
            <a:ext cx="2592288" cy="187220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800" b="1" dirty="0" smtClean="0"/>
              <a:t>أجور غير مباشرة</a:t>
            </a:r>
          </a:p>
          <a:p>
            <a:r>
              <a:rPr lang="ar-SA" sz="2400" dirty="0" smtClean="0"/>
              <a:t>مثل رواتب المدراء و المراقبين و الحراس و عمال النظافة</a:t>
            </a:r>
            <a:endParaRPr lang="en-US" sz="2400" dirty="0" smtClean="0"/>
          </a:p>
        </p:txBody>
      </p:sp>
      <p:sp>
        <p:nvSpPr>
          <p:cNvPr id="8" name="Rounded Rectangle 7"/>
          <p:cNvSpPr/>
          <p:nvPr/>
        </p:nvSpPr>
        <p:spPr>
          <a:xfrm>
            <a:off x="1043608" y="3356992"/>
            <a:ext cx="2520280" cy="194421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971600" y="3482393"/>
            <a:ext cx="2520280" cy="1538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ar-SA" sz="2000" b="1" dirty="0" smtClean="0">
                <a:solidFill>
                  <a:schemeClr val="dk1"/>
                </a:solidFill>
              </a:rPr>
              <a:t>المصاريف الصناعية غير  المباشرة الأخرى (متنوعة): </a:t>
            </a:r>
            <a:r>
              <a:rPr lang="ar-SA" dirty="0" smtClean="0">
                <a:solidFill>
                  <a:schemeClr val="dk1"/>
                </a:solidFill>
              </a:rPr>
              <a:t>مثل مصاريف الكهرباء و الغاز و المياه المستخدمة في المصنع  و استهلاك آلات المصنع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ar-SA" sz="4400" b="1" dirty="0" smtClean="0"/>
              <a:t/>
            </a:r>
            <a:br>
              <a:rPr lang="ar-SA" sz="4400" b="1" dirty="0" smtClean="0"/>
            </a:br>
            <a:r>
              <a:rPr lang="ar-SA" sz="4400" b="1" dirty="0" smtClean="0"/>
              <a:t>نظم محاسبة التكاليف الصناعية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357298"/>
            <a:ext cx="7848872" cy="4786346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sz="2800" b="1" u="sng" dirty="0" smtClean="0">
                <a:solidFill>
                  <a:schemeClr val="accent1">
                    <a:lumMod val="75000"/>
                  </a:schemeClr>
                </a:solidFill>
              </a:rPr>
              <a:t>أولا: نظام محاسبة تكاليف الأوامر الإنتاجية :</a:t>
            </a:r>
          </a:p>
          <a:p>
            <a:pPr>
              <a:lnSpc>
                <a:spcPct val="150000"/>
              </a:lnSpc>
            </a:pPr>
            <a:r>
              <a:rPr lang="ar-SA" sz="2400" dirty="0" smtClean="0"/>
              <a:t>هو النظام الذي يتم حساب التكلفة فيه لمنتج أو خدمة محددة أو كمية من ذلك المنتج أو الخدمة.</a:t>
            </a:r>
            <a:endParaRPr lang="en-US" sz="2400" dirty="0" smtClean="0"/>
          </a:p>
          <a:p>
            <a:pPr>
              <a:lnSpc>
                <a:spcPct val="150000"/>
              </a:lnSpc>
            </a:pPr>
            <a:r>
              <a:rPr lang="ar-SA" sz="2400" dirty="0" smtClean="0"/>
              <a:t>يستخدم في المصانع التي يكون الإنتاج فيها بناء على طلب العميل (طلبية).</a:t>
            </a:r>
            <a:endParaRPr lang="en-US" sz="2400" dirty="0" smtClean="0"/>
          </a:p>
          <a:p>
            <a:pPr>
              <a:lnSpc>
                <a:spcPct val="150000"/>
              </a:lnSpc>
              <a:buFont typeface="Wingdings" pitchFamily="2" charset="2"/>
              <a:buChar char="ü"/>
            </a:pPr>
            <a:r>
              <a:rPr lang="ar-SA" sz="2400" b="1" u="sng" dirty="0" smtClean="0"/>
              <a:t>أمثلة</a:t>
            </a:r>
            <a:endParaRPr lang="en-US" sz="2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/>
              <a:t>إصلاح السيارة في الورشات المتخصصة.</a:t>
            </a:r>
            <a:endParaRPr lang="en-US" sz="2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/>
              <a:t>تعاقد وزارة المعارف مع أحد المقاولين لبناء مدرسة.</a:t>
            </a:r>
            <a:endParaRPr lang="en-US" sz="2400" dirty="0" smtClean="0"/>
          </a:p>
          <a:p>
            <a:pPr lvl="0">
              <a:lnSpc>
                <a:spcPct val="150000"/>
              </a:lnSpc>
              <a:buFont typeface="Arial" pitchFamily="34" charset="0"/>
              <a:buChar char="•"/>
            </a:pPr>
            <a:r>
              <a:rPr lang="ar-SA" sz="2400" dirty="0" smtClean="0"/>
              <a:t>طلب بائع الأحذية من أحد المصانع عددا من الأحذية بمواصفات و مقاييس وألوان معينة.</a:t>
            </a:r>
            <a:endParaRPr lang="en-US" sz="2400" dirty="0" smtClean="0"/>
          </a:p>
          <a:p>
            <a:pPr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SA" sz="4000" b="1" dirty="0" smtClean="0"/>
              <a:t>نظم محاسبة التكاليف الصناعية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221560"/>
          </a:xfrm>
        </p:spPr>
        <p:txBody>
          <a:bodyPr/>
          <a:lstStyle/>
          <a:p>
            <a:pPr>
              <a:buNone/>
            </a:pPr>
            <a:r>
              <a:rPr lang="ar-SA" sz="2800" b="1" dirty="0" smtClean="0">
                <a:solidFill>
                  <a:schemeClr val="accent1">
                    <a:lumMod val="75000"/>
                  </a:schemeClr>
                </a:solidFill>
              </a:rPr>
              <a:t>تحديد تكلفة الأمر الإنتاجي:</a:t>
            </a: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ar-SA" sz="2400" dirty="0" smtClean="0"/>
              <a:t>حصر ما استخدم لذلك الأمر من مواد وما احتاجه من عمالة وما حمل به من مصاريف صناعية غير مباشرة</a:t>
            </a:r>
            <a:endParaRPr lang="en-US" sz="2400" dirty="0" smtClean="0"/>
          </a:p>
          <a:p>
            <a:pPr lvl="0">
              <a:buFont typeface="Wingdings" pitchFamily="2" charset="2"/>
              <a:buChar char="Ø"/>
            </a:pPr>
            <a:r>
              <a:rPr lang="ar-SA" sz="2400" dirty="0" smtClean="0"/>
              <a:t>يخصص لكل أمر إنتاجي بطاقة تحمل رقم الأمر الإنتاجي و بعض المعلومات الأساسية تسمى (بطاقة تكلفة الأمر الإنتاجي) كما هو في الكتاب</a:t>
            </a:r>
          </a:p>
          <a:p>
            <a:pPr lvl="0">
              <a:buFont typeface="Wingdings" pitchFamily="2" charset="2"/>
              <a:buChar char="Ø"/>
            </a:pPr>
            <a:endParaRPr lang="en-US" sz="2400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3933056"/>
            <a:ext cx="6912768" cy="129614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r>
              <a:rPr lang="ar-SA" sz="2400" b="1" dirty="0" smtClean="0"/>
              <a:t>تكلفة الأمر الإنتاجي = </a:t>
            </a:r>
            <a:r>
              <a:rPr lang="ar-SA" sz="2400" dirty="0" smtClean="0"/>
              <a:t>مواد مباشرة + أجور مباشرة + تكاليف صناعية غير مباشرة محملة ( تقديرية) (معدل التحميل)</a:t>
            </a:r>
            <a:endParaRPr lang="ar-SA" sz="2400" dirty="0"/>
          </a:p>
        </p:txBody>
      </p:sp>
      <p:sp>
        <p:nvSpPr>
          <p:cNvPr id="5" name="Rectangle 4"/>
          <p:cNvSpPr/>
          <p:nvPr/>
        </p:nvSpPr>
        <p:spPr>
          <a:xfrm>
            <a:off x="1907704" y="5301208"/>
            <a:ext cx="66602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2000" b="1" dirty="0" smtClean="0"/>
              <a:t>و لتحديد تكلفة الأمر الإنتاجي ( لحل التمارين ) يجب اتباع الخطوات التالية :</a:t>
            </a:r>
          </a:p>
          <a:p>
            <a:r>
              <a:rPr lang="ar-SA" sz="2000" dirty="0" smtClean="0"/>
              <a:t>أ). إعداد قيود اليومية اللازمة لإثبات العمليات التي تمت. (ثمانية خطوات)</a:t>
            </a:r>
          </a:p>
          <a:p>
            <a:r>
              <a:rPr lang="ar-SA" sz="2000" dirty="0" smtClean="0"/>
              <a:t>ب). تصوير حسابات المراقبة ذات العلاقة. ( 6 حسابات)</a:t>
            </a:r>
            <a:endParaRPr lang="ar-S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ar-SA" sz="4000" b="1" dirty="0" smtClean="0"/>
              <a:t>نظام محاسبة تكاليف الأوامر الإنتاجية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ar-SA" sz="2800" b="1" dirty="0" smtClean="0"/>
              <a:t>و لتوضيح الصورة أن الأمر الإنتاجي يمر بما يلي:</a:t>
            </a:r>
          </a:p>
          <a:p>
            <a:pPr algn="ctr">
              <a:buNone/>
            </a:pPr>
            <a:endParaRPr lang="ar-SA" sz="2800" dirty="0"/>
          </a:p>
        </p:txBody>
      </p:sp>
      <p:sp>
        <p:nvSpPr>
          <p:cNvPr id="6" name="Left Arrow Callout 5"/>
          <p:cNvSpPr/>
          <p:nvPr/>
        </p:nvSpPr>
        <p:spPr>
          <a:xfrm>
            <a:off x="5868144" y="2636912"/>
            <a:ext cx="2736304" cy="3456384"/>
          </a:xfrm>
          <a:prstGeom prst="lef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 sz="2400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6948264" y="2717919"/>
            <a:ext cx="14756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1). ح/ مراقبة الأوامر الإنتاجية تحت التشغيل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××××  تكلفة المواد المباشرة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×××× تكلفة الأجور المباشرة</a:t>
            </a:r>
          </a:p>
          <a:p>
            <a:pPr marL="0" marR="0" lvl="0" indent="0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r"/>
                <a:tab pos="2743200" algn="ctr"/>
                <a:tab pos="5486400" algn="r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×××× ت ص غير ش مقدرة ( المحملة)</a:t>
            </a: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eft Arrow Callout 7"/>
          <p:cNvSpPr/>
          <p:nvPr/>
        </p:nvSpPr>
        <p:spPr>
          <a:xfrm>
            <a:off x="3059832" y="2708920"/>
            <a:ext cx="2736304" cy="3456384"/>
          </a:xfrm>
          <a:prstGeom prst="left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2). إنتاج تام</a:t>
            </a:r>
          </a:p>
        </p:txBody>
      </p:sp>
      <p:sp>
        <p:nvSpPr>
          <p:cNvPr id="10" name="Flowchart: Card 9"/>
          <p:cNvSpPr/>
          <p:nvPr/>
        </p:nvSpPr>
        <p:spPr>
          <a:xfrm>
            <a:off x="1187624" y="2564904"/>
            <a:ext cx="1800200" cy="3384376"/>
          </a:xfrm>
          <a:prstGeom prst="flowChartPunchedCar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SA" sz="3200" b="1" dirty="0" smtClean="0">
                <a:solidFill>
                  <a:schemeClr val="tx1"/>
                </a:solidFill>
                <a:latin typeface="Traditional Arabic" pitchFamily="2" charset="-78"/>
                <a:ea typeface="Times New Roman" pitchFamily="18" charset="0"/>
                <a:cs typeface="Traditional Arabic" pitchFamily="2" charset="-78"/>
              </a:rPr>
              <a:t>3). إنتاج مباع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1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3566</TotalTime>
  <Words>4002</Words>
  <Application>Microsoft Office PowerPoint</Application>
  <PresentationFormat>On-screen Show (4:3)</PresentationFormat>
  <Paragraphs>546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Theme1</vt:lpstr>
      <vt:lpstr>Slide 1</vt:lpstr>
      <vt:lpstr>مقدمة الفصل</vt:lpstr>
      <vt:lpstr>مقدمة الفصل</vt:lpstr>
      <vt:lpstr>مقدمة الفصل</vt:lpstr>
      <vt:lpstr>Slide 5</vt:lpstr>
      <vt:lpstr>Slide 6</vt:lpstr>
      <vt:lpstr> نظم محاسبة التكاليف الصناعية  </vt:lpstr>
      <vt:lpstr>نظم محاسبة التكاليف الصناعية</vt:lpstr>
      <vt:lpstr>نظام محاسبة تكاليف الأوامر الإنتاجية</vt:lpstr>
      <vt:lpstr>Slide 10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نظام محاسبة تكاليف الأوامر الإنتاجية</vt:lpstr>
      <vt:lpstr>Slide 23</vt:lpstr>
      <vt:lpstr>نظام محاسبة تكاليف الأوامر الإنتاجية</vt:lpstr>
      <vt:lpstr>Slide 25</vt:lpstr>
      <vt:lpstr>Slide 26</vt:lpstr>
      <vt:lpstr>نظام محاسبة تكاليف الأوامر الإنتاجية</vt:lpstr>
      <vt:lpstr>Slide 28</vt:lpstr>
      <vt:lpstr>Slide 29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  <vt:lpstr>مثال نظام محاسبة تكاليف الأوامر الإنتاجية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NoNi</dc:creator>
  <cp:lastModifiedBy>NoNi</cp:lastModifiedBy>
  <cp:revision>135</cp:revision>
  <dcterms:created xsi:type="dcterms:W3CDTF">2012-10-21T17:26:25Z</dcterms:created>
  <dcterms:modified xsi:type="dcterms:W3CDTF">2012-11-23T07:13:36Z</dcterms:modified>
</cp:coreProperties>
</file>