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2" r:id="rId8"/>
    <p:sldId id="264" r:id="rId9"/>
    <p:sldId id="265" r:id="rId10"/>
    <p:sldId id="266" r:id="rId11"/>
    <p:sldId id="267" r:id="rId12"/>
    <p:sldId id="268" r:id="rId13"/>
    <p:sldId id="282" r:id="rId14"/>
    <p:sldId id="281" r:id="rId15"/>
    <p:sldId id="280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نمط فاتح 3 - تميي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0A15C55-8517-42AA-B614-E9B94910E393}" styleName="نمط متوسط 2 - تميي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8B1032C-EA38-4F05-BA0D-38AFFFC7BED3}" styleName="نمط فاتح 3 - تمييز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8D230F3-CF80-4859-8CE7-A43EE81993B5}" styleName="نمط فاتح 1 - تمييز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90" y="-12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21F798-4A3A-47E4-9ECA-DE6C55AB566A}" type="doc">
      <dgm:prSet loTypeId="urn:microsoft.com/office/officeart/2005/8/layout/equation1" loCatId="relationship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en-US"/>
        </a:p>
      </dgm:t>
    </dgm:pt>
    <dgm:pt modelId="{E9FFF3EC-9EA3-4046-9B68-C9357749E5B9}">
      <dgm:prSet phldrT="[نص]" custT="1"/>
      <dgm:spPr/>
      <dgm:t>
        <a:bodyPr/>
        <a:lstStyle/>
        <a:p>
          <a:pPr rtl="1"/>
          <a:r>
            <a:rPr lang="ar-SA" sz="1800" b="1" dirty="0" smtClean="0"/>
            <a:t>تكاليف المواد المباشرة التي أضيفت في المرحلة السابقة </a:t>
          </a:r>
          <a:r>
            <a:rPr lang="ar-SA" sz="1800" dirty="0" smtClean="0"/>
            <a:t>(</a:t>
          </a:r>
          <a:r>
            <a:rPr lang="ar-SA" sz="1600" dirty="0" smtClean="0"/>
            <a:t>إن وجدت</a:t>
          </a:r>
          <a:r>
            <a:rPr lang="ar-SA" sz="1800" dirty="0" smtClean="0"/>
            <a:t>)</a:t>
          </a:r>
          <a:endParaRPr lang="ar-SA" sz="2000" dirty="0" smtClean="0"/>
        </a:p>
      </dgm:t>
    </dgm:pt>
    <dgm:pt modelId="{E67200D4-E56D-4948-8D54-54BF2F4C3D26}" type="parTrans" cxnId="{8AB6A947-39D4-4C72-9C62-D81DEFBD7DC7}">
      <dgm:prSet/>
      <dgm:spPr/>
      <dgm:t>
        <a:bodyPr/>
        <a:lstStyle/>
        <a:p>
          <a:endParaRPr lang="en-US"/>
        </a:p>
      </dgm:t>
    </dgm:pt>
    <dgm:pt modelId="{4C53196A-6417-49D1-B069-915AB7A7DFF5}" type="sibTrans" cxnId="{8AB6A947-39D4-4C72-9C62-D81DEFBD7DC7}">
      <dgm:prSet/>
      <dgm:spPr/>
      <dgm:t>
        <a:bodyPr/>
        <a:lstStyle/>
        <a:p>
          <a:endParaRPr lang="en-US"/>
        </a:p>
      </dgm:t>
    </dgm:pt>
    <dgm:pt modelId="{53DCF9C8-9B73-409D-8A25-F90B41FEB602}">
      <dgm:prSet phldrT="[نص]" custT="1"/>
      <dgm:spPr/>
      <dgm:t>
        <a:bodyPr/>
        <a:lstStyle/>
        <a:p>
          <a:r>
            <a:rPr lang="ar-SA" sz="2000" dirty="0" smtClean="0"/>
            <a:t>تكاليف إنتاج المرحلة خلال الفترة</a:t>
          </a:r>
          <a:r>
            <a:rPr lang="ar-SA" sz="900" dirty="0" smtClean="0"/>
            <a:t> </a:t>
          </a:r>
          <a:endParaRPr lang="en-US" sz="900" dirty="0"/>
        </a:p>
      </dgm:t>
    </dgm:pt>
    <dgm:pt modelId="{41197164-5A8E-4B6F-85E6-62F5AD1C3C75}" type="parTrans" cxnId="{0C2EFB2E-47CB-424A-8BB0-1C13C92871CB}">
      <dgm:prSet/>
      <dgm:spPr/>
      <dgm:t>
        <a:bodyPr/>
        <a:lstStyle/>
        <a:p>
          <a:endParaRPr lang="en-US"/>
        </a:p>
      </dgm:t>
    </dgm:pt>
    <dgm:pt modelId="{2C8E82CB-A180-4F0F-9178-69F34FD48113}" type="sibTrans" cxnId="{0C2EFB2E-47CB-424A-8BB0-1C13C92871CB}">
      <dgm:prSet/>
      <dgm:spPr/>
      <dgm:t>
        <a:bodyPr/>
        <a:lstStyle/>
        <a:p>
          <a:endParaRPr lang="en-US"/>
        </a:p>
      </dgm:t>
    </dgm:pt>
    <dgm:pt modelId="{57569206-B838-44A0-9AA1-A0D793E41ECF}">
      <dgm:prSet phldrT="[نص]" custT="1"/>
      <dgm:spPr/>
      <dgm:t>
        <a:bodyPr/>
        <a:lstStyle/>
        <a:p>
          <a:r>
            <a:rPr lang="ar-SA" sz="2000" dirty="0" smtClean="0"/>
            <a:t>التكاليف المنقولة من مرحلة سابقة (</a:t>
          </a:r>
          <a:r>
            <a:rPr lang="ar-SA" sz="1800" dirty="0" smtClean="0"/>
            <a:t>إن وجدت</a:t>
          </a:r>
          <a:r>
            <a:rPr lang="ar-SA" sz="2000" dirty="0" smtClean="0"/>
            <a:t>)</a:t>
          </a:r>
          <a:r>
            <a:rPr lang="ar-SA" sz="800" dirty="0" smtClean="0"/>
            <a:t> </a:t>
          </a:r>
          <a:endParaRPr lang="en-US" sz="800" dirty="0"/>
        </a:p>
      </dgm:t>
    </dgm:pt>
    <dgm:pt modelId="{625C1060-A4B6-4076-A3D0-83CEE8C76E44}" type="sibTrans" cxnId="{0CC8FE37-BF35-4DC3-AA8B-3D8BCFA40BEE}">
      <dgm:prSet/>
      <dgm:spPr/>
      <dgm:t>
        <a:bodyPr/>
        <a:lstStyle/>
        <a:p>
          <a:endParaRPr lang="en-US"/>
        </a:p>
      </dgm:t>
    </dgm:pt>
    <dgm:pt modelId="{277F850D-D031-4B29-8BF5-CE7812DB4842}" type="parTrans" cxnId="{0CC8FE37-BF35-4DC3-AA8B-3D8BCFA40BEE}">
      <dgm:prSet/>
      <dgm:spPr/>
      <dgm:t>
        <a:bodyPr/>
        <a:lstStyle/>
        <a:p>
          <a:endParaRPr lang="en-US"/>
        </a:p>
      </dgm:t>
    </dgm:pt>
    <dgm:pt modelId="{F2BFF155-17C4-4612-ACF4-B49E3C4D4BD8}" type="pres">
      <dgm:prSet presAssocID="{C021F798-4A3A-47E4-9ECA-DE6C55AB566A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772A9B91-9C19-4F6B-B7DC-8AB4BDEE6879}" type="pres">
      <dgm:prSet presAssocID="{E9FFF3EC-9EA3-4046-9B68-C9357749E5B9}" presName="node" presStyleLbl="node1" presStyleIdx="0" presStyleCnt="3" custScaleX="154976" custLinFactX="2559" custLinFactNeighborX="100000" custLinFactNeighborY="-13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9599AD-6E4C-445A-9C23-7F9110E12DA3}" type="pres">
      <dgm:prSet presAssocID="{4C53196A-6417-49D1-B069-915AB7A7DFF5}" presName="spacerL" presStyleCnt="0"/>
      <dgm:spPr/>
    </dgm:pt>
    <dgm:pt modelId="{7966C333-7960-4C31-9B34-F52951E1F967}" type="pres">
      <dgm:prSet presAssocID="{4C53196A-6417-49D1-B069-915AB7A7DFF5}" presName="sibTrans" presStyleLbl="sibTrans2D1" presStyleIdx="0" presStyleCnt="2"/>
      <dgm:spPr/>
      <dgm:t>
        <a:bodyPr/>
        <a:lstStyle/>
        <a:p>
          <a:pPr rtl="1"/>
          <a:endParaRPr lang="ar-SA"/>
        </a:p>
      </dgm:t>
    </dgm:pt>
    <dgm:pt modelId="{1C2EFE69-1BB2-4F95-AAC9-B135CDC6CFFA}" type="pres">
      <dgm:prSet presAssocID="{4C53196A-6417-49D1-B069-915AB7A7DFF5}" presName="spacerR" presStyleCnt="0"/>
      <dgm:spPr/>
    </dgm:pt>
    <dgm:pt modelId="{4288FC16-0B1C-4045-93E9-E5681930A1F6}" type="pres">
      <dgm:prSet presAssocID="{57569206-B838-44A0-9AA1-A0D793E41ECF}" presName="node" presStyleLbl="node1" presStyleIdx="1" presStyleCnt="3" custScaleX="12377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89298C-AA45-43A8-8C60-68F41D4E96EA}" type="pres">
      <dgm:prSet presAssocID="{625C1060-A4B6-4076-A3D0-83CEE8C76E44}" presName="spacerL" presStyleCnt="0"/>
      <dgm:spPr/>
    </dgm:pt>
    <dgm:pt modelId="{DE3387AD-302D-4A25-B627-1A20BA720EA1}" type="pres">
      <dgm:prSet presAssocID="{625C1060-A4B6-4076-A3D0-83CEE8C76E44}" presName="sibTrans" presStyleLbl="sibTrans2D1" presStyleIdx="1" presStyleCnt="2"/>
      <dgm:spPr/>
      <dgm:t>
        <a:bodyPr/>
        <a:lstStyle/>
        <a:p>
          <a:pPr rtl="1"/>
          <a:endParaRPr lang="ar-SA"/>
        </a:p>
      </dgm:t>
    </dgm:pt>
    <dgm:pt modelId="{EC466F8F-6D90-47CF-9A9A-9A407C83454F}" type="pres">
      <dgm:prSet presAssocID="{625C1060-A4B6-4076-A3D0-83CEE8C76E44}" presName="spacerR" presStyleCnt="0"/>
      <dgm:spPr/>
    </dgm:pt>
    <dgm:pt modelId="{FF676CC0-833A-4402-A20B-40312B4F7C1C}" type="pres">
      <dgm:prSet presAssocID="{53DCF9C8-9B73-409D-8A25-F90B41FEB602}" presName="node" presStyleLbl="node1" presStyleIdx="2" presStyleCnt="3" custScaleX="135122">
        <dgm:presLayoutVars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</dgm:ptLst>
  <dgm:cxnLst>
    <dgm:cxn modelId="{123428A8-C307-4B22-85D4-A4DE3AEE81AD}" type="presOf" srcId="{C021F798-4A3A-47E4-9ECA-DE6C55AB566A}" destId="{F2BFF155-17C4-4612-ACF4-B49E3C4D4BD8}" srcOrd="0" destOrd="0" presId="urn:microsoft.com/office/officeart/2005/8/layout/equation1"/>
    <dgm:cxn modelId="{B97CA45A-30AB-45C4-B67F-8C5E4C89DA16}" type="presOf" srcId="{E9FFF3EC-9EA3-4046-9B68-C9357749E5B9}" destId="{772A9B91-9C19-4F6B-B7DC-8AB4BDEE6879}" srcOrd="0" destOrd="0" presId="urn:microsoft.com/office/officeart/2005/8/layout/equation1"/>
    <dgm:cxn modelId="{18E61439-1C55-4922-A869-B35F2CB460C8}" type="presOf" srcId="{4C53196A-6417-49D1-B069-915AB7A7DFF5}" destId="{7966C333-7960-4C31-9B34-F52951E1F967}" srcOrd="0" destOrd="0" presId="urn:microsoft.com/office/officeart/2005/8/layout/equation1"/>
    <dgm:cxn modelId="{8AB6A947-39D4-4C72-9C62-D81DEFBD7DC7}" srcId="{C021F798-4A3A-47E4-9ECA-DE6C55AB566A}" destId="{E9FFF3EC-9EA3-4046-9B68-C9357749E5B9}" srcOrd="0" destOrd="0" parTransId="{E67200D4-E56D-4948-8D54-54BF2F4C3D26}" sibTransId="{4C53196A-6417-49D1-B069-915AB7A7DFF5}"/>
    <dgm:cxn modelId="{C79DD315-141F-4F26-8273-C85B76D6D1DA}" type="presOf" srcId="{53DCF9C8-9B73-409D-8A25-F90B41FEB602}" destId="{FF676CC0-833A-4402-A20B-40312B4F7C1C}" srcOrd="0" destOrd="0" presId="urn:microsoft.com/office/officeart/2005/8/layout/equation1"/>
    <dgm:cxn modelId="{0C2EFB2E-47CB-424A-8BB0-1C13C92871CB}" srcId="{C021F798-4A3A-47E4-9ECA-DE6C55AB566A}" destId="{53DCF9C8-9B73-409D-8A25-F90B41FEB602}" srcOrd="2" destOrd="0" parTransId="{41197164-5A8E-4B6F-85E6-62F5AD1C3C75}" sibTransId="{2C8E82CB-A180-4F0F-9178-69F34FD48113}"/>
    <dgm:cxn modelId="{0CC8FE37-BF35-4DC3-AA8B-3D8BCFA40BEE}" srcId="{C021F798-4A3A-47E4-9ECA-DE6C55AB566A}" destId="{57569206-B838-44A0-9AA1-A0D793E41ECF}" srcOrd="1" destOrd="0" parTransId="{277F850D-D031-4B29-8BF5-CE7812DB4842}" sibTransId="{625C1060-A4B6-4076-A3D0-83CEE8C76E44}"/>
    <dgm:cxn modelId="{C79819DC-6C6B-4793-8877-C6A73F7DDF9E}" type="presOf" srcId="{625C1060-A4B6-4076-A3D0-83CEE8C76E44}" destId="{DE3387AD-302D-4A25-B627-1A20BA720EA1}" srcOrd="0" destOrd="0" presId="urn:microsoft.com/office/officeart/2005/8/layout/equation1"/>
    <dgm:cxn modelId="{7ECCDE8F-A108-4394-A2CF-103175DE8D1E}" type="presOf" srcId="{57569206-B838-44A0-9AA1-A0D793E41ECF}" destId="{4288FC16-0B1C-4045-93E9-E5681930A1F6}" srcOrd="0" destOrd="0" presId="urn:microsoft.com/office/officeart/2005/8/layout/equation1"/>
    <dgm:cxn modelId="{54549CBB-5AD6-4CBE-A36D-C6A3913E929D}" type="presParOf" srcId="{F2BFF155-17C4-4612-ACF4-B49E3C4D4BD8}" destId="{772A9B91-9C19-4F6B-B7DC-8AB4BDEE6879}" srcOrd="0" destOrd="0" presId="urn:microsoft.com/office/officeart/2005/8/layout/equation1"/>
    <dgm:cxn modelId="{A7A804D9-3C36-421B-B110-C666841C3564}" type="presParOf" srcId="{F2BFF155-17C4-4612-ACF4-B49E3C4D4BD8}" destId="{689599AD-6E4C-445A-9C23-7F9110E12DA3}" srcOrd="1" destOrd="0" presId="urn:microsoft.com/office/officeart/2005/8/layout/equation1"/>
    <dgm:cxn modelId="{24DF3896-88C2-4136-AC8E-F5789F51FA68}" type="presParOf" srcId="{F2BFF155-17C4-4612-ACF4-B49E3C4D4BD8}" destId="{7966C333-7960-4C31-9B34-F52951E1F967}" srcOrd="2" destOrd="0" presId="urn:microsoft.com/office/officeart/2005/8/layout/equation1"/>
    <dgm:cxn modelId="{C7367B61-8F95-4E15-97E7-47C3DE61463F}" type="presParOf" srcId="{F2BFF155-17C4-4612-ACF4-B49E3C4D4BD8}" destId="{1C2EFE69-1BB2-4F95-AAC9-B135CDC6CFFA}" srcOrd="3" destOrd="0" presId="urn:microsoft.com/office/officeart/2005/8/layout/equation1"/>
    <dgm:cxn modelId="{B391F2B8-D964-4083-833B-EFC72D2B13B4}" type="presParOf" srcId="{F2BFF155-17C4-4612-ACF4-B49E3C4D4BD8}" destId="{4288FC16-0B1C-4045-93E9-E5681930A1F6}" srcOrd="4" destOrd="0" presId="urn:microsoft.com/office/officeart/2005/8/layout/equation1"/>
    <dgm:cxn modelId="{8DEDA94C-FDE6-4F0B-B155-D301445C7D95}" type="presParOf" srcId="{F2BFF155-17C4-4612-ACF4-B49E3C4D4BD8}" destId="{1789298C-AA45-43A8-8C60-68F41D4E96EA}" srcOrd="5" destOrd="0" presId="urn:microsoft.com/office/officeart/2005/8/layout/equation1"/>
    <dgm:cxn modelId="{3BFD174C-C201-4F0C-9930-41941BD6F171}" type="presParOf" srcId="{F2BFF155-17C4-4612-ACF4-B49E3C4D4BD8}" destId="{DE3387AD-302D-4A25-B627-1A20BA720EA1}" srcOrd="6" destOrd="0" presId="urn:microsoft.com/office/officeart/2005/8/layout/equation1"/>
    <dgm:cxn modelId="{3B993FA9-DE2A-4BFC-8928-1CE27AE84403}" type="presParOf" srcId="{F2BFF155-17C4-4612-ACF4-B49E3C4D4BD8}" destId="{EC466F8F-6D90-47CF-9A9A-9A407C83454F}" srcOrd="7" destOrd="0" presId="urn:microsoft.com/office/officeart/2005/8/layout/equation1"/>
    <dgm:cxn modelId="{49FFE03C-7034-4D25-9666-2A603B8081D1}" type="presParOf" srcId="{F2BFF155-17C4-4612-ACF4-B49E3C4D4BD8}" destId="{FF676CC0-833A-4402-A20B-40312B4F7C1C}" srcOrd="8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72A9B91-9C19-4F6B-B7DC-8AB4BDEE6879}">
      <dsp:nvSpPr>
        <dsp:cNvPr id="0" name=""/>
        <dsp:cNvSpPr/>
      </dsp:nvSpPr>
      <dsp:spPr>
        <a:xfrm>
          <a:off x="142872" y="571500"/>
          <a:ext cx="2046437" cy="132048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تكاليف المواد المباشرة التي أضيفت في المرحلة السابقة </a:t>
          </a:r>
          <a:r>
            <a:rPr lang="ar-SA" sz="1800" kern="1200" dirty="0" smtClean="0"/>
            <a:t>(</a:t>
          </a:r>
          <a:r>
            <a:rPr lang="ar-SA" sz="1600" kern="1200" dirty="0" smtClean="0"/>
            <a:t>إن وجدت</a:t>
          </a:r>
          <a:r>
            <a:rPr lang="ar-SA" sz="1800" kern="1200" dirty="0" smtClean="0"/>
            <a:t>)</a:t>
          </a:r>
          <a:endParaRPr lang="ar-SA" sz="2000" kern="1200" dirty="0" smtClean="0"/>
        </a:p>
      </dsp:txBody>
      <dsp:txXfrm>
        <a:off x="142872" y="571500"/>
        <a:ext cx="2046437" cy="1320486"/>
      </dsp:txXfrm>
    </dsp:sp>
    <dsp:sp modelId="{7966C333-7960-4C31-9B34-F52951E1F967}">
      <dsp:nvSpPr>
        <dsp:cNvPr id="0" name=""/>
        <dsp:cNvSpPr/>
      </dsp:nvSpPr>
      <dsp:spPr>
        <a:xfrm>
          <a:off x="2155518" y="867223"/>
          <a:ext cx="765882" cy="765882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2155518" y="867223"/>
        <a:ext cx="765882" cy="765882"/>
      </dsp:txXfrm>
    </dsp:sp>
    <dsp:sp modelId="{4288FC16-0B1C-4045-93E9-E5681930A1F6}">
      <dsp:nvSpPr>
        <dsp:cNvPr id="0" name=""/>
        <dsp:cNvSpPr/>
      </dsp:nvSpPr>
      <dsp:spPr>
        <a:xfrm>
          <a:off x="3028624" y="589921"/>
          <a:ext cx="1634472" cy="132048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التكاليف المنقولة من مرحلة سابقة (</a:t>
          </a:r>
          <a:r>
            <a:rPr lang="ar-SA" sz="1800" kern="1200" dirty="0" smtClean="0"/>
            <a:t>إن وجدت</a:t>
          </a:r>
          <a:r>
            <a:rPr lang="ar-SA" sz="2000" kern="1200" dirty="0" smtClean="0"/>
            <a:t>)</a:t>
          </a:r>
          <a:r>
            <a:rPr lang="ar-SA" sz="800" kern="1200" dirty="0" smtClean="0"/>
            <a:t> </a:t>
          </a:r>
          <a:endParaRPr lang="en-US" sz="800" kern="1200" dirty="0"/>
        </a:p>
      </dsp:txBody>
      <dsp:txXfrm>
        <a:off x="3028624" y="589921"/>
        <a:ext cx="1634472" cy="1320486"/>
      </dsp:txXfrm>
    </dsp:sp>
    <dsp:sp modelId="{DE3387AD-302D-4A25-B627-1A20BA720EA1}">
      <dsp:nvSpPr>
        <dsp:cNvPr id="0" name=""/>
        <dsp:cNvSpPr/>
      </dsp:nvSpPr>
      <dsp:spPr>
        <a:xfrm>
          <a:off x="4770320" y="867223"/>
          <a:ext cx="765882" cy="765882"/>
        </a:xfrm>
        <a:prstGeom prst="mathEqual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300" kern="1200"/>
        </a:p>
      </dsp:txBody>
      <dsp:txXfrm>
        <a:off x="4770320" y="867223"/>
        <a:ext cx="765882" cy="765882"/>
      </dsp:txXfrm>
    </dsp:sp>
    <dsp:sp modelId="{FF676CC0-833A-4402-A20B-40312B4F7C1C}">
      <dsp:nvSpPr>
        <dsp:cNvPr id="0" name=""/>
        <dsp:cNvSpPr/>
      </dsp:nvSpPr>
      <dsp:spPr>
        <a:xfrm>
          <a:off x="5643426" y="589921"/>
          <a:ext cx="1784268" cy="132048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000" kern="1200" dirty="0" smtClean="0"/>
            <a:t>تكاليف إنتاج المرحلة خلال الفترة</a:t>
          </a:r>
          <a:r>
            <a:rPr lang="ar-SA" sz="900" kern="1200" dirty="0" smtClean="0"/>
            <a:t> </a:t>
          </a:r>
          <a:endParaRPr lang="en-US" sz="900" kern="1200" dirty="0"/>
        </a:p>
      </dsp:txBody>
      <dsp:txXfrm>
        <a:off x="5643426" y="589921"/>
        <a:ext cx="1784268" cy="13204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A777CC-ED1F-4122-BC12-3C97968A5E5C}" type="datetimeFigureOut">
              <a:rPr lang="ar-SA" smtClean="0"/>
              <a:pPr/>
              <a:t>10/01/34</a:t>
            </a:fld>
            <a:endParaRPr lang="ar-SA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617D36-C35D-4CE5-B5AF-52663CF7455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A777CC-ED1F-4122-BC12-3C97968A5E5C}" type="datetimeFigureOut">
              <a:rPr lang="ar-SA" smtClean="0"/>
              <a:pPr/>
              <a:t>10/01/34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617D36-C35D-4CE5-B5AF-52663CF7455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A777CC-ED1F-4122-BC12-3C97968A5E5C}" type="datetimeFigureOut">
              <a:rPr lang="ar-SA" smtClean="0"/>
              <a:pPr/>
              <a:t>10/01/34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617D36-C35D-4CE5-B5AF-52663CF7455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A777CC-ED1F-4122-BC12-3C97968A5E5C}" type="datetimeFigureOut">
              <a:rPr lang="ar-SA" smtClean="0"/>
              <a:pPr/>
              <a:t>10/01/34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617D36-C35D-4CE5-B5AF-52663CF7455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A777CC-ED1F-4122-BC12-3C97968A5E5C}" type="datetimeFigureOut">
              <a:rPr lang="ar-SA" smtClean="0"/>
              <a:pPr/>
              <a:t>10/01/34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617D36-C35D-4CE5-B5AF-52663CF7455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A777CC-ED1F-4122-BC12-3C97968A5E5C}" type="datetimeFigureOut">
              <a:rPr lang="ar-SA" smtClean="0"/>
              <a:pPr/>
              <a:t>10/01/34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617D36-C35D-4CE5-B5AF-52663CF7455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A777CC-ED1F-4122-BC12-3C97968A5E5C}" type="datetimeFigureOut">
              <a:rPr lang="ar-SA" smtClean="0"/>
              <a:pPr/>
              <a:t>10/01/34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617D36-C35D-4CE5-B5AF-52663CF7455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A777CC-ED1F-4122-BC12-3C97968A5E5C}" type="datetimeFigureOut">
              <a:rPr lang="ar-SA" smtClean="0"/>
              <a:pPr/>
              <a:t>10/01/34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617D36-C35D-4CE5-B5AF-52663CF7455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A777CC-ED1F-4122-BC12-3C97968A5E5C}" type="datetimeFigureOut">
              <a:rPr lang="ar-SA" smtClean="0"/>
              <a:pPr/>
              <a:t>10/01/34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617D36-C35D-4CE5-B5AF-52663CF7455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A777CC-ED1F-4122-BC12-3C97968A5E5C}" type="datetimeFigureOut">
              <a:rPr lang="ar-SA" smtClean="0"/>
              <a:pPr/>
              <a:t>10/01/34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617D36-C35D-4CE5-B5AF-52663CF7455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A777CC-ED1F-4122-BC12-3C97968A5E5C}" type="datetimeFigureOut">
              <a:rPr lang="ar-SA" smtClean="0"/>
              <a:pPr/>
              <a:t>10/01/34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617D36-C35D-4CE5-B5AF-52663CF7455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9A777CC-ED1F-4122-BC12-3C97968A5E5C}" type="datetimeFigureOut">
              <a:rPr lang="ar-SA" smtClean="0"/>
              <a:pPr/>
              <a:t>10/01/34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1617D36-C35D-4CE5-B5AF-52663CF7455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85728"/>
            <a:ext cx="7669360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1403648" y="476672"/>
            <a:ext cx="7272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3200" b="1" dirty="0"/>
              <a:t>الفصل الخامس عشر </a:t>
            </a:r>
            <a:endParaRPr lang="ar-SA" sz="3200" b="1" dirty="0" smtClean="0"/>
          </a:p>
          <a:p>
            <a:pPr algn="ctr"/>
            <a:r>
              <a:rPr lang="ar-SA" sz="3200" b="1" dirty="0" smtClean="0"/>
              <a:t>( </a:t>
            </a:r>
            <a:r>
              <a:rPr lang="ar-SA" sz="3200" b="1" dirty="0"/>
              <a:t>المحاسبة في المنشآت الصناعية)</a:t>
            </a:r>
          </a:p>
          <a:p>
            <a:pPr algn="ctr" rtl="1"/>
            <a:r>
              <a:rPr lang="ar-SA" sz="3200" b="1" dirty="0" smtClean="0"/>
              <a:t>الجزء</a:t>
            </a:r>
            <a:r>
              <a:rPr lang="en-US" sz="3200" b="1" dirty="0" smtClean="0"/>
              <a:t> </a:t>
            </a:r>
            <a:r>
              <a:rPr lang="ar-SA" sz="3200" b="1" dirty="0" smtClean="0"/>
              <a:t>الثاني</a:t>
            </a:r>
            <a:r>
              <a:rPr lang="ar-SA" sz="3200" b="1" dirty="0"/>
              <a:t>: </a:t>
            </a:r>
            <a:r>
              <a:rPr lang="ar-SA" sz="3200" b="1" dirty="0" smtClean="0"/>
              <a:t>نظام</a:t>
            </a:r>
            <a:r>
              <a:rPr lang="en-US" sz="3200" b="1" dirty="0" smtClean="0"/>
              <a:t> </a:t>
            </a:r>
            <a:r>
              <a:rPr lang="ar-SA" sz="3200" b="1" dirty="0" smtClean="0"/>
              <a:t>تكاليف</a:t>
            </a:r>
            <a:r>
              <a:rPr lang="en-US" sz="3200" b="1" dirty="0" smtClean="0"/>
              <a:t> </a:t>
            </a:r>
            <a:r>
              <a:rPr lang="ar-SA" sz="3200" b="1" dirty="0" smtClean="0"/>
              <a:t>المراحل</a:t>
            </a:r>
            <a:r>
              <a:rPr lang="en-US" sz="3200" b="1" dirty="0" smtClean="0"/>
              <a:t> </a:t>
            </a:r>
            <a:r>
              <a:rPr lang="ar-SA" sz="3200" b="1" dirty="0" smtClean="0"/>
              <a:t>الإنتاجية</a:t>
            </a:r>
            <a:endParaRPr lang="ar-SA" sz="3200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187450" y="2781300"/>
            <a:ext cx="7407275" cy="1752600"/>
          </a:xfrm>
        </p:spPr>
        <p:txBody>
          <a:bodyPr>
            <a:normAutofit/>
          </a:bodyPr>
          <a:lstStyle/>
          <a:p>
            <a:pPr algn="r"/>
            <a:r>
              <a:rPr lang="ar-SA" b="1" dirty="0" smtClean="0"/>
              <a:t>إعداد : </a:t>
            </a:r>
          </a:p>
          <a:p>
            <a:pPr algn="r"/>
            <a:r>
              <a:rPr lang="ar-SA" b="1" dirty="0" smtClean="0"/>
              <a:t>أ. غدير المطوع 		أ. نوال بن صالح </a:t>
            </a:r>
          </a:p>
        </p:txBody>
      </p:sp>
      <p:sp>
        <p:nvSpPr>
          <p:cNvPr id="7" name="Oval 6"/>
          <p:cNvSpPr/>
          <p:nvPr/>
        </p:nvSpPr>
        <p:spPr>
          <a:xfrm>
            <a:off x="2500298" y="4869160"/>
            <a:ext cx="5286412" cy="1755576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1"/>
            <a:r>
              <a:rPr lang="ar-SA" b="1" dirty="0" smtClean="0"/>
              <a:t>ملاحظة هامة:</a:t>
            </a:r>
          </a:p>
          <a:p>
            <a:pPr algn="ctr" rtl="1"/>
            <a:r>
              <a:rPr lang="ar-SA" b="1" dirty="0" smtClean="0"/>
              <a:t>هذه مذكرة لتلخيص النقاط الأساسية التي سوف يتم إلقائها في المحاضرة، و لكنها ليس المصدرالرئيسي للمعلومات و لا تغني عن الكتاب</a:t>
            </a:r>
            <a:endParaRPr lang="ar-SA" dirty="0"/>
          </a:p>
        </p:txBody>
      </p:sp>
      <p:pic>
        <p:nvPicPr>
          <p:cNvPr id="8" name="صورة 7" descr="Factory_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2976" y="2428868"/>
            <a:ext cx="2786082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54032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/>
              <a:t>محاسبة تكلفة المراحل الإنتاجية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42976" y="1000108"/>
            <a:ext cx="7790712" cy="524829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400" b="1" dirty="0" smtClean="0">
                <a:solidFill>
                  <a:schemeClr val="accent1">
                    <a:lumMod val="50000"/>
                  </a:schemeClr>
                </a:solidFill>
              </a:rPr>
              <a:t>ب).تصوير حسابات المراقبة : </a:t>
            </a:r>
          </a:p>
          <a:p>
            <a:pPr>
              <a:buNone/>
            </a:pPr>
            <a:endParaRPr lang="en-US" sz="2400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571604" y="1643050"/>
          <a:ext cx="6858048" cy="195580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3429024"/>
                <a:gridCol w="3429024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ar-SA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ح/ مراقبة الأوامر الإنتاجية تحت التشغيل مرحلة </a:t>
                      </a:r>
                      <a:r>
                        <a:rPr kumimoji="0" lang="ar-SA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أ</a:t>
                      </a:r>
                      <a:endParaRPr lang="en-US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××××  </a:t>
                      </a:r>
                      <a:r>
                        <a:rPr kumimoji="0" lang="ar-SA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ح</a:t>
                      </a:r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 مراقبة الأوامر تحت التشغيل</a:t>
                      </a:r>
                      <a:endParaRPr kumimoji="0" lang="en-US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×××× رصيد آخر المدة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×××× رصيد أول المدة</a:t>
                      </a:r>
                      <a:endParaRPr kumimoji="0" lang="en-US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××××  إلى </a:t>
                      </a:r>
                      <a:r>
                        <a:rPr kumimoji="0" lang="ar-SA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ح</a:t>
                      </a:r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 مراقبة المواد</a:t>
                      </a:r>
                      <a:endParaRPr kumimoji="0" lang="en-US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××××  إلى </a:t>
                      </a:r>
                      <a:r>
                        <a:rPr kumimoji="0" lang="ar-SA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ح</a:t>
                      </a:r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 مراقبة  الأجور</a:t>
                      </a:r>
                      <a:endParaRPr kumimoji="0" lang="en-US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×××× </a:t>
                      </a:r>
                      <a:r>
                        <a:rPr kumimoji="0" lang="ar-SA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ت</a:t>
                      </a:r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ص غير </a:t>
                      </a:r>
                      <a:r>
                        <a:rPr kumimoji="0" lang="ar-SA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ش</a:t>
                      </a:r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مقدرة (المحملة)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××××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××××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1214414" y="3857628"/>
          <a:ext cx="7572428" cy="2378021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3786214"/>
                <a:gridCol w="3786214"/>
              </a:tblGrid>
              <a:tr h="472639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ar-SA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ح/ مراقبة الأوامر الإنتاجية تحت التشغيل مرحلة </a:t>
                      </a:r>
                      <a:r>
                        <a:rPr kumimoji="0" lang="ar-SA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ب</a:t>
                      </a:r>
                      <a:endParaRPr lang="en-US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42342"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××××  </a:t>
                      </a:r>
                      <a:r>
                        <a:rPr kumimoji="0" lang="ar-SA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ح</a:t>
                      </a:r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 تكلفة البضاعة تامة الصنع</a:t>
                      </a:r>
                      <a:endParaRPr kumimoji="0" lang="en-US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××× رصيد آخر المدة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×××× رصيد أول المدة</a:t>
                      </a:r>
                      <a:endParaRPr kumimoji="0" lang="en-US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×××× </a:t>
                      </a:r>
                      <a:r>
                        <a:rPr kumimoji="0" lang="ar-SA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ح</a:t>
                      </a:r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/ مراقبة الأوامر تحت التشغيل</a:t>
                      </a:r>
                      <a:r>
                        <a:rPr kumimoji="0" lang="ar-SA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مرحلة أ</a:t>
                      </a:r>
                      <a:endParaRPr kumimoji="0" lang="en-US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××××  إلى </a:t>
                      </a:r>
                      <a:r>
                        <a:rPr kumimoji="0" lang="ar-SA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ح</a:t>
                      </a:r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 مراقبة المواد</a:t>
                      </a:r>
                      <a:endParaRPr kumimoji="0" lang="en-US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××××  إلى </a:t>
                      </a:r>
                      <a:r>
                        <a:rPr kumimoji="0" lang="ar-SA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ح</a:t>
                      </a:r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 مراقبة  الأجور</a:t>
                      </a:r>
                      <a:endParaRPr kumimoji="0" lang="en-US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×××× </a:t>
                      </a:r>
                      <a:r>
                        <a:rPr kumimoji="0" lang="ar-SA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ت</a:t>
                      </a:r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ص غير </a:t>
                      </a:r>
                      <a:r>
                        <a:rPr kumimoji="0" lang="ar-SA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ش</a:t>
                      </a:r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مقدرة ( المحملة)</a:t>
                      </a:r>
                      <a:endParaRPr lang="en-US" dirty="0"/>
                    </a:p>
                  </a:txBody>
                  <a:tcPr/>
                </a:tc>
              </a:tr>
              <a:tr h="442342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××××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××××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25470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/>
              <a:t>مستوى الإتمام وعلاقته بحساب التكلفة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85852" y="1071546"/>
            <a:ext cx="7647836" cy="542928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ar-SA" sz="2000" b="1" dirty="0" smtClean="0"/>
              <a:t>هدف محاسبة تكاليف المراحل الإنتاجية هو </a:t>
            </a:r>
            <a:r>
              <a:rPr lang="ar-SA" sz="2000" b="1" u="sng" dirty="0" smtClean="0"/>
              <a:t>معرفة تكلفة وحدة الإنتاج في كل مرحلة</a:t>
            </a:r>
          </a:p>
          <a:p>
            <a:pPr>
              <a:buNone/>
            </a:pPr>
            <a:endParaRPr lang="en-US" sz="2000" dirty="0"/>
          </a:p>
        </p:txBody>
      </p:sp>
      <p:graphicFrame>
        <p:nvGraphicFramePr>
          <p:cNvPr id="4" name="رسم تخطيطي 3"/>
          <p:cNvGraphicFramePr/>
          <p:nvPr/>
        </p:nvGraphicFramePr>
        <p:xfrm>
          <a:off x="1071538" y="1714488"/>
          <a:ext cx="7429552" cy="2500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5" name="مجموعة 4"/>
          <p:cNvGrpSpPr/>
          <p:nvPr/>
        </p:nvGrpSpPr>
        <p:grpSpPr>
          <a:xfrm>
            <a:off x="1071538" y="3714752"/>
            <a:ext cx="2643206" cy="1438418"/>
            <a:chOff x="1085" y="209484"/>
            <a:chExt cx="1438418" cy="1438418"/>
          </a:xfrm>
        </p:grpSpPr>
        <p:sp>
          <p:nvSpPr>
            <p:cNvPr id="6" name="شكل بيضاوي 5"/>
            <p:cNvSpPr/>
            <p:nvPr/>
          </p:nvSpPr>
          <p:spPr>
            <a:xfrm>
              <a:off x="1085" y="209484"/>
              <a:ext cx="1438418" cy="1438418"/>
            </a:xfrm>
            <a:prstGeom prst="ellipse">
              <a:avLst/>
            </a:prstGeom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شكل بيضاوي 4"/>
            <p:cNvSpPr/>
            <p:nvPr/>
          </p:nvSpPr>
          <p:spPr>
            <a:xfrm>
              <a:off x="211737" y="420135"/>
              <a:ext cx="1017114" cy="101711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355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800" kern="1200" dirty="0" smtClean="0"/>
                <a:t> </a:t>
              </a:r>
            </a:p>
            <a:p>
              <a:pPr lvl="0" algn="ctr" defTabSz="3556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تكاليف العمل المباشر التي أضيفت في المرحلة (</a:t>
              </a:r>
              <a:r>
                <a:rPr lang="ar-SA" sz="1600" b="1" kern="1200" dirty="0" smtClean="0"/>
                <a:t>إن وجدت )</a:t>
              </a:r>
            </a:p>
          </p:txBody>
        </p:sp>
      </p:grpSp>
      <p:grpSp>
        <p:nvGrpSpPr>
          <p:cNvPr id="8" name="مجموعة 7"/>
          <p:cNvGrpSpPr/>
          <p:nvPr/>
        </p:nvGrpSpPr>
        <p:grpSpPr>
          <a:xfrm>
            <a:off x="1071538" y="5214950"/>
            <a:ext cx="2857520" cy="1438418"/>
            <a:chOff x="1085" y="209484"/>
            <a:chExt cx="1438418" cy="1438418"/>
          </a:xfrm>
        </p:grpSpPr>
        <p:sp>
          <p:nvSpPr>
            <p:cNvPr id="9" name="شكل بيضاوي 8"/>
            <p:cNvSpPr/>
            <p:nvPr/>
          </p:nvSpPr>
          <p:spPr>
            <a:xfrm>
              <a:off x="1085" y="209484"/>
              <a:ext cx="1438418" cy="1438418"/>
            </a:xfrm>
            <a:prstGeom prst="ellipse">
              <a:avLst/>
            </a:prstGeom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شكل بيضاوي 4"/>
            <p:cNvSpPr/>
            <p:nvPr/>
          </p:nvSpPr>
          <p:spPr>
            <a:xfrm>
              <a:off x="211737" y="420135"/>
              <a:ext cx="1017114" cy="101711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35560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b="1" kern="1200" dirty="0" smtClean="0"/>
                <a:t>المصاريف الصناعية غير مباشرة التي تحملها الإنتاج في المرحلة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82594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/>
              <a:t>مستوى الإتمام وعلاقته بحساب التكلفة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15616" y="836712"/>
            <a:ext cx="7790712" cy="576064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ar-SA" sz="2200" b="1" dirty="0" smtClean="0"/>
              <a:t>ولكي نحصر تكاليف الوحدة المنتجة من هذه المرحلة فلا بد من قسمة مجموع التكاليف على جميع الوحدات التي أنتجت في المرحلة خلال الفترة</a:t>
            </a:r>
          </a:p>
          <a:p>
            <a:pPr>
              <a:buFont typeface="Wingdings" pitchFamily="2" charset="2"/>
              <a:buChar char="Ø"/>
            </a:pPr>
            <a:endParaRPr lang="ar-SA" sz="2000" b="1" dirty="0" smtClean="0"/>
          </a:p>
          <a:p>
            <a:pPr>
              <a:buNone/>
            </a:pPr>
            <a:endParaRPr lang="ar-SA" sz="2000" b="1" dirty="0" smtClean="0"/>
          </a:p>
          <a:p>
            <a:pPr>
              <a:buFont typeface="Wingdings" pitchFamily="2" charset="2"/>
              <a:buChar char="Ø"/>
            </a:pPr>
            <a:endParaRPr lang="ar-SA" sz="2000" b="1" dirty="0" smtClean="0"/>
          </a:p>
          <a:p>
            <a:pPr>
              <a:buNone/>
            </a:pPr>
            <a:endParaRPr lang="en-US" sz="2000" b="1" dirty="0" smtClean="0"/>
          </a:p>
          <a:p>
            <a:pPr>
              <a:buFont typeface="Wingdings" pitchFamily="2" charset="2"/>
              <a:buChar char="Ø"/>
            </a:pPr>
            <a:r>
              <a:rPr lang="ar-SA" sz="2200" b="1" dirty="0" smtClean="0"/>
              <a:t>و نظرا لاختلاف نسب إتمام الوحدات التي تعرضت للإنتاج في المرحلة خلال الفترة فانه يلزم تحويل الإنتاج التام إلى عدد من الوحدات </a:t>
            </a:r>
            <a:r>
              <a:rPr lang="ar-SA" sz="2200" b="1" dirty="0" smtClean="0"/>
              <a:t>التامة</a:t>
            </a:r>
          </a:p>
          <a:p>
            <a:pPr>
              <a:buFont typeface="Wingdings" pitchFamily="2" charset="2"/>
              <a:buChar char="Ø"/>
            </a:pPr>
            <a:r>
              <a:rPr lang="ar-SA" sz="2200" b="1" dirty="0" smtClean="0"/>
              <a:t>ما هي الوحدات المنتجة في المرحلة خلال الفترة؟ ( للتوضيح فقط)</a:t>
            </a:r>
            <a:endParaRPr lang="en-US" sz="2200" dirty="0" smtClean="0"/>
          </a:p>
          <a:p>
            <a:pPr lvl="0"/>
            <a:r>
              <a:rPr lang="ar-SA" sz="1800" b="1" dirty="0" smtClean="0"/>
              <a:t>هل هي الوحدات التي تعرضت للإنتاج في هذه المرحلة خلال الفترة أم الوحدات التي تم إنتاجها و أصبحت منتهية من المرحلة خلال الفترة مع العلم بأنه يندر أن يتطابق الرقمان في واقع الحياة العملية . الجواب لا هذا ولا هذا </a:t>
            </a:r>
            <a:endParaRPr lang="en-US" sz="1800" b="1" dirty="0" smtClean="0"/>
          </a:p>
          <a:p>
            <a:pPr lvl="0"/>
            <a:r>
              <a:rPr lang="ar-SA" sz="1800" b="1" dirty="0" smtClean="0"/>
              <a:t>لان ما يتم في الحياة العملية هو انه عندما تنتهي الفترة السابقة فان هناك إنتاجا تحت التشغيل قد أخذ نصيبه كاملا أو غير كامل من بعض عناصر التكلفة</a:t>
            </a:r>
            <a:endParaRPr lang="en-US" sz="1800" b="1" dirty="0" smtClean="0"/>
          </a:p>
          <a:p>
            <a:pPr lvl="0"/>
            <a:r>
              <a:rPr lang="ar-SA" sz="1800" b="1" dirty="0" smtClean="0"/>
              <a:t>و لا يزال يحتاج إلى مزيد من بعض العناصر الأخرى ليصبح إنتاجا كاملا ينتقل إلى مرحلة أخرى </a:t>
            </a:r>
            <a:endParaRPr lang="en-US" sz="1800" b="1" dirty="0" smtClean="0"/>
          </a:p>
          <a:p>
            <a:pPr lvl="0"/>
            <a:r>
              <a:rPr lang="ar-SA" sz="1800" b="1" dirty="0" smtClean="0"/>
              <a:t>و لكي نعرف متوسط التكلفة لابد من تحويل الإنتاج غير الكامل إلى عدد من الوحدات الكاملة</a:t>
            </a:r>
            <a:r>
              <a:rPr lang="ar-SA" sz="1800" b="1" dirty="0" smtClean="0"/>
              <a:t>.</a:t>
            </a:r>
            <a:endParaRPr lang="en-US" sz="1800" b="1" dirty="0" smtClean="0"/>
          </a:p>
        </p:txBody>
      </p:sp>
      <p:sp>
        <p:nvSpPr>
          <p:cNvPr id="4" name="مستطيل 3"/>
          <p:cNvSpPr/>
          <p:nvPr/>
        </p:nvSpPr>
        <p:spPr>
          <a:xfrm>
            <a:off x="1907704" y="1772816"/>
            <a:ext cx="6357982" cy="107157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>
              <a:spcAft>
                <a:spcPts val="0"/>
              </a:spcAft>
              <a:tabLst>
                <a:tab pos="2743200" algn="ctr"/>
                <a:tab pos="5486400" algn="r"/>
                <a:tab pos="457200" algn="l"/>
              </a:tabLst>
            </a:pPr>
            <a:r>
              <a:rPr lang="ar-SA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Times New Roman"/>
                <a:cs typeface="Traditional Arabic"/>
              </a:rPr>
              <a:t>ت الوحدة في المرحلة = 	</a:t>
            </a:r>
            <a:r>
              <a:rPr lang="ar-SA" sz="24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Times New Roman"/>
                <a:cs typeface="Traditional Arabic"/>
              </a:rPr>
              <a:t>مجموع تكاليف الإنتاج في المرحلة</a:t>
            </a:r>
            <a:endParaRPr lang="en-US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/>
              <a:ea typeface="Times New Roman"/>
            </a:endParaRPr>
          </a:p>
          <a:p>
            <a:pPr algn="r" rtl="1">
              <a:spcAft>
                <a:spcPts val="0"/>
              </a:spcAft>
              <a:tabLst>
                <a:tab pos="2743200" algn="ctr"/>
                <a:tab pos="5486400" algn="r"/>
                <a:tab pos="457200" algn="l"/>
              </a:tabLst>
            </a:pPr>
            <a:r>
              <a:rPr lang="ar-SA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Times New Roman"/>
                <a:cs typeface="Traditional Arabic"/>
              </a:rPr>
              <a:t>               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Times New Roman"/>
                <a:cs typeface="Traditional Arabic"/>
              </a:rPr>
              <a:t>         </a:t>
            </a:r>
            <a:r>
              <a:rPr lang="ar-SA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Times New Roman"/>
                <a:cs typeface="Traditional Arabic"/>
              </a:rPr>
              <a:t>عدد الوحدات المنتجة في المرحلة خلال الفترة</a:t>
            </a:r>
            <a:endParaRPr lang="en-US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/>
              <a:ea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/>
          </a:bodyPr>
          <a:lstStyle/>
          <a:p>
            <a:pPr algn="ctr"/>
            <a:r>
              <a:rPr lang="ar-SA" sz="3600" dirty="0" smtClean="0"/>
              <a:t>الوحدات المتجانسة 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980728"/>
            <a:ext cx="7818072" cy="526767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ar-SA" sz="2800" dirty="0" smtClean="0"/>
              <a:t>هذا يعني أن : </a:t>
            </a:r>
          </a:p>
          <a:p>
            <a:pPr>
              <a:buNone/>
            </a:pPr>
            <a:r>
              <a:rPr lang="ar-SA" sz="2400" dirty="0" smtClean="0"/>
              <a:t>الوحدات تحت التشغيل خلال الفترة            في نهاية الفترة تنقسم إلى :</a:t>
            </a:r>
          </a:p>
          <a:p>
            <a:pPr>
              <a:buNone/>
            </a:pPr>
            <a:endParaRPr lang="ar-SA" sz="2400" dirty="0" smtClean="0"/>
          </a:p>
          <a:p>
            <a:pPr>
              <a:buNone/>
            </a:pPr>
            <a:endParaRPr lang="ar-SA" sz="2400" dirty="0" smtClean="0"/>
          </a:p>
          <a:p>
            <a:pPr>
              <a:buNone/>
            </a:pPr>
            <a:endParaRPr lang="ar-SA" sz="2400" dirty="0" smtClean="0"/>
          </a:p>
          <a:p>
            <a:pPr>
              <a:buNone/>
            </a:pPr>
            <a:endParaRPr lang="ar-SA" sz="2400" dirty="0" smtClean="0"/>
          </a:p>
          <a:p>
            <a:pPr>
              <a:buNone/>
            </a:pPr>
            <a:endParaRPr lang="ar-SA" sz="2400" dirty="0" smtClean="0"/>
          </a:p>
          <a:p>
            <a:pPr>
              <a:buFont typeface="Wingdings" pitchFamily="2" charset="2"/>
              <a:buChar char="Ø"/>
            </a:pPr>
            <a:r>
              <a:rPr lang="ar-SA" sz="2000" b="1" dirty="0" smtClean="0"/>
              <a:t>إذا المقام في المعادلة السابقة (عدد الوحدات الممنتجة في المرحلة خلال الفترة ) سوف يمثل خليطا من الوحدات تامة الصنع ووحدات غير تامة الصنع.  </a:t>
            </a:r>
          </a:p>
          <a:p>
            <a:pPr>
              <a:buFont typeface="Wingdings" pitchFamily="2" charset="2"/>
              <a:buChar char="Ø"/>
            </a:pPr>
            <a:r>
              <a:rPr lang="ar-SA" sz="2000" b="1" dirty="0" smtClean="0"/>
              <a:t>العلاج المقترح هو : نظرية التجانس </a:t>
            </a:r>
          </a:p>
          <a:p>
            <a:pPr>
              <a:buNone/>
            </a:pPr>
            <a:r>
              <a:rPr lang="ar-SA" sz="2000" b="1" dirty="0" smtClean="0"/>
              <a:t>وتسعى هذه النظرية الى تجنيس الوحدات تحت التشغيل بالمرحلة ( والتي تشمل وحدات تامة ووحدات غير تامة الصنع) أي جعل جميع الوحدات متجانسة ومتكافئة في استفادتها من تكاليف المرحلة, وذلك حتى يمكن استخراج التكلفة الصحيحة لوحدة الانتاج.</a:t>
            </a:r>
            <a:endParaRPr lang="ar-SA" sz="2000" b="1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4499992" y="1700808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6" name="Left Brace 5"/>
          <p:cNvSpPr/>
          <p:nvPr/>
        </p:nvSpPr>
        <p:spPr>
          <a:xfrm rot="5400000">
            <a:off x="4499992" y="-171400"/>
            <a:ext cx="1080120" cy="5400600"/>
          </a:xfrm>
          <a:prstGeom prst="leftBrac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Rectangle 6"/>
          <p:cNvSpPr/>
          <p:nvPr/>
        </p:nvSpPr>
        <p:spPr>
          <a:xfrm>
            <a:off x="6156176" y="3140968"/>
            <a:ext cx="2520280" cy="64807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وحدات تامة الصنع أي تحولت إلى ”إنتاج تام“ بالنسبة للمرحلة </a:t>
            </a:r>
            <a:endParaRPr lang="ar-SA" dirty="0"/>
          </a:p>
        </p:txBody>
      </p:sp>
      <p:sp>
        <p:nvSpPr>
          <p:cNvPr id="8" name="Rectangle 7"/>
          <p:cNvSpPr/>
          <p:nvPr/>
        </p:nvSpPr>
        <p:spPr>
          <a:xfrm>
            <a:off x="1115616" y="3212976"/>
            <a:ext cx="3600400" cy="72008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وحدات غير تامة أي لم تستوفى متطلبات المرحلة وتمثل“ وحدات تحت </a:t>
            </a:r>
            <a:r>
              <a:rPr lang="en-US" dirty="0" smtClean="0"/>
              <a:t>“</a:t>
            </a:r>
            <a:r>
              <a:rPr lang="ar-SA" dirty="0" smtClean="0"/>
              <a:t>التشغيل أخر الفترة </a:t>
            </a:r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50106"/>
          </a:xfrm>
        </p:spPr>
        <p:txBody>
          <a:bodyPr>
            <a:normAutofit/>
          </a:bodyPr>
          <a:lstStyle/>
          <a:p>
            <a:pPr algn="ctr"/>
            <a:r>
              <a:rPr lang="ar-SA" sz="3600" dirty="0" smtClean="0"/>
              <a:t>الوحدات المتجانسة 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1268760"/>
            <a:ext cx="7602048" cy="417646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ar-SA" sz="2600" dirty="0" smtClean="0"/>
              <a:t>كيف تتم عملية التجنيس ؟ </a:t>
            </a:r>
          </a:p>
          <a:p>
            <a:pPr>
              <a:lnSpc>
                <a:spcPct val="110000"/>
              </a:lnSpc>
              <a:buNone/>
            </a:pPr>
            <a:r>
              <a:rPr lang="ar-SA" sz="2200" dirty="0" smtClean="0"/>
              <a:t>تتم عملية التجنيس بأن تنسب كل وحدة من الوحدات تحت التشغيل إلى الوحدة متى تتوفر فيها كل المواصفات المقررة لانتاج المرحلة, بحيث يحدد لكل وحدة ما نسميه ” مستوى الاتمام“ بالنسبة للوحدة في شكلها التام. فاذا كانت الوحدة في شكلها التام , تستنفد من الوقت المرحلة 10 ساعات مثلا , فإن الوحدة استنفذت ساعتين فقط مستوى إتمامها هو 2 / 10 أي الخمس أي 20 %</a:t>
            </a:r>
          </a:p>
          <a:p>
            <a:pPr>
              <a:buNone/>
            </a:pPr>
            <a:r>
              <a:rPr lang="ar-SA" sz="2400" dirty="0" smtClean="0"/>
              <a:t>السؤال : ماهي نوعية الوحدات المطلوب إحداث التجانس فيما بينها من خلال تحديد مستوى إتمام كل وحدة بالنسبة للوحدة في شكلها التام؟</a:t>
            </a:r>
          </a:p>
          <a:p>
            <a:pPr>
              <a:buNone/>
            </a:pPr>
            <a:r>
              <a:rPr lang="ar-SA" sz="2400" dirty="0" smtClean="0"/>
              <a:t>الاجابة من هذا السؤال تتطلب تحديد ما تشمله الوحدات تحت التشغيل خلال الفترة / في المرحلة </a:t>
            </a:r>
            <a:endParaRPr lang="ar-SA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>
            <a:normAutofit/>
          </a:bodyPr>
          <a:lstStyle/>
          <a:p>
            <a:pPr algn="ctr"/>
            <a:r>
              <a:rPr lang="ar-SA" sz="3600" dirty="0" smtClean="0"/>
              <a:t>الوحدات المتجانسة 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1124744"/>
            <a:ext cx="7746064" cy="5123656"/>
          </a:xfrm>
        </p:spPr>
        <p:txBody>
          <a:bodyPr/>
          <a:lstStyle/>
          <a:p>
            <a:r>
              <a:rPr lang="ar-SA" sz="2000" b="1" dirty="0" smtClean="0"/>
              <a:t>هناك ثلاث انواع من الوحدات المطلوب التجانس فيها بينها وهي :</a:t>
            </a:r>
          </a:p>
          <a:p>
            <a:pPr marL="596646" indent="-514350">
              <a:buFont typeface="+mj-lt"/>
              <a:buAutoNum type="arabicPeriod"/>
            </a:pPr>
            <a:r>
              <a:rPr lang="ar-SA" sz="1800" b="1" dirty="0" smtClean="0"/>
              <a:t>وحدات جديدة تحت التشغيل أول الفترة وانتهت خلال الفترة.</a:t>
            </a:r>
          </a:p>
          <a:p>
            <a:pPr marL="596646" indent="-514350">
              <a:buFont typeface="+mj-lt"/>
              <a:buAutoNum type="arabicPeriod"/>
            </a:pPr>
            <a:r>
              <a:rPr lang="ar-SA" sz="1800" b="1" dirty="0" smtClean="0"/>
              <a:t>وحدات جديدة بدأت خلال الفترة وانتهت خلال الفترة </a:t>
            </a:r>
          </a:p>
          <a:p>
            <a:pPr marL="596646" indent="-514350">
              <a:buFont typeface="+mj-lt"/>
              <a:buAutoNum type="arabicPeriod"/>
            </a:pPr>
            <a:r>
              <a:rPr lang="ar-SA" sz="1800" b="1" dirty="0" smtClean="0"/>
              <a:t>وحدات جديدة بدأت خلال الفترة ولم تنتهي خلال الفترة.</a:t>
            </a:r>
            <a:endParaRPr lang="ar-SA" sz="1800" b="1" dirty="0"/>
          </a:p>
        </p:txBody>
      </p:sp>
      <p:sp>
        <p:nvSpPr>
          <p:cNvPr id="4" name="Left Bracket 3"/>
          <p:cNvSpPr/>
          <p:nvPr/>
        </p:nvSpPr>
        <p:spPr>
          <a:xfrm>
            <a:off x="3707904" y="1628800"/>
            <a:ext cx="72008" cy="648072"/>
          </a:xfrm>
          <a:prstGeom prst="leftBracket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Oval 4"/>
          <p:cNvSpPr/>
          <p:nvPr/>
        </p:nvSpPr>
        <p:spPr>
          <a:xfrm>
            <a:off x="1331640" y="1556792"/>
            <a:ext cx="2088232" cy="576064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إنتاج تام بالنسبة للمرحلة </a:t>
            </a:r>
            <a:endParaRPr lang="ar-SA" dirty="0"/>
          </a:p>
        </p:txBody>
      </p:sp>
      <p:sp>
        <p:nvSpPr>
          <p:cNvPr id="6" name="Oval 5"/>
          <p:cNvSpPr/>
          <p:nvPr/>
        </p:nvSpPr>
        <p:spPr>
          <a:xfrm>
            <a:off x="1187624" y="2204864"/>
            <a:ext cx="2448272" cy="72008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وحدات تحت التشغيل أخر الفترة </a:t>
            </a:r>
            <a:endParaRPr lang="ar-SA" dirty="0"/>
          </a:p>
        </p:txBody>
      </p:sp>
      <p:sp>
        <p:nvSpPr>
          <p:cNvPr id="7" name="Rounded Rectangle 6"/>
          <p:cNvSpPr/>
          <p:nvPr/>
        </p:nvSpPr>
        <p:spPr>
          <a:xfrm>
            <a:off x="3707904" y="2780928"/>
            <a:ext cx="3960440" cy="864096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1"/>
            <a:r>
              <a:rPr lang="ar-SA" b="1" dirty="0" smtClean="0"/>
              <a:t>الوحدات تحت التشغيل في المرحلة/ خلال المرحلة تشمل : </a:t>
            </a:r>
            <a:endParaRPr lang="ar-SA" b="1" dirty="0"/>
          </a:p>
        </p:txBody>
      </p:sp>
      <p:sp>
        <p:nvSpPr>
          <p:cNvPr id="8" name="Left Brace 7"/>
          <p:cNvSpPr/>
          <p:nvPr/>
        </p:nvSpPr>
        <p:spPr>
          <a:xfrm rot="5400000">
            <a:off x="4932040" y="1556792"/>
            <a:ext cx="1080120" cy="5400600"/>
          </a:xfrm>
          <a:prstGeom prst="leftBrac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Rounded Rectangle 8"/>
          <p:cNvSpPr/>
          <p:nvPr/>
        </p:nvSpPr>
        <p:spPr>
          <a:xfrm>
            <a:off x="6228184" y="4797152"/>
            <a:ext cx="2592288" cy="7200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الوحدات تحت التشغيل أول الفترة وانتهت خلال الفترة </a:t>
            </a:r>
            <a:endParaRPr lang="ar-SA" dirty="0"/>
          </a:p>
        </p:txBody>
      </p:sp>
      <p:sp>
        <p:nvSpPr>
          <p:cNvPr id="10" name="Rounded Rectangle 9"/>
          <p:cNvSpPr/>
          <p:nvPr/>
        </p:nvSpPr>
        <p:spPr>
          <a:xfrm>
            <a:off x="1187624" y="4725144"/>
            <a:ext cx="3312368" cy="64807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وحدات جديدة منقوله من المرحلة السابقة , بانتهاء الفترة نجدها تنقسم الى </a:t>
            </a:r>
            <a:endParaRPr lang="ar-SA" dirty="0"/>
          </a:p>
        </p:txBody>
      </p:sp>
      <p:sp>
        <p:nvSpPr>
          <p:cNvPr id="11" name="Rounded Rectangle 10"/>
          <p:cNvSpPr/>
          <p:nvPr/>
        </p:nvSpPr>
        <p:spPr>
          <a:xfrm>
            <a:off x="3779912" y="5877272"/>
            <a:ext cx="2160240" cy="57606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وحدات جديدة بدأت خلال الفترة وانتهت خلال الفترة </a:t>
            </a:r>
            <a:endParaRPr lang="ar-SA" dirty="0"/>
          </a:p>
        </p:txBody>
      </p:sp>
      <p:sp>
        <p:nvSpPr>
          <p:cNvPr id="12" name="Rounded Rectangle 11"/>
          <p:cNvSpPr/>
          <p:nvPr/>
        </p:nvSpPr>
        <p:spPr>
          <a:xfrm>
            <a:off x="1115616" y="5805264"/>
            <a:ext cx="2304256" cy="64807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وحدات جديدة بدأت خلال الفترة ولم تنتهي خلال الفترة </a:t>
            </a:r>
            <a:endParaRPr lang="ar-SA" dirty="0"/>
          </a:p>
        </p:txBody>
      </p:sp>
      <p:sp>
        <p:nvSpPr>
          <p:cNvPr id="13" name="Left Brace 12"/>
          <p:cNvSpPr/>
          <p:nvPr/>
        </p:nvSpPr>
        <p:spPr>
          <a:xfrm rot="5400000">
            <a:off x="2920008" y="4432920"/>
            <a:ext cx="351656" cy="2376264"/>
          </a:xfrm>
          <a:prstGeom prst="leftBrac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54032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/>
              <a:t>مستوى الإتمام وعلاقته بحساب التكلفة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42976" y="953750"/>
            <a:ext cx="7858180" cy="5643602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ar-SA" sz="2000" b="1" dirty="0" smtClean="0">
                <a:solidFill>
                  <a:schemeClr val="accent1">
                    <a:lumMod val="75000"/>
                  </a:schemeClr>
                </a:solidFill>
              </a:rPr>
              <a:t>استخدام طريقة الوحدات المتجانسة :</a:t>
            </a:r>
          </a:p>
          <a:p>
            <a:pPr>
              <a:buNone/>
            </a:pPr>
            <a:r>
              <a:rPr lang="ar-SA" sz="2000" b="1" dirty="0" smtClean="0"/>
              <a:t>أولا: إعداد جدول ( الوحدات المتجانسة)</a:t>
            </a:r>
            <a:endParaRPr lang="en-US" sz="2000" b="1" dirty="0" smtClean="0"/>
          </a:p>
          <a:p>
            <a:pPr>
              <a:buNone/>
            </a:pPr>
            <a:r>
              <a:rPr lang="ar-SA" sz="2000" dirty="0" smtClean="0"/>
              <a:t>أ</a:t>
            </a:r>
            <a:r>
              <a:rPr lang="ar-SA" sz="2000" dirty="0" smtClean="0">
                <a:solidFill>
                  <a:schemeClr val="accent2">
                    <a:lumMod val="75000"/>
                  </a:schemeClr>
                </a:solidFill>
              </a:rPr>
              <a:t>) تحديد عدد الوحدات المتجانسة  في المرحلة الثانية</a:t>
            </a:r>
            <a:endParaRPr lang="en-US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071538" y="2214554"/>
          <a:ext cx="7286677" cy="4180382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471348"/>
                <a:gridCol w="2171990"/>
                <a:gridCol w="1121027"/>
                <a:gridCol w="2522312"/>
              </a:tblGrid>
              <a:tr h="394652">
                <a:tc>
                  <a:txBody>
                    <a:bodyPr/>
                    <a:lstStyle/>
                    <a:p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وحدات متجانسة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مستوى الإتمام خلال الفترة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عدد الوحدات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ar-SA" sz="2000" kern="1200" dirty="0" smtClean="0"/>
                        <a:t>بيان</a:t>
                      </a:r>
                      <a:endParaRPr lang="en-US" sz="2000" dirty="0"/>
                    </a:p>
                  </a:txBody>
                  <a:tcPr/>
                </a:tc>
              </a:tr>
              <a:tr h="69059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(متمم نسبة الإتمام حيث أن نسبة الإتمام)</a:t>
                      </a:r>
                      <a:endParaRPr kumimoji="0" lang="en-US" sz="1800" kern="120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××××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ar-SA" sz="18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وحدات تحت التشغيل بدأت أول الفترة وانتهت خلال الفترة</a:t>
                      </a:r>
                      <a:endParaRPr kumimoji="0" lang="en-US" sz="1800" b="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/>
                </a:tc>
              </a:tr>
              <a:tr h="1457176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100%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××××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ar-SA" sz="18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و حدات جديدة منقولة من المرحلة السابقة ، بدأت خلال الفترة وانتهت خلال الفترة</a:t>
                      </a:r>
                    </a:p>
                    <a:p>
                      <a:r>
                        <a:rPr kumimoji="0" lang="ar-SA" sz="18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= عدد الوحدات التامة – الوحدات تحت التشغيل </a:t>
                      </a:r>
                      <a:r>
                        <a:rPr kumimoji="0" lang="ar-SA" sz="18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أول</a:t>
                      </a:r>
                      <a:r>
                        <a:rPr kumimoji="0" lang="ar-SA" sz="1800" b="0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 </a:t>
                      </a:r>
                      <a:r>
                        <a:rPr kumimoji="0" lang="ar-SA" sz="18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الفترة</a:t>
                      </a:r>
                      <a:endParaRPr kumimoji="0" lang="en-US" sz="1800" b="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/>
                </a:tc>
              </a:tr>
              <a:tr h="98656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( نسبة الإتمام نفسها)</a:t>
                      </a:r>
                      <a:endParaRPr kumimoji="0" lang="en-US" sz="1800" kern="120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××××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وحدات تحت التشغيل آخر الفترة</a:t>
                      </a:r>
                      <a:endParaRPr kumimoji="0" lang="en-US" sz="1800" b="0" kern="120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r>
                        <a:rPr kumimoji="0" lang="ar-SA" sz="18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( بدأت خلال الفترة ولا تزال تحت التشغيل آخر الفترة)</a:t>
                      </a:r>
                      <a:endParaRPr kumimoji="0" lang="en-US" sz="1800" b="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/>
                </a:tc>
              </a:tr>
              <a:tr h="400106">
                <a:tc gridSpan="3">
                  <a:txBody>
                    <a:bodyPr/>
                    <a:lstStyle/>
                    <a:p>
                      <a:pPr algn="l"/>
                      <a:r>
                        <a:rPr lang="ar-SA" dirty="0" smtClean="0"/>
                        <a:t>     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rtl="1" eaLnBrk="1" latinLnBrk="0" hangingPunct="1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إجمالي عدد الوحدات المتجانسة</a:t>
                      </a:r>
                      <a:endParaRPr kumimoji="0" lang="en-US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8" name="رابط كسهم مستقيم 7"/>
          <p:cNvCxnSpPr/>
          <p:nvPr/>
        </p:nvCxnSpPr>
        <p:spPr>
          <a:xfrm rot="10800000">
            <a:off x="8286776" y="3214686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 rot="10800000">
            <a:off x="8286776" y="4071942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رابط مستقيم 11"/>
          <p:cNvCxnSpPr/>
          <p:nvPr/>
        </p:nvCxnSpPr>
        <p:spPr>
          <a:xfrm rot="5400000">
            <a:off x="8144694" y="3642520"/>
            <a:ext cx="85725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مستطيل 12"/>
          <p:cNvSpPr/>
          <p:nvPr/>
        </p:nvSpPr>
        <p:spPr>
          <a:xfrm>
            <a:off x="8532440" y="2852936"/>
            <a:ext cx="397278" cy="164763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8501090" y="2852936"/>
            <a:ext cx="447609" cy="1647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vert270" wrap="square" lIns="10800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إنتاج تام بالنسبة للمرحلة</a:t>
            </a:r>
            <a:endParaRPr kumimoji="0" lang="ar-SA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28728" y="214290"/>
            <a:ext cx="7498080" cy="725470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/>
              <a:t>مستوى الإتمام وعلاقته بحساب التكلفة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42976" y="1071546"/>
            <a:ext cx="7858180" cy="5500726"/>
          </a:xfrm>
        </p:spPr>
        <p:txBody>
          <a:bodyPr/>
          <a:lstStyle/>
          <a:p>
            <a:pPr>
              <a:buNone/>
            </a:pPr>
            <a:r>
              <a:rPr lang="ar-SA" sz="2000" dirty="0" smtClean="0">
                <a:solidFill>
                  <a:schemeClr val="accent2">
                    <a:lumMod val="75000"/>
                  </a:schemeClr>
                </a:solidFill>
              </a:rPr>
              <a:t>ب). متوسط تكلفة الوحدة المتجانسة </a:t>
            </a:r>
            <a:r>
              <a:rPr lang="ar-SA" sz="2000" b="1" dirty="0" smtClean="0"/>
              <a:t>=  </a:t>
            </a:r>
          </a:p>
          <a:p>
            <a:pPr>
              <a:buNone/>
            </a:pPr>
            <a:r>
              <a:rPr lang="ar-SA" sz="2000" b="1" dirty="0" smtClean="0"/>
              <a:t>			</a:t>
            </a:r>
            <a:r>
              <a:rPr lang="ar-SA" sz="2000" u="sng" dirty="0" smtClean="0"/>
              <a:t>مصاريف الإنتاج بالمرحلة الثانية خلال الفترة (ت المرحلة الثانية)</a:t>
            </a:r>
            <a:endParaRPr lang="en-US" sz="2000" dirty="0" smtClean="0"/>
          </a:p>
          <a:p>
            <a:pPr>
              <a:buNone/>
            </a:pPr>
            <a:r>
              <a:rPr lang="ar-SA" sz="2000" dirty="0" smtClean="0"/>
              <a:t>                                                   الوحدات المتجانسة </a:t>
            </a:r>
            <a:endParaRPr lang="en-US" sz="2000" dirty="0" smtClean="0"/>
          </a:p>
          <a:p>
            <a:pPr>
              <a:buNone/>
            </a:pPr>
            <a:r>
              <a:rPr lang="ar-SA" sz="2000" dirty="0" smtClean="0"/>
              <a:t>            = </a:t>
            </a:r>
            <a:r>
              <a:rPr lang="ar-SA" sz="2000" u="sng" dirty="0" smtClean="0"/>
              <a:t>( المواد مباشرة + أجور مباشرة + </a:t>
            </a:r>
            <a:r>
              <a:rPr lang="ar-SA" sz="2000" u="sng" dirty="0" err="1" smtClean="0"/>
              <a:t>ت</a:t>
            </a:r>
            <a:r>
              <a:rPr lang="ar-SA" sz="2000" u="sng" dirty="0" smtClean="0"/>
              <a:t> ص غير مباشرة) =</a:t>
            </a:r>
            <a:r>
              <a:rPr lang="ar-SA" sz="2000" dirty="0" smtClean="0"/>
              <a:t> ×××× ريال/للوحدة</a:t>
            </a:r>
            <a:r>
              <a:rPr lang="ar-SA" sz="2000" u="sng" dirty="0" smtClean="0"/>
              <a:t> </a:t>
            </a:r>
            <a:endParaRPr lang="en-US" sz="2000" dirty="0" smtClean="0"/>
          </a:p>
          <a:p>
            <a:pPr>
              <a:buNone/>
            </a:pPr>
            <a:r>
              <a:rPr lang="ar-SA" sz="2000" dirty="0" smtClean="0"/>
              <a:t>                                       عدد الوحدات المتجانسة </a:t>
            </a:r>
            <a:r>
              <a:rPr lang="ar-SA" sz="1600" dirty="0" smtClean="0"/>
              <a:t>( من الجدول السابق) </a:t>
            </a:r>
            <a:endParaRPr lang="en-US" sz="1600" dirty="0" smtClean="0"/>
          </a:p>
          <a:p>
            <a:pPr>
              <a:buNone/>
            </a:pPr>
            <a:r>
              <a:rPr lang="ar-SA" sz="2400" b="1" dirty="0" smtClean="0"/>
              <a:t>ثانيا:حصر التكاليف في المرحلة الثانية:</a:t>
            </a:r>
            <a:endParaRPr lang="en-US" sz="2400" dirty="0"/>
          </a:p>
        </p:txBody>
      </p:sp>
      <p:graphicFrame>
        <p:nvGraphicFramePr>
          <p:cNvPr id="8" name="جدول 7"/>
          <p:cNvGraphicFramePr>
            <a:graphicFrameLocks noGrp="1"/>
          </p:cNvGraphicFramePr>
          <p:nvPr/>
        </p:nvGraphicFramePr>
        <p:xfrm>
          <a:off x="1071538" y="3500438"/>
          <a:ext cx="7858180" cy="265176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3274242"/>
                <a:gridCol w="4583938"/>
              </a:tblGrid>
              <a:tr h="358281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ar-SA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حـ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/ الإنتاج تحت التشغيل المرحلة الثانية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855207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1800" dirty="0" smtClean="0">
                          <a:latin typeface="Times New Roman"/>
                          <a:ea typeface="Times New Roman"/>
                          <a:cs typeface="Traditional Arabic"/>
                        </a:rPr>
                        <a:t>××××  </a:t>
                      </a:r>
                      <a:r>
                        <a:rPr lang="ar-SA" sz="1800" dirty="0" err="1" smtClean="0">
                          <a:latin typeface="Times New Roman"/>
                          <a:ea typeface="Times New Roman"/>
                          <a:cs typeface="Traditional Arabic"/>
                        </a:rPr>
                        <a:t>حـ</a:t>
                      </a:r>
                      <a:r>
                        <a:rPr lang="ar-SA" sz="1800" dirty="0" smtClean="0">
                          <a:latin typeface="Times New Roman"/>
                          <a:ea typeface="Times New Roman"/>
                          <a:cs typeface="Traditional Arabic"/>
                        </a:rPr>
                        <a:t>/ تكلفة البضاعة تامة الصنع (تكلفة الإنتاج التام)</a:t>
                      </a:r>
                      <a:endParaRPr lang="en-US" sz="1800" dirty="0" smtClean="0">
                        <a:latin typeface="Times New Roman"/>
                        <a:ea typeface="Times New Roman"/>
                      </a:endParaRPr>
                    </a:p>
                    <a:p>
                      <a:r>
                        <a:rPr lang="ar-SA" sz="1800" dirty="0" smtClean="0">
                          <a:latin typeface="Times New Roman"/>
                          <a:ea typeface="Times New Roman"/>
                          <a:cs typeface="Traditional Arabic"/>
                        </a:rPr>
                        <a:t>××× رصيد آخر المدة ( الإنتاج تحت التشغيل آخر الفترة)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20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×××× رصيد أول المدة ( الإنتاج تحت التشغيل أول الفترة)</a:t>
                      </a:r>
                      <a:endParaRPr kumimoji="0" lang="en-US" sz="2000" b="0" kern="120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rtl="1"/>
                      <a:r>
                        <a:rPr kumimoji="0" lang="ar-SA" sz="20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×××× </a:t>
                      </a:r>
                      <a:r>
                        <a:rPr kumimoji="0" lang="ar-SA" sz="2000" b="0" kern="12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حـ</a:t>
                      </a:r>
                      <a:r>
                        <a:rPr kumimoji="0" lang="ar-SA" sz="20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 / مراقبة الأوامر تحت التشغيل مرحلة </a:t>
                      </a:r>
                      <a:r>
                        <a:rPr kumimoji="0" lang="ar-SA" sz="2000" b="0" kern="12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أ</a:t>
                      </a:r>
                      <a:r>
                        <a:rPr kumimoji="0" lang="ar-SA" sz="20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 (الوحدات المنقولة من المرحلة الأولى إلى المرحلة الثانية)</a:t>
                      </a:r>
                      <a:r>
                        <a:rPr kumimoji="0" lang="en-US" sz="20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 </a:t>
                      </a:r>
                    </a:p>
                    <a:p>
                      <a:pPr rtl="1"/>
                      <a:r>
                        <a:rPr kumimoji="0" lang="ar-SA" sz="20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××××  إلى </a:t>
                      </a:r>
                      <a:r>
                        <a:rPr kumimoji="0" lang="ar-SA" sz="2000" b="0" kern="12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حـ</a:t>
                      </a:r>
                      <a:r>
                        <a:rPr kumimoji="0" lang="ar-SA" sz="20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/ مراقبة المواد</a:t>
                      </a:r>
                      <a:r>
                        <a:rPr kumimoji="0" lang="en-US" sz="20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 </a:t>
                      </a:r>
                      <a:endParaRPr kumimoji="0" lang="ar-SA" sz="2000" b="0" kern="120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rtl="1"/>
                      <a:r>
                        <a:rPr kumimoji="0" lang="ar-SA" sz="20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××××  إلى </a:t>
                      </a:r>
                      <a:r>
                        <a:rPr kumimoji="0" lang="ar-SA" sz="2000" b="0" kern="12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حـ</a:t>
                      </a:r>
                      <a:r>
                        <a:rPr kumimoji="0" lang="ar-SA" sz="20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/ مراقبة  الأجور</a:t>
                      </a:r>
                      <a:endParaRPr kumimoji="0" lang="en-US" sz="2000" b="0" kern="120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r>
                        <a:rPr kumimoji="0" lang="ar-SA" sz="20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×××× </a:t>
                      </a:r>
                      <a:r>
                        <a:rPr kumimoji="0" lang="ar-SA" sz="2000" b="0" kern="12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ت</a:t>
                      </a:r>
                      <a:r>
                        <a:rPr kumimoji="0" lang="ar-SA" sz="20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 ص غير </a:t>
                      </a:r>
                      <a:r>
                        <a:rPr kumimoji="0" lang="ar-SA" sz="2000" b="0" kern="12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ش</a:t>
                      </a:r>
                      <a:r>
                        <a:rPr kumimoji="0" lang="ar-SA" sz="20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 مقدرة ( المحملة)</a:t>
                      </a:r>
                      <a:endParaRPr kumimoji="0" lang="en-US" sz="2000" b="0" kern="120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/>
                </a:tc>
              </a:tr>
              <a:tr h="358281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××××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××××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0" name="رابط كسهم مستقيم 9"/>
          <p:cNvCxnSpPr/>
          <p:nvPr/>
        </p:nvCxnSpPr>
        <p:spPr>
          <a:xfrm>
            <a:off x="5429256" y="5000636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رابط كسهم مستقيم 10"/>
          <p:cNvCxnSpPr/>
          <p:nvPr/>
        </p:nvCxnSpPr>
        <p:spPr>
          <a:xfrm>
            <a:off x="5429256" y="5572140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رابط مستقيم 15"/>
          <p:cNvCxnSpPr/>
          <p:nvPr/>
        </p:nvCxnSpPr>
        <p:spPr>
          <a:xfrm rot="5400000">
            <a:off x="5107785" y="5322107"/>
            <a:ext cx="64294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مستطيل 17"/>
          <p:cNvSpPr/>
          <p:nvPr/>
        </p:nvSpPr>
        <p:spPr>
          <a:xfrm>
            <a:off x="4500562" y="4929198"/>
            <a:ext cx="857256" cy="7858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SA" sz="1600" b="1" dirty="0"/>
              <a:t>التكاليف الخاصة بالفترة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82594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/>
              <a:t>مستوى الإتمام وعلاقته بحساب التكلفة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1538" y="1000108"/>
            <a:ext cx="7929618" cy="564360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ar-SA" sz="2000" b="1" dirty="0" smtClean="0"/>
              <a:t>لذلك لابد من تحديد تكلفة العناصر الخمسة باستخدام المعادلات التالية:</a:t>
            </a:r>
            <a:endParaRPr lang="en-US" sz="2000" dirty="0" smtClean="0"/>
          </a:p>
          <a:p>
            <a:pPr>
              <a:buNone/>
            </a:pPr>
            <a:endParaRPr lang="en-US" sz="1800" dirty="0"/>
          </a:p>
        </p:txBody>
      </p:sp>
      <p:sp>
        <p:nvSpPr>
          <p:cNvPr id="4" name="مستطيل 3"/>
          <p:cNvSpPr/>
          <p:nvPr/>
        </p:nvSpPr>
        <p:spPr>
          <a:xfrm>
            <a:off x="1142976" y="1428736"/>
            <a:ext cx="7786742" cy="10001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 algn="r" rtl="1">
              <a:buNone/>
            </a:pPr>
            <a:r>
              <a:rPr lang="ar-SA" sz="2000" b="1" dirty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1) الإنتاج تحت التشغيل أول الفترة </a:t>
            </a:r>
            <a:r>
              <a:rPr lang="ar-SA" sz="2000" dirty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= تكلفته  في المرحلة السابقة + تكلفته  في المرحلة الحالية</a:t>
            </a:r>
            <a:endParaRPr lang="en-US" sz="2000" dirty="0">
              <a:solidFill>
                <a:schemeClr val="tx1"/>
              </a:solidFill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 algn="r" rtl="1">
              <a:buNone/>
            </a:pPr>
            <a:r>
              <a:rPr lang="ar-SA" sz="2000" dirty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 = ( عدد الوحدات تحت التشغيل أول المدة× تكلفة الوحدة المنقولة) + ( عدد الوحدات تحت التشغيل× نسبة الإتمام × متوسط تكلفة الوحدة المتجانسة)</a:t>
            </a:r>
            <a:endParaRPr lang="en-US" sz="2000" dirty="0">
              <a:solidFill>
                <a:schemeClr val="tx1"/>
              </a:solidFill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</p:txBody>
      </p:sp>
      <p:sp>
        <p:nvSpPr>
          <p:cNvPr id="5" name="مستطيل 4"/>
          <p:cNvSpPr/>
          <p:nvPr/>
        </p:nvSpPr>
        <p:spPr>
          <a:xfrm>
            <a:off x="1142976" y="2500306"/>
            <a:ext cx="7786742" cy="121444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1071538" y="2500306"/>
            <a:ext cx="785814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0" algn="r" rtl="1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r"/>
                <a:tab pos="2743200" algn="ctr"/>
                <a:tab pos="5486400" algn="r"/>
              </a:tabLst>
            </a:pPr>
            <a:r>
              <a:rPr lang="ar-SA" sz="2000" dirty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2</a:t>
            </a:r>
            <a:r>
              <a:rPr lang="ar-SA" sz="2000" b="1" dirty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) تكلفة الوحدات الجديدة المنقولة ( المستلمة) من المرحلة الأولى </a:t>
            </a:r>
            <a:r>
              <a:rPr lang="ar-SA" sz="2000" dirty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= التكلفة في المرحلة السابقة +التكلفة في المرحلة الحالية</a:t>
            </a:r>
            <a:endParaRPr lang="en-US" sz="2000" dirty="0"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 marR="0" lvl="0" indent="0" algn="r" rtl="1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r"/>
                <a:tab pos="2743200" algn="ctr"/>
                <a:tab pos="5486400" algn="r"/>
              </a:tabLst>
            </a:pPr>
            <a:r>
              <a:rPr lang="ar-SA" sz="2000" dirty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( عدد الوحدات المنقولة × تكلفة الوحدة المنقولة</a:t>
            </a:r>
            <a:r>
              <a:rPr lang="en-US" sz="2000" dirty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</a:t>
            </a:r>
            <a:r>
              <a:rPr lang="ar-SA" sz="2000" dirty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)</a:t>
            </a:r>
            <a:r>
              <a:rPr lang="en-US" sz="2000" dirty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</a:t>
            </a:r>
            <a:r>
              <a:rPr lang="ar-SA" sz="2000" dirty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+ ( عدد الوحدات المنقولة × متوسط تكلفة الوحدة المتجانسة)</a:t>
            </a:r>
            <a:endParaRPr lang="en-US" sz="2000" dirty="0"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1214414" y="3786190"/>
            <a:ext cx="7715304" cy="42862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1214414" y="3857628"/>
            <a:ext cx="764386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Low" rtl="1" fontAlgn="base">
              <a:spcBef>
                <a:spcPct val="0"/>
              </a:spcBef>
              <a:spcAft>
                <a:spcPct val="0"/>
              </a:spcAft>
            </a:pPr>
            <a:r>
              <a:rPr lang="ar-SA" sz="2000" b="1" dirty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3) التكاليف الخاصة بالفترة =  ( معطاة في السؤال)</a:t>
            </a:r>
          </a:p>
        </p:txBody>
      </p:sp>
      <p:sp>
        <p:nvSpPr>
          <p:cNvPr id="10" name="مستطيل 9"/>
          <p:cNvSpPr/>
          <p:nvPr/>
        </p:nvSpPr>
        <p:spPr>
          <a:xfrm>
            <a:off x="1115616" y="4357694"/>
            <a:ext cx="7814102" cy="78581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1043608" y="4365104"/>
            <a:ext cx="7859858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4)</a:t>
            </a:r>
            <a:r>
              <a:rPr kumimoji="0" lang="ar-SA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تكلفة الإنتاج التام = 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تكلفة الإنتاج التام في المرحلة السابقة + تكلفة الإنتاج التام في المرحلة الحالية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  = ( عدد وحدات الإنتاج التام× تكلفة الوحدة المنقولة) + (عدد وحدات الإنتاج التام × متوسط تكلفة الوحدة المتجانسة)</a:t>
            </a:r>
            <a:endParaRPr kumimoji="0" lang="ar-S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مستطيل 11"/>
          <p:cNvSpPr/>
          <p:nvPr/>
        </p:nvSpPr>
        <p:spPr>
          <a:xfrm>
            <a:off x="1142976" y="5214950"/>
            <a:ext cx="7858180" cy="128588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1115616" y="5286388"/>
            <a:ext cx="781407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5)</a:t>
            </a:r>
            <a:r>
              <a:rPr kumimoji="0" lang="ar-SA" sz="2000" b="1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</a:t>
            </a:r>
            <a:r>
              <a:rPr kumimoji="0" lang="ar-SA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تكلفة الإنتاج تحت التشغيل أخر الفترة  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= تكلفته  في المرحلة السابقة</a:t>
            </a:r>
            <a:r>
              <a:rPr kumimoji="0" lang="ar-SA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+ تكلفته  في المرحلة الحالية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        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		= ( عدد الوحدات تحت التشغيل آخر المدة× تكلفة الوحدة المنقولة) + ( عدد الوحدات تحت التشغيل آخر المدة× نسبة الإتمام × متوسط تكلفة الوحدة المتجانسة)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54032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/>
              <a:t>مستوى الإتمام وعلاقته بحساب التكلفة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42976" y="1000108"/>
            <a:ext cx="7783832" cy="5643602"/>
          </a:xfrm>
        </p:spPr>
        <p:txBody>
          <a:bodyPr/>
          <a:lstStyle/>
          <a:p>
            <a:pPr>
              <a:buNone/>
            </a:pP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</a:rPr>
              <a:t>مثال 1( مراحل):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sz="2000" b="1" dirty="0" smtClean="0"/>
              <a:t>البيانات التالية تتعلق بمرحلة الخلط في إحدى الشركات عن شهر يونيو 2005م</a:t>
            </a:r>
          </a:p>
          <a:p>
            <a:pPr>
              <a:buNone/>
            </a:pPr>
            <a:endParaRPr lang="ar-SA" sz="2000" b="1" dirty="0" smtClean="0"/>
          </a:p>
          <a:p>
            <a:pPr>
              <a:buNone/>
            </a:pPr>
            <a:endParaRPr lang="ar-SA" sz="2000" b="1" dirty="0" smtClean="0"/>
          </a:p>
          <a:p>
            <a:pPr>
              <a:buNone/>
            </a:pPr>
            <a:endParaRPr lang="ar-SA" sz="2000" b="1" dirty="0" smtClean="0"/>
          </a:p>
          <a:p>
            <a:pPr>
              <a:buNone/>
            </a:pPr>
            <a:endParaRPr lang="ar-SA" sz="2000" b="1" dirty="0" smtClean="0"/>
          </a:p>
          <a:p>
            <a:pPr>
              <a:buNone/>
            </a:pPr>
            <a:endParaRPr lang="ar-SA" sz="2000" b="1" dirty="0" smtClean="0"/>
          </a:p>
          <a:p>
            <a:pPr>
              <a:buNone/>
            </a:pPr>
            <a:endParaRPr lang="ar-SA" sz="2000" b="1" dirty="0" smtClean="0"/>
          </a:p>
          <a:p>
            <a:pPr>
              <a:buNone/>
            </a:pPr>
            <a:r>
              <a:rPr lang="ar-SA" sz="2000" b="1" dirty="0" smtClean="0"/>
              <a:t> </a:t>
            </a: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</a:rPr>
              <a:t>مثال 2 ( مراحل ):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sz="2000" b="1" dirty="0" smtClean="0"/>
              <a:t>في إحدى الشركات التي تتبع نظام تكاليف المراحل بلغ:</a:t>
            </a:r>
            <a:endParaRPr lang="en-US" sz="2000" dirty="0" smtClean="0"/>
          </a:p>
          <a:p>
            <a:pPr>
              <a:buNone/>
            </a:pPr>
            <a:endParaRPr lang="ar-SA" sz="2000" dirty="0" smtClean="0"/>
          </a:p>
          <a:p>
            <a:pPr>
              <a:buNone/>
            </a:pPr>
            <a:endParaRPr lang="ar-SA" sz="2000" dirty="0" smtClean="0"/>
          </a:p>
          <a:p>
            <a:pPr>
              <a:buNone/>
            </a:pPr>
            <a:endParaRPr lang="ar-SA" sz="2000" dirty="0" smtClean="0"/>
          </a:p>
          <a:p>
            <a:pPr>
              <a:buNone/>
            </a:pPr>
            <a:r>
              <a:rPr lang="ar-SA" sz="2000" b="1" dirty="0" smtClean="0"/>
              <a:t>المطلوب: كم عدد الوحدات المتجانسة؟</a:t>
            </a:r>
            <a:endParaRPr lang="en-US" sz="2000" dirty="0" smtClean="0"/>
          </a:p>
          <a:p>
            <a:pPr>
              <a:buNone/>
            </a:pPr>
            <a:endParaRPr lang="en-US" sz="2000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428728" y="2000240"/>
          <a:ext cx="7429552" cy="148336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3714776"/>
                <a:gridCol w="3714776"/>
              </a:tblGrid>
              <a:tr h="370840">
                <a:tc>
                  <a:txBody>
                    <a:bodyPr/>
                    <a:lstStyle/>
                    <a:p>
                      <a:pPr algn="r" rtl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Traditional Arabic"/>
                        </a:rPr>
                        <a:t>100.000 وحدة ( مستوى الإتمام 70%)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Traditional Arabic"/>
                        </a:rPr>
                        <a:t>وحدات تحت التشغيل أول </a:t>
                      </a:r>
                      <a:r>
                        <a:rPr lang="ar-SA" sz="1800" b="1" dirty="0" smtClean="0">
                          <a:latin typeface="Times New Roman"/>
                          <a:ea typeface="Times New Roman"/>
                          <a:cs typeface="Traditional Arabic"/>
                        </a:rPr>
                        <a:t>الفترة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r" rtl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ar-SA" sz="1800" b="1">
                          <a:latin typeface="Times New Roman"/>
                          <a:ea typeface="Times New Roman"/>
                          <a:cs typeface="Traditional Arabic"/>
                        </a:rPr>
                        <a:t>800.000 وحدة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ar-SA" sz="1800" b="1">
                          <a:latin typeface="Times New Roman"/>
                          <a:ea typeface="Times New Roman"/>
                          <a:cs typeface="Traditional Arabic"/>
                        </a:rPr>
                        <a:t>وحدات مستلمة خلال الشهر</a:t>
                      </a:r>
                      <a:endParaRPr lang="en-US" sz="1800" b="1">
                        <a:latin typeface="Times New Roman"/>
                        <a:ea typeface="Arial Unicode MS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r" rtl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ar-SA" sz="1800" b="1">
                          <a:latin typeface="Times New Roman"/>
                          <a:ea typeface="Times New Roman"/>
                          <a:cs typeface="Traditional Arabic"/>
                        </a:rPr>
                        <a:t>700.000 وحدة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ar-SA" sz="1800" b="1">
                          <a:latin typeface="Times New Roman"/>
                          <a:ea typeface="Times New Roman"/>
                          <a:cs typeface="Traditional Arabic"/>
                        </a:rPr>
                        <a:t>وحدات تامة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r" rtl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Traditional Arabic"/>
                        </a:rPr>
                        <a:t>200.000 وحدة </a:t>
                      </a:r>
                      <a:r>
                        <a:rPr lang="ar-SA" sz="1800" b="1" dirty="0" smtClean="0">
                          <a:latin typeface="Times New Roman"/>
                          <a:ea typeface="Times New Roman"/>
                          <a:cs typeface="Traditional Arabic"/>
                        </a:rPr>
                        <a:t> </a:t>
                      </a:r>
                      <a:r>
                        <a:rPr lang="ar-SA" sz="1800" b="1" dirty="0">
                          <a:latin typeface="Times New Roman"/>
                          <a:ea typeface="Times New Roman"/>
                          <a:cs typeface="Traditional Arabic"/>
                        </a:rPr>
                        <a:t>( مستوى الإتمام 60%)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Traditional Arabic"/>
                        </a:rPr>
                        <a:t>وحدات تحت التشغيل أخر الفترة</a:t>
                      </a:r>
                      <a:endParaRPr lang="en-US" sz="1800" b="1" dirty="0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مستطيل 4"/>
          <p:cNvSpPr/>
          <p:nvPr/>
        </p:nvSpPr>
        <p:spPr>
          <a:xfrm>
            <a:off x="1857356" y="3643314"/>
            <a:ext cx="68960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/>
            <a:r>
              <a:rPr lang="ar-SA" sz="2000" b="1" dirty="0" smtClean="0"/>
              <a:t>المطلوب: كم </a:t>
            </a:r>
            <a:r>
              <a:rPr lang="ar-SA" sz="2000" b="1" dirty="0"/>
              <a:t>عدد الوحدات المتجانسة</a:t>
            </a:r>
            <a:r>
              <a:rPr lang="ar-SA" b="1" dirty="0"/>
              <a:t>؟</a:t>
            </a:r>
            <a:endParaRPr lang="en-US" dirty="0"/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1428728" y="5000636"/>
          <a:ext cx="7358114" cy="1069848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3679057"/>
                <a:gridCol w="3679057"/>
              </a:tblGrid>
              <a:tr h="333377">
                <a:tc>
                  <a:txBody>
                    <a:bodyPr/>
                    <a:lstStyle/>
                    <a:p>
                      <a:pPr algn="r" rtl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Traditional Arabic"/>
                        </a:rPr>
                        <a:t>2000 وحدة بنسبة إتمام 20 %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Traditional Arabic"/>
                        </a:rPr>
                        <a:t>وحدات تحت التشغيل أول </a:t>
                      </a:r>
                      <a:r>
                        <a:rPr lang="ar-SA" sz="1800" b="1" dirty="0" smtClean="0">
                          <a:latin typeface="Times New Roman"/>
                          <a:ea typeface="Times New Roman"/>
                          <a:cs typeface="Traditional Arabic"/>
                        </a:rPr>
                        <a:t>الفترة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3377">
                <a:tc>
                  <a:txBody>
                    <a:bodyPr/>
                    <a:lstStyle/>
                    <a:p>
                      <a:pPr algn="r" rtl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ar-SA" sz="1800" b="1">
                          <a:latin typeface="Times New Roman"/>
                          <a:ea typeface="Times New Roman"/>
                          <a:cs typeface="Traditional Arabic"/>
                        </a:rPr>
                        <a:t>2300 وحدة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ar-SA" sz="1800" b="1">
                          <a:latin typeface="Times New Roman"/>
                          <a:ea typeface="Times New Roman"/>
                          <a:cs typeface="Traditional Arabic"/>
                        </a:rPr>
                        <a:t>وحدات تامة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33377">
                <a:tc>
                  <a:txBody>
                    <a:bodyPr/>
                    <a:lstStyle/>
                    <a:p>
                      <a:pPr algn="r" rtl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Traditional Arabic"/>
                        </a:rPr>
                        <a:t>3000 وحدة بنسبة إتمام 33.333 %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30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Traditional Arabic"/>
                        </a:rPr>
                        <a:t>وحدات تحت التشغيل أخر الفترة</a:t>
                      </a:r>
                      <a:endParaRPr lang="en-US" sz="1800" b="1" dirty="0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68346"/>
          </a:xfrm>
        </p:spPr>
        <p:txBody>
          <a:bodyPr>
            <a:normAutofit/>
          </a:bodyPr>
          <a:lstStyle/>
          <a:p>
            <a:pPr algn="ctr"/>
            <a:r>
              <a:rPr lang="ar-SA" sz="3600" b="1" dirty="0" smtClean="0"/>
              <a:t>محاسبة تكلفة المراحل الإنتاجية</a:t>
            </a:r>
            <a:endParaRPr lang="en-US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28728" y="1071546"/>
            <a:ext cx="7498080" cy="52149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400" b="1" u="sng" dirty="0" smtClean="0">
                <a:solidFill>
                  <a:schemeClr val="accent1">
                    <a:lumMod val="75000"/>
                  </a:schemeClr>
                </a:solidFill>
              </a:rPr>
              <a:t>ثانياً: نظام محاسبة تكاليف المراحل الإنتاجية :</a:t>
            </a:r>
            <a:endParaRPr lang="ar-SA" sz="2400" dirty="0" smtClean="0"/>
          </a:p>
          <a:p>
            <a:pPr>
              <a:buNone/>
            </a:pPr>
            <a:endParaRPr lang="ar-SA" sz="2000" dirty="0" smtClean="0"/>
          </a:p>
          <a:p>
            <a:pPr>
              <a:buNone/>
            </a:pPr>
            <a:r>
              <a:rPr lang="ar-SA" sz="2000" dirty="0" smtClean="0"/>
              <a:t>عندما يتم الإنتاج على مراحل كل مرحلة تتم في قسم معين بحيث تعتبر البضاعة أو المنتج تامة الصنع بالنسبة لذلك  القسم إلا أنها تعتبر مادة خام بالنسبة للقسم الذي يليه.</a:t>
            </a:r>
            <a:endParaRPr lang="en-US" sz="2000" dirty="0" smtClean="0"/>
          </a:p>
          <a:p>
            <a:pPr>
              <a:buNone/>
            </a:pPr>
            <a:endParaRPr lang="ar-SA" sz="2000" b="1" u="sng" dirty="0" smtClean="0"/>
          </a:p>
          <a:p>
            <a:pPr>
              <a:buNone/>
            </a:pPr>
            <a:r>
              <a:rPr lang="ar-SA" sz="2000" b="1" u="sng" dirty="0" smtClean="0"/>
              <a:t>مثال </a:t>
            </a:r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ar-SA" sz="2000" dirty="0" smtClean="0"/>
              <a:t>صناعة الإسمنت ، الدقيق  </a:t>
            </a:r>
            <a:r>
              <a:rPr lang="ar-SA" sz="2000" dirty="0" err="1" smtClean="0"/>
              <a:t>و</a:t>
            </a:r>
            <a:r>
              <a:rPr lang="ar-SA" sz="2000" dirty="0" smtClean="0"/>
              <a:t> نسيج الأقمشة</a:t>
            </a:r>
            <a:endParaRPr lang="en-US" sz="2000" dirty="0" smtClean="0"/>
          </a:p>
          <a:p>
            <a:pPr>
              <a:buNone/>
            </a:pPr>
            <a:endParaRPr lang="en-US" sz="2000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428728" y="4000504"/>
          <a:ext cx="7286676" cy="2286017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3643338"/>
                <a:gridCol w="3643338"/>
              </a:tblGrid>
              <a:tr h="481917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ar-SA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الفرق بين مفهوم نظام تكاليف المراحل الإنتاجية </a:t>
                      </a:r>
                      <a:r>
                        <a:rPr kumimoji="0" lang="ar-SA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و</a:t>
                      </a:r>
                      <a:r>
                        <a:rPr kumimoji="0" lang="ar-SA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نظام الأوامر المراحل الإنتاجية</a:t>
                      </a:r>
                      <a:endParaRPr lang="en-US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51025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Traditional Arabic"/>
                        </a:rPr>
                        <a:t>نظام تكاليف المراحل الإنتاجية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Traditional Arabic"/>
                        </a:rPr>
                        <a:t>نظام الأوامر المراحل الإنتاجية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51025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1800">
                          <a:latin typeface="Times New Roman"/>
                          <a:ea typeface="Times New Roman"/>
                          <a:cs typeface="Traditional Arabic"/>
                        </a:rPr>
                        <a:t>السلع متشابهة</a:t>
                      </a:r>
                      <a:endParaRPr lang="en-US" sz="18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1800">
                          <a:latin typeface="Times New Roman"/>
                          <a:ea typeface="Times New Roman"/>
                          <a:cs typeface="Traditional Arabic"/>
                        </a:rPr>
                        <a:t>السلع مختلفة</a:t>
                      </a:r>
                      <a:endParaRPr lang="en-US" sz="18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51025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1800">
                          <a:latin typeface="Times New Roman"/>
                          <a:ea typeface="Times New Roman"/>
                          <a:cs typeface="Traditional Arabic"/>
                        </a:rPr>
                        <a:t>الإنتاج يتم للتخزين ثم البيع</a:t>
                      </a:r>
                      <a:endParaRPr lang="en-US" sz="18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1800">
                          <a:latin typeface="Times New Roman"/>
                          <a:ea typeface="Times New Roman"/>
                          <a:cs typeface="Traditional Arabic"/>
                        </a:rPr>
                        <a:t>الإنتاج يتم حسب (الطلبية)</a:t>
                      </a:r>
                      <a:endParaRPr lang="en-US" sz="180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51025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التكاليف تحمل لكل مرحلة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التكاليف تحمل لكل أمر إنتاجي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54032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/>
              <a:t>مثال محاسبة تكاليف المراحل الإنتاجية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42976" y="1000108"/>
            <a:ext cx="7786742" cy="55721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200" b="1" dirty="0" smtClean="0"/>
              <a:t>مصنع أحذية يمر الإنتاج بمرحلتين بدأ سنته الأولى </a:t>
            </a:r>
            <a:r>
              <a:rPr lang="ar-SA" sz="2200" b="1" dirty="0" err="1" smtClean="0"/>
              <a:t>ب</a:t>
            </a:r>
            <a:r>
              <a:rPr lang="ar-SA" sz="2200" b="1" dirty="0" smtClean="0"/>
              <a:t> 500 زوج أحذية تحت التشغيل في المرحلة الأولى </a:t>
            </a:r>
            <a:r>
              <a:rPr lang="ar-SA" sz="2200" b="1" dirty="0" err="1" smtClean="0"/>
              <a:t>و</a:t>
            </a:r>
            <a:r>
              <a:rPr lang="ar-SA" sz="2200" b="1" dirty="0" smtClean="0"/>
              <a:t> 300 زوج أحذية في المرحلة الثانية . </a:t>
            </a:r>
            <a:endParaRPr lang="en-US" sz="2200" dirty="0" smtClean="0"/>
          </a:p>
          <a:p>
            <a:pPr>
              <a:buNone/>
            </a:pPr>
            <a:r>
              <a:rPr lang="ar-SA" sz="2200" b="1" dirty="0" smtClean="0"/>
              <a:t>و قد أخذت الأحذية التي لا تزال تحت التشغيل في المرحلة الأولى 80% من احتياجاتها من المواد </a:t>
            </a:r>
            <a:r>
              <a:rPr lang="ar-SA" sz="2200" b="1" dirty="0" err="1" smtClean="0"/>
              <a:t>و</a:t>
            </a:r>
            <a:r>
              <a:rPr lang="ar-SA" sz="2200" b="1" dirty="0" smtClean="0"/>
              <a:t> من العمل. أما الأحذية تحت التشغيل في المرحلة الثانية فقد أخذت 60% من احتياجاتها من المواد </a:t>
            </a:r>
            <a:r>
              <a:rPr lang="ar-SA" sz="2200" b="1" dirty="0" err="1" smtClean="0"/>
              <a:t>و</a:t>
            </a:r>
            <a:r>
              <a:rPr lang="ar-SA" sz="2200" b="1" dirty="0" smtClean="0"/>
              <a:t> من العمل في المرحلة الثانية. </a:t>
            </a:r>
            <a:endParaRPr lang="en-US" sz="2200" dirty="0" smtClean="0"/>
          </a:p>
          <a:p>
            <a:pPr>
              <a:buNone/>
            </a:pPr>
            <a:r>
              <a:rPr lang="ar-SA" sz="2200" b="1" dirty="0" smtClean="0"/>
              <a:t>وقد تم إتمام تصنيع 900 زوجا من الأحذية خلال الفترة نقلت إلى مستودع الأحذية تامة الصنع . و في نهاية السنة اتضح انه بقى في المرحلة الثانية 400 زوج من الأحذية بنسبة إتمام تصل فقط إلى 40% </a:t>
            </a:r>
            <a:r>
              <a:rPr lang="ar-SA" sz="2200" b="1" dirty="0" err="1" smtClean="0"/>
              <a:t>و</a:t>
            </a:r>
            <a:r>
              <a:rPr lang="ar-SA" sz="2200" b="1" dirty="0" smtClean="0"/>
              <a:t> بفرض أن مصاريف الإنتاج للمرحلة التالية خلال الفترة كانت كما يلي:</a:t>
            </a:r>
            <a:endParaRPr lang="en-US" sz="2200" dirty="0" smtClean="0"/>
          </a:p>
          <a:p>
            <a:endParaRPr lang="ar-SA" dirty="0" smtClean="0"/>
          </a:p>
          <a:p>
            <a:endParaRPr lang="ar-SA" dirty="0" smtClean="0"/>
          </a:p>
          <a:p>
            <a:endParaRPr lang="ar-SA" dirty="0" smtClean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357290" y="4286256"/>
          <a:ext cx="7215238" cy="1357324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3043950"/>
                <a:gridCol w="4171288"/>
              </a:tblGrid>
              <a:tr h="339331">
                <a:tc>
                  <a:txBody>
                    <a:bodyPr/>
                    <a:lstStyle/>
                    <a:p>
                      <a:pPr marL="0" algn="just" rtl="1" eaLnBrk="1" latinLnBrk="0" hangingPunct="1">
                        <a:spcAft>
                          <a:spcPts val="0"/>
                        </a:spcAft>
                      </a:pPr>
                      <a:r>
                        <a:rPr kumimoji="0" lang="ar-SA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 ريال</a:t>
                      </a:r>
                      <a:endParaRPr kumimoji="0" lang="en-US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spcAft>
                          <a:spcPts val="0"/>
                        </a:spcAft>
                      </a:pPr>
                      <a:r>
                        <a:rPr kumimoji="0" lang="ar-SA" sz="1600" b="1" kern="120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تكلفة وحدة الإنتاج المنقولة من المرحلة الأولى        </a:t>
                      </a:r>
                      <a:endParaRPr kumimoji="0" lang="en-US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39331">
                <a:tc>
                  <a:txBody>
                    <a:bodyPr/>
                    <a:lstStyle/>
                    <a:p>
                      <a:pPr marL="0" algn="just" rtl="1" eaLnBrk="1" latinLnBrk="0" hangingPunct="1">
                        <a:spcAft>
                          <a:spcPts val="0"/>
                        </a:spcAft>
                      </a:pPr>
                      <a:r>
                        <a:rPr kumimoji="0" lang="ar-SA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8800  ريالا</a:t>
                      </a:r>
                      <a:endParaRPr kumimoji="0" lang="en-US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spcAft>
                          <a:spcPts val="0"/>
                        </a:spcAft>
                      </a:pPr>
                      <a:r>
                        <a:rPr kumimoji="0" lang="ar-SA" sz="1600" b="1" kern="120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تكلفة المواد المستخدمة</a:t>
                      </a:r>
                      <a:endParaRPr kumimoji="0" lang="en-US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39331">
                <a:tc>
                  <a:txBody>
                    <a:bodyPr/>
                    <a:lstStyle/>
                    <a:p>
                      <a:pPr marL="0" algn="just" rtl="1" eaLnBrk="1" latinLnBrk="0" hangingPunct="1">
                        <a:spcAft>
                          <a:spcPts val="0"/>
                        </a:spcAft>
                      </a:pPr>
                      <a:r>
                        <a:rPr kumimoji="0" lang="ar-SA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4400 ريالا</a:t>
                      </a:r>
                      <a:endParaRPr kumimoji="0" lang="en-US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spcAft>
                          <a:spcPts val="0"/>
                        </a:spcAft>
                      </a:pPr>
                      <a:r>
                        <a:rPr kumimoji="0" lang="ar-SA" sz="1600" b="1" kern="120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تكلفة الأجور المستخدمة</a:t>
                      </a:r>
                      <a:endParaRPr kumimoji="0" lang="en-US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339331">
                <a:tc>
                  <a:txBody>
                    <a:bodyPr/>
                    <a:lstStyle/>
                    <a:p>
                      <a:pPr marL="0" algn="just" rtl="1" eaLnBrk="1" latinLnBrk="0" hangingPunct="1">
                        <a:spcAft>
                          <a:spcPts val="0"/>
                        </a:spcAft>
                      </a:pPr>
                      <a:r>
                        <a:rPr kumimoji="0" lang="ar-SA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4400 ريالا</a:t>
                      </a:r>
                      <a:endParaRPr kumimoji="0" lang="en-US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spcAft>
                          <a:spcPts val="0"/>
                        </a:spcAft>
                      </a:pPr>
                      <a:r>
                        <a:rPr kumimoji="0" lang="ar-SA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المصاريف الصناعية غير المباشرة                         </a:t>
                      </a:r>
                      <a:endParaRPr kumimoji="0" lang="en-US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1714480" y="5786454"/>
            <a:ext cx="707233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و </a:t>
            </a:r>
            <a:r>
              <a:rPr lang="ar-SA" sz="2200" b="1" dirty="0"/>
              <a:t>المطلوب </a:t>
            </a:r>
            <a:r>
              <a:rPr lang="ar-SA" sz="2200" b="1" dirty="0" smtClean="0"/>
              <a:t>1- </a:t>
            </a:r>
            <a:r>
              <a:rPr lang="ar-SA" sz="2200" b="1" dirty="0"/>
              <a:t>تصوير </a:t>
            </a:r>
            <a:r>
              <a:rPr lang="ar-SA" sz="2200" b="1" dirty="0" err="1" smtClean="0"/>
              <a:t>حـ</a:t>
            </a:r>
            <a:r>
              <a:rPr lang="ar-SA" sz="2200" b="1" dirty="0" smtClean="0"/>
              <a:t>/ </a:t>
            </a:r>
            <a:r>
              <a:rPr lang="ar-SA" sz="2200" b="1" dirty="0"/>
              <a:t>الإنتاج تحت التشغيل بالمرحلة الثانية</a:t>
            </a:r>
            <a:endParaRPr lang="en-US" sz="2200" b="1" dirty="0"/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200" b="1" dirty="0" smtClean="0"/>
              <a:t>2-إعداد </a:t>
            </a:r>
            <a:r>
              <a:rPr lang="ar-SA" sz="2200" b="1" dirty="0"/>
              <a:t>قيود اليومية اللازمة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82594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/>
              <a:t>مثال محاسبة تكاليف المراحل الإنتاجية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42976" y="928670"/>
            <a:ext cx="7790712" cy="57150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000" b="1" dirty="0" smtClean="0">
                <a:solidFill>
                  <a:schemeClr val="accent1">
                    <a:lumMod val="75000"/>
                  </a:schemeClr>
                </a:solidFill>
              </a:rPr>
              <a:t>الحل:  </a:t>
            </a:r>
            <a:r>
              <a:rPr lang="ar-SA" sz="2000" b="1" dirty="0" smtClean="0"/>
              <a:t>(ترتيب المعلومات في جدول )</a:t>
            </a:r>
          </a:p>
          <a:p>
            <a:pPr>
              <a:buNone/>
            </a:pPr>
            <a:endParaRPr lang="ar-SA" sz="2000" b="1" dirty="0" smtClean="0"/>
          </a:p>
          <a:p>
            <a:pPr>
              <a:buNone/>
            </a:pPr>
            <a:endParaRPr lang="ar-SA" sz="2000" b="1" dirty="0" smtClean="0"/>
          </a:p>
          <a:p>
            <a:pPr>
              <a:buNone/>
            </a:pPr>
            <a:endParaRPr lang="ar-SA" sz="2000" b="1" dirty="0" smtClean="0"/>
          </a:p>
          <a:p>
            <a:pPr>
              <a:buNone/>
            </a:pPr>
            <a:endParaRPr lang="ar-SA" sz="2000" b="1" dirty="0" smtClean="0"/>
          </a:p>
          <a:p>
            <a:pPr>
              <a:buNone/>
            </a:pPr>
            <a:endParaRPr lang="ar-SA" sz="2000" b="1" dirty="0" smtClean="0"/>
          </a:p>
          <a:p>
            <a:pPr>
              <a:buNone/>
            </a:pPr>
            <a:endParaRPr lang="ar-SA" sz="20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sz="2000" b="1" dirty="0" smtClean="0">
                <a:solidFill>
                  <a:schemeClr val="accent2">
                    <a:lumMod val="75000"/>
                  </a:schemeClr>
                </a:solidFill>
              </a:rPr>
              <a:t>أولا : تحديد عدد الوحدات المتجانسة التي تعرضت للإنتاج في المرحلة الثانية خلال الفترة :</a:t>
            </a:r>
          </a:p>
          <a:p>
            <a:pPr>
              <a:buNone/>
            </a:pPr>
            <a:r>
              <a:rPr lang="ar-SA" sz="1800" b="1" dirty="0" smtClean="0"/>
              <a:t> نقوم  بالخطوات التالية : 1- إعداد جدول ( الوحدات المتجانسة)     2-المعادلة (متوسط التكلفة)</a:t>
            </a:r>
            <a:endParaRPr lang="en-US" sz="1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en-US" sz="2000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214414" y="1428736"/>
          <a:ext cx="7643867" cy="1723582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2547956"/>
                <a:gridCol w="2547956"/>
                <a:gridCol w="2547955"/>
              </a:tblGrid>
              <a:tr h="300265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000" b="1" dirty="0">
                          <a:latin typeface="Times New Roman"/>
                          <a:ea typeface="Times New Roman"/>
                          <a:cs typeface="Traditional Arabic"/>
                        </a:rPr>
                        <a:t>المرحلة الثانية (ب)</a:t>
                      </a:r>
                      <a:endParaRPr lang="en-U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2000" b="1" dirty="0">
                          <a:latin typeface="Times New Roman"/>
                          <a:ea typeface="Times New Roman"/>
                          <a:cs typeface="Traditional Arabic"/>
                        </a:rPr>
                        <a:t>المرحلة الأولى (أ)</a:t>
                      </a:r>
                      <a:endParaRPr lang="en-U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spcAft>
                          <a:spcPts val="0"/>
                        </a:spcAft>
                      </a:pPr>
                      <a:endParaRPr lang="en-U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600531">
                <a:tc>
                  <a:txBody>
                    <a:bodyPr/>
                    <a:lstStyle/>
                    <a:p>
                      <a:pPr algn="just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Traditional Arabic"/>
                        </a:rPr>
                        <a:t>300 زوج ( نسبة الإتمام 60%)</a:t>
                      </a:r>
                      <a:endParaRPr lang="en-U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>
                        <a:spcAft>
                          <a:spcPts val="0"/>
                        </a:spcAft>
                      </a:pPr>
                      <a:r>
                        <a:rPr lang="ar-SA" sz="2000">
                          <a:latin typeface="Times New Roman"/>
                          <a:ea typeface="Times New Roman"/>
                          <a:cs typeface="Traditional Arabic"/>
                        </a:rPr>
                        <a:t>500 زوج ( نسبة الإتمام 80%)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>
                          <a:latin typeface="Times New Roman"/>
                          <a:ea typeface="Times New Roman"/>
                          <a:cs typeface="Traditional Arabic"/>
                        </a:rPr>
                        <a:t>و حدات تحت التشغيل أول الفترة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513451">
                <a:tc>
                  <a:txBody>
                    <a:bodyPr/>
                    <a:lstStyle/>
                    <a:p>
                      <a:pPr algn="just" rtl="1">
                        <a:spcAft>
                          <a:spcPts val="0"/>
                        </a:spcAft>
                      </a:pPr>
                      <a:r>
                        <a:rPr lang="ar-SA" sz="2000">
                          <a:latin typeface="Times New Roman"/>
                          <a:ea typeface="Times New Roman"/>
                          <a:cs typeface="Traditional Arabic"/>
                        </a:rPr>
                        <a:t>400 زوج ( نسبة الإتمام 40%)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spcAft>
                          <a:spcPts val="0"/>
                        </a:spcAft>
                      </a:pPr>
                      <a:endParaRPr lang="en-US" sz="20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>
                          <a:latin typeface="Times New Roman"/>
                          <a:ea typeface="Times New Roman"/>
                          <a:cs typeface="Traditional Arabic"/>
                        </a:rPr>
                        <a:t>وحدات تحت التشغيل آخر الفترة</a:t>
                      </a:r>
                      <a:endParaRPr lang="en-US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0265">
                <a:tc>
                  <a:txBody>
                    <a:bodyPr/>
                    <a:lstStyle/>
                    <a:p>
                      <a:pPr algn="just" rtl="1">
                        <a:spcAft>
                          <a:spcPts val="0"/>
                        </a:spcAf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Traditional Arabic"/>
                        </a:rPr>
                        <a:t>900 زوج </a:t>
                      </a:r>
                      <a:endParaRPr lang="en-U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0">
                        <a:spcAft>
                          <a:spcPts val="0"/>
                        </a:spcAft>
                      </a:pPr>
                      <a:endParaRPr lang="en-US" sz="2000" dirty="0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 dirty="0">
                          <a:latin typeface="Times New Roman"/>
                          <a:ea typeface="Times New Roman"/>
                          <a:cs typeface="Traditional Arabic"/>
                        </a:rPr>
                        <a:t>الإنتاج التام</a:t>
                      </a:r>
                      <a:endParaRPr lang="en-U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82594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/>
              <a:t>مثال محاسبة تكاليف المراحل الإنتاجية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42976" y="928670"/>
            <a:ext cx="7790712" cy="5715040"/>
          </a:xfrm>
        </p:spPr>
        <p:txBody>
          <a:bodyPr/>
          <a:lstStyle/>
          <a:p>
            <a:pPr>
              <a:buNone/>
            </a:pPr>
            <a:r>
              <a:rPr lang="ar-SA" sz="2000" b="1" dirty="0" smtClean="0">
                <a:solidFill>
                  <a:schemeClr val="accent6">
                    <a:lumMod val="75000"/>
                  </a:schemeClr>
                </a:solidFill>
              </a:rPr>
              <a:t>1- تحديد عدد الوحدات المتجانسة  في المرحلة الثانية</a:t>
            </a:r>
            <a:endParaRPr lang="en-US" sz="20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142976" y="1428736"/>
          <a:ext cx="7381884" cy="3879911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000132"/>
                <a:gridCol w="2500330"/>
                <a:gridCol w="857256"/>
                <a:gridCol w="3024166"/>
              </a:tblGrid>
              <a:tr h="360574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Traditional Arabic"/>
                        </a:rPr>
                        <a:t>وحدات متجانسة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Traditional Arabic"/>
                        </a:rPr>
                        <a:t>مستوى الإتمام خلال الفترة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Traditional Arabic"/>
                        </a:rPr>
                        <a:t>عدد الوحدات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Traditional Arabic"/>
                        </a:rPr>
                        <a:t>بيان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34372">
                <a:tc>
                  <a:txBody>
                    <a:bodyPr/>
                    <a:lstStyle/>
                    <a:p>
                      <a:pPr algn="just" rtl="1">
                        <a:spcAft>
                          <a:spcPts val="0"/>
                        </a:spcAft>
                      </a:pPr>
                      <a:r>
                        <a:rPr lang="ar-SA" sz="1800">
                          <a:latin typeface="Times New Roman"/>
                          <a:ea typeface="Times New Roman"/>
                          <a:cs typeface="Traditional Arabic"/>
                        </a:rPr>
                        <a:t>120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>
                          <a:latin typeface="Times New Roman"/>
                          <a:ea typeface="Times New Roman"/>
                          <a:cs typeface="Traditional Arabic"/>
                        </a:rPr>
                        <a:t>40%(متمم نسبة الإتمام حيث أن نسبة الإتمام = 60%)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>
                          <a:latin typeface="Times New Roman"/>
                          <a:ea typeface="Times New Roman"/>
                          <a:cs typeface="Traditional Arabic"/>
                        </a:rPr>
                        <a:t>300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SA" sz="1800" dirty="0" smtClean="0">
                          <a:latin typeface="Times New Roman"/>
                          <a:cs typeface="Traditional Arabic"/>
                        </a:rPr>
                        <a:t>وحدات تحت التشغيل بدأت أول الفترة </a:t>
                      </a:r>
                      <a:r>
                        <a:rPr lang="ar-SA" sz="1800" dirty="0" err="1" smtClean="0">
                          <a:latin typeface="Times New Roman"/>
                          <a:cs typeface="Traditional Arabic"/>
                        </a:rPr>
                        <a:t>و</a:t>
                      </a:r>
                      <a:r>
                        <a:rPr lang="ar-SA" sz="1800" dirty="0" smtClean="0">
                          <a:latin typeface="Times New Roman"/>
                          <a:cs typeface="Traditional Arabic"/>
                        </a:rPr>
                        <a:t> انتهت خلال الفترة</a:t>
                      </a:r>
                      <a:r>
                        <a:rPr lang="en-US" sz="1800" dirty="0" smtClean="0">
                          <a:latin typeface="Times New Roman"/>
                        </a:rPr>
                        <a:t> </a:t>
                      </a:r>
                      <a:endParaRPr lang="en-US" sz="1800" dirty="0">
                        <a:latin typeface="Times New Roman"/>
                      </a:endParaRPr>
                    </a:p>
                  </a:txBody>
                  <a:tcPr marL="68580" marR="68580" marT="0" marB="0"/>
                </a:tc>
              </a:tr>
              <a:tr h="1452176">
                <a:tc>
                  <a:txBody>
                    <a:bodyPr/>
                    <a:lstStyle/>
                    <a:p>
                      <a:pPr algn="just" rtl="1">
                        <a:spcAft>
                          <a:spcPts val="0"/>
                        </a:spcAft>
                      </a:pPr>
                      <a:r>
                        <a:rPr lang="ar-SA" sz="1800">
                          <a:latin typeface="Times New Roman"/>
                          <a:ea typeface="Times New Roman"/>
                          <a:cs typeface="Traditional Arabic"/>
                        </a:rPr>
                        <a:t>600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100%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>
                          <a:latin typeface="Times New Roman"/>
                          <a:ea typeface="Times New Roman"/>
                          <a:cs typeface="Traditional Arabic"/>
                        </a:rPr>
                        <a:t>600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و حدات جديدة منقولة من المرحلة السابقة ، بدأت خلال الفترة </a:t>
                      </a:r>
                      <a:r>
                        <a:rPr lang="ar-SA" sz="1800" dirty="0" err="1">
                          <a:latin typeface="Times New Roman"/>
                          <a:ea typeface="Times New Roman"/>
                          <a:cs typeface="Traditional Arabic"/>
                        </a:rPr>
                        <a:t>و</a:t>
                      </a: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 انتهت خلال الفترة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= عدد الوحدات التامة – الوحدات تحت التشغيل </a:t>
                      </a:r>
                      <a:r>
                        <a:rPr lang="ar-SA" sz="1800" dirty="0" smtClean="0">
                          <a:latin typeface="Times New Roman"/>
                          <a:ea typeface="Times New Roman"/>
                          <a:cs typeface="Traditional Arabic"/>
                        </a:rPr>
                        <a:t>أول </a:t>
                      </a: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الفترة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=900 وحدة – 300 وحدة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829815">
                <a:tc>
                  <a:txBody>
                    <a:bodyPr/>
                    <a:lstStyle/>
                    <a:p>
                      <a:pPr algn="just" rtl="1"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160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40% ( نسبة الإتمام نفسها)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400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وحدات تحت التشغيل آخر الفترة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( بدأت خلال الفترة </a:t>
                      </a:r>
                      <a:r>
                        <a:rPr lang="ar-SA" sz="1800" dirty="0" err="1">
                          <a:latin typeface="Times New Roman"/>
                          <a:ea typeface="Times New Roman"/>
                          <a:cs typeface="Traditional Arabic"/>
                        </a:rPr>
                        <a:t>و</a:t>
                      </a: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 لا تزال تحت التشغيل آخر الفترة)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14908">
                <a:tc gridSpan="3">
                  <a:txBody>
                    <a:bodyPr/>
                    <a:lstStyle/>
                    <a:p>
                      <a:r>
                        <a:rPr lang="ar-SA" dirty="0" smtClean="0"/>
                        <a:t>                                                </a:t>
                      </a:r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880 وحدة </a:t>
                      </a:r>
                      <a:r>
                        <a:rPr lang="ar-SA" dirty="0" smtClean="0"/>
                        <a:t>    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Traditional Arabic"/>
                        </a:rPr>
                        <a:t>إجمالي عدد الوحدات المتجانسة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مستطيل 4"/>
          <p:cNvSpPr/>
          <p:nvPr/>
        </p:nvSpPr>
        <p:spPr>
          <a:xfrm>
            <a:off x="8643966" y="2214554"/>
            <a:ext cx="357190" cy="18573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ar-SA" sz="1400" dirty="0" smtClean="0"/>
              <a:t>إنتاج تام بالنسبة للمرحلة</a:t>
            </a:r>
            <a:r>
              <a:rPr lang="ar-SA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00166" y="214290"/>
            <a:ext cx="7498080" cy="511156"/>
          </a:xfrm>
        </p:spPr>
        <p:txBody>
          <a:bodyPr>
            <a:noAutofit/>
          </a:bodyPr>
          <a:lstStyle/>
          <a:p>
            <a:pPr algn="ctr"/>
            <a:r>
              <a:rPr lang="ar-SA" sz="3200" b="1" dirty="0" smtClean="0"/>
              <a:t>مثال محاسبة تكاليف المراحل الإنتاجية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85852" y="928670"/>
            <a:ext cx="7647836" cy="564360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ar-SA" sz="2000" b="1" dirty="0" smtClean="0">
                <a:solidFill>
                  <a:schemeClr val="accent6">
                    <a:lumMod val="75000"/>
                  </a:schemeClr>
                </a:solidFill>
              </a:rPr>
              <a:t>2- متوسط تكلفة الوحدة المتجانسة </a:t>
            </a:r>
          </a:p>
          <a:p>
            <a:pPr algn="just">
              <a:buNone/>
            </a:pPr>
            <a:r>
              <a:rPr lang="ar-SA" sz="2000" b="1" dirty="0" smtClean="0">
                <a:solidFill>
                  <a:schemeClr val="accent6">
                    <a:lumMod val="75000"/>
                  </a:schemeClr>
                </a:solidFill>
                <a:latin typeface="Times New Roman"/>
                <a:ea typeface="Times New Roman"/>
                <a:cs typeface="Traditional Arabic"/>
              </a:rPr>
              <a:t>			</a:t>
            </a:r>
            <a:r>
              <a:rPr lang="ar-SA" sz="2000" b="1" dirty="0" smtClean="0">
                <a:latin typeface="Times New Roman"/>
                <a:ea typeface="Times New Roman"/>
                <a:cs typeface="Traditional Arabic"/>
              </a:rPr>
              <a:t>= </a:t>
            </a:r>
            <a:r>
              <a:rPr lang="ar-SA" sz="2000" b="1" u="sng" dirty="0" smtClean="0">
                <a:latin typeface="Times New Roman"/>
                <a:ea typeface="Times New Roman"/>
                <a:cs typeface="Traditional Arabic"/>
              </a:rPr>
              <a:t>مصاريف الإنتاج بالمرحلة الثانية خلال الفترة (</a:t>
            </a:r>
            <a:r>
              <a:rPr lang="ar-SA" sz="2000" b="1" dirty="0" smtClean="0">
                <a:latin typeface="Times New Roman"/>
                <a:ea typeface="Times New Roman"/>
                <a:cs typeface="Traditional Arabic"/>
              </a:rPr>
              <a:t>ت المرحلة الثانية)</a:t>
            </a:r>
            <a:endParaRPr lang="en-US" sz="2000" dirty="0" smtClean="0">
              <a:latin typeface="Times New Roman"/>
              <a:ea typeface="Times New Roman"/>
            </a:endParaRPr>
          </a:p>
          <a:p>
            <a:pPr algn="just">
              <a:buNone/>
            </a:pPr>
            <a:r>
              <a:rPr lang="ar-SA" sz="2000" b="1" dirty="0" smtClean="0">
                <a:latin typeface="Times New Roman"/>
                <a:ea typeface="Times New Roman"/>
                <a:cs typeface="Traditional Arabic"/>
              </a:rPr>
              <a:t>                                                      الوحدات المتجانسة</a:t>
            </a:r>
            <a:r>
              <a:rPr lang="ar-SA" sz="2000" dirty="0" smtClean="0">
                <a:latin typeface="Times New Roman"/>
                <a:ea typeface="Times New Roman"/>
                <a:cs typeface="Traditional Arabic"/>
              </a:rPr>
              <a:t> </a:t>
            </a:r>
            <a:endParaRPr lang="en-US" sz="2000" dirty="0" smtClean="0">
              <a:latin typeface="Times New Roman"/>
              <a:ea typeface="Times New Roman"/>
            </a:endParaRPr>
          </a:p>
          <a:p>
            <a:pPr algn="just">
              <a:buNone/>
            </a:pPr>
            <a:r>
              <a:rPr lang="ar-SA" sz="2000" dirty="0" smtClean="0">
                <a:latin typeface="Times New Roman"/>
                <a:ea typeface="Times New Roman"/>
                <a:cs typeface="Traditional Arabic"/>
              </a:rPr>
              <a:t>                                  = </a:t>
            </a:r>
            <a:r>
              <a:rPr lang="ar-SA" sz="2000" u="sng" dirty="0" smtClean="0">
                <a:latin typeface="Times New Roman"/>
                <a:ea typeface="Times New Roman"/>
                <a:cs typeface="Traditional Arabic"/>
              </a:rPr>
              <a:t>( </a:t>
            </a:r>
            <a:r>
              <a:rPr lang="ar-SA" sz="2000" b="1" u="sng" dirty="0" smtClean="0">
                <a:latin typeface="Times New Roman"/>
                <a:ea typeface="Times New Roman"/>
                <a:cs typeface="Traditional Arabic"/>
              </a:rPr>
              <a:t>المواد مباشرة + أجور مباشرة + </a:t>
            </a:r>
            <a:r>
              <a:rPr lang="ar-SA" sz="2000" b="1" u="sng" dirty="0" err="1" smtClean="0">
                <a:latin typeface="Times New Roman"/>
                <a:ea typeface="Times New Roman"/>
                <a:cs typeface="Traditional Arabic"/>
              </a:rPr>
              <a:t>ت</a:t>
            </a:r>
            <a:r>
              <a:rPr lang="ar-SA" sz="2000" b="1" u="sng" dirty="0" smtClean="0">
                <a:latin typeface="Times New Roman"/>
                <a:ea typeface="Times New Roman"/>
                <a:cs typeface="Traditional Arabic"/>
              </a:rPr>
              <a:t> ص غير مباشرة)</a:t>
            </a:r>
            <a:r>
              <a:rPr lang="ar-SA" sz="2000" u="sng" dirty="0" smtClean="0">
                <a:latin typeface="Times New Roman"/>
                <a:ea typeface="Times New Roman"/>
                <a:cs typeface="Traditional Arabic"/>
              </a:rPr>
              <a:t> </a:t>
            </a:r>
            <a:endParaRPr lang="en-US" sz="2000" dirty="0" smtClean="0">
              <a:latin typeface="Times New Roman"/>
              <a:ea typeface="Times New Roman"/>
            </a:endParaRPr>
          </a:p>
          <a:p>
            <a:pPr algn="just">
              <a:buNone/>
            </a:pPr>
            <a:r>
              <a:rPr lang="ar-SA" sz="2000" b="1" dirty="0" smtClean="0">
                <a:latin typeface="Times New Roman"/>
                <a:ea typeface="Times New Roman"/>
                <a:cs typeface="Traditional Arabic"/>
              </a:rPr>
              <a:t>                                                   عدد الوحدات المتجانسة   </a:t>
            </a:r>
            <a:endParaRPr lang="en-US" sz="2000" dirty="0" smtClean="0">
              <a:latin typeface="Times New Roman"/>
              <a:ea typeface="Times New Roman"/>
            </a:endParaRPr>
          </a:p>
          <a:p>
            <a:pPr algn="just">
              <a:buNone/>
            </a:pPr>
            <a:r>
              <a:rPr lang="ar-SA" sz="2000" b="1" dirty="0" smtClean="0">
                <a:latin typeface="Times New Roman"/>
                <a:ea typeface="Times New Roman"/>
                <a:cs typeface="Traditional Arabic"/>
              </a:rPr>
              <a:t>                                 = </a:t>
            </a:r>
            <a:r>
              <a:rPr lang="ar-SA" sz="2000" b="1" u="sng" dirty="0" smtClean="0">
                <a:latin typeface="Times New Roman"/>
                <a:ea typeface="Times New Roman"/>
                <a:cs typeface="Traditional Arabic"/>
              </a:rPr>
              <a:t>8,800 + 4،400 + 4,400  =</a:t>
            </a:r>
            <a:r>
              <a:rPr lang="ar-SA" sz="2000" b="1" dirty="0" smtClean="0">
                <a:latin typeface="Times New Roman"/>
                <a:ea typeface="Times New Roman"/>
                <a:cs typeface="Traditional Arabic"/>
              </a:rPr>
              <a:t> 20 ريال/للوحدة</a:t>
            </a:r>
            <a:endParaRPr lang="en-US" sz="2000" dirty="0" smtClean="0">
              <a:latin typeface="Times New Roman"/>
              <a:ea typeface="Times New Roman"/>
            </a:endParaRPr>
          </a:p>
          <a:p>
            <a:pPr algn="just">
              <a:buNone/>
            </a:pPr>
            <a:r>
              <a:rPr lang="ar-SA" sz="2000" b="1" dirty="0" smtClean="0">
                <a:latin typeface="Times New Roman"/>
                <a:ea typeface="Times New Roman"/>
                <a:cs typeface="Traditional Arabic"/>
              </a:rPr>
              <a:t>                                                     880 وحدة  </a:t>
            </a:r>
            <a:endParaRPr lang="en-US" sz="2000" dirty="0" smtClean="0">
              <a:latin typeface="Times New Roman"/>
              <a:ea typeface="Times New Roman"/>
            </a:endParaRPr>
          </a:p>
          <a:p>
            <a:pPr>
              <a:buNone/>
            </a:pPr>
            <a:r>
              <a:rPr lang="ar-SA" sz="2000" b="1" dirty="0" smtClean="0">
                <a:solidFill>
                  <a:schemeClr val="accent2">
                    <a:lumMod val="75000"/>
                  </a:schemeClr>
                </a:solidFill>
              </a:rPr>
              <a:t>ثانيا: حصر التكاليف في المرحلة الثانية:</a:t>
            </a:r>
            <a:endParaRPr lang="en-US" sz="200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en-US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071538" y="4000504"/>
          <a:ext cx="7858180" cy="265684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3357586"/>
                <a:gridCol w="4500594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ح / الإنتاج تحت التشغيل المرحلة الثانية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kumimoji="0" lang="ar-SA" sz="2000" b="1" u="none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××××  </a:t>
                      </a:r>
                      <a:r>
                        <a:rPr kumimoji="0" lang="ar-SA" sz="2000" b="1" u="none" kern="12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ح</a:t>
                      </a:r>
                      <a:r>
                        <a:rPr kumimoji="0" lang="ar-SA" sz="2000" b="1" u="none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/ تكلفة البضاعة تامة الصنع (تكلفة الإنتاج التام)</a:t>
                      </a:r>
                      <a:endParaRPr kumimoji="0" lang="en-US" sz="2000" b="1" u="none" kern="120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r>
                        <a:rPr kumimoji="0" lang="ar-SA" sz="2000" b="1" u="none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××× رصيد آخر المدة ( الإنتاج تحت التشغيل آخر الفترة)</a:t>
                      </a:r>
                      <a:endParaRPr kumimoji="0" lang="en-US" sz="2000" b="1" u="none" kern="120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2000" b="1" u="none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×××× رصيد أول المدة ( الإنتاج تحت التشغيل أول الفترة)</a:t>
                      </a:r>
                      <a:endParaRPr kumimoji="0" lang="en-US" sz="2000" b="1" u="none" kern="120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rtl="1"/>
                      <a:r>
                        <a:rPr kumimoji="0" lang="ar-SA" sz="2000" b="1" u="none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×××× </a:t>
                      </a:r>
                      <a:r>
                        <a:rPr kumimoji="0" lang="ar-SA" sz="2000" b="1" u="none" kern="12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ح</a:t>
                      </a:r>
                      <a:r>
                        <a:rPr kumimoji="0" lang="ar-SA" sz="2000" b="1" u="none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 / مراقبة الأوامر تحت التشغيل مرحلة </a:t>
                      </a:r>
                      <a:r>
                        <a:rPr kumimoji="0" lang="ar-SA" sz="2000" b="1" u="none" kern="12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أ</a:t>
                      </a:r>
                      <a:r>
                        <a:rPr kumimoji="0" lang="ar-SA" sz="2000" b="1" u="none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 (الوحدات المنقولة من المرحلة الأولى إلى المرحلة الثانية)</a:t>
                      </a:r>
                      <a:r>
                        <a:rPr kumimoji="0" lang="en-US" sz="2000" b="1" u="none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 </a:t>
                      </a:r>
                    </a:p>
                    <a:p>
                      <a:pPr rtl="1"/>
                      <a:r>
                        <a:rPr kumimoji="0" lang="ar-SA" sz="2000" b="1" u="none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××××  إلى </a:t>
                      </a:r>
                      <a:r>
                        <a:rPr kumimoji="0" lang="ar-SA" sz="2000" b="1" u="none" kern="12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ح</a:t>
                      </a:r>
                      <a:r>
                        <a:rPr kumimoji="0" lang="ar-SA" sz="2000" b="1" u="none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/ مراقبة المواد</a:t>
                      </a:r>
                    </a:p>
                    <a:p>
                      <a:pPr rtl="1"/>
                      <a:r>
                        <a:rPr kumimoji="0" lang="ar-SA" sz="2000" b="1" u="none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 ×××× إلى </a:t>
                      </a:r>
                      <a:r>
                        <a:rPr kumimoji="0" lang="ar-SA" sz="2000" b="1" u="none" kern="12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ح</a:t>
                      </a:r>
                      <a:r>
                        <a:rPr kumimoji="0" lang="ar-SA" sz="2000" b="1" u="none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/ مراقبة الأجور</a:t>
                      </a:r>
                      <a:endParaRPr kumimoji="0" lang="en-US" sz="2000" b="1" u="none" kern="120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r>
                        <a:rPr kumimoji="0" lang="ar-SA" sz="2000" b="1" u="none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×××× </a:t>
                      </a:r>
                      <a:r>
                        <a:rPr kumimoji="0" lang="ar-SA" sz="2000" b="1" u="none" kern="12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ت</a:t>
                      </a:r>
                      <a:r>
                        <a:rPr kumimoji="0" lang="ar-SA" sz="2000" b="1" u="none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 ص غير </a:t>
                      </a:r>
                      <a:r>
                        <a:rPr kumimoji="0" lang="ar-SA" sz="2000" b="1" u="none" kern="12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ش</a:t>
                      </a:r>
                      <a:r>
                        <a:rPr kumimoji="0" lang="ar-SA" sz="2000" b="1" u="none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 مقدرة ( المحملة)</a:t>
                      </a:r>
                      <a:endParaRPr kumimoji="0" lang="en-US" sz="2000" b="1" u="none" kern="120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/>
                </a:tc>
              </a:tr>
              <a:tr h="352126">
                <a:tc>
                  <a:txBody>
                    <a:bodyPr/>
                    <a:lstStyle/>
                    <a:p>
                      <a:r>
                        <a:rPr kumimoji="0" lang="ar-SA" sz="1800" b="1" u="none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××××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ar-SA" sz="1800" b="1" u="none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××××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مستطيل 4"/>
          <p:cNvSpPr/>
          <p:nvPr/>
        </p:nvSpPr>
        <p:spPr>
          <a:xfrm>
            <a:off x="4500562" y="5429264"/>
            <a:ext cx="857256" cy="7858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ar-SA" sz="1600" b="1" dirty="0"/>
              <a:t>التكاليف الخاصة بالفترة</a:t>
            </a:r>
            <a:endParaRPr lang="en-US" sz="1600" dirty="0"/>
          </a:p>
        </p:txBody>
      </p:sp>
      <p:cxnSp>
        <p:nvCxnSpPr>
          <p:cNvPr id="7" name="رابط كسهم مستقيم 6"/>
          <p:cNvCxnSpPr/>
          <p:nvPr/>
        </p:nvCxnSpPr>
        <p:spPr>
          <a:xfrm>
            <a:off x="5429256" y="5429264"/>
            <a:ext cx="100013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رابط كسهم مستقيم 7"/>
          <p:cNvCxnSpPr/>
          <p:nvPr/>
        </p:nvCxnSpPr>
        <p:spPr>
          <a:xfrm>
            <a:off x="5500694" y="6143644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رابط مستقيم 10"/>
          <p:cNvCxnSpPr/>
          <p:nvPr/>
        </p:nvCxnSpPr>
        <p:spPr>
          <a:xfrm rot="5400000">
            <a:off x="5072066" y="5786454"/>
            <a:ext cx="71438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28728" y="214290"/>
            <a:ext cx="7498080" cy="725470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/>
              <a:t>مثال محاسبة تكاليف المراحل الإنتاجية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42976" y="928670"/>
            <a:ext cx="7790712" cy="521497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ar-SA" sz="2000" b="1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لذلك لابد من تحديد تكلفة العناصر الخمسة:</a:t>
            </a:r>
            <a:endParaRPr lang="en-US" sz="2000" b="1" dirty="0" smtClean="0"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>
              <a:buNone/>
            </a:pPr>
            <a:r>
              <a:rPr lang="ar-SA" sz="16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1</a:t>
            </a:r>
            <a:r>
              <a:rPr lang="ar-SA" sz="2000" b="1" dirty="0" smtClean="0">
                <a:solidFill>
                  <a:schemeClr val="accent2">
                    <a:lumMod val="50000"/>
                  </a:schemeClr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). الإنتاج تحت التشغيل أول الفترة =</a:t>
            </a:r>
            <a:r>
              <a:rPr lang="ar-SA" sz="16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</a:t>
            </a:r>
            <a:r>
              <a:rPr lang="ar-SA" sz="20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تكلفته  في المرحلة (أ) + تكلفته  في المرحلة (ب)</a:t>
            </a:r>
            <a:endParaRPr lang="en-US" sz="2000" dirty="0" smtClean="0"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>
              <a:buNone/>
            </a:pPr>
            <a:r>
              <a:rPr lang="ar-SA" sz="16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</a:t>
            </a:r>
            <a:r>
              <a:rPr lang="ar-SA" sz="20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= ( عدد الوحدات تحت التشغيل× تكلفة الوحدة المنقولة) + ( عدد الوحدات تحت التشغيل× نسبة الإتمام × متوسط تكلفة الوحدة المتجانسة)</a:t>
            </a:r>
            <a:endParaRPr lang="en-US" sz="2000" dirty="0" smtClean="0"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>
              <a:buNone/>
            </a:pPr>
            <a:r>
              <a:rPr lang="ar-SA" sz="16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                                          </a:t>
            </a:r>
            <a:r>
              <a:rPr lang="ar-SA" sz="20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= ( 300× 18) + (300× 60% ×20)</a:t>
            </a:r>
            <a:endParaRPr lang="en-US" sz="2000" dirty="0" smtClean="0"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>
              <a:buNone/>
            </a:pPr>
            <a:r>
              <a:rPr lang="ar-SA" sz="20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                                = 5,400    +  3,600 =   9,000 ريال</a:t>
            </a:r>
            <a:endParaRPr lang="en-US" sz="2000" dirty="0" smtClean="0"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>
              <a:buNone/>
            </a:pPr>
            <a:r>
              <a:rPr lang="ar-SA" sz="2000" b="1" dirty="0" smtClean="0">
                <a:solidFill>
                  <a:schemeClr val="accent2">
                    <a:lumMod val="50000"/>
                  </a:schemeClr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2). تكلفة الوحدات الجديدة المنقولة ( المستلمة) من المرحلة الأولى ( هي نفسها تكلفة الوحدات التامة في المرحلة السابقة)</a:t>
            </a:r>
            <a:endParaRPr lang="en-US" sz="2000" b="1" dirty="0" smtClean="0">
              <a:solidFill>
                <a:schemeClr val="accent2">
                  <a:lumMod val="50000"/>
                </a:schemeClr>
              </a:solidFill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>
              <a:buNone/>
            </a:pPr>
            <a:r>
              <a:rPr lang="ar-SA" sz="2000" b="1" dirty="0" smtClean="0">
                <a:solidFill>
                  <a:schemeClr val="accent2">
                    <a:lumMod val="50000"/>
                  </a:schemeClr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لا بد من معرفة الوحدات الجديدة المنقولة من المرحلة الأولى:</a:t>
            </a:r>
            <a:endParaRPr lang="en-US" sz="2000" b="1" dirty="0" smtClean="0">
              <a:solidFill>
                <a:schemeClr val="accent2">
                  <a:lumMod val="50000"/>
                </a:schemeClr>
              </a:solidFill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>
              <a:buNone/>
            </a:pPr>
            <a:r>
              <a:rPr lang="ar-SA" sz="20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= الوحدات تحت التشغيل أول الفترة + الوحدات الجديدة المستلمة  من المرحلة السابقة = وحدات </a:t>
            </a:r>
            <a:r>
              <a:rPr lang="ar-SA" sz="2000" dirty="0" err="1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الانتاج</a:t>
            </a:r>
            <a:r>
              <a:rPr lang="ar-SA" sz="20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التام + عدد وحدات </a:t>
            </a:r>
            <a:r>
              <a:rPr lang="ar-SA" sz="2000" dirty="0" err="1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الانتاج</a:t>
            </a:r>
            <a:r>
              <a:rPr lang="ar-SA" sz="20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تحت التشغيل آخر الفترة</a:t>
            </a:r>
            <a:endParaRPr lang="en-US" sz="2000" dirty="0" smtClean="0"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>
              <a:buNone/>
            </a:pPr>
            <a:r>
              <a:rPr lang="ar-SA" sz="20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= 300  + ؟  = 900+ 400 =1300- 300 = 1000 وحدة × 18(تكلفة الوحدة المنقولة) = 18,000 ريال</a:t>
            </a:r>
            <a:endParaRPr lang="en-US" sz="2000" dirty="0" smtClean="0"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>
              <a:buNone/>
            </a:pPr>
            <a:r>
              <a:rPr lang="ar-SA" sz="2000" b="1" dirty="0" smtClean="0">
                <a:solidFill>
                  <a:schemeClr val="accent2">
                    <a:lumMod val="50000"/>
                  </a:schemeClr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3) التكاليف الخاصة بالفترة = 8,800 + 4،400 + 4,400  ( معطاة في السؤال)</a:t>
            </a:r>
            <a:endParaRPr lang="en-US" sz="2000" b="1" dirty="0" smtClean="0">
              <a:solidFill>
                <a:schemeClr val="accent2">
                  <a:lumMod val="50000"/>
                </a:schemeClr>
              </a:solidFill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57290" y="142852"/>
            <a:ext cx="7498080" cy="582594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/>
              <a:t>مثال محاسبة تكاليف المراحل الإنتاجية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14414" y="714356"/>
            <a:ext cx="7719274" cy="59293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000" b="1" dirty="0" smtClean="0">
                <a:solidFill>
                  <a:schemeClr val="accent2">
                    <a:lumMod val="50000"/>
                  </a:schemeClr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4). تكلفة الإنتاج التام = </a:t>
            </a:r>
            <a:r>
              <a:rPr lang="ar-SA" sz="22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تكلفة الإنتاج التام في المرحلة </a:t>
            </a:r>
            <a:r>
              <a:rPr lang="ar-SA" sz="2200" dirty="0" err="1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أ</a:t>
            </a:r>
            <a:r>
              <a:rPr lang="ar-SA" sz="22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+ تكلفة الإنتاج التام في المرحلة (ب)</a:t>
            </a:r>
          </a:p>
          <a:p>
            <a:pPr>
              <a:buNone/>
            </a:pPr>
            <a:r>
              <a:rPr lang="ar-SA" sz="22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= ( عدد الوحدات تحت التشغيل آخر الفترة× تكلفة الوحدة المنقولة) + (عدد الوحدات تحت التشغيل × نسبة الإتمام × متوسط تكلفة الوحدة المتجانسة)</a:t>
            </a:r>
            <a:endParaRPr lang="en-US" sz="2200" dirty="0" smtClean="0"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>
              <a:buNone/>
            </a:pPr>
            <a:r>
              <a:rPr lang="ar-SA" sz="22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                    	 = 400× 18    + 400 × 40% × 20)</a:t>
            </a:r>
            <a:endParaRPr lang="en-US" sz="2200" dirty="0" smtClean="0"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>
              <a:buNone/>
            </a:pPr>
            <a:r>
              <a:rPr lang="ar-SA" sz="22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                        = 7,200 + 3,200 = 10,400</a:t>
            </a:r>
            <a:endParaRPr lang="en-US" sz="2200" dirty="0" smtClean="0"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>
              <a:buNone/>
            </a:pPr>
            <a:r>
              <a:rPr lang="ar-SA" sz="22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5</a:t>
            </a:r>
            <a:r>
              <a:rPr lang="ar-SA" sz="2000" b="1" dirty="0" smtClean="0">
                <a:solidFill>
                  <a:schemeClr val="accent2">
                    <a:lumMod val="50000"/>
                  </a:schemeClr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). تكلفة الإنتاج تحت التشغيل أخر الفترة  </a:t>
            </a:r>
            <a:r>
              <a:rPr lang="ar-SA" sz="22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= تكلفته  في المرحلة السابقة  + تكلفته  في المرحلة الحالية</a:t>
            </a:r>
            <a:endParaRPr lang="en-US" sz="2200" dirty="0" smtClean="0"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>
              <a:buNone/>
            </a:pPr>
            <a:r>
              <a:rPr lang="ar-SA" sz="22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= ( عدد الوحدات تحت التشغيل آخر المدة× تكلفة الوحدة المنقولة) + ( عدد الوحدات تحت التشغيل آخر المدة× نسبة الإتمام × متوسط تكلفة الوحدة المتجانسة)</a:t>
            </a:r>
            <a:endParaRPr lang="en-US" sz="2200" dirty="0" smtClean="0"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>
              <a:buNone/>
            </a:pPr>
            <a:r>
              <a:rPr lang="ar-SA" sz="22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= (400 × 18 ) + (400 × 40% × 20 )  =   7200 + 3200 = 10,400 ريال</a:t>
            </a:r>
            <a:endParaRPr lang="en-US" sz="2200" dirty="0" smtClean="0"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endParaRPr lang="en-US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214414" y="4214818"/>
          <a:ext cx="7715304" cy="246888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3296539"/>
                <a:gridCol w="4418765"/>
              </a:tblGrid>
              <a:tr h="359832">
                <a:tc gridSpan="2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حـ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/ الإنتاج تحت التشغيل المرحلة الثانية</a:t>
                      </a:r>
                      <a:endParaRPr kumimoji="0" lang="en-US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09203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34,200  </a:t>
                      </a:r>
                      <a:r>
                        <a:rPr lang="ar-SA" sz="1800" dirty="0" err="1">
                          <a:latin typeface="Times New Roman"/>
                          <a:ea typeface="Times New Roman"/>
                          <a:cs typeface="Traditional Arabic"/>
                        </a:rPr>
                        <a:t>ح</a:t>
                      </a: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/ تكلفة البضاعة تامة الصنع (تكلفة الإنتاج التام)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</a:tabLs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10,400 رصيد آخر المدة ( الإنتاج تحت التشغيل آخر الفترة)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b="0" u="none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9,000 رصيد أول المدة ( الإنتاج تحت التشغيل أول الفترة)</a:t>
                      </a:r>
                      <a:endParaRPr kumimoji="0" lang="en-US" sz="1800" b="0" u="none" kern="120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rtl="1"/>
                      <a:r>
                        <a:rPr kumimoji="0" lang="ar-SA" sz="1800" b="0" u="none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18,000 </a:t>
                      </a:r>
                      <a:r>
                        <a:rPr kumimoji="0" lang="ar-SA" sz="1800" b="0" u="none" kern="12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ح</a:t>
                      </a:r>
                      <a:r>
                        <a:rPr kumimoji="0" lang="ar-SA" sz="1800" b="0" u="none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 / مراقبة الأوامر تحت التشغيل مرحلة </a:t>
                      </a:r>
                      <a:r>
                        <a:rPr kumimoji="0" lang="ar-SA" sz="1800" b="0" u="none" kern="12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أ</a:t>
                      </a:r>
                      <a:r>
                        <a:rPr kumimoji="0" lang="ar-SA" sz="1800" b="0" u="none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 ( الوحدات المنقولة من المرحلة الأولى إلى المرحلة الثانية)</a:t>
                      </a:r>
                      <a:r>
                        <a:rPr kumimoji="0" lang="en-US" sz="1800" b="0" u="none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 </a:t>
                      </a:r>
                    </a:p>
                    <a:p>
                      <a:pPr rtl="1"/>
                      <a:r>
                        <a:rPr kumimoji="0" lang="ar-SA" sz="1800" b="0" u="none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8,800  إلى </a:t>
                      </a:r>
                      <a:r>
                        <a:rPr kumimoji="0" lang="ar-SA" sz="1800" b="0" u="none" kern="12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ح</a:t>
                      </a:r>
                      <a:r>
                        <a:rPr kumimoji="0" lang="ar-SA" sz="1800" b="0" u="none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/ مراقبة المواد</a:t>
                      </a:r>
                    </a:p>
                    <a:p>
                      <a:pPr rtl="1"/>
                      <a:r>
                        <a:rPr kumimoji="0" lang="en-US" sz="1800" b="0" u="none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 </a:t>
                      </a:r>
                      <a:r>
                        <a:rPr kumimoji="0" lang="ar-SA" sz="1800" b="0" u="none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4,400  إلى </a:t>
                      </a:r>
                      <a:r>
                        <a:rPr kumimoji="0" lang="ar-SA" sz="1800" b="0" u="none" kern="12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ح</a:t>
                      </a:r>
                      <a:r>
                        <a:rPr kumimoji="0" lang="ar-SA" sz="1800" b="0" u="none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/ مراقبة  الأجور</a:t>
                      </a:r>
                      <a:endParaRPr kumimoji="0" lang="en-US" sz="1800" b="0" u="none" kern="120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r>
                        <a:rPr kumimoji="0" lang="ar-SA" sz="1800" b="0" u="none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4,400 </a:t>
                      </a:r>
                      <a:r>
                        <a:rPr kumimoji="0" lang="ar-SA" sz="1800" b="0" u="none" kern="12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ت</a:t>
                      </a:r>
                      <a:r>
                        <a:rPr kumimoji="0" lang="ar-SA" sz="1800" b="0" u="none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 ص غير </a:t>
                      </a:r>
                      <a:r>
                        <a:rPr kumimoji="0" lang="ar-SA" sz="1800" b="0" u="none" kern="12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ش</a:t>
                      </a:r>
                      <a:r>
                        <a:rPr kumimoji="0" lang="ar-SA" sz="1800" b="0" u="none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 مقدرة ( المحملة</a:t>
                      </a:r>
                      <a:endParaRPr kumimoji="0" lang="en-US" sz="1800" b="0" u="none" kern="120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/>
                </a:tc>
              </a:tr>
              <a:tr h="359832">
                <a:tc>
                  <a:txBody>
                    <a:bodyPr/>
                    <a:lstStyle/>
                    <a:p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44,600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44,600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82594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/>
              <a:t>مثال محاسبة تكاليف المراحل الإنتاجية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1538" y="1071546"/>
            <a:ext cx="7929618" cy="5572164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ar-SA" sz="5000" b="1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ت الوحدة المنتجة من المرحلة الثانية = </a:t>
            </a:r>
            <a:r>
              <a:rPr lang="ar-SA" sz="5000" b="1" u="sng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تكلفة الإنتاج التام في المرحلة الثانية</a:t>
            </a:r>
            <a:endParaRPr lang="en-US" sz="5000" b="1" u="sng" dirty="0" smtClean="0"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>
              <a:buNone/>
            </a:pPr>
            <a:r>
              <a:rPr lang="ar-SA" sz="5000" b="1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                                   عدد وحدات الإنتاج التام في المرحلة الثانية</a:t>
            </a:r>
            <a:endParaRPr lang="en-US" sz="5000" b="1" dirty="0" smtClean="0"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>
              <a:buNone/>
            </a:pPr>
            <a:r>
              <a:rPr lang="ar-SA" sz="45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                                          </a:t>
            </a:r>
            <a:r>
              <a:rPr lang="ar-SA" sz="4500" u="sng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= 34,200</a:t>
            </a:r>
            <a:endParaRPr lang="en-US" sz="4500" u="sng" dirty="0" smtClean="0"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>
              <a:buNone/>
            </a:pPr>
            <a:r>
              <a:rPr lang="ar-SA" sz="45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                                               900</a:t>
            </a:r>
            <a:endParaRPr lang="en-US" sz="4500" dirty="0" smtClean="0"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>
              <a:buNone/>
            </a:pPr>
            <a:r>
              <a:rPr lang="ar-SA" sz="45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                                            = 38 ريال/ الوحدة</a:t>
            </a:r>
            <a:endParaRPr lang="en-US" sz="4500" dirty="0" smtClean="0"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>
              <a:buNone/>
            </a:pPr>
            <a:r>
              <a:rPr lang="ar-SA" sz="5000" b="1" u="sng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قيود اليومية:</a:t>
            </a:r>
            <a:endParaRPr lang="en-US" sz="5000" b="1" u="sng" dirty="0" smtClean="0"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>
              <a:buNone/>
            </a:pPr>
            <a:r>
              <a:rPr lang="ar-SA" sz="50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18,000  من </a:t>
            </a:r>
            <a:r>
              <a:rPr lang="ar-SA" sz="5000" dirty="0" err="1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حـ</a:t>
            </a:r>
            <a:r>
              <a:rPr lang="ar-SA" sz="50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الإنتاج تحت التشغيل مرحلة </a:t>
            </a:r>
            <a:r>
              <a:rPr lang="ar-SA" sz="5000" dirty="0" err="1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أ</a:t>
            </a:r>
            <a:endParaRPr lang="en-US" sz="5000" dirty="0" smtClean="0"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>
              <a:buNone/>
            </a:pPr>
            <a:r>
              <a:rPr lang="ar-SA" sz="50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                     18,000  إلى </a:t>
            </a:r>
            <a:r>
              <a:rPr lang="ar-SA" sz="5000" dirty="0" err="1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حـ</a:t>
            </a:r>
            <a:r>
              <a:rPr lang="ar-SA" sz="50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الإنتاج تحت التشغيل مرحلة </a:t>
            </a:r>
            <a:r>
              <a:rPr lang="ar-SA" sz="5000" dirty="0" err="1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ب</a:t>
            </a:r>
            <a:endParaRPr lang="en-US" sz="5000" dirty="0" smtClean="0"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>
              <a:buNone/>
            </a:pPr>
            <a:r>
              <a:rPr lang="ar-SA" sz="50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 </a:t>
            </a:r>
            <a:endParaRPr lang="en-US" sz="5000" dirty="0" smtClean="0"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>
              <a:buNone/>
            </a:pPr>
            <a:r>
              <a:rPr lang="ar-SA" sz="50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17,600  من </a:t>
            </a:r>
            <a:r>
              <a:rPr lang="ar-SA" sz="5000" dirty="0" err="1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حـ</a:t>
            </a:r>
            <a:r>
              <a:rPr lang="ar-SA" sz="50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الإنتاج تحت التشغيل مرحلة ثانية</a:t>
            </a:r>
            <a:endParaRPr lang="en-US" sz="5000" dirty="0" smtClean="0"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>
              <a:buNone/>
            </a:pPr>
            <a:r>
              <a:rPr lang="ar-SA" sz="50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                     إلى مذكورين</a:t>
            </a:r>
            <a:endParaRPr lang="en-US" sz="5000" dirty="0" smtClean="0"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>
              <a:buNone/>
            </a:pPr>
            <a:r>
              <a:rPr lang="ar-SA" sz="50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                       8,800حـ/ مراقبة المواد</a:t>
            </a:r>
            <a:endParaRPr lang="en-US" sz="5000" dirty="0" smtClean="0"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>
              <a:buNone/>
            </a:pPr>
            <a:r>
              <a:rPr lang="ar-SA" sz="50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                       4,400حـ/ مراقبة الأجور</a:t>
            </a:r>
            <a:endParaRPr lang="en-US" sz="5000" dirty="0" smtClean="0"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>
              <a:buNone/>
            </a:pPr>
            <a:r>
              <a:rPr lang="ar-SA" sz="50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                       4,400حـ/ مراقبة </a:t>
            </a:r>
            <a:r>
              <a:rPr lang="ar-SA" sz="5000" dirty="0" err="1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ت</a:t>
            </a:r>
            <a:r>
              <a:rPr lang="ar-SA" sz="50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ص غير مباشرة</a:t>
            </a:r>
            <a:endParaRPr lang="en-US" sz="5000" dirty="0" smtClean="0"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>
              <a:buNone/>
            </a:pPr>
            <a:r>
              <a:rPr lang="ar-SA" sz="50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 </a:t>
            </a:r>
            <a:endParaRPr lang="en-US" sz="5000" dirty="0" smtClean="0"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>
              <a:buNone/>
            </a:pPr>
            <a:r>
              <a:rPr lang="ar-SA" sz="50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34,200  من </a:t>
            </a:r>
            <a:r>
              <a:rPr lang="ar-SA" sz="5000" dirty="0" err="1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حـ</a:t>
            </a:r>
            <a:r>
              <a:rPr lang="ar-SA" sz="50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تكلفة البضاعة تامة الصنع</a:t>
            </a:r>
            <a:endParaRPr lang="en-US" sz="5000" dirty="0" smtClean="0"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>
              <a:buNone/>
            </a:pPr>
            <a:r>
              <a:rPr lang="ar-SA" sz="50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           34,200   إلى </a:t>
            </a:r>
            <a:r>
              <a:rPr lang="ar-SA" sz="5000" dirty="0" err="1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حـ</a:t>
            </a:r>
            <a:r>
              <a:rPr lang="ar-SA" sz="50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الإنتاج تحت التشغيل مرحلة </a:t>
            </a:r>
            <a:r>
              <a:rPr lang="ar-SA" sz="5000" dirty="0" err="1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ب</a:t>
            </a:r>
            <a:endParaRPr lang="en-US" sz="5000" dirty="0" smtClean="0"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1043608" y="116632"/>
          <a:ext cx="7786742" cy="6657988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3893371"/>
                <a:gridCol w="3893371"/>
              </a:tblGrid>
              <a:tr h="584408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ar-SA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الفرق بين المعالجة المحاسبية لنظام تكاليف المراحل الإنتاجية </a:t>
                      </a:r>
                      <a:r>
                        <a:rPr kumimoji="0" lang="ar-SA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و</a:t>
                      </a:r>
                      <a:r>
                        <a:rPr kumimoji="0" lang="ar-SA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نظام الأوامر المراحل الإنتاجية </a:t>
                      </a:r>
                      <a:endParaRPr lang="en-US" sz="20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84844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kumimoji="0" lang="ar-SA" sz="2000" b="1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نظام تكاليف المراحل الإنتاجية</a:t>
                      </a:r>
                      <a:endParaRPr kumimoji="0" lang="en-US" sz="2000" b="1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kumimoji="0" lang="ar-SA" sz="2000" b="1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نظام الأوامر المراحل الإنتاجية</a:t>
                      </a:r>
                      <a:endParaRPr kumimoji="0" lang="en-US" sz="2000" b="1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 anchor="ctr"/>
                </a:tc>
              </a:tr>
              <a:tr h="928694">
                <a:tc>
                  <a:txBody>
                    <a:bodyPr/>
                    <a:lstStyle/>
                    <a:p>
                      <a:pPr marL="342900" lvl="0" indent="-342900" algn="r" rtl="1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1).</a:t>
                      </a:r>
                      <a:r>
                        <a:rPr kumimoji="0" lang="ar-SA" sz="1800" b="1" kern="12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 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يعد </a:t>
                      </a:r>
                      <a:r>
                        <a:rPr kumimoji="0" lang="ar-SA" sz="1800" b="1" kern="12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ح</a:t>
                      </a:r>
                      <a:r>
                        <a:rPr kumimoji="0" lang="ar-SA" sz="1800" b="1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/ مراقبة تكاليف الإنتاج تحت التشغيل                  لكل مرحلة أو (قسم)  على حدة (</a:t>
                      </a:r>
                      <a:r>
                        <a:rPr kumimoji="0" lang="ar-SA" sz="1800" b="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بتكاليف المواد </a:t>
                      </a:r>
                      <a:r>
                        <a:rPr kumimoji="0" lang="ar-SA" sz="1800" b="0" kern="12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و</a:t>
                      </a:r>
                      <a:r>
                        <a:rPr kumimoji="0" lang="ar-SA" sz="1800" b="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 العمل المباشر </a:t>
                      </a:r>
                      <a:r>
                        <a:rPr kumimoji="0" lang="ar-SA" sz="1800" b="0" kern="12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و</a:t>
                      </a:r>
                      <a:r>
                        <a:rPr kumimoji="0" lang="ar-SA" sz="1800" b="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 التكاليف الصناعية الغير مباشرة </a:t>
                      </a:r>
                      <a:r>
                        <a:rPr kumimoji="0" lang="ar-SA" sz="1800" b="1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).</a:t>
                      </a:r>
                      <a:endParaRPr kumimoji="0" lang="en-US" sz="1800" b="1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Traditional Arabic"/>
                        </a:rPr>
                        <a:t>1). يعد </a:t>
                      </a:r>
                      <a:r>
                        <a:rPr lang="ar-SA" sz="1800" b="1" dirty="0" err="1">
                          <a:latin typeface="Times New Roman"/>
                          <a:ea typeface="Times New Roman"/>
                          <a:cs typeface="Traditional Arabic"/>
                        </a:rPr>
                        <a:t>ح</a:t>
                      </a:r>
                      <a:r>
                        <a:rPr lang="ar-SA" sz="1800" b="1" dirty="0">
                          <a:latin typeface="Times New Roman"/>
                          <a:ea typeface="Times New Roman"/>
                          <a:cs typeface="Traditional Arabic"/>
                        </a:rPr>
                        <a:t>/ مراقبة تكاليف الإنتاج تحت التشغيل (حساب واحد فقط)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877250">
                <a:tc>
                  <a:txBody>
                    <a:bodyPr/>
                    <a:lstStyle/>
                    <a:p>
                      <a:pPr marL="342900" lvl="0" indent="-342900" algn="r" rtl="1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2). توجد </a:t>
                      </a:r>
                      <a:r>
                        <a:rPr kumimoji="0" lang="ar-SA" sz="1800" b="1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المصاريف الصناعية الغير مباشرة الفعلية فقط               </a:t>
                      </a:r>
                      <a:r>
                        <a:rPr kumimoji="0" lang="ar-SA" sz="1800" b="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يتم توزيع هذه التكاليف على المراحل حسب معدل معين ( حسب ما هو في السؤال)</a:t>
                      </a:r>
                      <a:endParaRPr kumimoji="0" lang="en-US" sz="1800" b="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Traditional Arabic"/>
                        </a:rPr>
                        <a:t>2). توجد المصاريف الصناعية الغير مباشرة الفعلية </a:t>
                      </a:r>
                      <a:r>
                        <a:rPr lang="ar-SA" sz="1800" b="0" dirty="0" err="1">
                          <a:latin typeface="Times New Roman"/>
                          <a:ea typeface="Times New Roman"/>
                          <a:cs typeface="Traditional Arabic"/>
                        </a:rPr>
                        <a:t>و</a:t>
                      </a:r>
                      <a:r>
                        <a:rPr lang="ar-SA" sz="1800" b="0" dirty="0">
                          <a:latin typeface="Times New Roman"/>
                          <a:ea typeface="Times New Roman"/>
                          <a:cs typeface="Traditional Arabic"/>
                        </a:rPr>
                        <a:t> </a:t>
                      </a:r>
                      <a:r>
                        <a:rPr lang="ar-SA" sz="1800" b="0" dirty="0" smtClean="0">
                          <a:latin typeface="Times New Roman"/>
                          <a:ea typeface="Times New Roman"/>
                          <a:cs typeface="Traditional Arabic"/>
                        </a:rPr>
                        <a:t>يتم </a:t>
                      </a: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تحميل الأوامر الإنتاجية بتكاليف  الصناعية الغير مباشرة (تقديرية) </a:t>
                      </a:r>
                      <a:r>
                        <a:rPr lang="ar-SA" sz="1800" dirty="0" err="1" smtClean="0">
                          <a:latin typeface="Times New Roman"/>
                          <a:ea typeface="Times New Roman"/>
                          <a:cs typeface="Traditional Arabic"/>
                        </a:rPr>
                        <a:t>و</a:t>
                      </a:r>
                      <a:r>
                        <a:rPr lang="ar-SA" sz="1800" dirty="0" smtClean="0">
                          <a:latin typeface="Times New Roman"/>
                          <a:ea typeface="Times New Roman"/>
                          <a:cs typeface="Traditional Arabic"/>
                        </a:rPr>
                        <a:t> </a:t>
                      </a: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بالتالي تظهر فروق التحميل إما بالزيادة أو </a:t>
                      </a:r>
                      <a:r>
                        <a:rPr lang="ar-SA" sz="1800" dirty="0" smtClean="0">
                          <a:latin typeface="Times New Roman"/>
                          <a:ea typeface="Times New Roman"/>
                          <a:cs typeface="Traditional Arabic"/>
                        </a:rPr>
                        <a:t>النقصان</a:t>
                      </a:r>
                      <a:endParaRPr lang="en-US" sz="1800" dirty="0" smtClean="0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</a:tr>
              <a:tr h="3315487">
                <a:tc>
                  <a:txBody>
                    <a:bodyPr/>
                    <a:lstStyle/>
                    <a:p>
                      <a:pPr marL="342900" lvl="0" indent="-342900" algn="r" rtl="1"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3). الإنتاج  </a:t>
                      </a:r>
                      <a:r>
                        <a:rPr kumimoji="0" lang="ar-SA" sz="1800" b="1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التام</a:t>
                      </a:r>
                      <a:endParaRPr kumimoji="0" lang="en-US" sz="1800" b="1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marL="228600"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kumimoji="0" lang="ar-SA" sz="1800" b="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أن الإنتاج التام بأي مرحلة ماعدا المرحلة الأخيرة يعتبر مادة خام للمرحلة التالية، </a:t>
                      </a:r>
                      <a:r>
                        <a:rPr kumimoji="0" lang="ar-SA" sz="1800" b="0" kern="12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و</a:t>
                      </a:r>
                      <a:r>
                        <a:rPr kumimoji="0" lang="ar-SA" sz="1800" b="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 بالتالي يتم نقل تكلفته إلى المرحلة التالية </a:t>
                      </a:r>
                      <a:r>
                        <a:rPr kumimoji="0" lang="ar-SA" sz="1800" b="1" u="sng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بالقيد </a:t>
                      </a:r>
                      <a:r>
                        <a:rPr kumimoji="0" lang="ar-SA" sz="1800" b="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التالي:</a:t>
                      </a:r>
                      <a:endParaRPr kumimoji="0" lang="en-US" sz="1800" b="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kumimoji="0" lang="ar-SA" sz="18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××××× </a:t>
                      </a:r>
                      <a:r>
                        <a:rPr kumimoji="0" lang="ar-SA" sz="1800" b="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من </a:t>
                      </a:r>
                      <a:r>
                        <a:rPr kumimoji="0" lang="ar-SA" sz="1800" b="0" kern="12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حـ</a:t>
                      </a:r>
                      <a:r>
                        <a:rPr kumimoji="0" lang="ar-SA" sz="18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/ </a:t>
                      </a:r>
                      <a:r>
                        <a:rPr kumimoji="0" lang="ar-SA" sz="1800" b="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مراقبة تكاليف إنتاج تحت التشغيل (مرحلة </a:t>
                      </a:r>
                      <a:r>
                        <a:rPr kumimoji="0" lang="ar-SA" sz="1800" b="0" kern="12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ب</a:t>
                      </a:r>
                      <a:r>
                        <a:rPr kumimoji="0" lang="ar-SA" sz="1800" b="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)</a:t>
                      </a:r>
                      <a:endParaRPr kumimoji="0" lang="en-US" sz="1800" b="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kumimoji="0" lang="ar-SA" sz="1800" b="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  </a:t>
                      </a:r>
                      <a:r>
                        <a:rPr kumimoji="0" lang="ar-SA" sz="18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××××× </a:t>
                      </a:r>
                      <a:r>
                        <a:rPr kumimoji="0" lang="ar-SA" sz="1800" b="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إلى </a:t>
                      </a:r>
                      <a:r>
                        <a:rPr kumimoji="0" lang="ar-SA" sz="1800" b="0" kern="12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حـ</a:t>
                      </a:r>
                      <a:r>
                        <a:rPr kumimoji="0" lang="ar-SA" sz="18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/ </a:t>
                      </a:r>
                      <a:r>
                        <a:rPr kumimoji="0" lang="ar-SA" sz="1800" b="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مراقبة تكاليف إنتاج تحت التشغيل (مرحلة </a:t>
                      </a:r>
                      <a:r>
                        <a:rPr kumimoji="0" lang="ar-SA" sz="1800" b="0" kern="12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أ</a:t>
                      </a:r>
                      <a:r>
                        <a:rPr kumimoji="0" lang="ar-SA" sz="1800" b="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)</a:t>
                      </a:r>
                      <a:endParaRPr kumimoji="0" lang="en-US" sz="1800" b="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kumimoji="0" lang="ar-SA" sz="1800" b="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 </a:t>
                      </a:r>
                      <a:endParaRPr kumimoji="0" lang="ar-SA" sz="1800" b="0" kern="120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أما </a:t>
                      </a:r>
                      <a:r>
                        <a:rPr kumimoji="0" lang="ar-SA" sz="1800" b="1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تكلفة الإنتاج التام من القسم الأخير أو المرحلة الأخيرة ينتقل إلى </a:t>
                      </a:r>
                      <a:r>
                        <a:rPr kumimoji="0" lang="ar-SA" sz="1800" b="1" kern="12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حـ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 </a:t>
                      </a:r>
                      <a:r>
                        <a:rPr kumimoji="0" lang="ar-SA" sz="1800" b="1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/ مراقبة الإنتاج التام:</a:t>
                      </a:r>
                      <a:endParaRPr kumimoji="0" lang="en-US" sz="1800" b="1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kumimoji="0" lang="ar-SA" sz="1800" b="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            ××× من </a:t>
                      </a:r>
                      <a:r>
                        <a:rPr kumimoji="0" lang="ar-SA" sz="1800" b="0" kern="12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حـ</a:t>
                      </a:r>
                      <a:r>
                        <a:rPr kumimoji="0" lang="ar-SA" sz="18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/ </a:t>
                      </a:r>
                      <a:r>
                        <a:rPr kumimoji="0" lang="ar-SA" sz="1800" b="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مراقبة تكاليف الإنتاج التام</a:t>
                      </a:r>
                      <a:endParaRPr kumimoji="0" lang="en-US" sz="1800" b="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kumimoji="0" lang="ar-SA" sz="1800" b="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             </a:t>
                      </a:r>
                      <a:r>
                        <a:rPr kumimoji="0" lang="ar-SA" sz="18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 ×××× </a:t>
                      </a:r>
                      <a:r>
                        <a:rPr kumimoji="0" lang="ar-SA" sz="1800" b="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إلى </a:t>
                      </a:r>
                      <a:r>
                        <a:rPr kumimoji="0" lang="ar-SA" sz="1800" b="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حـ/ </a:t>
                      </a:r>
                      <a:r>
                        <a:rPr kumimoji="0" lang="ar-SA" sz="1800" b="0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الإنتاج تحت التشغيل مرحلة ب</a:t>
                      </a:r>
                      <a:endParaRPr kumimoji="0" lang="en-US" sz="1800" b="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Traditional Arabic"/>
                        </a:rPr>
                        <a:t>3). الإنتاج التام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الأوامر الإنتاجية التي انتهى تصنيعها ولم تبع بعد، ولم تسلم إلى أصحابها إن كانت أوامر إنتاجية خاصة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1800" b="1" u="sng" dirty="0">
                          <a:latin typeface="Times New Roman"/>
                          <a:ea typeface="Times New Roman"/>
                          <a:cs typeface="Traditional Arabic"/>
                        </a:rPr>
                        <a:t>القيد: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  ×××× من </a:t>
                      </a:r>
                      <a:r>
                        <a:rPr lang="ar-SA" sz="1800" dirty="0" err="1" smtClean="0">
                          <a:latin typeface="Times New Roman"/>
                          <a:ea typeface="Times New Roman"/>
                          <a:cs typeface="Traditional Arabic"/>
                        </a:rPr>
                        <a:t>حـ</a:t>
                      </a:r>
                      <a:r>
                        <a:rPr lang="ar-SA" sz="1800" dirty="0" smtClean="0">
                          <a:latin typeface="Times New Roman"/>
                          <a:ea typeface="Times New Roman"/>
                          <a:cs typeface="Traditional Arabic"/>
                        </a:rPr>
                        <a:t>/ </a:t>
                      </a: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مراقبة الأوامر الإنتاجية تامة الصنع 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r" rtl="1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         ×××× إلى </a:t>
                      </a:r>
                      <a:r>
                        <a:rPr lang="ar-SA" sz="1800" dirty="0" err="1" smtClean="0">
                          <a:latin typeface="Times New Roman"/>
                          <a:ea typeface="Times New Roman"/>
                          <a:cs typeface="Traditional Arabic"/>
                        </a:rPr>
                        <a:t>حـ</a:t>
                      </a:r>
                      <a:r>
                        <a:rPr lang="ar-SA" sz="1800" dirty="0" smtClean="0">
                          <a:latin typeface="Times New Roman"/>
                          <a:ea typeface="Times New Roman"/>
                          <a:cs typeface="Traditional Arabic"/>
                        </a:rPr>
                        <a:t>/ </a:t>
                      </a: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مراقبة الأوامر الإنتاجية تحت التشغيل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25470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/>
              <a:t>محاسبة تكلفة المراحل الإنتاجية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57290" y="1142984"/>
            <a:ext cx="7640956" cy="535785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ar-SA" b="1" dirty="0" smtClean="0"/>
              <a:t>و لتحديد المعالجة المحاسبية لنظام تكاليف المراحل الإنتاجية ( لحل التمارين ) يجب </a:t>
            </a:r>
            <a:r>
              <a:rPr lang="ar-SA" b="1" dirty="0" err="1" smtClean="0"/>
              <a:t>اتباع</a:t>
            </a:r>
            <a:r>
              <a:rPr lang="ar-SA" b="1" dirty="0" smtClean="0"/>
              <a:t> الخطوات التالية :</a:t>
            </a:r>
            <a:endParaRPr lang="en-US" dirty="0" smtClean="0"/>
          </a:p>
          <a:p>
            <a:pPr>
              <a:buNone/>
            </a:pPr>
            <a:r>
              <a:rPr lang="ar-SA" b="1" dirty="0" smtClean="0"/>
              <a:t>أ). إعداد قيود اليومية اللازمة </a:t>
            </a:r>
            <a:r>
              <a:rPr lang="ar-SA" b="1" dirty="0" err="1" smtClean="0"/>
              <a:t>لاثبات</a:t>
            </a:r>
            <a:r>
              <a:rPr lang="ar-SA" b="1" dirty="0" smtClean="0"/>
              <a:t> العمليات التي تمت (سبعة خطوات) </a:t>
            </a:r>
            <a:endParaRPr lang="en-US" dirty="0" smtClean="0"/>
          </a:p>
          <a:p>
            <a:pPr>
              <a:buNone/>
            </a:pPr>
            <a:r>
              <a:rPr lang="ar-SA" b="1" dirty="0" smtClean="0"/>
              <a:t>جميع القيود لا تختلف عن الأوامر الإنتاجية إلا ما يستثنى (كما هو موضح بالجدول) </a:t>
            </a:r>
            <a:endParaRPr lang="en-US" dirty="0" smtClean="0"/>
          </a:p>
          <a:p>
            <a:pPr>
              <a:buNone/>
            </a:pPr>
            <a:r>
              <a:rPr lang="ar-SA" b="1" dirty="0" smtClean="0"/>
              <a:t>ب). تصوير حسابات المراقبة ذات العلاقة. </a:t>
            </a:r>
            <a:endParaRPr lang="en-US" dirty="0" smtClean="0"/>
          </a:p>
          <a:p>
            <a:pPr>
              <a:buNone/>
            </a:pPr>
            <a:r>
              <a:rPr lang="ar-SA" dirty="0" smtClean="0"/>
              <a:t>حسابات المراقبة التي يتم فتحها</a:t>
            </a:r>
            <a:endParaRPr lang="en-US" dirty="0" smtClean="0"/>
          </a:p>
          <a:p>
            <a:pPr>
              <a:buNone/>
            </a:pPr>
            <a:r>
              <a:rPr lang="ar-SA" b="1" u="sng" dirty="0" smtClean="0"/>
              <a:t>الحسابات العامة</a:t>
            </a:r>
            <a:endParaRPr lang="en-US" dirty="0" smtClean="0"/>
          </a:p>
          <a:p>
            <a:pPr lvl="0">
              <a:buNone/>
            </a:pPr>
            <a:r>
              <a:rPr lang="ar-SA" dirty="0" err="1" smtClean="0"/>
              <a:t>حـ</a:t>
            </a:r>
            <a:r>
              <a:rPr lang="ar-SA" dirty="0" smtClean="0"/>
              <a:t> / مراقبة المواد</a:t>
            </a:r>
            <a:endParaRPr lang="en-US" dirty="0" smtClean="0"/>
          </a:p>
          <a:p>
            <a:pPr lvl="0">
              <a:buNone/>
            </a:pPr>
            <a:r>
              <a:rPr lang="ar-SA" dirty="0" err="1" smtClean="0"/>
              <a:t>حـ</a:t>
            </a:r>
            <a:r>
              <a:rPr lang="ar-SA" dirty="0" smtClean="0"/>
              <a:t>/ مراقبة الأجور</a:t>
            </a:r>
            <a:endParaRPr lang="en-US" dirty="0" smtClean="0"/>
          </a:p>
          <a:p>
            <a:pPr lvl="0">
              <a:buNone/>
            </a:pPr>
            <a:r>
              <a:rPr lang="ar-SA" dirty="0" err="1" smtClean="0"/>
              <a:t>حـ</a:t>
            </a:r>
            <a:r>
              <a:rPr lang="ar-SA" dirty="0" smtClean="0"/>
              <a:t>/ مراقبة </a:t>
            </a:r>
            <a:r>
              <a:rPr lang="ar-SA" dirty="0" err="1" smtClean="0"/>
              <a:t>ت</a:t>
            </a:r>
            <a:r>
              <a:rPr lang="ar-SA" dirty="0" smtClean="0"/>
              <a:t> ص غير مباشرة</a:t>
            </a:r>
            <a:endParaRPr lang="en-US" dirty="0" smtClean="0"/>
          </a:p>
          <a:p>
            <a:pPr lvl="0">
              <a:buNone/>
            </a:pPr>
            <a:r>
              <a:rPr lang="ar-SA" dirty="0" err="1" smtClean="0"/>
              <a:t>حـ</a:t>
            </a:r>
            <a:r>
              <a:rPr lang="ar-SA" dirty="0" smtClean="0"/>
              <a:t>/ مراقبة </a:t>
            </a:r>
            <a:r>
              <a:rPr lang="ar-SA" dirty="0" err="1" smtClean="0"/>
              <a:t>ت</a:t>
            </a:r>
            <a:r>
              <a:rPr lang="ar-SA" dirty="0" smtClean="0"/>
              <a:t> الإنتاج التام</a:t>
            </a:r>
            <a:endParaRPr lang="en-US" dirty="0" smtClean="0"/>
          </a:p>
          <a:p>
            <a:pPr lvl="0">
              <a:buNone/>
            </a:pPr>
            <a:r>
              <a:rPr lang="ar-SA" dirty="0" err="1" smtClean="0"/>
              <a:t>حـ</a:t>
            </a:r>
            <a:r>
              <a:rPr lang="ar-SA" dirty="0" smtClean="0"/>
              <a:t>/ مراقبة </a:t>
            </a:r>
            <a:r>
              <a:rPr lang="ar-SA" dirty="0" err="1" smtClean="0"/>
              <a:t>ت</a:t>
            </a:r>
            <a:r>
              <a:rPr lang="ar-SA" dirty="0" smtClean="0"/>
              <a:t> بضاعة المباعة</a:t>
            </a:r>
            <a:endParaRPr lang="en-US" dirty="0" smtClean="0"/>
          </a:p>
          <a:p>
            <a:pPr>
              <a:buNone/>
            </a:pPr>
            <a:r>
              <a:rPr lang="ar-SA" b="1" u="sng" dirty="0" smtClean="0"/>
              <a:t>الحسابات (عدد المراحل)</a:t>
            </a:r>
            <a:endParaRPr lang="en-US" dirty="0" smtClean="0"/>
          </a:p>
          <a:p>
            <a:pPr>
              <a:buNone/>
            </a:pPr>
            <a:r>
              <a:rPr lang="ar-SA" dirty="0" smtClean="0"/>
              <a:t>يكون لدينا </a:t>
            </a:r>
            <a:endParaRPr lang="en-US" dirty="0" smtClean="0"/>
          </a:p>
          <a:p>
            <a:pPr lvl="0">
              <a:buNone/>
            </a:pPr>
            <a:r>
              <a:rPr lang="ar-SA" dirty="0" err="1" smtClean="0"/>
              <a:t>حـ</a:t>
            </a:r>
            <a:r>
              <a:rPr lang="ar-SA" dirty="0" smtClean="0"/>
              <a:t>/ مراقبة إنتاج تحت التشغيل مرحلة </a:t>
            </a:r>
            <a:r>
              <a:rPr lang="ar-SA" dirty="0" err="1" smtClean="0"/>
              <a:t>أ</a:t>
            </a:r>
            <a:endParaRPr lang="en-US" dirty="0" smtClean="0"/>
          </a:p>
          <a:p>
            <a:pPr lvl="0">
              <a:buNone/>
            </a:pPr>
            <a:r>
              <a:rPr lang="ar-SA" dirty="0" err="1" smtClean="0"/>
              <a:t>حـ</a:t>
            </a:r>
            <a:r>
              <a:rPr lang="ar-SA" dirty="0" smtClean="0"/>
              <a:t>/ مراقبة إنتاج تحت التشغيل مرحلة </a:t>
            </a:r>
            <a:r>
              <a:rPr lang="ar-SA" dirty="0" err="1" smtClean="0"/>
              <a:t>ب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68346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/>
              <a:t>محاسبة تكلفة المراحل الإنتاجية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ar-SA" sz="2000" b="1" dirty="0" smtClean="0"/>
              <a:t>و لتوضيح الصورة أن المراحل تمر بما يلي:</a:t>
            </a:r>
            <a:endParaRPr lang="en-US" sz="2000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وسيلة شرح مع سهم إلى اليسار 3"/>
          <p:cNvSpPr/>
          <p:nvPr/>
        </p:nvSpPr>
        <p:spPr>
          <a:xfrm>
            <a:off x="6357950" y="2000240"/>
            <a:ext cx="2571768" cy="3714776"/>
          </a:xfrm>
          <a:prstGeom prst="leftArrowCallout">
            <a:avLst>
              <a:gd name="adj1" fmla="val 28184"/>
              <a:gd name="adj2" fmla="val 24469"/>
              <a:gd name="adj3" fmla="val 32429"/>
              <a:gd name="adj4" fmla="val 64977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286644" y="2357430"/>
            <a:ext cx="1643042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المرحلة الأولى 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ح/ مراقبة الأوامر الإنتاجية تحت التشغيل (مرحلة </a:t>
            </a:r>
            <a:r>
              <a:rPr kumimoji="0" lang="ar-SA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أ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××××  تكلفة المواد المباشرة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×××× تكلفة الأجور المباشرة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××××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ت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ص غير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ش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وسيلة شرح مع سهم إلى اليسار 5"/>
          <p:cNvSpPr/>
          <p:nvPr/>
        </p:nvSpPr>
        <p:spPr>
          <a:xfrm>
            <a:off x="3500430" y="2071678"/>
            <a:ext cx="2857520" cy="3857652"/>
          </a:xfrm>
          <a:prstGeom prst="leftArrowCallout">
            <a:avLst>
              <a:gd name="adj1" fmla="val 25000"/>
              <a:gd name="adj2" fmla="val 24469"/>
              <a:gd name="adj3" fmla="val 33405"/>
              <a:gd name="adj4" fmla="val 64977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499992" y="2276872"/>
            <a:ext cx="1857356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المرحلة الثانية (الأخيرة)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ح/ مراقبة الأوامر الإنتاجية تحت التشغيل ( مرحلة </a:t>
            </a:r>
            <a:r>
              <a:rPr kumimoji="0" lang="ar-SA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ب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) </a:t>
            </a:r>
            <a:r>
              <a:rPr kumimoji="0" lang="ar-SA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و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الأخيرة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××××  تكلفة المواد المباشرة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×××× تكلفة الأجور المباشرة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××××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ت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ص غير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ش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××× مراقبة الأوامر تحت التشغيل مرحلة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أ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( 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من مرحلة سابقة)</a:t>
            </a:r>
            <a:endParaRPr kumimoji="0" lang="ar-S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وسيلة شرح مع سهم إلى اليسار 7"/>
          <p:cNvSpPr/>
          <p:nvPr/>
        </p:nvSpPr>
        <p:spPr>
          <a:xfrm>
            <a:off x="2285984" y="2214554"/>
            <a:ext cx="1285884" cy="3714776"/>
          </a:xfrm>
          <a:prstGeom prst="leftArrowCallout">
            <a:avLst>
              <a:gd name="adj1" fmla="val 25000"/>
              <a:gd name="adj2" fmla="val 24469"/>
              <a:gd name="adj3" fmla="val 25000"/>
              <a:gd name="adj4" fmla="val 64977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000" dirty="0" err="1" smtClean="0"/>
              <a:t>انتاج</a:t>
            </a:r>
            <a:r>
              <a:rPr lang="ar-SA" sz="2000" dirty="0" smtClean="0"/>
              <a:t> تام </a:t>
            </a:r>
            <a:endParaRPr lang="en-US" sz="2000" dirty="0"/>
          </a:p>
        </p:txBody>
      </p:sp>
      <p:sp>
        <p:nvSpPr>
          <p:cNvPr id="9" name="وسيلة شرح مع سهم إلى اليسار 8"/>
          <p:cNvSpPr/>
          <p:nvPr/>
        </p:nvSpPr>
        <p:spPr>
          <a:xfrm>
            <a:off x="1000100" y="2214554"/>
            <a:ext cx="1285884" cy="3786214"/>
          </a:xfrm>
          <a:prstGeom prst="leftArrowCallout">
            <a:avLst>
              <a:gd name="adj1" fmla="val 25000"/>
              <a:gd name="adj2" fmla="val 24469"/>
              <a:gd name="adj3" fmla="val 25000"/>
              <a:gd name="adj4" fmla="val 64977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sz="2000" dirty="0" smtClean="0"/>
              <a:t>إنتاج مباع</a:t>
            </a:r>
            <a:endParaRPr lang="en-US" sz="2000" dirty="0"/>
          </a:p>
        </p:txBody>
      </p:sp>
      <p:sp>
        <p:nvSpPr>
          <p:cNvPr id="10" name="مستطيل 9"/>
          <p:cNvSpPr/>
          <p:nvPr/>
        </p:nvSpPr>
        <p:spPr>
          <a:xfrm>
            <a:off x="2643174" y="6072206"/>
            <a:ext cx="5572164" cy="57150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b="1" dirty="0"/>
              <a:t>ينتقل تكلفة الإنتاج التام في المرحلة الأولى ( الذي استلمته المرحلة </a:t>
            </a:r>
            <a:r>
              <a:rPr lang="ar-SA" b="1" dirty="0" err="1"/>
              <a:t>ب</a:t>
            </a:r>
            <a:r>
              <a:rPr lang="ar-SA" b="1" dirty="0"/>
              <a:t>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25470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/>
              <a:t>محاسبة تكلفة المراحل الإنتاجية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1538" y="1000108"/>
            <a:ext cx="7929618" cy="5572164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ar-SA" sz="2000" dirty="0" smtClean="0"/>
              <a:t>و لتوضيح كل خطوة:</a:t>
            </a:r>
          </a:p>
          <a:p>
            <a:pPr>
              <a:buNone/>
            </a:pPr>
            <a:r>
              <a:rPr lang="ar-SA" sz="2000" b="1" dirty="0" smtClean="0">
                <a:solidFill>
                  <a:schemeClr val="accent1">
                    <a:lumMod val="50000"/>
                  </a:schemeClr>
                </a:solidFill>
              </a:rPr>
              <a:t>أ). إعداد قيود اليومية اللازمة </a:t>
            </a:r>
            <a:r>
              <a:rPr lang="ar-SA" sz="2000" b="1" dirty="0" err="1" smtClean="0">
                <a:solidFill>
                  <a:schemeClr val="accent1">
                    <a:lumMod val="50000"/>
                  </a:schemeClr>
                </a:solidFill>
              </a:rPr>
              <a:t>لاثبات</a:t>
            </a:r>
            <a:r>
              <a:rPr lang="ar-SA" sz="2000" b="1" dirty="0" smtClean="0">
                <a:solidFill>
                  <a:schemeClr val="accent1">
                    <a:lumMod val="50000"/>
                  </a:schemeClr>
                </a:solidFill>
              </a:rPr>
              <a:t> العمليات التي تمت (سبعة خطوات) لدينا مرحلتين </a:t>
            </a:r>
            <a:r>
              <a:rPr lang="ar-SA" sz="2000" b="1" dirty="0" err="1" smtClean="0">
                <a:solidFill>
                  <a:schemeClr val="accent1">
                    <a:lumMod val="50000"/>
                  </a:schemeClr>
                </a:solidFill>
              </a:rPr>
              <a:t>أ</a:t>
            </a:r>
            <a:r>
              <a:rPr lang="ar-SA" sz="2000" b="1" dirty="0" smtClean="0">
                <a:solidFill>
                  <a:schemeClr val="accent1">
                    <a:lumMod val="50000"/>
                  </a:schemeClr>
                </a:solidFill>
              </a:rPr>
              <a:t> و </a:t>
            </a:r>
            <a:r>
              <a:rPr lang="ar-SA" sz="2000" b="1" dirty="0" err="1" smtClean="0">
                <a:solidFill>
                  <a:schemeClr val="accent1">
                    <a:lumMod val="50000"/>
                  </a:schemeClr>
                </a:solidFill>
              </a:rPr>
              <a:t>ب</a:t>
            </a:r>
            <a:endParaRPr lang="ar-SA" sz="20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ar-SA" sz="2200" b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  <a:cs typeface="Traditional Arabic"/>
              </a:rPr>
              <a:t>				</a:t>
            </a: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  <a:cs typeface="Traditional Arabic"/>
              </a:rPr>
              <a:t>1). محاسبة المواد ( قيدين)</a:t>
            </a:r>
          </a:p>
          <a:p>
            <a:pPr>
              <a:buNone/>
            </a:pPr>
            <a:endParaRPr lang="en-US" sz="2200" b="1" dirty="0" smtClean="0">
              <a:solidFill>
                <a:schemeClr val="accent1">
                  <a:lumMod val="75000"/>
                </a:schemeClr>
              </a:solidFill>
              <a:latin typeface="Times New Roman"/>
              <a:ea typeface="Times New Roman"/>
            </a:endParaRPr>
          </a:p>
          <a:p>
            <a:pPr>
              <a:buNone/>
            </a:pPr>
            <a:endParaRPr lang="en-US" sz="20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قوس كبير أيمن 6"/>
          <p:cNvSpPr/>
          <p:nvPr/>
        </p:nvSpPr>
        <p:spPr>
          <a:xfrm rot="16200000">
            <a:off x="4661297" y="-732263"/>
            <a:ext cx="678662" cy="6572296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مستطيل 7"/>
          <p:cNvSpPr/>
          <p:nvPr/>
        </p:nvSpPr>
        <p:spPr>
          <a:xfrm>
            <a:off x="5786446" y="3000372"/>
            <a:ext cx="3214710" cy="21431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/>
            <a:endParaRPr lang="en-US" dirty="0"/>
          </a:p>
        </p:txBody>
      </p:sp>
      <p:sp>
        <p:nvSpPr>
          <p:cNvPr id="9" name="مستطيل 8"/>
          <p:cNvSpPr/>
          <p:nvPr/>
        </p:nvSpPr>
        <p:spPr>
          <a:xfrm>
            <a:off x="1000100" y="3000372"/>
            <a:ext cx="4435996" cy="302091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>
              <a:spcAft>
                <a:spcPts val="0"/>
              </a:spcAft>
              <a:tabLst>
                <a:tab pos="2743200" algn="ctr"/>
                <a:tab pos="5486400" algn="r"/>
                <a:tab pos="457200" algn="l"/>
              </a:tabLst>
            </a:pPr>
            <a:endParaRPr lang="en-US" dirty="0">
              <a:latin typeface="Times New Roman"/>
              <a:ea typeface="Times New Roman"/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6072198" y="3143248"/>
            <a:ext cx="2857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r" rtl="1">
              <a:buAutoNum type="arabicParenR"/>
            </a:pPr>
            <a:r>
              <a:rPr lang="ar-SA" sz="2000" b="1" dirty="0" smtClean="0">
                <a:solidFill>
                  <a:schemeClr val="accent2">
                    <a:lumMod val="75000"/>
                  </a:schemeClr>
                </a:solidFill>
              </a:rPr>
              <a:t>قيد </a:t>
            </a:r>
            <a:r>
              <a:rPr lang="ar-SA" sz="2000" b="1" dirty="0">
                <a:solidFill>
                  <a:schemeClr val="accent2">
                    <a:lumMod val="75000"/>
                  </a:schemeClr>
                </a:solidFill>
              </a:rPr>
              <a:t>عند شراء </a:t>
            </a:r>
            <a:r>
              <a:rPr lang="ar-SA" sz="2000" b="1" dirty="0" smtClean="0">
                <a:solidFill>
                  <a:schemeClr val="accent2">
                    <a:lumMod val="75000"/>
                  </a:schemeClr>
                </a:solidFill>
              </a:rPr>
              <a:t>المواد</a:t>
            </a: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5786446" y="3714752"/>
            <a:ext cx="321471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××× من </a:t>
            </a:r>
            <a:r>
              <a:rPr kumimoji="0" lang="ar-SA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حـ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مراقبة المواد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	××× إلى حـ/ الموردين ( عندما يكون 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	الشراء بالأجل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)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أو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حـ / البنك( عندما يكون الشراء نقدا </a:t>
            </a:r>
            <a:r>
              <a:rPr lang="ar-SA" b="1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		أو </a:t>
            </a:r>
            <a:r>
              <a:rPr lang="ar-SA" b="1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بشيكات</a:t>
            </a:r>
            <a:r>
              <a:rPr lang="en-US" b="1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</a:t>
            </a:r>
          </a:p>
        </p:txBody>
      </p:sp>
      <p:sp>
        <p:nvSpPr>
          <p:cNvPr id="12" name="مربع نص 11"/>
          <p:cNvSpPr txBox="1"/>
          <p:nvPr/>
        </p:nvSpPr>
        <p:spPr>
          <a:xfrm>
            <a:off x="1500166" y="3214686"/>
            <a:ext cx="36433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2000" b="1" dirty="0">
                <a:solidFill>
                  <a:schemeClr val="accent2">
                    <a:lumMod val="75000"/>
                  </a:schemeClr>
                </a:solidFill>
              </a:rPr>
              <a:t>2). قيد عند صرف المواد للإنتاج:</a:t>
            </a:r>
            <a:endParaRPr lang="en-US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899592" y="3643315"/>
            <a:ext cx="4529664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rtl="1">
              <a:spcAft>
                <a:spcPts val="0"/>
              </a:spcAft>
              <a:tabLst>
                <a:tab pos="2743200" algn="ctr"/>
                <a:tab pos="5486400" algn="r"/>
                <a:tab pos="457200" algn="l"/>
              </a:tabLst>
            </a:pPr>
            <a:r>
              <a:rPr lang="ar-SA" dirty="0">
                <a:latin typeface="Times New Roman"/>
                <a:ea typeface="Times New Roman"/>
                <a:cs typeface="Traditional Arabic"/>
              </a:rPr>
              <a:t> </a:t>
            </a:r>
            <a:r>
              <a:rPr lang="ar-SA" dirty="0" smtClean="0">
                <a:latin typeface="Times New Roman"/>
                <a:ea typeface="Times New Roman"/>
                <a:cs typeface="Traditional Arabic"/>
              </a:rPr>
              <a:t>         </a:t>
            </a:r>
            <a:r>
              <a:rPr lang="ar-SA" b="1" dirty="0" smtClean="0">
                <a:latin typeface="Times New Roman"/>
                <a:ea typeface="Times New Roman"/>
                <a:cs typeface="Traditional Arabic"/>
              </a:rPr>
              <a:t>من مذكورين </a:t>
            </a:r>
            <a:endParaRPr lang="en-US" b="1" dirty="0" smtClean="0">
              <a:latin typeface="Times New Roman"/>
              <a:ea typeface="Times New Roman"/>
            </a:endParaRPr>
          </a:p>
          <a:p>
            <a:pPr algn="r" rtl="1">
              <a:spcAft>
                <a:spcPts val="0"/>
              </a:spcAft>
              <a:tabLst>
                <a:tab pos="2743200" algn="ctr"/>
                <a:tab pos="5486400" algn="r"/>
                <a:tab pos="457200" algn="l"/>
              </a:tabLst>
            </a:pPr>
            <a:r>
              <a:rPr lang="ar-SA" b="1" dirty="0" smtClean="0">
                <a:latin typeface="Times New Roman"/>
                <a:ea typeface="Times New Roman"/>
                <a:cs typeface="Traditional Arabic"/>
              </a:rPr>
              <a:t>××× حـ/ مراقبة تكاليف الإنتاج تحت التشغيل المرحلة أ (المواد </a:t>
            </a:r>
            <a:r>
              <a:rPr lang="ar-SA" b="1" dirty="0" smtClean="0">
                <a:latin typeface="Times New Roman"/>
                <a:ea typeface="Times New Roman"/>
                <a:cs typeface="Traditional Arabic"/>
              </a:rPr>
              <a:t>                   	المباشرة مرحلة </a:t>
            </a:r>
            <a:r>
              <a:rPr lang="ar-SA" b="1" dirty="0" smtClean="0">
                <a:latin typeface="Times New Roman"/>
                <a:ea typeface="Times New Roman"/>
                <a:cs typeface="Traditional Arabic"/>
              </a:rPr>
              <a:t>أ)    </a:t>
            </a:r>
            <a:endParaRPr lang="en-US" b="1" dirty="0" smtClean="0">
              <a:latin typeface="Times New Roman"/>
              <a:ea typeface="Times New Roman"/>
            </a:endParaRPr>
          </a:p>
          <a:p>
            <a:pPr algn="r" rtl="1">
              <a:spcAft>
                <a:spcPts val="0"/>
              </a:spcAft>
              <a:tabLst>
                <a:tab pos="2743200" algn="ctr"/>
                <a:tab pos="5486400" algn="r"/>
                <a:tab pos="457200" algn="l"/>
              </a:tabLst>
            </a:pPr>
            <a:r>
              <a:rPr lang="ar-SA" b="1" dirty="0" smtClean="0">
                <a:latin typeface="Times New Roman"/>
                <a:ea typeface="Times New Roman"/>
                <a:cs typeface="Traditional Arabic"/>
              </a:rPr>
              <a:t>××× حـ/ مراقبة تكاليف الإنتاج تحت التشغيل المرحلة ب (المواد </a:t>
            </a:r>
            <a:r>
              <a:rPr lang="ar-SA" b="1" dirty="0" smtClean="0">
                <a:latin typeface="Times New Roman"/>
                <a:ea typeface="Times New Roman"/>
                <a:cs typeface="Traditional Arabic"/>
              </a:rPr>
              <a:t>	المباشرة مرحلة </a:t>
            </a:r>
            <a:r>
              <a:rPr lang="ar-SA" b="1" dirty="0" smtClean="0">
                <a:latin typeface="Times New Roman"/>
                <a:ea typeface="Times New Roman"/>
                <a:cs typeface="Traditional Arabic"/>
              </a:rPr>
              <a:t>ب)                   </a:t>
            </a:r>
            <a:endParaRPr lang="en-US" b="1" dirty="0" smtClean="0">
              <a:latin typeface="Times New Roman"/>
              <a:ea typeface="Times New Roman"/>
            </a:endParaRPr>
          </a:p>
          <a:p>
            <a:pPr algn="r" rtl="1">
              <a:spcAft>
                <a:spcPts val="0"/>
              </a:spcAft>
              <a:tabLst>
                <a:tab pos="2743200" algn="ctr"/>
                <a:tab pos="5486400" algn="r"/>
                <a:tab pos="457200" algn="l"/>
              </a:tabLst>
            </a:pPr>
            <a:r>
              <a:rPr lang="ar-SA" b="1" dirty="0" smtClean="0">
                <a:latin typeface="Times New Roman"/>
                <a:ea typeface="Times New Roman"/>
                <a:cs typeface="Traditional Arabic"/>
              </a:rPr>
              <a:t> </a:t>
            </a:r>
            <a:r>
              <a:rPr lang="ar-SA" b="1" dirty="0" smtClean="0">
                <a:latin typeface="Times New Roman"/>
                <a:ea typeface="Times New Roman"/>
                <a:cs typeface="Traditional Arabic"/>
              </a:rPr>
              <a:t>××× </a:t>
            </a:r>
            <a:r>
              <a:rPr lang="ar-SA" b="1" dirty="0" smtClean="0">
                <a:latin typeface="Times New Roman"/>
                <a:ea typeface="Times New Roman"/>
                <a:cs typeface="Traditional Arabic"/>
              </a:rPr>
              <a:t>حـ/ مراقبة تكاليف صناعية غير مباشرة (المواد الغير  مباشرة)    </a:t>
            </a:r>
            <a:endParaRPr lang="en-US" b="1" dirty="0" smtClean="0">
              <a:latin typeface="Times New Roman"/>
              <a:ea typeface="Times New Roman"/>
            </a:endParaRPr>
          </a:p>
          <a:p>
            <a:pPr algn="r" rtl="1" fontAlgn="base">
              <a:spcBef>
                <a:spcPct val="0"/>
              </a:spcBef>
              <a:spcAft>
                <a:spcPct val="0"/>
              </a:spcAft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		××× إلى </a:t>
            </a:r>
            <a:r>
              <a:rPr kumimoji="0" lang="ar-SA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حـ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/ مراقبة المواد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 </a:t>
            </a:r>
            <a:endParaRPr lang="en-US" b="1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ar-SA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54032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/>
              <a:t>محاسبة تكلفة المراحل الإنتاجية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00100" y="1000108"/>
            <a:ext cx="8001056" cy="5643602"/>
          </a:xfrm>
        </p:spPr>
        <p:txBody>
          <a:bodyPr/>
          <a:lstStyle/>
          <a:p>
            <a:pPr algn="ctr">
              <a:buNone/>
            </a:pP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  <a:cs typeface="Traditional Arabic"/>
              </a:rPr>
              <a:t>2). محاسبة الأجور ( قيدين)</a:t>
            </a:r>
            <a:endParaRPr lang="en-US" sz="2400" b="1" dirty="0" smtClean="0">
              <a:solidFill>
                <a:schemeClr val="accent1">
                  <a:lumMod val="75000"/>
                </a:schemeClr>
              </a:solidFill>
              <a:latin typeface="Times New Roman"/>
              <a:ea typeface="Times New Roman"/>
              <a:cs typeface="Traditional Arabic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قوس كبير أيمن 3"/>
          <p:cNvSpPr/>
          <p:nvPr/>
        </p:nvSpPr>
        <p:spPr>
          <a:xfrm rot="16200000">
            <a:off x="4679157" y="-1607379"/>
            <a:ext cx="571504" cy="6643734"/>
          </a:xfrm>
          <a:prstGeom prst="rightBrace">
            <a:avLst>
              <a:gd name="adj1" fmla="val 15497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مستطيل 4"/>
          <p:cNvSpPr/>
          <p:nvPr/>
        </p:nvSpPr>
        <p:spPr>
          <a:xfrm>
            <a:off x="5286380" y="2214554"/>
            <a:ext cx="3643338" cy="18573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مربع نص 5"/>
          <p:cNvSpPr txBox="1"/>
          <p:nvPr/>
        </p:nvSpPr>
        <p:spPr>
          <a:xfrm>
            <a:off x="5286380" y="2214554"/>
            <a:ext cx="36433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b="1" dirty="0" smtClean="0">
                <a:solidFill>
                  <a:schemeClr val="accent2">
                    <a:lumMod val="75000"/>
                  </a:schemeClr>
                </a:solidFill>
              </a:rPr>
              <a:t>1</a:t>
            </a:r>
            <a:r>
              <a:rPr lang="ar-SA" sz="2000" b="1" dirty="0" smtClean="0">
                <a:solidFill>
                  <a:schemeClr val="accent2">
                    <a:lumMod val="75000"/>
                  </a:schemeClr>
                </a:solidFill>
              </a:rPr>
              <a:t>) قيد </a:t>
            </a:r>
            <a:r>
              <a:rPr lang="ar-SA" sz="2000" b="1" dirty="0">
                <a:solidFill>
                  <a:schemeClr val="accent2">
                    <a:lumMod val="75000"/>
                  </a:schemeClr>
                </a:solidFill>
              </a:rPr>
              <a:t>إثبات صرف الرواتب </a:t>
            </a:r>
            <a:r>
              <a:rPr lang="ar-SA" sz="2000" b="1" dirty="0" err="1">
                <a:solidFill>
                  <a:schemeClr val="accent2">
                    <a:lumMod val="75000"/>
                  </a:schemeClr>
                </a:solidFill>
              </a:rPr>
              <a:t>و</a:t>
            </a:r>
            <a:r>
              <a:rPr lang="ar-SA" sz="2000" b="1" dirty="0">
                <a:solidFill>
                  <a:schemeClr val="accent2">
                    <a:lumMod val="75000"/>
                  </a:schemeClr>
                </a:solidFill>
              </a:rPr>
              <a:t> الأجور</a:t>
            </a:r>
            <a:endParaRPr lang="en-US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5286380" y="2571744"/>
            <a:ext cx="364330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××× من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حـ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مصاريف الرواتب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و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الأجور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      إلى مذكورين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×××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حـ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/ النقدية ( المبلغ الذي سدد للعاملين نقدا)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×××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حـ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/ أجور مستحقة (مبلغ الأجور الغير مسددة)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×××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حـ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المؤسسة العامة للتأمينات الاجتماعية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1043608" y="4143380"/>
            <a:ext cx="5832648" cy="252598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مربع نص 8"/>
          <p:cNvSpPr txBox="1"/>
          <p:nvPr/>
        </p:nvSpPr>
        <p:spPr>
          <a:xfrm>
            <a:off x="1187624" y="4149080"/>
            <a:ext cx="560123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rtl="1"/>
            <a:r>
              <a:rPr lang="ar-SA" sz="2000" b="1" dirty="0" smtClean="0">
                <a:solidFill>
                  <a:schemeClr val="accent2">
                    <a:lumMod val="75000"/>
                  </a:schemeClr>
                </a:solidFill>
              </a:rPr>
              <a:t>2) قيد تحميل الأجور (</a:t>
            </a:r>
            <a:r>
              <a:rPr lang="ar-SA" sz="1400" b="1" dirty="0" smtClean="0"/>
              <a:t>لدينا مرحلتين </a:t>
            </a:r>
            <a:r>
              <a:rPr lang="ar-SA" sz="1400" b="1" dirty="0" err="1" smtClean="0"/>
              <a:t>أ</a:t>
            </a:r>
            <a:r>
              <a:rPr lang="ar-SA" sz="1400" b="1" dirty="0" smtClean="0"/>
              <a:t> و </a:t>
            </a:r>
            <a:r>
              <a:rPr lang="ar-SA" sz="1400" b="1" dirty="0" err="1" smtClean="0"/>
              <a:t>ب</a:t>
            </a:r>
            <a:r>
              <a:rPr lang="ar-SA" sz="1400" b="1" dirty="0" smtClean="0"/>
              <a:t>)</a:t>
            </a:r>
            <a:endParaRPr lang="ar-SA" b="1" dirty="0" smtClean="0"/>
          </a:p>
          <a:p>
            <a:pPr algn="r" rtl="1"/>
            <a:r>
              <a:rPr lang="ar-SA" b="1" dirty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	</a:t>
            </a:r>
            <a:r>
              <a:rPr lang="ar-SA" b="1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	</a:t>
            </a:r>
          </a:p>
          <a:p>
            <a:pPr algn="r" rtl="1"/>
            <a:r>
              <a:rPr lang="ar-SA" b="1" dirty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	</a:t>
            </a:r>
            <a:r>
              <a:rPr lang="ar-SA" b="1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	</a:t>
            </a:r>
            <a:r>
              <a:rPr lang="ar-SA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من </a:t>
            </a:r>
            <a:r>
              <a:rPr lang="ar-SA" dirty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م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ذكورين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</a:t>
            </a:r>
          </a:p>
          <a:p>
            <a:pPr algn="r" rtl="1"/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××× 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حـ / مراقبة</a:t>
            </a:r>
            <a:r>
              <a:rPr kumimoji="0" lang="ar-SA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تكاليف الإنتاج تحت التشغيل مرحلة أ ( الأجور المباشرة مرحلة </a:t>
            </a:r>
            <a:r>
              <a:rPr kumimoji="0" lang="ar-SA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أ </a:t>
            </a:r>
            <a:endParaRPr kumimoji="0" lang="ar-SA" b="0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 algn="r" rtl="1"/>
            <a:r>
              <a:rPr lang="ar-SA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××× حـ / مراقبة تكاليف الإنتاج تحت التشغيل مرحلة ب ( الأجور المباشرة مرحلة </a:t>
            </a:r>
            <a:r>
              <a:rPr lang="ar-SA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ب)</a:t>
            </a:r>
            <a:endParaRPr lang="ar-SA" dirty="0" smtClean="0"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 algn="r" rtl="1"/>
            <a:r>
              <a:rPr kumimoji="0" lang="ar-SA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××× </a:t>
            </a:r>
            <a:r>
              <a:rPr kumimoji="0" lang="ar-SA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حـ</a:t>
            </a:r>
            <a:r>
              <a:rPr kumimoji="0" lang="ar-SA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مراقبة تكاليف صناعية غير مباشرة ( الأجور الغير مباشرة) </a:t>
            </a:r>
          </a:p>
          <a:p>
            <a:pPr algn="r" rtl="1"/>
            <a:r>
              <a:rPr lang="ar-SA" dirty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	</a:t>
            </a:r>
            <a:r>
              <a:rPr lang="ar-SA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××× إلى </a:t>
            </a:r>
            <a:r>
              <a:rPr lang="ar-SA" dirty="0" err="1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حـ</a:t>
            </a:r>
            <a:r>
              <a:rPr lang="ar-SA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مراقبة  الرواتب الأجور</a:t>
            </a:r>
            <a:endParaRPr kumimoji="0" 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582594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/>
              <a:t>محاسبة تكلفة المراحل الإنتاجية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14414" y="1000108"/>
            <a:ext cx="7719274" cy="5500726"/>
          </a:xfrm>
        </p:spPr>
        <p:txBody>
          <a:bodyPr/>
          <a:lstStyle/>
          <a:p>
            <a:pPr algn="ctr">
              <a:buNone/>
            </a:pP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</a:rPr>
              <a:t>3</a:t>
            </a: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  <a:cs typeface="Traditional Arabic"/>
              </a:rPr>
              <a:t>). المصاريف الصناعية غير المباشرة الأخرى </a:t>
            </a:r>
          </a:p>
          <a:p>
            <a:pPr algn="ctr">
              <a:buNone/>
            </a:pPr>
            <a:endParaRPr lang="en-US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sz="2400" b="1" dirty="0" smtClean="0">
              <a:solidFill>
                <a:schemeClr val="accent1">
                  <a:lumMod val="75000"/>
                </a:schemeClr>
              </a:solidFill>
              <a:latin typeface="Times New Roman"/>
              <a:ea typeface="Times New Roman"/>
              <a:cs typeface="Traditional Arabic"/>
            </a:endParaRPr>
          </a:p>
        </p:txBody>
      </p:sp>
      <p:sp>
        <p:nvSpPr>
          <p:cNvPr id="4" name="مستطيل 3"/>
          <p:cNvSpPr/>
          <p:nvPr/>
        </p:nvSpPr>
        <p:spPr>
          <a:xfrm>
            <a:off x="2714612" y="1643050"/>
            <a:ext cx="4429156" cy="10001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2714612" y="1785926"/>
          <a:ext cx="4357718" cy="609600"/>
        </p:xfrm>
        <a:graphic>
          <a:graphicData uri="http://schemas.openxmlformats.org/drawingml/2006/table">
            <a:tbl>
              <a:tblPr/>
              <a:tblGrid>
                <a:gridCol w="4357718"/>
              </a:tblGrid>
              <a:tr h="0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Traditional Arabic"/>
                        </a:rPr>
                        <a:t>××××× من </a:t>
                      </a:r>
                      <a:r>
                        <a:rPr lang="ar-SA" sz="2000" dirty="0" err="1" smtClean="0">
                          <a:latin typeface="Times New Roman"/>
                          <a:ea typeface="Times New Roman"/>
                          <a:cs typeface="Traditional Arabic"/>
                        </a:rPr>
                        <a:t>حـ</a:t>
                      </a:r>
                      <a:r>
                        <a:rPr lang="ar-SA" sz="2000" dirty="0" smtClean="0">
                          <a:latin typeface="Times New Roman"/>
                          <a:ea typeface="Times New Roman"/>
                          <a:cs typeface="Traditional Arabic"/>
                        </a:rPr>
                        <a:t>/ </a:t>
                      </a:r>
                      <a:r>
                        <a:rPr lang="ar-SA" sz="2000" dirty="0">
                          <a:latin typeface="Times New Roman"/>
                          <a:ea typeface="Times New Roman"/>
                          <a:cs typeface="Traditional Arabic"/>
                        </a:rPr>
                        <a:t>مراقبة المصاريف الصناعية غير المباشرة</a:t>
                      </a:r>
                      <a:endParaRPr lang="en-US" sz="2000" dirty="0"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2000" dirty="0">
                          <a:latin typeface="Times New Roman"/>
                          <a:ea typeface="Times New Roman"/>
                          <a:cs typeface="Traditional Arabic"/>
                        </a:rPr>
                        <a:t>         ×××× إلى </a:t>
                      </a:r>
                      <a:r>
                        <a:rPr lang="ar-SA" sz="2000" dirty="0" err="1" smtClean="0">
                          <a:latin typeface="Times New Roman"/>
                          <a:ea typeface="Times New Roman"/>
                          <a:cs typeface="Traditional Arabic"/>
                        </a:rPr>
                        <a:t>حـ</a:t>
                      </a:r>
                      <a:r>
                        <a:rPr lang="ar-SA" sz="2000" dirty="0" smtClean="0">
                          <a:latin typeface="Times New Roman"/>
                          <a:ea typeface="Times New Roman"/>
                          <a:cs typeface="Traditional Arabic"/>
                        </a:rPr>
                        <a:t>/ </a:t>
                      </a:r>
                      <a:r>
                        <a:rPr lang="ar-SA" sz="2000" dirty="0">
                          <a:latin typeface="Times New Roman"/>
                          <a:ea typeface="Times New Roman"/>
                          <a:cs typeface="Traditional Arabic"/>
                        </a:rPr>
                        <a:t>البنك </a:t>
                      </a:r>
                      <a:endParaRPr lang="en-US" sz="200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cxnSp>
        <p:nvCxnSpPr>
          <p:cNvPr id="7" name="رابط مستقيم 6"/>
          <p:cNvCxnSpPr/>
          <p:nvPr/>
        </p:nvCxnSpPr>
        <p:spPr>
          <a:xfrm rot="5400000">
            <a:off x="4929190" y="1571612"/>
            <a:ext cx="28575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مستطيل 7"/>
          <p:cNvSpPr/>
          <p:nvPr/>
        </p:nvSpPr>
        <p:spPr>
          <a:xfrm>
            <a:off x="1357290" y="3071810"/>
            <a:ext cx="73581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/>
            <a:r>
              <a:rPr lang="ar-SA" sz="2400" b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  <a:cs typeface="Traditional Arabic"/>
              </a:rPr>
              <a:t>4). توزيع  المصاريف الصناعية الغير مباشرة الفعلية على المراحل الإنتاجية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Times New Roman"/>
              <a:ea typeface="Times New Roman"/>
              <a:cs typeface="Traditional Arabic"/>
            </a:endParaRPr>
          </a:p>
        </p:txBody>
      </p:sp>
      <p:cxnSp>
        <p:nvCxnSpPr>
          <p:cNvPr id="9" name="رابط مستقيم 8"/>
          <p:cNvCxnSpPr/>
          <p:nvPr/>
        </p:nvCxnSpPr>
        <p:spPr>
          <a:xfrm rot="5400000">
            <a:off x="4751389" y="3678239"/>
            <a:ext cx="500066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مستطيل 9"/>
          <p:cNvSpPr/>
          <p:nvPr/>
        </p:nvSpPr>
        <p:spPr>
          <a:xfrm>
            <a:off x="1714480" y="4000504"/>
            <a:ext cx="6643734" cy="207170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جدول 10"/>
          <p:cNvGraphicFramePr>
            <a:graphicFrameLocks noGrp="1"/>
          </p:cNvGraphicFramePr>
          <p:nvPr/>
        </p:nvGraphicFramePr>
        <p:xfrm>
          <a:off x="1785918" y="4071942"/>
          <a:ext cx="6500858" cy="2000264"/>
        </p:xfrm>
        <a:graphic>
          <a:graphicData uri="http://schemas.openxmlformats.org/drawingml/2006/table">
            <a:tbl>
              <a:tblPr/>
              <a:tblGrid>
                <a:gridCol w="6500858"/>
              </a:tblGrid>
              <a:tr h="2000264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1800" dirty="0" smtClean="0">
                          <a:latin typeface="Times New Roman"/>
                          <a:ea typeface="Times New Roman"/>
                          <a:cs typeface="Traditional Arabic"/>
                        </a:rPr>
                        <a:t>1- يتم </a:t>
                      </a: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تجميع المصاريف الصناعية الغير مباشرة ( مواد غير مباشرة+ أجور غير مباشرة + المصاريف الصناعية الغير مباشرة أخرى متنوعة)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1800" dirty="0" smtClean="0">
                          <a:latin typeface="Times New Roman"/>
                          <a:ea typeface="Times New Roman"/>
                          <a:cs typeface="Traditional Arabic"/>
                        </a:rPr>
                        <a:t>2- يتم </a:t>
                      </a: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توزيع هذه التكاليف على المراحل حسب معدل معين ( حسب ما هو في السؤال) يكون </a:t>
                      </a:r>
                      <a:endParaRPr lang="ar-SA" sz="2000" b="1" dirty="0" smtClean="0">
                        <a:latin typeface="Times New Roman"/>
                        <a:ea typeface="Times New Roman"/>
                        <a:cs typeface="Traditional Arabic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2000" b="1" dirty="0" smtClean="0">
                          <a:latin typeface="Times New Roman"/>
                          <a:ea typeface="Times New Roman"/>
                          <a:cs typeface="Traditional Arabic"/>
                        </a:rPr>
                        <a:t>القيد</a:t>
                      </a:r>
                      <a:r>
                        <a:rPr lang="ar-SA" sz="2000" b="1" dirty="0">
                          <a:latin typeface="Times New Roman"/>
                          <a:ea typeface="Times New Roman"/>
                          <a:cs typeface="Traditional Arabic"/>
                        </a:rPr>
                        <a:t>: </a:t>
                      </a:r>
                      <a:endParaRPr lang="en-US" sz="2000" dirty="0"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××××× من </a:t>
                      </a:r>
                      <a:r>
                        <a:rPr lang="ar-SA" sz="1800" dirty="0" err="1" smtClean="0">
                          <a:latin typeface="Times New Roman"/>
                          <a:ea typeface="Times New Roman"/>
                          <a:cs typeface="Traditional Arabic"/>
                        </a:rPr>
                        <a:t>حـ</a:t>
                      </a:r>
                      <a:r>
                        <a:rPr lang="ar-SA" sz="1800" dirty="0" smtClean="0">
                          <a:latin typeface="Times New Roman"/>
                          <a:ea typeface="Times New Roman"/>
                          <a:cs typeface="Traditional Arabic"/>
                        </a:rPr>
                        <a:t>/ </a:t>
                      </a: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مراقبة تكاليف إنتاج تحت التشغيل ( مرحلة </a:t>
                      </a:r>
                      <a:r>
                        <a:rPr lang="ar-SA" sz="1800" dirty="0" err="1">
                          <a:latin typeface="Times New Roman"/>
                          <a:ea typeface="Times New Roman"/>
                          <a:cs typeface="Traditional Arabic"/>
                        </a:rPr>
                        <a:t>أ</a:t>
                      </a: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)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×××××  من </a:t>
                      </a:r>
                      <a:r>
                        <a:rPr lang="ar-SA" sz="1800" dirty="0" err="1" smtClean="0">
                          <a:latin typeface="Times New Roman"/>
                          <a:ea typeface="Times New Roman"/>
                          <a:cs typeface="Traditional Arabic"/>
                        </a:rPr>
                        <a:t>حـ</a:t>
                      </a:r>
                      <a:r>
                        <a:rPr lang="ar-SA" sz="1800" dirty="0" smtClean="0">
                          <a:latin typeface="Times New Roman"/>
                          <a:ea typeface="Times New Roman"/>
                          <a:cs typeface="Traditional Arabic"/>
                        </a:rPr>
                        <a:t>/ </a:t>
                      </a: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مراقبة تكاليف إنتاج تحت التشغيل (مرحلة </a:t>
                      </a:r>
                      <a:r>
                        <a:rPr lang="ar-SA" sz="1800" dirty="0" err="1">
                          <a:latin typeface="Times New Roman"/>
                          <a:ea typeface="Times New Roman"/>
                          <a:cs typeface="Traditional Arabic"/>
                        </a:rPr>
                        <a:t>ب</a:t>
                      </a:r>
                      <a:r>
                        <a:rPr lang="ar-SA" sz="1800" dirty="0" smtClean="0">
                          <a:latin typeface="Times New Roman"/>
                          <a:ea typeface="Times New Roman"/>
                          <a:cs typeface="Traditional Arabic"/>
                        </a:rPr>
                        <a:t>)</a:t>
                      </a:r>
                    </a:p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                        إلى </a:t>
                      </a:r>
                      <a:r>
                        <a:rPr kumimoji="0" lang="ar-SA" sz="1800" kern="12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حـ</a:t>
                      </a:r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/ مراقبة المصاريف الصناعية الغير مباشرة </a:t>
                      </a:r>
                      <a:endParaRPr kumimoji="0" lang="en-US" sz="18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54032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/>
              <a:t>محاسبة تكلفة المراحل الإنتاجية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1538" y="928670"/>
            <a:ext cx="7862150" cy="5643602"/>
          </a:xfrm>
        </p:spPr>
        <p:txBody>
          <a:bodyPr/>
          <a:lstStyle/>
          <a:p>
            <a:pPr algn="ctr">
              <a:buNone/>
            </a:pPr>
            <a:r>
              <a:rPr lang="ar-SA" sz="2000" b="1" dirty="0" smtClean="0">
                <a:solidFill>
                  <a:schemeClr val="accent1">
                    <a:lumMod val="75000"/>
                  </a:schemeClr>
                </a:solidFill>
              </a:rPr>
              <a:t>5</a:t>
            </a: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  <a:cs typeface="Traditional Arabic"/>
              </a:rPr>
              <a:t>). إثبات تكلفة الإنتاج التام في المرحلة الأولى</a:t>
            </a:r>
            <a:endParaRPr lang="en-US" sz="2400" b="1" dirty="0" smtClean="0">
              <a:solidFill>
                <a:schemeClr val="accent1">
                  <a:lumMod val="75000"/>
                </a:schemeClr>
              </a:solidFill>
              <a:latin typeface="Times New Roman"/>
              <a:ea typeface="Times New Roman"/>
              <a:cs typeface="Traditional Arabic"/>
            </a:endParaRPr>
          </a:p>
          <a:p>
            <a:endParaRPr lang="ar-SA" sz="2400" b="1" dirty="0" smtClean="0">
              <a:solidFill>
                <a:schemeClr val="accent1">
                  <a:lumMod val="75000"/>
                </a:schemeClr>
              </a:solidFill>
              <a:latin typeface="Times New Roman"/>
              <a:cs typeface="Traditional Arabic"/>
            </a:endParaRPr>
          </a:p>
          <a:p>
            <a:endParaRPr lang="ar-SA" sz="2400" b="1" dirty="0" smtClean="0">
              <a:solidFill>
                <a:schemeClr val="accent1">
                  <a:lumMod val="75000"/>
                </a:schemeClr>
              </a:solidFill>
              <a:latin typeface="Times New Roman"/>
              <a:cs typeface="Traditional Arabic"/>
            </a:endParaRPr>
          </a:p>
          <a:p>
            <a:endParaRPr lang="ar-SA" sz="2400" b="1" dirty="0" smtClean="0">
              <a:solidFill>
                <a:schemeClr val="accent1">
                  <a:lumMod val="75000"/>
                </a:schemeClr>
              </a:solidFill>
              <a:latin typeface="Times New Roman"/>
              <a:cs typeface="Traditional Arabic"/>
            </a:endParaRPr>
          </a:p>
          <a:p>
            <a:endParaRPr lang="ar-SA" sz="2400" b="1" dirty="0" smtClean="0">
              <a:solidFill>
                <a:schemeClr val="accent1">
                  <a:lumMod val="75000"/>
                </a:schemeClr>
              </a:solidFill>
              <a:latin typeface="Times New Roman"/>
              <a:cs typeface="Traditional Arabic"/>
            </a:endParaRPr>
          </a:p>
          <a:p>
            <a:pPr algn="ctr">
              <a:buNone/>
            </a:pP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  <a:cs typeface="Traditional Arabic"/>
              </a:rPr>
              <a:t>6). إثبات تكلفة الإنتاج التام في المرحلة الثانية (الأخيرة) </a:t>
            </a:r>
            <a:r>
              <a:rPr lang="ar-SA" sz="2400" b="1" dirty="0" err="1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  <a:cs typeface="Traditional Arabic"/>
              </a:rPr>
              <a:t>و</a:t>
            </a: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  <a:cs typeface="Traditional Arabic"/>
              </a:rPr>
              <a:t> المحول للإنتاج التام</a:t>
            </a:r>
            <a:endParaRPr lang="en-US" sz="2400" b="1" dirty="0" smtClean="0">
              <a:solidFill>
                <a:schemeClr val="accent1">
                  <a:lumMod val="75000"/>
                </a:schemeClr>
              </a:solidFill>
              <a:latin typeface="Times New Roman"/>
              <a:ea typeface="Times New Roman"/>
              <a:cs typeface="Traditional Arabic"/>
            </a:endParaRPr>
          </a:p>
        </p:txBody>
      </p:sp>
      <p:cxnSp>
        <p:nvCxnSpPr>
          <p:cNvPr id="5" name="رابط مستقيم 4"/>
          <p:cNvCxnSpPr/>
          <p:nvPr/>
        </p:nvCxnSpPr>
        <p:spPr>
          <a:xfrm rot="5400000">
            <a:off x="5001422" y="1427942"/>
            <a:ext cx="28575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مستطيل 5"/>
          <p:cNvSpPr/>
          <p:nvPr/>
        </p:nvSpPr>
        <p:spPr>
          <a:xfrm>
            <a:off x="1214414" y="1643050"/>
            <a:ext cx="7643866" cy="150019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جدول 7"/>
          <p:cNvGraphicFramePr>
            <a:graphicFrameLocks noGrp="1"/>
          </p:cNvGraphicFramePr>
          <p:nvPr/>
        </p:nvGraphicFramePr>
        <p:xfrm>
          <a:off x="1214414" y="1714488"/>
          <a:ext cx="7596198" cy="1371600"/>
        </p:xfrm>
        <a:graphic>
          <a:graphicData uri="http://schemas.openxmlformats.org/drawingml/2006/table">
            <a:tbl>
              <a:tblPr/>
              <a:tblGrid>
                <a:gridCol w="7596198"/>
              </a:tblGrid>
              <a:tr h="0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Traditional Arabic"/>
                        </a:rPr>
                        <a:t>أن الإنتاج التام بأي مرحلة ماعدا المرحلة الأخيرة يعتبر مادة خام للمرحلة التالية، </a:t>
                      </a:r>
                      <a:r>
                        <a:rPr lang="ar-SA" sz="1800" b="1" dirty="0" err="1">
                          <a:latin typeface="Times New Roman"/>
                          <a:ea typeface="Times New Roman"/>
                          <a:cs typeface="Traditional Arabic"/>
                        </a:rPr>
                        <a:t>و</a:t>
                      </a:r>
                      <a:r>
                        <a:rPr lang="ar-SA" sz="1800" b="1" dirty="0">
                          <a:latin typeface="Times New Roman"/>
                          <a:ea typeface="Times New Roman"/>
                          <a:cs typeface="Traditional Arabic"/>
                        </a:rPr>
                        <a:t> بالتالي يتم نقل تكلفته إلى المرحلة التالية بالقيد التالي: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××××× من </a:t>
                      </a:r>
                      <a:r>
                        <a:rPr lang="ar-SA" sz="1800" dirty="0" err="1" smtClean="0">
                          <a:latin typeface="Times New Roman"/>
                          <a:ea typeface="Times New Roman"/>
                          <a:cs typeface="Traditional Arabic"/>
                        </a:rPr>
                        <a:t>حـ</a:t>
                      </a:r>
                      <a:r>
                        <a:rPr lang="ar-SA" sz="1800" dirty="0" smtClean="0">
                          <a:latin typeface="Times New Roman"/>
                          <a:ea typeface="Times New Roman"/>
                          <a:cs typeface="Traditional Arabic"/>
                        </a:rPr>
                        <a:t>/ </a:t>
                      </a: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مراقبة تكاليف إنتاج تحت التشغيل (مرحلة </a:t>
                      </a:r>
                      <a:r>
                        <a:rPr lang="ar-SA" sz="1800" dirty="0" err="1">
                          <a:latin typeface="Times New Roman"/>
                          <a:ea typeface="Times New Roman"/>
                          <a:cs typeface="Traditional Arabic"/>
                        </a:rPr>
                        <a:t>ب</a:t>
                      </a: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)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  <a:tab pos="457200" algn="l"/>
                        </a:tabLst>
                        <a:defRPr/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          ××××× إلى </a:t>
                      </a:r>
                      <a:r>
                        <a:rPr lang="ar-SA" sz="1800" dirty="0" err="1" smtClean="0">
                          <a:latin typeface="Times New Roman"/>
                          <a:ea typeface="Times New Roman"/>
                          <a:cs typeface="Traditional Arabic"/>
                        </a:rPr>
                        <a:t>حـ</a:t>
                      </a:r>
                      <a:r>
                        <a:rPr lang="ar-SA" sz="1800" dirty="0" smtClean="0">
                          <a:latin typeface="Times New Roman"/>
                          <a:ea typeface="Times New Roman"/>
                          <a:cs typeface="Traditional Arabic"/>
                        </a:rPr>
                        <a:t>/ </a:t>
                      </a: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مراقبة تكاليف إنتاج تحت التشغيل (مرحلة </a:t>
                      </a:r>
                      <a:r>
                        <a:rPr lang="ar-SA" sz="1800" dirty="0" err="1">
                          <a:latin typeface="Times New Roman"/>
                          <a:ea typeface="Times New Roman"/>
                          <a:cs typeface="Traditional Arabic"/>
                        </a:rPr>
                        <a:t>أ</a:t>
                      </a:r>
                      <a:r>
                        <a:rPr lang="ar-SA" sz="1800" dirty="0" smtClean="0">
                          <a:latin typeface="Times New Roman"/>
                          <a:ea typeface="Times New Roman"/>
                          <a:cs typeface="Traditional Arabic"/>
                        </a:rPr>
                        <a:t>) </a:t>
                      </a: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743200" algn="ctr"/>
                          <a:tab pos="5486400" algn="r"/>
                          <a:tab pos="457200" algn="l"/>
                        </a:tabLst>
                        <a:defRPr/>
                      </a:pPr>
                      <a:r>
                        <a:rPr lang="ar-SA" sz="1800" dirty="0" smtClean="0">
                          <a:latin typeface="Times New Roman"/>
                          <a:ea typeface="Times New Roman"/>
                          <a:cs typeface="Traditional Arabic"/>
                        </a:rPr>
                        <a:t>و تتكرر هذه الإجراءات مع تكرر الأقسام أو المراحل</a:t>
                      </a:r>
                      <a:endParaRPr lang="en-US" sz="1600" dirty="0" smtClean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cxnSp>
        <p:nvCxnSpPr>
          <p:cNvPr id="12" name="رابط مستقيم 11"/>
          <p:cNvCxnSpPr/>
          <p:nvPr/>
        </p:nvCxnSpPr>
        <p:spPr>
          <a:xfrm rot="5400000">
            <a:off x="4858546" y="3642520"/>
            <a:ext cx="28575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مستطيل 12"/>
          <p:cNvSpPr/>
          <p:nvPr/>
        </p:nvSpPr>
        <p:spPr>
          <a:xfrm>
            <a:off x="1285852" y="3714752"/>
            <a:ext cx="7358114" cy="10001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4" name="جدول 13"/>
          <p:cNvGraphicFramePr>
            <a:graphicFrameLocks noGrp="1"/>
          </p:cNvGraphicFramePr>
          <p:nvPr/>
        </p:nvGraphicFramePr>
        <p:xfrm>
          <a:off x="2500298" y="3786190"/>
          <a:ext cx="6096000" cy="822960"/>
        </p:xfrm>
        <a:graphic>
          <a:graphicData uri="http://schemas.openxmlformats.org/drawingml/2006/table">
            <a:tbl>
              <a:tblPr/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Traditional Arabic"/>
                        </a:rPr>
                        <a:t>تنتقل تكلفة الإنتاج التام من القسم الأخير أو المرحلة الأخيرة إلى </a:t>
                      </a:r>
                      <a:r>
                        <a:rPr lang="ar-SA" sz="1800" b="1" dirty="0" err="1" smtClean="0">
                          <a:latin typeface="Times New Roman"/>
                          <a:ea typeface="Times New Roman"/>
                          <a:cs typeface="Traditional Arabic"/>
                        </a:rPr>
                        <a:t>حـ</a:t>
                      </a:r>
                      <a:r>
                        <a:rPr lang="ar-SA" sz="1800" b="1" dirty="0" smtClean="0">
                          <a:latin typeface="Times New Roman"/>
                          <a:ea typeface="Times New Roman"/>
                          <a:cs typeface="Traditional Arabic"/>
                        </a:rPr>
                        <a:t> </a:t>
                      </a:r>
                      <a:r>
                        <a:rPr lang="ar-SA" sz="1800" b="1" dirty="0">
                          <a:latin typeface="Times New Roman"/>
                          <a:ea typeface="Times New Roman"/>
                          <a:cs typeface="Traditional Arabic"/>
                        </a:rPr>
                        <a:t>/ مراقبة الإنتاج التام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××× من </a:t>
                      </a:r>
                      <a:r>
                        <a:rPr lang="ar-SA" sz="1800" dirty="0" err="1" smtClean="0">
                          <a:latin typeface="Times New Roman"/>
                          <a:ea typeface="Times New Roman"/>
                          <a:cs typeface="Traditional Arabic"/>
                        </a:rPr>
                        <a:t>حـ</a:t>
                      </a:r>
                      <a:r>
                        <a:rPr lang="ar-SA" sz="1800" dirty="0" smtClean="0">
                          <a:latin typeface="Times New Roman"/>
                          <a:ea typeface="Times New Roman"/>
                          <a:cs typeface="Traditional Arabic"/>
                        </a:rPr>
                        <a:t>/ </a:t>
                      </a: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مراقبة تكاليف الإنتاج التام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    ×××× إلى </a:t>
                      </a:r>
                      <a:r>
                        <a:rPr lang="ar-SA" sz="1800" dirty="0" err="1" smtClean="0">
                          <a:latin typeface="Times New Roman"/>
                          <a:ea typeface="Times New Roman"/>
                          <a:cs typeface="Traditional Arabic"/>
                        </a:rPr>
                        <a:t>حـ</a:t>
                      </a:r>
                      <a:r>
                        <a:rPr lang="ar-SA" sz="1800" dirty="0" smtClean="0">
                          <a:latin typeface="Times New Roman"/>
                          <a:ea typeface="Times New Roman"/>
                          <a:cs typeface="Traditional Arabic"/>
                        </a:rPr>
                        <a:t>/ </a:t>
                      </a: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الإنتاج تحت التشغيل مرحلة </a:t>
                      </a:r>
                      <a:r>
                        <a:rPr lang="ar-SA" sz="1800" dirty="0" err="1">
                          <a:latin typeface="Times New Roman"/>
                          <a:ea typeface="Times New Roman"/>
                          <a:cs typeface="Traditional Arabic"/>
                        </a:rPr>
                        <a:t>ب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5" name="مستطيل 14"/>
          <p:cNvSpPr/>
          <p:nvPr/>
        </p:nvSpPr>
        <p:spPr>
          <a:xfrm>
            <a:off x="3214678" y="4857760"/>
            <a:ext cx="38956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rtl="1"/>
            <a:r>
              <a:rPr lang="ar-SA" sz="2000" b="1" dirty="0"/>
              <a:t>7</a:t>
            </a:r>
            <a:r>
              <a:rPr lang="ar-SA" sz="2400" b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  <a:cs typeface="Traditional Arabic"/>
              </a:rPr>
              <a:t>). إثبات تكلفة البضاعة المباعة </a:t>
            </a:r>
            <a:r>
              <a:rPr lang="ar-SA" sz="2400" b="1" dirty="0" err="1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  <a:cs typeface="Traditional Arabic"/>
              </a:rPr>
              <a:t>و</a:t>
            </a:r>
            <a:r>
              <a:rPr lang="ar-SA" sz="2400" b="1" dirty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  <a:cs typeface="Traditional Arabic"/>
              </a:rPr>
              <a:t> المسلمة</a:t>
            </a:r>
            <a:endParaRPr lang="en-US" sz="2400" b="1" dirty="0">
              <a:solidFill>
                <a:schemeClr val="accent1">
                  <a:lumMod val="75000"/>
                </a:schemeClr>
              </a:solidFill>
              <a:latin typeface="Times New Roman"/>
              <a:ea typeface="Times New Roman"/>
              <a:cs typeface="Traditional Arabic"/>
            </a:endParaRPr>
          </a:p>
        </p:txBody>
      </p:sp>
      <p:cxnSp>
        <p:nvCxnSpPr>
          <p:cNvPr id="16" name="رابط مستقيم 15"/>
          <p:cNvCxnSpPr/>
          <p:nvPr/>
        </p:nvCxnSpPr>
        <p:spPr>
          <a:xfrm rot="5400000">
            <a:off x="4858546" y="5357032"/>
            <a:ext cx="28575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مستطيل 16"/>
          <p:cNvSpPr/>
          <p:nvPr/>
        </p:nvSpPr>
        <p:spPr>
          <a:xfrm>
            <a:off x="1428728" y="5500702"/>
            <a:ext cx="7215238" cy="10001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8" name="جدول 17"/>
          <p:cNvGraphicFramePr>
            <a:graphicFrameLocks noGrp="1"/>
          </p:cNvGraphicFramePr>
          <p:nvPr/>
        </p:nvGraphicFramePr>
        <p:xfrm>
          <a:off x="2643174" y="5572140"/>
          <a:ext cx="5953124" cy="1371600"/>
        </p:xfrm>
        <a:graphic>
          <a:graphicData uri="http://schemas.openxmlformats.org/drawingml/2006/table">
            <a:tbl>
              <a:tblPr/>
              <a:tblGrid>
                <a:gridCol w="5953124"/>
              </a:tblGrid>
              <a:tr h="737220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Traditional Arabic"/>
                        </a:rPr>
                        <a:t>تنقل تكلفة الإنتاج المباع إلى حساب تكلفة البضاعة المباعة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×××× من </a:t>
                      </a:r>
                      <a:r>
                        <a:rPr lang="ar-SA" sz="1800" dirty="0" err="1" smtClean="0">
                          <a:latin typeface="Times New Roman"/>
                          <a:ea typeface="Times New Roman"/>
                          <a:cs typeface="Traditional Arabic"/>
                        </a:rPr>
                        <a:t>حـ</a:t>
                      </a:r>
                      <a:r>
                        <a:rPr lang="ar-SA" sz="1800" dirty="0" smtClean="0">
                          <a:latin typeface="Times New Roman"/>
                          <a:ea typeface="Times New Roman"/>
                          <a:cs typeface="Traditional Arabic"/>
                        </a:rPr>
                        <a:t> </a:t>
                      </a: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/ تكلفة </a:t>
                      </a:r>
                      <a:r>
                        <a:rPr lang="ar-SA" sz="1800" dirty="0" smtClean="0">
                          <a:latin typeface="Times New Roman"/>
                          <a:ea typeface="Times New Roman"/>
                          <a:cs typeface="Traditional Arabic"/>
                        </a:rPr>
                        <a:t>البضاعة المباعة</a:t>
                      </a:r>
                    </a:p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         ×××× إلى </a:t>
                      </a:r>
                      <a:r>
                        <a:rPr kumimoji="0" lang="ar-SA" sz="1800" kern="1200" dirty="0" err="1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حـ</a:t>
                      </a:r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/ مراقبة تكلفة الإنتاج التام</a:t>
                      </a:r>
                      <a:endParaRPr kumimoji="0" lang="en-US" sz="1800" kern="120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598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kumimoji="0" lang="en-US" sz="1800" kern="120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2274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kumimoji="0" lang="en-US" sz="1800" kern="1200" dirty="0" smtClean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1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1667</TotalTime>
  <Words>2986</Words>
  <Application>Microsoft Office PowerPoint</Application>
  <PresentationFormat>On-screen Show (4:3)</PresentationFormat>
  <Paragraphs>412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Theme1</vt:lpstr>
      <vt:lpstr>Slide 1</vt:lpstr>
      <vt:lpstr>محاسبة تكلفة المراحل الإنتاجية</vt:lpstr>
      <vt:lpstr>Slide 3</vt:lpstr>
      <vt:lpstr>محاسبة تكلفة المراحل الإنتاجية</vt:lpstr>
      <vt:lpstr>محاسبة تكلفة المراحل الإنتاجية</vt:lpstr>
      <vt:lpstr>محاسبة تكلفة المراحل الإنتاجية</vt:lpstr>
      <vt:lpstr>محاسبة تكلفة المراحل الإنتاجية</vt:lpstr>
      <vt:lpstr>محاسبة تكلفة المراحل الإنتاجية</vt:lpstr>
      <vt:lpstr>محاسبة تكلفة المراحل الإنتاجية</vt:lpstr>
      <vt:lpstr>محاسبة تكلفة المراحل الإنتاجية</vt:lpstr>
      <vt:lpstr>مستوى الإتمام وعلاقته بحساب التكلفة</vt:lpstr>
      <vt:lpstr>مستوى الإتمام وعلاقته بحساب التكلفة</vt:lpstr>
      <vt:lpstr>الوحدات المتجانسة </vt:lpstr>
      <vt:lpstr>الوحدات المتجانسة </vt:lpstr>
      <vt:lpstr>الوحدات المتجانسة </vt:lpstr>
      <vt:lpstr>مستوى الإتمام وعلاقته بحساب التكلفة</vt:lpstr>
      <vt:lpstr>مستوى الإتمام وعلاقته بحساب التكلفة</vt:lpstr>
      <vt:lpstr>مستوى الإتمام وعلاقته بحساب التكلفة</vt:lpstr>
      <vt:lpstr>مستوى الإتمام وعلاقته بحساب التكلفة</vt:lpstr>
      <vt:lpstr>مثال محاسبة تكاليف المراحل الإنتاجية</vt:lpstr>
      <vt:lpstr>مثال محاسبة تكاليف المراحل الإنتاجية</vt:lpstr>
      <vt:lpstr>مثال محاسبة تكاليف المراحل الإنتاجية</vt:lpstr>
      <vt:lpstr>مثال محاسبة تكاليف المراحل الإنتاجية</vt:lpstr>
      <vt:lpstr>مثال محاسبة تكاليف المراحل الإنتاجية</vt:lpstr>
      <vt:lpstr>مثال محاسبة تكاليف المراحل الإنتاجية</vt:lpstr>
      <vt:lpstr>مثال محاسبة تكاليف المراحل الإنتاجية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Welcome</dc:creator>
  <cp:lastModifiedBy>NoNi</cp:lastModifiedBy>
  <cp:revision>110</cp:revision>
  <dcterms:created xsi:type="dcterms:W3CDTF">2012-10-27T12:29:24Z</dcterms:created>
  <dcterms:modified xsi:type="dcterms:W3CDTF">2012-11-23T07:59:10Z</dcterms:modified>
</cp:coreProperties>
</file>