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300" r:id="rId37"/>
    <p:sldId id="295" r:id="rId38"/>
    <p:sldId id="296" r:id="rId39"/>
    <p:sldId id="297" r:id="rId40"/>
    <p:sldId id="298" r:id="rId41"/>
    <p:sldId id="299" r:id="rId4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87821" autoAdjust="0"/>
  </p:normalViewPr>
  <p:slideViewPr>
    <p:cSldViewPr>
      <p:cViewPr varScale="1">
        <p:scale>
          <a:sx n="51" d="100"/>
          <a:sy n="51" d="100"/>
        </p:scale>
        <p:origin x="-1066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B2414799-3023-4CDB-A039-1B05FE7C1C61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309F03E-EBE2-4913-BCF7-0FA17F3FFDB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41D144A-781D-429D-98CA-604673817E87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5F75415F-0424-46B0-8576-C617EDEDA7B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5415F-0424-46B0-8576-C617EDEDA7B8}" type="slidenum">
              <a:rPr lang="ar-SA" smtClean="0"/>
              <a:pPr/>
              <a:t>20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5415F-0424-46B0-8576-C617EDEDA7B8}" type="slidenum">
              <a:rPr lang="ar-SA" smtClean="0"/>
              <a:pPr/>
              <a:t>22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5415F-0424-46B0-8576-C617EDEDA7B8}" type="slidenum">
              <a:rPr lang="ar-SA" smtClean="0"/>
              <a:pPr/>
              <a:t>23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C6C99-A43C-4CA8-B502-AE5588859519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DC19D3-6C6C-4B16-A02A-C428DE18A216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97294F-F393-4E4B-AC34-DF2E1583C0D1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9898AD9-F5EF-4FE0-BF87-F8741B163D20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D137D2-B1FE-418D-8E77-214360106AA6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9B2E8E-BC01-447E-8D1E-CE3182E8F74E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F011F8-222C-4F74-A0A2-E0DD42288B3B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CF57325-36B0-4583-87A8-A5F8FB75D53D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6B04609-7E42-4F52-83FF-40ABB5F009F9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D1660-F39E-428B-89DD-7CB32479E384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4D1DFB-545F-42A4-B645-AAC02F671422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indent="-283464" algn="l" rtl="0">
              <a:lnSpc>
                <a:spcPts val="3000"/>
              </a:lnSpc>
              <a:spcBef>
                <a:spcPts val="600"/>
              </a:spcBef>
              <a:buClr>
                <a:srgbClr val="FE8637"/>
              </a:buClr>
              <a:buSzPct val="80000"/>
              <a:buFont typeface="Wingdings 2"/>
              <a:buNone/>
            </a:pPr>
            <a:endParaRPr lang="en-US" sz="3200">
              <a:solidFill>
                <a:prstClr val="black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rtl="0"/>
            <a:fld id="{B7A21E1A-F9D5-4656-A785-6505C1881A85}" type="datetime1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 rtl="0"/>
              <a:t>10/01/34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l" rtl="0"/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rtl="0"/>
            <a:fld id="{51617D36-C35D-4CE5-B5AF-52663CF74550}" type="slidenum">
              <a:rPr lang="ar-SA" smtClean="0">
                <a:solidFill>
                  <a:srgbClr val="FFF39D">
                    <a:shade val="50000"/>
                    <a:satMod val="200000"/>
                  </a:srgbClr>
                </a:solidFill>
              </a:rPr>
              <a:pPr rtl="0"/>
              <a:t>‹#›</a:t>
            </a:fld>
            <a:endParaRPr lang="ar-SA">
              <a:solidFill>
                <a:srgbClr val="FFF39D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rtl="0"/>
            <a:endParaRPr lang="en-US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32656"/>
            <a:ext cx="766936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331640" y="908720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600" b="1" dirty="0"/>
              <a:t>الفصل السادس </a:t>
            </a:r>
            <a:r>
              <a:rPr lang="ar-SA" sz="3600" b="1" dirty="0" smtClean="0"/>
              <a:t>عشر</a:t>
            </a:r>
          </a:p>
          <a:p>
            <a:pPr algn="ctr"/>
            <a:r>
              <a:rPr lang="ar-SA" sz="3600" b="1" dirty="0" smtClean="0"/>
              <a:t> </a:t>
            </a:r>
            <a:r>
              <a:rPr lang="ar-SA" sz="3600" b="1" dirty="0"/>
              <a:t>( تحليل التقارير المالية)</a:t>
            </a:r>
            <a:endParaRPr lang="en-US" sz="360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187624" y="2780928"/>
            <a:ext cx="7407275" cy="1752600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/>
              <a:t>إعداد : </a:t>
            </a:r>
          </a:p>
          <a:p>
            <a:pPr algn="r"/>
            <a:r>
              <a:rPr lang="ar-SA" b="1" dirty="0" smtClean="0"/>
              <a:t>أ. غدير المطوع 		أ. نوال بن صالح </a:t>
            </a:r>
          </a:p>
        </p:txBody>
      </p:sp>
      <p:sp>
        <p:nvSpPr>
          <p:cNvPr id="7" name="Oval 6"/>
          <p:cNvSpPr/>
          <p:nvPr/>
        </p:nvSpPr>
        <p:spPr>
          <a:xfrm>
            <a:off x="2500298" y="4869160"/>
            <a:ext cx="5286412" cy="175557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>
                <a:solidFill>
                  <a:prstClr val="black"/>
                </a:solidFill>
              </a:rPr>
              <a:t>ملاحظة هامة:</a:t>
            </a:r>
          </a:p>
          <a:p>
            <a:pPr algn="ctr"/>
            <a:r>
              <a:rPr lang="ar-SA" b="1" dirty="0">
                <a:solidFill>
                  <a:prstClr val="black"/>
                </a:solidFill>
              </a:rPr>
              <a:t>هذه مذكرة لتلخيص النقاط الأساسية التي سوف يتم إلقائها في المحاضرة، و لكنها ليس المصدرالرئيسي للمعلومات و لا تغني عن الكتاب</a:t>
            </a:r>
            <a:endParaRPr lang="ar-SA" dirty="0">
              <a:solidFill>
                <a:prstClr val="black"/>
              </a:solidFill>
            </a:endParaRPr>
          </a:p>
        </p:txBody>
      </p:sp>
      <p:pic>
        <p:nvPicPr>
          <p:cNvPr id="9" name="Picture 8" descr="Fotolia_42378692_X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780928"/>
            <a:ext cx="2376264" cy="1764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8864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smtClean="0"/>
              <a:t>قائمة المركز المالي لمنشأة الوطن في 30 / 12 / 1427 هـ , 30 / 12 / 1428 هـ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15615" y="692697"/>
          <a:ext cx="7848873" cy="5761066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696180"/>
                <a:gridCol w="1453232"/>
                <a:gridCol w="1566487"/>
                <a:gridCol w="1426413"/>
                <a:gridCol w="1706561"/>
              </a:tblGrid>
              <a:tr h="541381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cs typeface="Traditional Arabic"/>
                        </a:rPr>
                        <a:t>البيان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cs typeface="Traditional Arabic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1428هـ (منشأة الوطن)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u="sng" dirty="0">
                          <a:latin typeface="Times New Roman"/>
                          <a:ea typeface="Times New Roman"/>
                          <a:cs typeface="Traditional Arabic"/>
                        </a:rPr>
                        <a:t>متوسط تجارة الأثاث و المفروشات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الفرق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نسبة الفرق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2250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المتداولة(قصيرة الأجل)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sz="1400" b="1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sz="1400" b="1" dirty="0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نقدية بالصندوق و البنك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1,250,000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قبض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مدينون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3,350,000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3,200,000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المخزون السلعي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المصاريف المدفوعة مقدما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مجموع الأصول المتداولة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7,050,000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7,200,000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الثابتة (طويلة الأجل)</a:t>
                      </a:r>
                      <a:endParaRPr lang="en-US" sz="1600" b="1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سيارات و معدات (صافي)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550،000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الأثاث و لوازم مكتبية (صافي)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المباني (صافي)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2,234,000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أراضي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2,175,000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 الثابتة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5,759,000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5,850,000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6344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12,809,000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13.050,000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8864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smtClean="0"/>
              <a:t>قائمة المركز المالي لمنشأة الوطن في 30 / 12 / 1427 هـ , 30 / 12 / 1428 هـ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59632" y="692699"/>
          <a:ext cx="7200800" cy="568863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31332"/>
                <a:gridCol w="1348988"/>
                <a:gridCol w="1440160"/>
                <a:gridCol w="1440160"/>
                <a:gridCol w="1440160"/>
              </a:tblGrid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المتداولة(قصيرة الأجل)</a:t>
                      </a:r>
                      <a:endParaRPr lang="en-US" sz="16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الدفع 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الدائنين (الموردين)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571,000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أجور مستحقة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المتداولة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951,000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903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الثابتة (طويلة الأجل)</a:t>
                      </a:r>
                      <a:endParaRPr lang="en-US" sz="16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صندوق التنمية الصناعية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1,350,000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صندوق التنمية العقارية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1,232,000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1,100,000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من بنك تجاري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الثابتة</a:t>
                      </a:r>
                      <a:endParaRPr lang="en-US" sz="16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2,982,000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2,800,000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1696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</a:t>
                      </a:r>
                      <a:endParaRPr lang="en-US" sz="16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3,933,000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cs typeface="Traditional Arabic"/>
                        </a:rPr>
                        <a:t>3,710,000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403648" y="260648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smtClean="0"/>
              <a:t>قائمة المركز المالي لمنشأة الوطن في 30 / 12 / 1427 هـ , 30 / 12 / 1428 هـ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547664" y="764704"/>
          <a:ext cx="6984775" cy="216024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396955"/>
                <a:gridCol w="1396955"/>
                <a:gridCol w="1396955"/>
                <a:gridCol w="1396955"/>
                <a:gridCol w="1396955"/>
              </a:tblGrid>
              <a:tr h="406437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حقوق الملاك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37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رأس المال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5,000,000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4,840,000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406437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أرباح مبقاة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3,876,000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4,500,000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406437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حقوق الملكية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8,876,000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9,340,000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534492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وحقوق الملكية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12,809,000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13,050,000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547664" y="3212976"/>
            <a:ext cx="6984776" cy="172819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39752" y="3356992"/>
            <a:ext cx="597666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  <a:latin typeface="Times New Roman"/>
                <a:ea typeface="Times New Roman"/>
                <a:cs typeface="Traditional Arabic"/>
              </a:rPr>
              <a:t>المطلوب: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  <a:latin typeface="Times New Roman"/>
              <a:ea typeface="Times New Roman"/>
              <a:cs typeface="Traditional Arabic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raditional Arabic"/>
              </a:rPr>
              <a:t>إكمال الجدول السابق باستخدام التحليل الأفقي؟</a:t>
            </a:r>
            <a:endParaRPr lang="en-US" sz="2000" b="1" dirty="0" smtClean="0">
              <a:solidFill>
                <a:srgbClr val="000000"/>
              </a:solidFill>
              <a:latin typeface="Times New Roman"/>
              <a:ea typeface="Times New Roman"/>
              <a:cs typeface="Traditional Arabic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b="1" dirty="0" smtClean="0">
                <a:solidFill>
                  <a:srgbClr val="000000"/>
                </a:solidFill>
                <a:latin typeface="Times New Roman"/>
                <a:ea typeface="Times New Roman"/>
                <a:cs typeface="Traditional Arabic"/>
              </a:rPr>
              <a:t>كم قيمة التغير في إجمالي أصول الشركة مع متوسط تجارة الأثاث؟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كم قيمة التغير في حقوق الملكية للشركة مع متوسط تجارة الأثاث؟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691680" y="5301208"/>
            <a:ext cx="6840760" cy="122413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691680" y="5429836"/>
            <a:ext cx="676875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مـــــثال 3</a:t>
            </a:r>
            <a:endParaRPr lang="ar-SA" sz="2000" b="1" dirty="0" smtClean="0"/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/>
              <a:t>فيما يلي  قائمة الدخل لمنشأة الوطن تعمل في تجارة الأثاث و المفروشات و أن متوسط مفردات قائمة الدخل في التجارة تظهر كما يلي:</a:t>
            </a:r>
            <a:r>
              <a:rPr lang="en-US" b="1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75656" y="238091"/>
            <a:ext cx="66247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/>
              <a:t>منشأة الوطن العربي التجارية</a:t>
            </a:r>
            <a:endParaRPr lang="en-US" b="1" dirty="0" smtClean="0"/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/>
              <a:t>قائمة الدخل عن السنة المنتهية في 30 / 12 / 14227هـ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15614" y="1052735"/>
          <a:ext cx="7632850" cy="4473734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26570"/>
                <a:gridCol w="1526570"/>
                <a:gridCol w="1526570"/>
                <a:gridCol w="1526570"/>
                <a:gridCol w="1526570"/>
              </a:tblGrid>
              <a:tr h="72228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endParaRPr lang="ar-SA" sz="16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(منشأة الوطن)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Times New Roman"/>
                          <a:ea typeface="Times New Roman"/>
                          <a:cs typeface="Traditional Arabic"/>
                        </a:rPr>
                        <a:t>متوسط تجارة الأثاث و المفروشات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ar-SA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الفرق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kumimoji="0" lang="ar-SA" sz="16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نسبة الفرق</a:t>
                      </a:r>
                      <a:endParaRPr kumimoji="0" lang="en-US" sz="16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0" marR="0" marT="0" marB="0" anchor="ctr"/>
                </a:tc>
              </a:tr>
              <a:tr h="4815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مجموع إيرادات المبيعات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 rtl="1"/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5,496,000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6,500,000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530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مردودات و مسموحات المبيعات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(180,000)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8978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صافي الإيرادات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5,316,000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6,300,000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815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يطرح :تكلفة المبيعات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(4,300,000)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4,500,000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8978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مجمل الربح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1,016,000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1,800,000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530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يطرح: المصروفات البيعية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(110,000)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150,000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530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المصروفات الإدارية و العامة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(175,000)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160,000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0530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صافي الربح ( أو صافي الخسارة 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731,000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1,490,000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331640" y="5661248"/>
            <a:ext cx="7344816" cy="10081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-540568" y="5666765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المطلوب:</a:t>
            </a:r>
            <a:endParaRPr kumimoji="0" lang="en-US" sz="2000" b="0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إكمال الجدول السابق باستخدام التحليل الأفقي؟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كم قيمة التغير في إجمالي ايرادات الشركة مع متوسط تجارة الأثاث؟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63408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أولا: مقارنة القوائم المالية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836712"/>
            <a:ext cx="7962088" cy="5832648"/>
          </a:xfrm>
          <a:ln>
            <a:solidFill>
              <a:schemeClr val="bg1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2- مقارنة رأسية: </a:t>
            </a:r>
          </a:p>
          <a:p>
            <a:pPr>
              <a:lnSpc>
                <a:spcPct val="150000"/>
              </a:lnSpc>
              <a:buNone/>
            </a:pPr>
            <a:r>
              <a:rPr lang="ar-SA" sz="1800" b="1" dirty="0" smtClean="0"/>
              <a:t>تتم بنسبة أرقام مفردات القوائم المالية إلى إحدى هذه المفردات التي يرغب المحلل نسبة الأرقام أو المفردات أخرى إليها أو إلى مجموع المفردات إذا أراد المحلل نسبة الجزء إلى الكل.</a:t>
            </a:r>
          </a:p>
          <a:p>
            <a:endParaRPr lang="en-US" sz="1800" dirty="0" smtClean="0"/>
          </a:p>
          <a:p>
            <a:pPr algn="ctr">
              <a:buNone/>
            </a:pPr>
            <a:endParaRPr lang="ar-SA" sz="1800" b="1" dirty="0" smtClean="0"/>
          </a:p>
          <a:p>
            <a:pPr algn="ctr">
              <a:buNone/>
            </a:pPr>
            <a:endParaRPr lang="ar-SA" sz="1800" b="1" dirty="0" smtClean="0"/>
          </a:p>
          <a:p>
            <a:pPr algn="ctr">
              <a:buNone/>
            </a:pPr>
            <a:endParaRPr lang="ar-SA" sz="1800" b="1" dirty="0" smtClean="0"/>
          </a:p>
          <a:p>
            <a:pPr algn="ctr">
              <a:buNone/>
            </a:pPr>
            <a:endParaRPr lang="ar-SA" sz="1800" b="1" dirty="0" smtClean="0"/>
          </a:p>
          <a:p>
            <a:pPr>
              <a:buNone/>
            </a:pPr>
            <a:endParaRPr lang="ar-SA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491880" y="2420888"/>
            <a:ext cx="3384376" cy="5040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b="1" dirty="0" smtClean="0"/>
              <a:t>ويتم تقسيمها إلى: </a:t>
            </a:r>
            <a:endParaRPr lang="en-US" b="1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3491880" y="3140968"/>
            <a:ext cx="3384376" cy="43204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b="1" dirty="0" smtClean="0"/>
              <a:t>و تتم المقارنة الرأسية لكل من :</a:t>
            </a:r>
            <a:endParaRPr lang="en-US" b="1" dirty="0" smtClean="0"/>
          </a:p>
        </p:txBody>
      </p:sp>
      <p:cxnSp>
        <p:nvCxnSpPr>
          <p:cNvPr id="7" name="Straight Connector 6"/>
          <p:cNvCxnSpPr>
            <a:stCxn id="4" idx="2"/>
            <a:endCxn id="5" idx="0"/>
          </p:cNvCxnSpPr>
          <p:nvPr/>
        </p:nvCxnSpPr>
        <p:spPr>
          <a:xfrm>
            <a:off x="5184068" y="2924944"/>
            <a:ext cx="0" cy="216024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" name="Right Brace 8"/>
          <p:cNvSpPr/>
          <p:nvPr/>
        </p:nvSpPr>
        <p:spPr>
          <a:xfrm rot="16200000">
            <a:off x="4824028" y="1088740"/>
            <a:ext cx="792088" cy="5760640"/>
          </a:xfrm>
          <a:prstGeom prst="righ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" name="Rounded Rectangle 9"/>
          <p:cNvSpPr/>
          <p:nvPr/>
        </p:nvSpPr>
        <p:spPr>
          <a:xfrm>
            <a:off x="6156176" y="4437112"/>
            <a:ext cx="2448272" cy="5040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SA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1- المقارنة لقائمة المركز المالي:</a:t>
            </a:r>
            <a:endParaRPr lang="ar-SA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259632" y="4437112"/>
            <a:ext cx="2520280" cy="5040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 المقارنة لقائمة الدخل :</a:t>
            </a:r>
            <a:endParaRPr lang="ar-SA" dirty="0"/>
          </a:p>
        </p:txBody>
      </p:sp>
      <p:sp>
        <p:nvSpPr>
          <p:cNvPr id="13" name="Rounded Rectangle 12"/>
          <p:cNvSpPr/>
          <p:nvPr/>
        </p:nvSpPr>
        <p:spPr>
          <a:xfrm>
            <a:off x="1115616" y="5085184"/>
            <a:ext cx="3168352" cy="151216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187624" y="5157192"/>
            <a:ext cx="302433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</a:t>
            </a:r>
            <a:r>
              <a:rPr lang="ar-SA" sz="1600" b="1" dirty="0" smtClean="0">
                <a:solidFill>
                  <a:schemeClr val="dk1"/>
                </a:solidFill>
              </a:rPr>
              <a:t>يتم نسبة كل عنصر من عناصر قائمة الدخل إلى صافي المبيعات ( صافي الإيرادات)</a:t>
            </a:r>
            <a:endParaRPr lang="en-US" sz="1600" b="1" dirty="0" smtClean="0">
              <a:solidFill>
                <a:schemeClr val="dk1"/>
              </a:solidFill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u="sng" dirty="0" smtClean="0">
                <a:solidFill>
                  <a:schemeClr val="dk1"/>
                </a:solidFill>
              </a:rPr>
              <a:t>رقم عنصر قائمة الدخل </a:t>
            </a:r>
            <a:r>
              <a:rPr lang="ar-SA" sz="1600" b="1" dirty="0" smtClean="0">
                <a:solidFill>
                  <a:schemeClr val="dk1"/>
                </a:solidFill>
              </a:rPr>
              <a:t>× 100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صافي المبيعات</a:t>
            </a:r>
            <a:endParaRPr lang="en-US" sz="1600" b="1" dirty="0" smtClean="0">
              <a:solidFill>
                <a:schemeClr val="dk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5652120" y="5085184"/>
            <a:ext cx="3240360" cy="151216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652120" y="5085184"/>
            <a:ext cx="31683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تـتـم:</a:t>
            </a:r>
            <a:endParaRPr lang="en-US" sz="1600" b="1" dirty="0" smtClean="0">
              <a:solidFill>
                <a:schemeClr val="dk1"/>
              </a:solidFill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1). اعتبار مجموع الأصول يمثل 100%.</a:t>
            </a:r>
            <a:endParaRPr lang="en-US" sz="1600" b="1" dirty="0" smtClean="0">
              <a:solidFill>
                <a:schemeClr val="dk1"/>
              </a:solidFill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2). نسبت كل عنصر من الأصول إلى مجموع الأصول  كما يلي:</a:t>
            </a:r>
            <a:endParaRPr lang="en-US" sz="1600" b="1" dirty="0" smtClean="0">
              <a:solidFill>
                <a:schemeClr val="dk1"/>
              </a:solidFill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u="sng" dirty="0" smtClean="0">
                <a:solidFill>
                  <a:schemeClr val="dk1"/>
                </a:solidFill>
              </a:rPr>
              <a:t>الأصل </a:t>
            </a:r>
            <a:r>
              <a:rPr lang="ar-SA" sz="1600" b="1" dirty="0" smtClean="0">
                <a:solidFill>
                  <a:schemeClr val="dk1"/>
                </a:solidFill>
              </a:rPr>
              <a:t>× 100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إجمالي الأصول</a:t>
            </a:r>
            <a:r>
              <a:rPr lang="en-US" sz="1600" b="1" dirty="0" smtClean="0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>
          <a:xfrm>
            <a:off x="6372200" y="188640"/>
            <a:ext cx="0" cy="5760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ounded Rectangle 3"/>
          <p:cNvSpPr/>
          <p:nvPr/>
        </p:nvSpPr>
        <p:spPr>
          <a:xfrm>
            <a:off x="4283968" y="836712"/>
            <a:ext cx="4176464" cy="18722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427984" y="908720"/>
            <a:ext cx="388843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تـتـم: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1). اعتبار مجموع الخصوم يمثل 100%.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2). نسبت كل عنصر من الخصوم إلى مجموع الخصوم  كما يلي: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u="sng" dirty="0" smtClean="0">
                <a:solidFill>
                  <a:schemeClr val="dk1"/>
                </a:solidFill>
              </a:rPr>
              <a:t>الخصم</a:t>
            </a:r>
            <a:r>
              <a:rPr lang="ar-SA" b="1" dirty="0" smtClean="0">
                <a:solidFill>
                  <a:schemeClr val="dk1"/>
                </a:solidFill>
              </a:rPr>
              <a:t> × 100</a:t>
            </a:r>
          </a:p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ar-SA" b="1" dirty="0" smtClean="0">
                <a:solidFill>
                  <a:schemeClr val="dk1"/>
                </a:solidFill>
              </a:rPr>
              <a:t>إجمالي الخصوم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6300192" y="2852936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4211960" y="3645024"/>
            <a:ext cx="4104456" cy="194421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4283968" y="3640670"/>
            <a:ext cx="392392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تتــم: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1). اعتبار مجموع حقوق الملكية يمثل 100%.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2). نسبت كل عنصر من حقوق الملكية إلى مجموع حقوق الملكية  كما يلي: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u="sng" dirty="0" smtClean="0">
                <a:solidFill>
                  <a:schemeClr val="dk1"/>
                </a:solidFill>
              </a:rPr>
              <a:t>عنصر حقوق الملكية</a:t>
            </a:r>
            <a:r>
              <a:rPr lang="ar-SA" b="1" dirty="0" smtClean="0">
                <a:solidFill>
                  <a:schemeClr val="dk1"/>
                </a:solidFill>
              </a:rPr>
              <a:t> × 100</a:t>
            </a: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إجمالي حقوق الملكية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714104" cy="576064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أولا: مقارنة القوائم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848872" cy="43478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مــثال 1 : </a:t>
            </a:r>
          </a:p>
          <a:p>
            <a:pPr>
              <a:lnSpc>
                <a:spcPct val="150000"/>
              </a:lnSpc>
              <a:buNone/>
            </a:pPr>
            <a:r>
              <a:rPr lang="ar-SA" sz="2000" b="1" dirty="0" smtClean="0"/>
              <a:t>فيما يلي  قائمة المركز المالي لمنشأة الوطن تعمل في تجارة الأثاث والمفروشات و أن متوسط مفردات القوائم المالية في التجارة تظهر كما يلي : </a:t>
            </a:r>
          </a:p>
          <a:p>
            <a:pPr algn="ctr">
              <a:buNone/>
            </a:pPr>
            <a:endParaRPr lang="ar-SA" sz="1800" b="1" dirty="0" smtClean="0"/>
          </a:p>
          <a:p>
            <a:pPr algn="ctr">
              <a:buNone/>
            </a:pPr>
            <a:r>
              <a:rPr lang="ar-SA" sz="1800" b="1" dirty="0" smtClean="0"/>
              <a:t>قائمة المركز المالي لمنشأة الوطن في 30 / 12 /1427 هـ , 30 / 12 / 1428 هـ</a:t>
            </a:r>
            <a:endParaRPr lang="ar-SA" sz="1800" dirty="0"/>
          </a:p>
        </p:txBody>
      </p:sp>
      <p:pic>
        <p:nvPicPr>
          <p:cNvPr id="4" name="Picture 3" descr="Financial-Analysis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797152"/>
            <a:ext cx="2537412" cy="1834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59633" y="260654"/>
          <a:ext cx="7272807" cy="6282675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424269"/>
                <a:gridCol w="2424269"/>
                <a:gridCol w="2424269"/>
              </a:tblGrid>
              <a:tr h="418845">
                <a:tc>
                  <a:txBody>
                    <a:bodyPr/>
                    <a:lstStyle/>
                    <a:p>
                      <a:pPr algn="ctr" rtl="1"/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cs typeface="Traditional Arabic"/>
                        </a:rPr>
                        <a:t>البيان</a:t>
                      </a: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cs typeface="Traditional Arabic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1428هـ (المبالغ ريالا)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المتداولة(قصيرة الأجل)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نقدية بالصندوق و البنك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قبض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مدينون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3,350,000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المخزون السلعي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المصاريف المدفوعة مقدما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مجموع الأصول المتداولة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7,050,000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الثابتة (طويلة الأجل)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سيارات و معدات (صافي)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450,000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الأثاث و لوازم مكتبية (صافي)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900,000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المباني (صافي)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2,234,000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أراضي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2,175,000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 الثابتة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5,759,000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41884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</a:t>
                      </a:r>
                      <a:endParaRPr lang="en-US" sz="1600" b="1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12,809,000</a:t>
                      </a:r>
                      <a:endParaRPr lang="en-US" sz="16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59632" y="188640"/>
          <a:ext cx="7560840" cy="6336704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520280"/>
                <a:gridCol w="2520280"/>
                <a:gridCol w="2520280"/>
              </a:tblGrid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المتداولة(قصيرة الأجل)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الدفع 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350,000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الدائنين (الموردين)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571,000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أجور مستحقة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30,000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المتداولة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951,000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الثابتة (طويلة الأجل)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صندوق التنمية الصناعية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1,350,000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صندوق التنمية العقارية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1,232,000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من بنك تجاري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</a:t>
                      </a:r>
                      <a:r>
                        <a:rPr lang="ar-SA" sz="16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الثابتة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2,982,000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</a:t>
                      </a:r>
                      <a:r>
                        <a:rPr lang="ar-SA" sz="1600" b="1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3,933,000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حقوق الملاك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رأس المال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5,000,000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أرباح مبقاة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3,876,000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حقوق الملكية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8,876,000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9604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وحقوق الملكية</a:t>
                      </a:r>
                      <a:endParaRPr lang="en-US" sz="16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12,809,000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78098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أولا: مقارنة القوائم المالية</a:t>
            </a:r>
            <a:endParaRPr lang="ar-SA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1403648" y="1412776"/>
            <a:ext cx="7344816" cy="12961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547664" y="1556792"/>
            <a:ext cx="705678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المطلوب:</a:t>
            </a:r>
            <a:endParaRPr kumimoji="0" lang="en-US" sz="2400" b="0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إكمال الجدول السابق باستخدام التحليل الأفقي؟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547664" y="3284984"/>
            <a:ext cx="7128792" cy="21602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619672" y="3600598"/>
            <a:ext cx="695857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مـــثال 2:</a:t>
            </a:r>
            <a:endParaRPr kumimoji="0" lang="en-US" sz="2400" b="1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b="1" dirty="0" smtClean="0"/>
              <a:t>فيما يلي  قائمة الدخل لمنشأة الوطن تعمل في تجارة الأثاث و المفروشات و أن متوسط مفردات قائمة الدخل في التجارة تظهر كما يلي: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en-US" sz="2000" b="1" dirty="0" smtClean="0"/>
              <a:t>  </a:t>
            </a:r>
            <a:r>
              <a:rPr lang="ar-SA" sz="2000" b="1" dirty="0" smtClean="0"/>
              <a:t>منشأة الوطن (قائمة الدخل) في30 / 12 / 1427 هـ , 30 / 12 / 1428 هـ</a:t>
            </a:r>
            <a:r>
              <a:rPr lang="en-US" sz="2000" b="1" dirty="0" smtClean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b="1" dirty="0" smtClean="0"/>
              <a:t/>
            </a:r>
            <a:br>
              <a:rPr lang="ar-SA" b="1" dirty="0" smtClean="0"/>
            </a:br>
            <a:r>
              <a:rPr lang="ar-SA" sz="4400" b="1" dirty="0" smtClean="0">
                <a:solidFill>
                  <a:schemeClr val="tx1"/>
                </a:solidFill>
              </a:rPr>
              <a:t>تحليل التقارير المالية</a:t>
            </a:r>
            <a:r>
              <a:rPr lang="en-US" sz="4400" b="1" u="sng" dirty="0" smtClean="0">
                <a:solidFill>
                  <a:schemeClr val="tx1"/>
                </a:solidFill>
              </a:rPr>
              <a:t/>
            </a:r>
            <a:br>
              <a:rPr lang="en-US" sz="4400" b="1" u="sng" dirty="0" smtClean="0">
                <a:solidFill>
                  <a:schemeClr val="tx1"/>
                </a:solidFill>
              </a:rPr>
            </a:br>
            <a:endParaRPr lang="ar-SA" sz="44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00808"/>
            <a:ext cx="7498080" cy="3853408"/>
          </a:xfrm>
        </p:spPr>
        <p:txBody>
          <a:bodyPr>
            <a:normAutofit/>
          </a:bodyPr>
          <a:lstStyle/>
          <a:p>
            <a:r>
              <a:rPr lang="ar-SA" sz="2000" b="1" dirty="0" smtClean="0"/>
              <a:t>تعتبر التقارير المالية المنتج النهائي للمحاسبة </a:t>
            </a:r>
          </a:p>
          <a:p>
            <a:r>
              <a:rPr lang="ar-SA" sz="2000" b="1" dirty="0" smtClean="0">
                <a:solidFill>
                  <a:schemeClr val="accent1">
                    <a:lumMod val="50000"/>
                  </a:schemeClr>
                </a:solidFill>
              </a:rPr>
              <a:t>و تنقسم التقارير إلى قسمين:</a:t>
            </a:r>
          </a:p>
          <a:p>
            <a:pPr>
              <a:buNone/>
            </a:pPr>
            <a:r>
              <a:rPr lang="ar-SA" sz="2000" b="1" dirty="0" smtClean="0"/>
              <a:t>1) تقارير خاصة: </a:t>
            </a:r>
            <a:r>
              <a:rPr lang="ar-SA" sz="2000" dirty="0" smtClean="0"/>
              <a:t>تعد استجابة لطلب معين(قيمة مردودات المبيعات خلال فترة معينة )</a:t>
            </a:r>
            <a:endParaRPr lang="en-US" sz="2000" dirty="0" smtClean="0"/>
          </a:p>
          <a:p>
            <a:pPr>
              <a:buNone/>
            </a:pPr>
            <a:r>
              <a:rPr lang="ar-SA" sz="2000" b="1" dirty="0" smtClean="0"/>
              <a:t>2) تقارير عامة: </a:t>
            </a:r>
            <a:r>
              <a:rPr lang="ar-SA" sz="2000" dirty="0" smtClean="0"/>
              <a:t>تعد وفق معايير المحاسبة المتعارف عليها ليطلع عليها كل ذي علاقة بالمنشأة أو كل مهتم بأمورها. ( حساب المتاجرة، قائمة المركز المالي)</a:t>
            </a:r>
          </a:p>
          <a:p>
            <a:pPr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ar-SA" sz="2000" b="1" dirty="0" smtClean="0"/>
              <a:t>وهذه التقارير قد تكفي المطلع عليها أو تجيب على تساؤلاته حول المنشأة و قد يحتاج إلى المزيد من التحليل و المقارنة للتعرف على واقع المنشأة بشكل أدق و يتم ذلك من خلال تحليل القوائم.</a:t>
            </a:r>
            <a:r>
              <a:rPr lang="en-US" sz="2000" b="1" dirty="0" smtClean="0"/>
              <a:t/>
            </a:r>
            <a:br>
              <a:rPr lang="en-US" sz="2000" b="1" dirty="0" smtClean="0"/>
            </a:br>
            <a:endParaRPr lang="ar-SA" sz="2000" dirty="0"/>
          </a:p>
        </p:txBody>
      </p:sp>
      <p:pic>
        <p:nvPicPr>
          <p:cNvPr id="4" name="Picture 3" descr="22954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5085184"/>
            <a:ext cx="1800200" cy="1487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479037" y="85248"/>
            <a:ext cx="4445448" cy="874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/>
              <a:t>منشأة الوطن العربي التجارية</a:t>
            </a: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/>
              <a:t>قائمة الدخل عن السنة المنتهية في 30 / 12 / 1427هـ</a:t>
            </a:r>
            <a:r>
              <a:rPr lang="en-US" b="1" dirty="0" smtClean="0"/>
              <a:t> 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15616" y="980728"/>
          <a:ext cx="7560840" cy="3781375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520280"/>
                <a:gridCol w="2520280"/>
                <a:gridCol w="2520280"/>
              </a:tblGrid>
              <a:tr h="433965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(منشأة الوطن)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نسبة الفرق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</a:tr>
              <a:tr h="39110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مجموع إيرادات المبيعات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5,496,000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</a:tr>
              <a:tr h="57862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مردودات و مسموحات المبيعات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(180,000)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</a:tr>
              <a:tr h="39110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صافي الإيرادات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5,316,000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</a:tr>
              <a:tr h="39110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يطرح :تكلفة المبيعات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(4,300,000)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</a:tr>
              <a:tr h="422166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مجمل الربح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1,016,000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/>
                    </a:p>
                  </a:txBody>
                  <a:tcPr/>
                </a:tc>
              </a:tr>
              <a:tr h="39110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يطرح: المصروفات البيعية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(110,000)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</a:tr>
              <a:tr h="39110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المصروفات الإدارية و العامة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(175,000)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</a:tr>
              <a:tr h="391104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صافي الربح ( أو صافي الخسارة </a:t>
                      </a:r>
                      <a:endParaRPr lang="en-US" sz="1800" b="1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731,000</a:t>
                      </a:r>
                      <a:endParaRPr lang="en-US" sz="18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rtl="1"/>
                      <a:endParaRPr lang="ar-SA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Rounded Rectangle 3"/>
          <p:cNvSpPr/>
          <p:nvPr/>
        </p:nvSpPr>
        <p:spPr>
          <a:xfrm>
            <a:off x="1043608" y="4797152"/>
            <a:ext cx="7920880" cy="18722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755576" y="4869160"/>
            <a:ext cx="820891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المطلوب: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إكمال الجدول السابق باستخدام التحليل الأفقي؟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كم يبلغ نسبة صافي الربح إلى صافي المبيعات؟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 يمكن للمحلل أن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يستخدم التحليل الرأسي و التحليل الأفقي معا.( مثلا بعد  نسبة الأصول المتداولة إلى مجموع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الأصول لعام 1428 و من ثم مقارنتها باستخدام المقارنة الأفقية إما بين سنوات مختلفة لمنشأة واحدة أو بين منشآت أخر ى أو بين متوسط التجارة أو الصناعة  التي تنتمي إليها المنشأة.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/>
            </a:r>
            <a:b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</a:b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 تجدر الإشارة إلى أن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تفسير نتائج المقارنة يترك للمحلل نفسه حسب هدفه من التحليل و حسب الظروف المحيطة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به.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706090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b="1" dirty="0" smtClean="0">
                <a:solidFill>
                  <a:schemeClr val="tx1"/>
                </a:solidFill>
              </a:rPr>
              <a:t/>
            </a:r>
            <a:br>
              <a:rPr lang="ar-SA" sz="4400" b="1" dirty="0" smtClean="0">
                <a:solidFill>
                  <a:schemeClr val="tx1"/>
                </a:solidFill>
              </a:rPr>
            </a:br>
            <a:r>
              <a:rPr lang="ar-SA" sz="4000" b="1" dirty="0" smtClean="0">
                <a:solidFill>
                  <a:schemeClr val="tx1"/>
                </a:solidFill>
              </a:rPr>
              <a:t>ثانيا: النسب المالية</a:t>
            </a:r>
            <a:r>
              <a:rPr lang="ar-SA" sz="4400" b="1" dirty="0" smtClean="0"/>
              <a:t/>
            </a:r>
            <a:br>
              <a:rPr lang="ar-SA" sz="4400" b="1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268760"/>
            <a:ext cx="7818072" cy="468052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ar-SA" sz="2400" dirty="0" smtClean="0"/>
              <a:t>تستخدم النسب المالية في التحليل المالي لاستخراج أو استنباط علاقة بين الرقمين المنسوب أحدهما للآخر . </a:t>
            </a:r>
            <a:endParaRPr lang="en-US" sz="2400" dirty="0" smtClean="0"/>
          </a:p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أهميتها: 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تساعد على التعرف على وضع المنشأة موضع التحليل. 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و من أهم النسب المالية: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1). السيولة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2). المقدرة على سداد الديون.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3). الربحية و الفاعلية</a:t>
            </a:r>
            <a:r>
              <a:rPr lang="ar-SA" dirty="0" smtClean="0"/>
              <a:t>.</a:t>
            </a:r>
            <a:endParaRPr lang="en-US" dirty="0" smtClean="0"/>
          </a:p>
          <a:p>
            <a:pPr>
              <a:buNone/>
            </a:pPr>
            <a:endParaRPr lang="ar-SA" sz="2000" dirty="0" smtClean="0"/>
          </a:p>
        </p:txBody>
      </p:sp>
      <p:sp>
        <p:nvSpPr>
          <p:cNvPr id="4" name="Down Arrow Callout 3"/>
          <p:cNvSpPr/>
          <p:nvPr/>
        </p:nvSpPr>
        <p:spPr>
          <a:xfrm>
            <a:off x="3275856" y="4653136"/>
            <a:ext cx="3312368" cy="1368152"/>
          </a:xfrm>
          <a:prstGeom prst="downArrowCallout">
            <a:avLst>
              <a:gd name="adj1" fmla="val 25000"/>
              <a:gd name="adj2" fmla="val 25000"/>
              <a:gd name="adj3" fmla="val 16154"/>
              <a:gd name="adj4" fmla="val 6497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sz="2000" b="1" dirty="0" smtClean="0"/>
              <a:t>و فيما يلي توضيح لكل من: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87624" y="125014"/>
          <a:ext cx="7704856" cy="4922953"/>
        </p:xfrm>
        <a:graphic>
          <a:graphicData uri="http://schemas.openxmlformats.org/drawingml/2006/table">
            <a:tbl>
              <a:tblPr rtl="1" firstRow="1" bandRow="1">
                <a:tableStyleId>{BC89EF96-8CEA-46FF-86C4-4CE0E7609802}</a:tableStyleId>
              </a:tblPr>
              <a:tblGrid>
                <a:gridCol w="1100380"/>
                <a:gridCol w="2752048"/>
                <a:gridCol w="1926214"/>
                <a:gridCol w="1926214"/>
              </a:tblGrid>
              <a:tr h="531422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Arial"/>
                          <a:ea typeface="Times New Roman"/>
                          <a:cs typeface="Traditional Arabic"/>
                        </a:rPr>
                        <a:t>نسب السيولة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المقدرة على سداد الديون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Arial"/>
                          <a:ea typeface="Times New Roman"/>
                          <a:cs typeface="Traditional Arabic"/>
                        </a:rPr>
                        <a:t>نسب الربحية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B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6891">
                <a:tc>
                  <a:txBody>
                    <a:bodyPr/>
                    <a:lstStyle/>
                    <a:p>
                      <a:pPr marL="0" algn="r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الهدف منها </a:t>
                      </a:r>
                      <a:endParaRPr kumimoji="0" lang="ar-SA" sz="2000" b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</a:txBody>
                  <a:tcPr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rtl="1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هي النسب التي تقيس مدى قدرة المنشأة على مواجهة التزاماتها قصيرة الأجل عند استحقاقها باستخدام أصولها السائلة والشبه سائلة (الأصول المتداولة) دون تحقيق خسائر.</a:t>
                      </a:r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توضح مدى كفاية ما تحت يد المنشأة من أصول قصيرة أو طويلة الأجل و منافع لسداد ديونها قصيرة أو طويلة الأجل.</a:t>
                      </a:r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وهي النسب التي تقيس كفاءة الإدارة في استغلال الموارد استغلالاً أمثل لتحقيق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الأرباح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)</a:t>
                      </a:r>
                      <a:r>
                        <a:rPr kumimoji="0" lang="en-US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معرفة مدى ربحية المنشأة)</a:t>
                      </a:r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1014">
                <a:tc>
                  <a:txBody>
                    <a:bodyPr/>
                    <a:lstStyle/>
                    <a:p>
                      <a:pPr marL="0" algn="r" rtl="1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أقسامها (المؤشرات)</a:t>
                      </a:r>
                    </a:p>
                  </a:txBody>
                  <a:tcPr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رأس المال العامل </a:t>
                      </a: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النسبة الجارية </a:t>
                      </a: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النسبة السريعة </a:t>
                      </a: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معدل دوران المدنين</a:t>
                      </a: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متوسط عدد الأيام التي تضل فيها الديون قائمة ( فترة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التحصيل)</a:t>
                      </a: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معدل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الخضم لتعجيل الدفع</a:t>
                      </a:r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معدل دوران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المخزن 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/ البضاعة</a:t>
                      </a:r>
                      <a:endParaRPr kumimoji="0" lang="ar-SA" sz="1800" b="1" kern="1200" baseline="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  <a:p>
                      <a:pPr marL="342900" indent="-342900" rtl="1">
                        <a:buFont typeface="+mj-lt"/>
                        <a:buAutoNum type="arabicParenR"/>
                      </a:pP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متوسط عدد الأيام التي تظل فيها المبيعات سلعيا ( فترة التخزين)</a:t>
                      </a:r>
                      <a:endParaRPr lang="ar-SA" sz="1800" dirty="0" smtClean="0"/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lvl="0"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1-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نسبة مجموع أصول المنشأة إلى  مجموع ديونها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2_ نسبة صافي حقوق ملاك المنشأة إلى مجموع التزاماتها </a:t>
                      </a:r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596646" indent="-514350">
                        <a:buFont typeface="+mj-lt"/>
                        <a:buNone/>
                      </a:pP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1-نسبة العائد على الأصول المستخدمة</a:t>
                      </a:r>
                    </a:p>
                    <a:p>
                      <a:pPr marL="596646" indent="-514350">
                        <a:buFont typeface="+mj-lt"/>
                        <a:buNone/>
                      </a:pP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2-نسبة العائد على حقوق الملاك</a:t>
                      </a:r>
                    </a:p>
                    <a:p>
                      <a:pPr marL="596646" indent="-514350">
                        <a:buFont typeface="+mj-lt"/>
                        <a:buNone/>
                      </a:pP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3-عائد السهم الواحد من الأسهم العادية</a:t>
                      </a:r>
                    </a:p>
                    <a:p>
                      <a:pPr marL="596646" indent="-514350">
                        <a:buFont typeface="+mj-lt"/>
                        <a:buNone/>
                      </a:pP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4-نسبة السعر السوقي للسهم إلى عائد السهم.</a:t>
                      </a:r>
                      <a:endParaRPr kumimoji="0" lang="en-US" sz="1800" b="1" kern="1200" baseline="0" dirty="0" smtClean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</a:txBody>
                  <a:tcPr>
                    <a:lnL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4" name="Down Arrow Callout 3"/>
          <p:cNvSpPr/>
          <p:nvPr/>
        </p:nvSpPr>
        <p:spPr>
          <a:xfrm>
            <a:off x="3203848" y="5301208"/>
            <a:ext cx="3312368" cy="1368152"/>
          </a:xfrm>
          <a:prstGeom prst="downArrowCallout">
            <a:avLst>
              <a:gd name="adj1" fmla="val 25000"/>
              <a:gd name="adj2" fmla="val 25000"/>
              <a:gd name="adj3" fmla="val 16154"/>
              <a:gd name="adj4" fmla="val 6497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sz="2000" b="1" dirty="0" smtClean="0"/>
              <a:t>و فيما يلي توضيح لكل من: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ثانيا: النسب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96752"/>
            <a:ext cx="7776864" cy="46805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600" b="1" u="sng" dirty="0" smtClean="0">
                <a:solidFill>
                  <a:schemeClr val="accent1">
                    <a:lumMod val="75000"/>
                  </a:schemeClr>
                </a:solidFill>
              </a:rPr>
              <a:t>أولا: الســيولة:</a:t>
            </a:r>
            <a:endParaRPr lang="en-US" sz="2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200" b="1" dirty="0" smtClean="0"/>
              <a:t>و يقصد بالسيولة مقدرة المنشأة على الوفاء بالتزاماتها قصيرة الأجل دون اللجوء إلى الاستدانة أو بيع أصل ثابت. </a:t>
            </a:r>
            <a:endParaRPr lang="en-US" sz="2200" dirty="0" smtClean="0"/>
          </a:p>
          <a:p>
            <a:pPr>
              <a:buNone/>
            </a:pPr>
            <a:r>
              <a:rPr lang="ar-SA" sz="2400" b="1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و هناك عدد من المؤشرات على السيولة منها:</a:t>
            </a:r>
            <a:endParaRPr lang="en-US" sz="2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رأس المال العامل.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النسبة الجارية.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النسبة السريعة.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معدل دوران المدينين.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متوسط عدد الأيام التي تضل فيها الديون قائمة (فترة التحصيل)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معدل خصم تعجيل الدفع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معدل دوران المخزون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400" dirty="0" smtClean="0"/>
              <a:t>متوسط عدد الأيام التي تظل فيها المبيعات مخزونا سلعيا (فترة التخزين)</a:t>
            </a:r>
            <a:endParaRPr lang="ar-S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043608" y="188640"/>
          <a:ext cx="7920880" cy="6341994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911270"/>
                <a:gridCol w="3576880"/>
                <a:gridCol w="2432730"/>
              </a:tblGrid>
              <a:tr h="741966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المؤشر (النسبة)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طريقة الحساب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المفهوم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491068">
                <a:tc>
                  <a:txBody>
                    <a:bodyPr/>
                    <a:lstStyle/>
                    <a:p>
                      <a:pPr rtl="1">
                        <a:lnSpc>
                          <a:spcPct val="150000"/>
                        </a:lnSpc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 رأس المال العامل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الفرق بين أصول المنشأة المتداولة و مطلوباتها قصيرة الأجل .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dirty="0" smtClean="0"/>
                        <a:t> 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ملاحظة هامة: </a:t>
                      </a:r>
                      <a:r>
                        <a:rPr kumimoji="0" lang="ar-SA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توضع جميع عناصر الاصول المتداولة الا ان المدينين يجب ان تطرح من مخصص الديون المشكوك في تحصيلها.(</a:t>
                      </a:r>
                      <a:r>
                        <a:rPr kumimoji="0" lang="ar-SA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عناصر الأصول المتداولة تؤخد بصافي قيمتها.)</a:t>
                      </a:r>
                      <a:endParaRPr kumimoji="0" lang="ar-SA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تفيد أن الالتزامات قصيرة الأجل يمكن أن تسدد من الأصول المتداولة و يفيض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مبلغ معين.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أي أن مجموع أصولها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المتدلولة يزيد عن مجموع خصومها المتدلولة.</a:t>
                      </a:r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069425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 النسبة الجارية (نسبة التداول)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نسبة الأصول المتداولة إلى الخصوم المتداولة (قصيرة الأجل) </a:t>
                      </a:r>
                    </a:p>
                    <a:p>
                      <a:pPr rtl="1"/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 يمكن التعبير عنها  في شكل نسبة %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ar-SA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ملاحظة هامة: </a:t>
                      </a:r>
                      <a:r>
                        <a:rPr kumimoji="0" lang="ar-SA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توضع جميع عناصر الاصول المتداولة الا ان المدينين يجب ان توضع بالاجمالي.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وتعبر هذه النسبة عن عدد المرات التي تستطيع فيها الأصول المتداولة تغطية الخصوم المتداولة.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كلما ( زادت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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) هذه النسبة دل ذلك على مقدرة الشركة على مواجهة أخطار سداد الالتزامات المتداولة المفاجئ دون الحاجة لتسييل أي أصول ثابتة أو الحصول على اقتراض جديد.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635896" y="1772816"/>
            <a:ext cx="3096344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635896" y="1772816"/>
            <a:ext cx="30243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رأس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المال العامل =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مجموع الأصول المتداولة – مجموع الخصوم المتداولة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3707904" y="4149080"/>
            <a:ext cx="3096344" cy="57606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779912" y="4149080"/>
            <a:ext cx="309634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النسبة الجارية =  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مجموع الأصول المتداولة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مجموع  الخصوم المتداولة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99592" y="188640"/>
          <a:ext cx="8064896" cy="649224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981220"/>
                <a:gridCol w="3870376"/>
                <a:gridCol w="2213300"/>
              </a:tblGrid>
              <a:tr h="252028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3- النسبة السريعة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( نسبة السداد السريع)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ملاحظة هامة: 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توضع الأصول المتداولة </a:t>
                      </a: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السائلة التي تتحول إلى نقدية بسرعة</a:t>
                      </a: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و يستبعد  منها  كل من: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kumimoji="0" lang="ar-SA" sz="1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). المخزون لأنه :</a:t>
                      </a:r>
                      <a:endParaRPr kumimoji="0" lang="en-US" sz="16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rtl="1">
                        <a:buFont typeface="Arial" pitchFamily="34" charset="0"/>
                        <a:buChar char="•"/>
                      </a:pP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</a:t>
                      </a: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قل عناصر الأصول المتداولة سيولة .</a:t>
                      </a:r>
                      <a:endParaRPr kumimoji="0"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 rtl="1">
                        <a:buFont typeface="Arial" pitchFamily="34" charset="0"/>
                        <a:buChar char="•"/>
                      </a:pP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لا يكون جاهز للبيع.</a:t>
                      </a:r>
                      <a:endParaRPr kumimoji="0"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صعوبة تصريفه خلال وقت قصير حيث يحتاج بيعه بالسعر السوقي إلى الانتظار بعض الوقت</a:t>
                      </a:r>
                      <a:endParaRPr kumimoji="0" lang="en-US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6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2). مصروفات مقدمة </a:t>
                      </a:r>
                      <a:r>
                        <a:rPr kumimoji="0" lang="ar-SA" sz="1600" b="0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: </a:t>
                      </a: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لأنها غير ممكنة البيع و لا التحصيل </a:t>
                      </a:r>
                      <a:r>
                        <a:rPr kumimoji="0" lang="ar-SA" sz="18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  <a:endParaRPr lang="ar-SA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معرفة مدى قدرة المنشأة على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الوفاء العاجل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(خلال أيام معدودة) ، بالتزاماتها قصيرة الأجل دون الانتظار لبيع المخزون السلعي.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فقد تتساوى منشأتان في النسبة الجارية أو رأس المال العامل إلا أن نوعية الأصول تختلف ومن ثم فإن سرعة تحويل الأصول المتدوالة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إلى نقدية يمكن استخدامها في سداد الالتزامات قصيرة 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الأجل تختلف</a:t>
                      </a:r>
                      <a:endParaRPr lang="ar-SA" dirty="0"/>
                    </a:p>
                  </a:txBody>
                  <a:tcPr/>
                </a:tc>
              </a:tr>
              <a:tr h="252028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4- معدل دوران المدينين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أو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مدى كفاءة عملية التحصيل ومتابعة ديون العملاء في المنشأة ، بالإضافة إلى التعرف على وضع سيولة المنشأة عن طريق التعرف على درجة سرعة تحصيلها لديونها.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كلما ( زادت 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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) هذه النسبة كان ذلك في صالح المنشأة.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491880" y="332656"/>
            <a:ext cx="3456384" cy="8640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419872" y="332656"/>
            <a:ext cx="35638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النسبة السريعة =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الأصول المتداولة - ( المخزون السلعي + مصروفات مقدمة )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  <a:t/>
            </a:r>
            <a:b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raditional Arabic" pitchFamily="2" charset="-78"/>
              </a:rPr>
            </a:b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مجموع  الخصوم المتداولة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880" y="4221088"/>
            <a:ext cx="3456384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معدل دوران المدينين =صافي المبيعات الآجلة ÷ متوسط حسابات المدينين</a:t>
            </a:r>
          </a:p>
        </p:txBody>
      </p:sp>
      <p:sp>
        <p:nvSpPr>
          <p:cNvPr id="6" name="Rectangle 5"/>
          <p:cNvSpPr/>
          <p:nvPr/>
        </p:nvSpPr>
        <p:spPr>
          <a:xfrm>
            <a:off x="3491880" y="5661248"/>
            <a:ext cx="3384376" cy="8640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3635896" y="5661248"/>
            <a:ext cx="3168352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	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صافي المبيعات الآجلة 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DecoType Naskh Variants"/>
                <a:ea typeface="Times New Roman" pitchFamily="18" charset="0"/>
                <a:cs typeface="Arial" pitchFamily="34" charset="0"/>
              </a:rPr>
              <a:t>*</a:t>
            </a:r>
            <a:r>
              <a:rPr kumimoji="0" lang="ar-SA" sz="16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DecoType Naskh Variants"/>
                <a:ea typeface="Times New Roman" pitchFamily="18" charset="0"/>
                <a:cs typeface="Arial" pitchFamily="34" charset="0"/>
              </a:rPr>
              <a:t>        </a:t>
            </a:r>
            <a:endParaRPr kumimoji="0" lang="en-US" sz="16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المدينين أول الفترة + المدينين أخر الفترة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DecoType Naskh Variants"/>
                <a:ea typeface="Times New Roman" pitchFamily="18" charset="0"/>
                <a:cs typeface="Arial" pitchFamily="34" charset="0"/>
              </a:rPr>
              <a:t>*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dirty="0" smtClean="0">
                <a:latin typeface="DecoType Naskh Variants"/>
                <a:ea typeface="Times New Roman" pitchFamily="18" charset="0"/>
                <a:cs typeface="Arial" pitchFamily="34" charset="0"/>
              </a:rPr>
              <a:t>	        2	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15616" y="0"/>
          <a:ext cx="7848872" cy="6590726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44360"/>
                <a:gridCol w="3794612"/>
                <a:gridCol w="2509900"/>
              </a:tblGrid>
              <a:tr h="4536504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lnSpc>
                          <a:spcPct val="150000"/>
                        </a:lnSpc>
                      </a:pPr>
                      <a:r>
                        <a:rPr kumimoji="0" lang="ar-SA" sz="1800" b="1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أفضل رقم للبسط هو صافي المبيعات الآجلة إذا وجد ، أما إذا لم يعرف فنأخذ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صافي المبيعات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الظاهرة  في القوائم المالية.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أفضل رقم للمقام هو  متوسط حسابات المدينين = المدينين أول الفترة + المدينين أخر الفترة÷ 2 ( إن وجد) ، أو يستخدم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المدينين أخر السنة المالية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(دون أن يطرح منه مخصص الديون المشكوك في تحصيلها).</a:t>
                      </a: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ملاحظة هامة: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أن رقم المدينين نأخذه دون أن يطرح منه مخصص الديون المشكوك في تحصيلها)           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 عند مقارنة</a:t>
                      </a:r>
                      <a:r>
                        <a:rPr lang="ar-SA" baseline="0" dirty="0" smtClean="0"/>
                        <a:t> منشأتين ببعضهما فإن المنشأة التى معدل دوران مدينها أكبر تحتاج إلى مبلغ أقل كرأس مال عامل.</a:t>
                      </a:r>
                    </a:p>
                    <a:p>
                      <a:pPr rtl="1"/>
                      <a:r>
                        <a:rPr lang="ar-SA" baseline="0" dirty="0" smtClean="0"/>
                        <a:t>ويعكس هذا المؤشر مدى نجاح سياسة الأدارة في منح الائتمان حيث يرتبط فيها ثلاث مؤشرات:</a:t>
                      </a:r>
                    </a:p>
                    <a:p>
                      <a:pPr rtl="1"/>
                      <a:r>
                        <a:rPr lang="ar-SA" baseline="0" dirty="0" smtClean="0"/>
                        <a:t>1-متوسط عدد الايام التي تظل فيها الديون قائمة.</a:t>
                      </a:r>
                    </a:p>
                    <a:p>
                      <a:pPr rtl="1"/>
                      <a:r>
                        <a:rPr lang="ar-SA" baseline="0" dirty="0" smtClean="0"/>
                        <a:t>2-معدل الخصم المسموح به.</a:t>
                      </a:r>
                    </a:p>
                    <a:p>
                      <a:pPr rtl="1"/>
                      <a:r>
                        <a:rPr lang="ar-SA" baseline="0" dirty="0" smtClean="0"/>
                        <a:t>3-شروط البيع الاجل</a:t>
                      </a:r>
                    </a:p>
                  </a:txBody>
                  <a:tcPr/>
                </a:tc>
              </a:tr>
              <a:tr h="2023806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5- متوسط عدد الأيام التي تضل فيها الديون قائمة (متوسط فترة التحصيل) يرتبط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بمعدل دوارن المدنيين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وهى الفترة التي يستغرقها تحصيل ديون المدينين .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طول 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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هذه الفترة مؤشر غير جيد و ذلك للأسباب التالية:</a:t>
                      </a:r>
                    </a:p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يدل على ضعف إدارة التحصيل لدى الشركة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23928" y="4941168"/>
            <a:ext cx="3240360" cy="158417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3995936" y="5143544"/>
            <a:ext cx="31683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عدد الأيام التي تضل فيها الديون قائمة (فترة التحصيل)      = 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إجمالي حسابات المدينين آخر الفترة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المبيعات الآجلة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    365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87624" y="476672"/>
          <a:ext cx="7488832" cy="6264677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61358"/>
                <a:gridCol w="3841593"/>
                <a:gridCol w="2085881"/>
              </a:tblGrid>
              <a:tr h="3859931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أو </a:t>
                      </a:r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ملاحظة : </a:t>
                      </a:r>
                      <a:endParaRPr kumimoji="0" lang="ar-SA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يقصد بالمدنين رقم المدنين الظاهر</a:t>
                      </a:r>
                      <a:r>
                        <a:rPr kumimoji="0" lang="ar-SA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بالقوائم المالية أخر العام بالاجمالي</a:t>
                      </a:r>
                      <a:r>
                        <a:rPr kumimoji="0" lang="ar-SA" sz="16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kumimoji="0" lang="ar-SA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المتوسط اليومي للمبيعات الاجلة= </a:t>
                      </a:r>
                      <a:r>
                        <a:rPr kumimoji="0" lang="ar-SA" sz="1600" b="0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المبيعات الاجلة</a:t>
                      </a:r>
                      <a:endParaRPr kumimoji="0" lang="ar-SA" sz="1600" b="0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                 </a:t>
                      </a: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360 عدد ايام العام</a:t>
                      </a: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إذا</a:t>
                      </a:r>
                      <a:r>
                        <a:rPr kumimoji="0" lang="ar-SA" sz="16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لم توجد المبيعات الاجله يستعاض عنها برقم صافي المبيعات </a:t>
                      </a:r>
                      <a:endParaRPr kumimoji="0" lang="ar-SA" sz="16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>
                        <a:buFont typeface="Arial" pitchFamily="34" charset="0"/>
                        <a:buChar char="•"/>
                      </a:pPr>
                      <a:r>
                        <a:rPr kumimoji="0" lang="ar-SA" sz="16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تظهر أهمية هذا المؤشر عندما تؤخد تكلفة الأموال أو عندما يكون هناك خصم تعجيل الدفع .</a:t>
                      </a:r>
                      <a:endParaRPr lang="ar-SA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>
                        <a:buFont typeface="Wingdings" pitchFamily="2" charset="2"/>
                        <a:buChar char="ß"/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أو يضيع على الشركة فرص الاستفادة من استثمار هذه الأموال المجمدة لدى العملاء</a:t>
                      </a:r>
                    </a:p>
                    <a:p>
                      <a:pPr rtl="1">
                        <a:buFont typeface="Wingdings" pitchFamily="2" charset="2"/>
                        <a:buChar char="ß"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أو ربما يؤدى إلى تحمل الشركة لأعباء أخرى مثل الاقتراض وتحمل الفوائد لمواجهة الأعباء التشغيلية .</a:t>
                      </a:r>
                      <a:endParaRPr lang="ar-SA" dirty="0"/>
                    </a:p>
                  </a:txBody>
                  <a:tcPr/>
                </a:tc>
              </a:tr>
              <a:tr h="2332757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6- معدل خصم تعجيل الدفع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غالبا شروط البيع بالآجل تكتب بالصيغة التالية: 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معدل الخصم/ فترة الخصم / فترة السداد مثلا: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2/10/ صافي 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وهذا الخصم يجب الا يتجاوز فائدة الدين خلال المدة التي سيسدد فيها قبل موعد السماح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419872" y="836712"/>
            <a:ext cx="3600400" cy="11521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275856" y="836712"/>
            <a:ext cx="37444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عدد الأيام التي تضل فيها الديون قائمة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(فترة التحصيل) =  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إجمالي حسابات المدينين آخر الفترة × 365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rgbClr val="808000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(عدد أيام السنة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)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  المبيعات 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الآجلة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491880" y="4509120"/>
            <a:ext cx="3672408" cy="10801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3419872" y="4653136"/>
            <a:ext cx="36358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raditional Arabic" pitchFamily="2" charset="-78"/>
              </a:rPr>
              <a:t>معدل خصم تعجيل الدفع = 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تكلفة الأموال × (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فترة السماح- فترة الخصم)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×100</a:t>
            </a:r>
            <a:endParaRPr kumimoji="0" lang="en-US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                    365</a:t>
            </a:r>
            <a:endParaRPr kumimoji="0" lang="ar-SA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87624" y="260648"/>
          <a:ext cx="7632849" cy="6133296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435915"/>
                <a:gridCol w="3598548"/>
                <a:gridCol w="2598386"/>
              </a:tblGrid>
              <a:tr h="3024336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7- معدل دوران المخزون / البضاعة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عدد المرات التي تحول فيها متوسط المخزون السلعي إلى مبيعات خلال السنة المالية أو خلال فترة التحليل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وتشير هذه النسبة إلى عدد مرات تصريف المخزون لدى الشركة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كلما (زاد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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معدل دوران البضاعة كلما كان ذلك في صالح الشركة فان ذلك مؤشر على ارتفاع درجة سيولة المنشأة.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كلما ( انخفض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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معدل دوران البضاعة فان ذلك مؤشر إلى انخفاض حركتها ولتجميد أموال المنشأة في المخزون السلعي.</a:t>
                      </a:r>
                      <a:endParaRPr lang="ar-SA" dirty="0"/>
                    </a:p>
                  </a:txBody>
                  <a:tcPr/>
                </a:tc>
              </a:tr>
              <a:tr h="3024336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8- متوسط عدد الأيام التي تظل فيها المبيعات مخزونا سلعيا (فترة التخزين)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ويرتبط بمعدل دوران المخزون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أو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ويوضح هذا المعدل الفترة التي يقضيها المخزون في المخازن قبل تصريفه.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يعد طول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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هذه المدة أمرا غير مرغوب فيه خاصة في الشركات التي تتعامل مع منتجات ذات تواريخ صلاحية أو تتميز بالتطور التكنولوجي السريع حيث تفقد قيمتها مع طول فترة التخزين ، 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995936" y="476672"/>
            <a:ext cx="3024336" cy="108012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4139952" y="508610"/>
            <a:ext cx="269979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معدل دوران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المخزون = </a:t>
            </a: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تكلفة المبيعات ( البضاعة</a:t>
            </a:r>
            <a:r>
              <a:rPr kumimoji="0" lang="ar-SA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المباعة)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endParaRPr kumimoji="0" lang="en-US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المخزون السلعي 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23928" y="3573016"/>
            <a:ext cx="3312368" cy="13681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3995936" y="3573016"/>
            <a:ext cx="320384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عدد الأيام التي تظل فيها المبيعات مخزونا سلعيا (فترة التخزين) =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إجمالي حسابات المخزون السلعي آخر الفترة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      </a:t>
            </a:r>
            <a:r>
              <a:rPr kumimoji="0" lang="ar-SA" sz="1600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تكلفة المبيعات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          365</a:t>
            </a:r>
            <a:endParaRPr kumimoji="0" lang="ar-SA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619672" y="1340768"/>
          <a:ext cx="6696744" cy="4754880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938790"/>
                <a:gridCol w="3849271"/>
                <a:gridCol w="1908683"/>
              </a:tblGrid>
              <a:tr h="3600400"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ومتوسط فترة</a:t>
                      </a:r>
                      <a:r>
                        <a:rPr lang="ar-SA" baseline="0" dirty="0" smtClean="0"/>
                        <a:t> التخرين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endParaRPr lang="ar-SA" dirty="0" smtClean="0"/>
                    </a:p>
                    <a:p>
                      <a:pPr rtl="1"/>
                      <a:r>
                        <a:rPr lang="ar-SA" dirty="0" smtClean="0"/>
                        <a:t>أو</a:t>
                      </a:r>
                      <a:r>
                        <a:rPr lang="ar-SA" baseline="0" dirty="0" smtClean="0"/>
                        <a:t>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kern="1200" dirty="0" smtClean="0">
                          <a:sym typeface="Wingdings"/>
                        </a:rPr>
                        <a:t></a:t>
                      </a:r>
                      <a:endParaRPr kumimoji="0" lang="ar-SA" sz="1800" kern="1200" dirty="0" smtClean="0"/>
                    </a:p>
                    <a:p>
                      <a:pPr rtl="1"/>
                      <a:r>
                        <a:rPr kumimoji="0" lang="ar-SA" sz="1800" kern="1200" dirty="0" smtClean="0"/>
                        <a:t>كلما قل عدد الأيام</a:t>
                      </a:r>
                      <a:r>
                        <a:rPr kumimoji="0" lang="en-US" sz="1800" kern="1200" dirty="0" smtClean="0">
                          <a:sym typeface="Wingdings"/>
                        </a:rPr>
                        <a:t></a:t>
                      </a:r>
                      <a:r>
                        <a:rPr kumimoji="0" lang="ar-SA" sz="1800" kern="1200" dirty="0" smtClean="0">
                          <a:sym typeface="Wingdings"/>
                        </a:rPr>
                        <a:t> </a:t>
                      </a:r>
                      <a:r>
                        <a:rPr kumimoji="0" lang="ar-SA" sz="1800" kern="1200" dirty="0" smtClean="0"/>
                        <a:t> التي يظل المخزون السلعي قائما فان ذلك دليل على مقدرة المنشأة على تحويل مخزونها السلعي إلى </a:t>
                      </a:r>
                      <a:r>
                        <a:rPr kumimoji="0" lang="ar-SA" sz="1800" kern="1200" dirty="0" smtClean="0"/>
                        <a:t>نقدية</a:t>
                      </a:r>
                      <a:r>
                        <a:rPr kumimoji="0" lang="ar-SA" sz="1800" kern="1200" baseline="0" dirty="0" smtClean="0"/>
                        <a:t> في فترة أقل ومن ثم ارتفاع السيولة . </a:t>
                      </a:r>
                      <a:endParaRPr kumimoji="0" lang="ar-SA" sz="1800" kern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3851920" y="3356992"/>
            <a:ext cx="3312368" cy="136815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عدد الأيام التي تظل فيها المبيعات مخزونا سلعيا (فترة التخزين) =   </a:t>
            </a:r>
          </a:p>
          <a:p>
            <a:pPr algn="ctr"/>
            <a:r>
              <a:rPr lang="ar-SA" sz="16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1600" b="1" u="sng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إجمالي حسابات المخزون السلعي آخر الفترة × </a:t>
            </a:r>
            <a:r>
              <a:rPr lang="ar-SA" sz="16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365                     متوسط تكلفة المبيعات</a:t>
            </a:r>
          </a:p>
        </p:txBody>
      </p:sp>
      <p:sp>
        <p:nvSpPr>
          <p:cNvPr id="4" name="Rectangle 3"/>
          <p:cNvSpPr/>
          <p:nvPr/>
        </p:nvSpPr>
        <p:spPr>
          <a:xfrm>
            <a:off x="3851920" y="1556792"/>
            <a:ext cx="3384376" cy="115212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3851920" y="1556792"/>
            <a:ext cx="338437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متوسط عدد الأيام التي تظل فيها المبيعات مخزونا سلعيا (فترة التخزين) = 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kumimoji="0" lang="ar-SA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</a:t>
            </a:r>
            <a:r>
              <a:rPr kumimoji="0" lang="ar-SA" sz="16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إجمالي حسابات المخزون السلعي آخر الفترة</a:t>
            </a:r>
            <a:r>
              <a:rPr kumimoji="0" lang="ar-SA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600" b="1" i="0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                      متوسط </a:t>
            </a:r>
            <a:r>
              <a:rPr kumimoji="0" lang="ar-SA" sz="16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تكلفة المبيعات</a:t>
            </a:r>
            <a:endParaRPr kumimoji="0" lang="en-US" sz="1600" b="1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79912" y="5085184"/>
            <a:ext cx="3456384" cy="79208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16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عدد الايام التىتظل فيها المبيعات مخزونا سلعيا = </a:t>
            </a:r>
            <a:endParaRPr lang="ar-SA" sz="1600" b="1" dirty="0" smtClean="0">
              <a:solidFill>
                <a:schemeClr val="tx1"/>
              </a:solidFill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algn="ctr"/>
            <a:r>
              <a:rPr lang="ar-SA" sz="1600" b="1" u="sng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المخزون </a:t>
            </a:r>
            <a:r>
              <a:rPr lang="ar-SA" sz="1600" b="1" u="sng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السلعي أخرالفترة × </a:t>
            </a:r>
            <a:r>
              <a:rPr lang="ar-SA" sz="16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365 </a:t>
            </a:r>
            <a:endParaRPr lang="ar-SA" sz="1600" b="1" u="sng" dirty="0" smtClean="0">
              <a:solidFill>
                <a:schemeClr val="tx1"/>
              </a:solidFill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algn="ctr"/>
            <a:r>
              <a:rPr lang="ar-SA" sz="1600" b="1" u="sng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تكلفة المبيعات </a:t>
            </a:r>
            <a:endParaRPr lang="ar-SA" sz="1600" b="1" u="sng" dirty="0" smtClean="0">
              <a:solidFill>
                <a:schemeClr val="tx1"/>
              </a:solidFill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>
                <a:solidFill>
                  <a:schemeClr val="tx1"/>
                </a:solidFill>
              </a:rPr>
              <a:t>تحليل التقارير المالية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556792"/>
            <a:ext cx="7890080" cy="4824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2400" b="1" dirty="0" smtClean="0"/>
              <a:t>أنواع تحليل القوائم المالية:</a:t>
            </a:r>
            <a:endParaRPr lang="ar-SA" sz="2400" dirty="0"/>
          </a:p>
        </p:txBody>
      </p:sp>
      <p:sp>
        <p:nvSpPr>
          <p:cNvPr id="4" name="Right Brace 3"/>
          <p:cNvSpPr/>
          <p:nvPr/>
        </p:nvSpPr>
        <p:spPr>
          <a:xfrm rot="16200000">
            <a:off x="4878034" y="-765466"/>
            <a:ext cx="468052" cy="597666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6372200" y="2636912"/>
            <a:ext cx="2592288" cy="100811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أولا: مقارنة القوائم المالية</a:t>
            </a:r>
            <a:endParaRPr lang="ar-SA" sz="2000" dirty="0"/>
          </a:p>
        </p:txBody>
      </p:sp>
      <p:sp>
        <p:nvSpPr>
          <p:cNvPr id="6" name="Oval 5"/>
          <p:cNvSpPr/>
          <p:nvPr/>
        </p:nvSpPr>
        <p:spPr>
          <a:xfrm>
            <a:off x="1115616" y="2636912"/>
            <a:ext cx="2664296" cy="93610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ثانيا: النسب المالية</a:t>
            </a:r>
          </a:p>
        </p:txBody>
      </p:sp>
      <p:sp>
        <p:nvSpPr>
          <p:cNvPr id="8" name="Oval 7"/>
          <p:cNvSpPr/>
          <p:nvPr/>
        </p:nvSpPr>
        <p:spPr>
          <a:xfrm>
            <a:off x="3275856" y="4149080"/>
            <a:ext cx="3168352" cy="792088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000" b="1" dirty="0" smtClean="0"/>
              <a:t>ولتوضيح كل منها</a:t>
            </a:r>
            <a:endParaRPr lang="ar-SA" sz="2000" dirty="0"/>
          </a:p>
        </p:txBody>
      </p:sp>
      <p:pic>
        <p:nvPicPr>
          <p:cNvPr id="9" name="Picture 8" descr="222222222222222222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4797152"/>
            <a:ext cx="1487418" cy="1718317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ثانيا: النسب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908720"/>
            <a:ext cx="7848872" cy="576064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مــثال 1: </a:t>
            </a:r>
          </a:p>
          <a:p>
            <a:pPr>
              <a:buNone/>
            </a:pPr>
            <a:r>
              <a:rPr lang="ar-SA" sz="2600" b="1" dirty="0" smtClean="0"/>
              <a:t>فيما يلي بعض الأرصدة التي ظهرت في دفاتر إحدى المنشآت</a:t>
            </a:r>
            <a:r>
              <a:rPr lang="ar-SA" sz="2100" b="1" dirty="0" smtClean="0"/>
              <a:t>:</a:t>
            </a:r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buNone/>
            </a:pPr>
            <a:endParaRPr lang="ar-SA" sz="1800" b="1" dirty="0" smtClean="0"/>
          </a:p>
          <a:p>
            <a:pPr>
              <a:lnSpc>
                <a:spcPct val="120000"/>
              </a:lnSpc>
              <a:buNone/>
            </a:pPr>
            <a:r>
              <a:rPr lang="ar-SA" sz="2100" b="1" dirty="0" smtClean="0"/>
              <a:t>علما بأن صافي المبيعات = 396,000 ريالا ، و تكلفة البضاعة المباعة 326،000 ريال و أن متوسط  المخزون السلعي 11،000 ريال</a:t>
            </a:r>
            <a:endParaRPr lang="en-US" sz="2100" dirty="0" smtClean="0"/>
          </a:p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المطلوب :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100" b="1" dirty="0" smtClean="0"/>
              <a:t>حددي نسبة كل من:</a:t>
            </a:r>
            <a:endParaRPr lang="en-US" sz="2100" dirty="0" smtClean="0"/>
          </a:p>
          <a:p>
            <a:pPr>
              <a:buNone/>
            </a:pPr>
            <a:r>
              <a:rPr lang="ar-SA" sz="2100" b="1" dirty="0" smtClean="0"/>
              <a:t>1). رأس المال العامل  2).  النسبة الجارية</a:t>
            </a:r>
            <a:r>
              <a:rPr lang="ar-SA" sz="2100" dirty="0" smtClean="0"/>
              <a:t>    </a:t>
            </a:r>
            <a:r>
              <a:rPr lang="ar-SA" sz="2100" b="1" dirty="0" smtClean="0"/>
              <a:t>3). النسبة السريع   4). معدل دوران المدينين</a:t>
            </a:r>
            <a:endParaRPr lang="en-US" sz="2100" dirty="0" smtClean="0"/>
          </a:p>
          <a:p>
            <a:pPr>
              <a:buNone/>
            </a:pPr>
            <a:r>
              <a:rPr lang="ar-SA" sz="2100" b="1" dirty="0" smtClean="0"/>
              <a:t>5). متوسط عدد الأيام التي تضل فيها الديون قائمة (فترة التحصيل)6). معدل دوران البضاعة</a:t>
            </a:r>
            <a:endParaRPr lang="en-US" sz="1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59832" y="1628800"/>
          <a:ext cx="4367808" cy="2823033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183904"/>
                <a:gridCol w="2183904"/>
              </a:tblGrid>
              <a:tr h="351039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Arial"/>
                          <a:cs typeface="Traditional Arabic"/>
                        </a:rPr>
                        <a:t>5,000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بنك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cs typeface="Traditional Arabic"/>
                        </a:rPr>
                        <a:t>30000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أ.قبض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42000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مدينون ( بالصافي)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7000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مخزون سلعي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4000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مصروفات مقدمة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17000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أ.دفع</a:t>
                      </a:r>
                      <a:endParaRPr lang="en-US" sz="18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51039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33000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دائنون</a:t>
                      </a:r>
                      <a:endParaRPr lang="en-US" sz="1800" b="1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ثانيا: النسب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24744"/>
            <a:ext cx="8028384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ثانيا: المقـدرة على سـداد الـديون:</a:t>
            </a:r>
          </a:p>
          <a:p>
            <a:pPr>
              <a:buFont typeface="Wingdings" pitchFamily="2" charset="2"/>
              <a:buChar char="Ø"/>
            </a:pPr>
            <a:r>
              <a:rPr lang="ar-SA" sz="1800" b="1" dirty="0" smtClean="0"/>
              <a:t>يقصد به مقدرة المنشأة على سداد التزاماتها طويلة و قصيرة الأجل من خلال أصولها المتداولة أو الثابتة. </a:t>
            </a:r>
            <a:endParaRPr lang="en-US" sz="1800" dirty="0" smtClean="0"/>
          </a:p>
          <a:p>
            <a:pPr>
              <a:buFont typeface="Wingdings" pitchFamily="2" charset="2"/>
              <a:buChar char="Ø"/>
            </a:pPr>
            <a:r>
              <a:rPr lang="ar-SA" sz="1800" b="1" dirty="0" smtClean="0"/>
              <a:t>و توجد نسبتين للتعرف على مقدرة المنشأة</a:t>
            </a:r>
          </a:p>
          <a:p>
            <a:pPr>
              <a:buNone/>
            </a:pPr>
            <a:endParaRPr lang="ar-SA" sz="1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115616" y="2636912"/>
          <a:ext cx="7776863" cy="4032448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2111862"/>
                <a:gridCol w="3467581"/>
                <a:gridCol w="2197420"/>
              </a:tblGrid>
              <a:tr h="458233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المؤشر (النسبة)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طريقة الحساب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u="none" dirty="0" smtClean="0"/>
                        <a:t>المفهوم</a:t>
                      </a:r>
                      <a:endParaRPr lang="en-US" sz="2000" u="none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824819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1- نسبة مجموع أصول المنشأة إلى  مجموع ديونها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kumimoji="0" lang="ar-SA" sz="1800" b="1" u="none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            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مجموع </a:t>
                      </a:r>
                      <a:r>
                        <a:rPr kumimoji="0" lang="ar-SA" sz="1800" b="1" u="sng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الأصول</a:t>
                      </a:r>
                      <a:endParaRPr kumimoji="0" lang="en-US" sz="1800" b="1" u="sng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kumimoji="0" lang="en-US" sz="1800" b="1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 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          مجموع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Arial"/>
                          <a:ea typeface="Times New Roman"/>
                          <a:cs typeface="Traditional Arabic"/>
                        </a:rPr>
                        <a:t>المطلوبات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Arial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تظهر قدرة المنشأة على سداد التزاماتها مما تحت يدها من أصول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2749396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2_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نسبة صافي حقوق ملاك المنشأة إلى مجموع التزاماتها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latin typeface="Arial"/>
                          <a:ea typeface="Times New Roman"/>
                          <a:cs typeface="Traditional Arabic"/>
                        </a:rPr>
                        <a:t>     </a:t>
                      </a:r>
                      <a:r>
                        <a:rPr lang="ar-SA" sz="1600" b="1" u="sng" dirty="0" smtClean="0">
                          <a:latin typeface="Arial"/>
                          <a:ea typeface="Times New Roman"/>
                          <a:cs typeface="Traditional Arabic"/>
                        </a:rPr>
                        <a:t>مجموع </a:t>
                      </a:r>
                      <a:r>
                        <a:rPr lang="ar-SA" sz="1600" b="1" u="sng" dirty="0">
                          <a:latin typeface="Arial"/>
                          <a:ea typeface="Times New Roman"/>
                          <a:cs typeface="Traditional Arabic"/>
                        </a:rPr>
                        <a:t>الأصول – مجموع المطلوبات </a:t>
                      </a:r>
                      <a:r>
                        <a:rPr lang="ar-SA" sz="1600" b="1" u="sng" dirty="0" smtClean="0">
                          <a:latin typeface="Arial"/>
                          <a:ea typeface="Times New Roman"/>
                          <a:cs typeface="Traditional Arabic"/>
                        </a:rPr>
                        <a:t>(قصيرة+</a:t>
                      </a:r>
                      <a:r>
                        <a:rPr lang="ar-SA" sz="1600" b="1" u="sng" baseline="0" dirty="0" smtClean="0">
                          <a:latin typeface="Arial"/>
                          <a:ea typeface="Times New Roman"/>
                          <a:cs typeface="Traditional Arabic"/>
                        </a:rPr>
                        <a:t> </a:t>
                      </a:r>
                      <a:r>
                        <a:rPr lang="ar-SA" sz="1600" b="1" u="sng" dirty="0" smtClean="0">
                          <a:latin typeface="Arial"/>
                          <a:ea typeface="Times New Roman"/>
                          <a:cs typeface="Traditional Arabic"/>
                        </a:rPr>
                        <a:t>طويلة</a:t>
                      </a:r>
                      <a:r>
                        <a:rPr lang="ar-SA" sz="1600" b="1" dirty="0">
                          <a:latin typeface="Arial"/>
                          <a:ea typeface="Times New Roman"/>
                          <a:cs typeface="Traditional Arabic"/>
                        </a:rPr>
                        <a:t>)  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Arial"/>
                          <a:ea typeface="Times New Roman"/>
                          <a:cs typeface="Traditional Arabic"/>
                        </a:rPr>
                        <a:t>                        مجموع المطـلوبات</a:t>
                      </a:r>
                      <a:r>
                        <a:rPr lang="ar-SA" sz="1600" dirty="0">
                          <a:latin typeface="Tahoma"/>
                          <a:ea typeface="Times New Roman"/>
                          <a:cs typeface="Traditional Arabic"/>
                        </a:rPr>
                        <a:t> </a:t>
                      </a:r>
                      <a:endParaRPr lang="en-US" sz="16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>
                          <a:latin typeface="Arial"/>
                          <a:ea typeface="Times New Roman"/>
                          <a:cs typeface="Traditional Arabic"/>
                        </a:rPr>
                        <a:t>  </a:t>
                      </a:r>
                      <a:endParaRPr lang="ar-SA" sz="1600" b="1" dirty="0" smtClean="0">
                        <a:latin typeface="Arial"/>
                        <a:ea typeface="Times New Roman"/>
                        <a:cs typeface="Traditional Arabic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600" b="1" dirty="0" smtClean="0">
                          <a:latin typeface="Arial"/>
                          <a:ea typeface="Times New Roman"/>
                          <a:cs typeface="Traditional Arabic"/>
                        </a:rPr>
                        <a:t>أو 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endParaRPr lang="en-US" sz="1600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  </a:t>
                      </a:r>
                      <a:r>
                        <a:rPr lang="ar-SA" sz="1800" b="1" baseline="0" dirty="0" smtClean="0">
                          <a:latin typeface="Arial"/>
                          <a:ea typeface="Times New Roman"/>
                          <a:cs typeface="Traditional Arabic"/>
                        </a:rPr>
                        <a:t>           </a:t>
                      </a:r>
                      <a:r>
                        <a:rPr lang="ar-SA" sz="1800" b="1" u="sng" dirty="0" smtClean="0">
                          <a:latin typeface="Arial"/>
                          <a:ea typeface="Times New Roman"/>
                          <a:cs typeface="Traditional Arabic"/>
                        </a:rPr>
                        <a:t>صافي </a:t>
                      </a:r>
                      <a:r>
                        <a:rPr lang="ar-SA" sz="1800" b="1" u="sng" dirty="0">
                          <a:latin typeface="Arial"/>
                          <a:ea typeface="Times New Roman"/>
                          <a:cs typeface="Traditional Arabic"/>
                        </a:rPr>
                        <a:t>حقوق ملاك</a:t>
                      </a:r>
                      <a:endParaRPr lang="en-US" sz="1800" u="sng" dirty="0">
                        <a:latin typeface="Times New Roman"/>
                        <a:ea typeface="Times New Roman"/>
                      </a:endParaRP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            مجموع المطـلوبات                                                   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تعني أن صافي إستثمارات أصحاب المنشأة تعادل نسبة من مجموع مطلوباتها وهذا يطمن أصحاب المنشأة وأصحاب الديون ن أن لديهم ما يغطي التزاماتهم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ويزيد</a:t>
                      </a:r>
                    </a:p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أو معرفة مدى قدرة حقوق الملاك على تغطية التزامات الشركة 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7498080" cy="706090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ثانيا: النسب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124744"/>
            <a:ext cx="7818072" cy="4320480"/>
          </a:xfrm>
        </p:spPr>
        <p:txBody>
          <a:bodyPr/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مـثال2: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لو فرضنا أن لدينا المعلومات التالية لإحدى الشركات :</a:t>
            </a: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المطلوب: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استخرجي نسب مقدرة المنشأة على سداد الديون؟</a:t>
            </a:r>
            <a:endParaRPr lang="en-US" sz="2000" dirty="0" smtClean="0"/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ar-S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23728" y="2420888"/>
          <a:ext cx="6120680" cy="1296144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3060340"/>
                <a:gridCol w="3060340"/>
              </a:tblGrid>
              <a:tr h="432048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dirty="0" smtClean="0"/>
                        <a:t>المبلغ </a:t>
                      </a:r>
                      <a:endParaRPr lang="ar-SA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latin typeface="Arial"/>
                          <a:ea typeface="Times New Roman"/>
                          <a:cs typeface="Traditional Arabic"/>
                        </a:rPr>
                        <a:t>مجموع الأصول( ثابتة + متداولة )</a:t>
                      </a:r>
                      <a:endParaRPr lang="en-US" sz="1800" b="1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latin typeface="Arial"/>
                          <a:ea typeface="Times New Roman"/>
                          <a:cs typeface="Traditional Arabic"/>
                        </a:rPr>
                        <a:t>650,000 ريال</a:t>
                      </a:r>
                      <a:endParaRPr lang="en-US" sz="1800" b="1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32048"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latin typeface="Arial"/>
                          <a:ea typeface="Times New Roman"/>
                          <a:cs typeface="Traditional Arabic"/>
                        </a:rPr>
                        <a:t>مجموع المطلوبات</a:t>
                      </a:r>
                      <a:endParaRPr lang="en-US" sz="1800" b="1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latin typeface="Arial"/>
                          <a:ea typeface="Times New Roman"/>
                          <a:cs typeface="Traditional Arabic"/>
                        </a:rPr>
                        <a:t>230,000 ريال</a:t>
                      </a:r>
                      <a:endParaRPr lang="en-US" sz="1800" b="1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50106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ثانيا: النسب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9632" y="1412776"/>
            <a:ext cx="7560840" cy="4824536"/>
          </a:xfrm>
        </p:spPr>
        <p:txBody>
          <a:bodyPr/>
          <a:lstStyle/>
          <a:p>
            <a:pPr marL="596646" indent="-514350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ثالثا: الربحيـــة:</a:t>
            </a:r>
            <a:endParaRPr lang="ar-SA" b="1" dirty="0" smtClean="0"/>
          </a:p>
          <a:p>
            <a:pPr marL="596646" indent="-514350">
              <a:buNone/>
            </a:pPr>
            <a:r>
              <a:rPr lang="ar-SA" sz="2000" b="1" dirty="0" smtClean="0"/>
              <a:t>عندما يرغب المحلل المالي معرفة مدى ربحية المنشأة فانه يستعين بعدد من المؤشرات أو النسب نذكر منها: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ar-SA" sz="2000" b="1" dirty="0" smtClean="0"/>
              <a:t> </a:t>
            </a:r>
          </a:p>
          <a:p>
            <a:pPr marL="596646" indent="-514350">
              <a:buFont typeface="+mj-lt"/>
              <a:buAutoNum type="arabicParenR"/>
            </a:pPr>
            <a:r>
              <a:rPr lang="ar-SA" sz="2000" b="1" dirty="0" smtClean="0"/>
              <a:t>نسبة العائد على الأصول المستخدمة</a:t>
            </a:r>
            <a:endParaRPr lang="ar-SA" sz="2000" dirty="0" smtClean="0"/>
          </a:p>
          <a:p>
            <a:pPr marL="596646" indent="-514350">
              <a:buFont typeface="+mj-lt"/>
              <a:buAutoNum type="arabicParenR"/>
            </a:pPr>
            <a:r>
              <a:rPr lang="ar-SA" sz="2000" b="1" dirty="0" smtClean="0"/>
              <a:t>نسبة العائد على حقوق الملاك</a:t>
            </a:r>
            <a:endParaRPr lang="ar-SA" sz="2000" dirty="0" smtClean="0"/>
          </a:p>
          <a:p>
            <a:pPr marL="596646" indent="-514350">
              <a:buFont typeface="+mj-lt"/>
              <a:buAutoNum type="arabicParenR"/>
            </a:pPr>
            <a:r>
              <a:rPr lang="ar-SA" sz="2000" b="1" dirty="0" smtClean="0"/>
              <a:t>عائد السهم الواحد من الأسهم العادية</a:t>
            </a:r>
            <a:endParaRPr lang="ar-SA" sz="2000" dirty="0" smtClean="0"/>
          </a:p>
          <a:p>
            <a:pPr marL="596646" indent="-514350">
              <a:buFont typeface="+mj-lt"/>
              <a:buAutoNum type="arabicParenR"/>
            </a:pPr>
            <a:r>
              <a:rPr lang="ar-SA" sz="2000" b="1" dirty="0" smtClean="0"/>
              <a:t> نسبة السعر السوقي للسهم إلى عائد السهم.</a:t>
            </a:r>
            <a:endParaRPr lang="en-US" sz="2000" dirty="0" smtClean="0"/>
          </a:p>
        </p:txBody>
      </p:sp>
      <p:sp>
        <p:nvSpPr>
          <p:cNvPr id="4" name="Down Arrow Callout 3"/>
          <p:cNvSpPr/>
          <p:nvPr/>
        </p:nvSpPr>
        <p:spPr>
          <a:xfrm>
            <a:off x="3131840" y="5013176"/>
            <a:ext cx="3312368" cy="1368152"/>
          </a:xfrm>
          <a:prstGeom prst="downArrowCallout">
            <a:avLst>
              <a:gd name="adj1" fmla="val 25000"/>
              <a:gd name="adj2" fmla="val 25000"/>
              <a:gd name="adj3" fmla="val 16154"/>
              <a:gd name="adj4" fmla="val 6497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sz="2000" b="1" dirty="0" smtClean="0"/>
              <a:t>و فيما يلي توضيح لكل من:</a:t>
            </a:r>
            <a:endParaRPr lang="ar-SA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547664" y="548680"/>
          <a:ext cx="7080447" cy="5696703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621560"/>
                <a:gridCol w="3098738"/>
                <a:gridCol w="2360149"/>
              </a:tblGrid>
              <a:tr h="576063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المؤشر (النسبة)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ar-SA" sz="2000" u="none" dirty="0"/>
                        <a:t>طريقة الحساب</a:t>
                      </a:r>
                      <a:endParaRPr lang="en-US" sz="2000" u="none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2000" u="none" dirty="0" smtClean="0"/>
                        <a:t>المفهوم</a:t>
                      </a:r>
                      <a:endParaRPr lang="en-US" sz="2000" u="none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677791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نسبة العائد على الأصول المستخدمة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kumimoji="0" lang="ar-SA" sz="16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صافي الدخل + الفوائد المدينة</a:t>
                      </a:r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× 100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متوسط الأصول</a:t>
                      </a:r>
                      <a:endParaRPr kumimoji="0"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ويتم استخدام متوسط إجمالي الأصول عند حساب هذه النسبة (أصول أول المدة + أصول أخر المدة)\2 </a:t>
                      </a:r>
                      <a:endParaRPr lang="ar-SA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وتعبر هذه النسبة عن قدرة المنشأة على استخدام أصولها في توليد الربح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أي فعالية الادلرة في استخدام الاصول .</a:t>
                      </a:r>
                      <a:endParaRPr kumimoji="0" lang="en-US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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كلما (زادت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/>
                        </a:rPr>
                        <a:t>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  هذه النسبة كلما دل ذلك على كفاءة المنشأة في استغلال أصولها.</a:t>
                      </a:r>
                    </a:p>
                  </a:txBody>
                  <a:tcPr/>
                </a:tc>
              </a:tr>
              <a:tr h="677791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2- نسبة العائد على حقوق الملاك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=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صافي الدخل  ×100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متوسط حقوق الملاك</a:t>
                      </a:r>
                    </a:p>
                    <a:p>
                      <a:pPr rtl="1"/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متوسط حقوق الملاك = 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حقوق الملاك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أول المدة + حقوق الملاك أخر المدة / 2 </a:t>
                      </a:r>
                      <a:r>
                        <a:rPr kumimoji="0" lang="ar-SA" sz="1800" u="none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kumimoji="0" lang="ar-SA" sz="1800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وتعبر هذه النسبة عن العائد الذي يحققه الملاك على استثمار أموالهم بالشركة ، وهى تعتبر من أهم نسب الربحية المستخدمة حيث أنه بناءاً على هذه النسبة قد يقرر الملاك الاستمرار في النشاط أو تحويل الأموال إلى استثمارات أخرى تحقق عائداً مناسباً.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259632" y="908720"/>
          <a:ext cx="7392143" cy="4182327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92374"/>
                <a:gridCol w="3335721"/>
                <a:gridCol w="2464048"/>
              </a:tblGrid>
              <a:tr h="1276506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3-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عائد السهم الواحد من الأسهم العادية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عائد السهم الواحد =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صافي الدخل</a:t>
                      </a:r>
                      <a:r>
                        <a:rPr kumimoji="0" lang="en-US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kumimoji="0" lang="en-US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                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عدد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الأسهم</a:t>
                      </a: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عدد الأسهم العادية =</a:t>
                      </a:r>
                    </a:p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راس مال الاسهم العادية</a:t>
                      </a:r>
                      <a:r>
                        <a:rPr kumimoji="0" lang="ar-SA" sz="1800" b="1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rtl="1"/>
                      <a:r>
                        <a:rPr kumimoji="0" lang="ar-SA" sz="1800" b="1" u="sng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القيمة الاسمة للسهم </a:t>
                      </a:r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ar-SA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lang="ar-SA" dirty="0" smtClean="0"/>
                        <a:t>معرفة عائد السهم الواحد من الارباح </a:t>
                      </a:r>
                      <a:endParaRPr lang="ar-SA" dirty="0"/>
                    </a:p>
                  </a:txBody>
                  <a:tcPr/>
                </a:tc>
              </a:tr>
              <a:tr h="981927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4-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نسبة السعر السوقي للسهم إلى عائد السهم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السعر السوقي للسهم</a:t>
                      </a:r>
                      <a:endParaRPr kumimoji="0" lang="en-US" sz="18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عائد السهم</a:t>
                      </a: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سعر السهم المتوقع=</a:t>
                      </a: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مكرر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الربحية </a:t>
                      </a:r>
                      <a:r>
                        <a:rPr kumimoji="0" lang="ar-SA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 عائد السهم المتوقع </a:t>
                      </a:r>
                      <a:endParaRPr kumimoji="0" lang="ar-SA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تفيد هذه النسبة في تقييم الاستثمار في الشركة و مقارنته بفرص الاستثمار الأخرى</a:t>
                      </a:r>
                      <a:endParaRPr lang="ar-SA" dirty="0" smtClean="0"/>
                    </a:p>
                    <a:p>
                      <a:pPr rtl="1"/>
                      <a:endParaRPr lang="ar-SA" dirty="0"/>
                    </a:p>
                  </a:txBody>
                  <a:tcPr/>
                </a:tc>
              </a:tr>
              <a:tr h="981927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5- نسبة عائد السهم  إلى سعر السهم. </a:t>
                      </a:r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عائد السهم  ×100 </a:t>
                      </a:r>
                      <a:endParaRPr kumimoji="0" lang="en-US" sz="1800" b="1" u="sng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u="non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السعر السوقي للسهم </a:t>
                      </a:r>
                      <a:endParaRPr kumimoji="0" lang="en-US" sz="1800" b="1" u="none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kumimoji="0" lang="ar-SA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052736"/>
            <a:ext cx="7498080" cy="4464496"/>
          </a:xfrm>
        </p:spPr>
        <p:txBody>
          <a:bodyPr/>
          <a:lstStyle/>
          <a:p>
            <a:r>
              <a:rPr lang="ar-SA" dirty="0" smtClean="0"/>
              <a:t>بعض المعادلات الاضافية : 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 smtClean="0"/>
              <a:t>صافي المبيعات الكلية = صافي المبيعات النقدية + صافي المبيعات الاجلة 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 smtClean="0"/>
              <a:t>عدد ايام الدورة التشغلية = متوسط فترة التخزين + متوسط فترة التحصيل 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 smtClean="0"/>
              <a:t>تكلفة المبيعات = مخزون أول المدة + صافي المشتريات – مخزون أخر المدة 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 smtClean="0"/>
              <a:t>مخزون أول إحدى الفترات= مخزون أخر الفترة السابقة</a:t>
            </a:r>
          </a:p>
          <a:p>
            <a:pPr>
              <a:buFont typeface="Wingdings" pitchFamily="2" charset="2"/>
              <a:buChar char="Ø"/>
            </a:pPr>
            <a:r>
              <a:rPr lang="ar-SA" sz="2800" b="1" dirty="0" smtClean="0"/>
              <a:t>(مخزون أول عام  2012 = مخزون أخر عام 2011 )</a:t>
            </a:r>
            <a:endParaRPr lang="ar-SA" sz="2800" b="1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ثانيا: النسب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980728"/>
            <a:ext cx="7776864" cy="56886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مثــال 3 : </a:t>
            </a:r>
          </a:p>
          <a:p>
            <a:pPr>
              <a:buNone/>
            </a:pPr>
            <a:r>
              <a:rPr lang="ar-SA" sz="2000" b="1" dirty="0" smtClean="0"/>
              <a:t>فيما يلي بعض البيانات التي ظهرت في دفاتر أحد المنشآت المساهمة:</a:t>
            </a: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ar-SA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حيث أن  مجموع الأسهم = 3000 سهم ، أن السعر السوقي للسهم العادي 225 ريالا</a:t>
            </a:r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احسبي: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1</a:t>
            </a:r>
            <a:r>
              <a:rPr lang="ar-SA" sz="2000" dirty="0" smtClean="0"/>
              <a:t>). نسبة العائد على الأصول المستخدمة.  2 ). العائد على حقوق الملاك.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3). </a:t>
            </a:r>
            <a:r>
              <a:rPr lang="en-US" sz="2000" dirty="0" smtClean="0"/>
              <a:t>-</a:t>
            </a:r>
            <a:r>
              <a:rPr lang="ar-SA" sz="2000" dirty="0" smtClean="0"/>
              <a:t>عائد السهم الواحد من الأسهم العادية.  4). نسبة السعر السوقي للسهم إلى عائد السهم.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5). نسبة عائد السهم  إلى سعر السهم.</a:t>
            </a:r>
            <a:endParaRPr lang="ar-SA" sz="20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75656" y="1916832"/>
          <a:ext cx="6984776" cy="2464278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3492388"/>
                <a:gridCol w="3492388"/>
              </a:tblGrid>
              <a:tr h="349753">
                <a:tc>
                  <a:txBody>
                    <a:bodyPr/>
                    <a:lstStyle/>
                    <a:p>
                      <a:pPr rtl="1"/>
                      <a:endParaRPr lang="ar-S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497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صافي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الدخل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78000 ريال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97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الفوائد المدينة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184,000 ريال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97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الأصول في بداية المدة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720,000 ريال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97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الأصول في آخر المدة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22229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650000 ريال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97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22229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مجموع الخصوم</a:t>
                      </a:r>
                      <a:r>
                        <a:rPr lang="ar-SA" sz="1800" b="1">
                          <a:latin typeface="Arial"/>
                          <a:ea typeface="Times New Roman"/>
                          <a:cs typeface="Traditional Arabic"/>
                        </a:rPr>
                        <a:t> في بداية المدة</a:t>
                      </a:r>
                      <a:r>
                        <a:rPr lang="ar-SA" sz="1800" b="1">
                          <a:solidFill>
                            <a:srgbClr val="22229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 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22229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34,000 ريال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49753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22229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مجموع الخصوم</a:t>
                      </a:r>
                      <a:r>
                        <a:rPr lang="ar-SA" sz="1800" b="1" dirty="0">
                          <a:latin typeface="Arial"/>
                          <a:ea typeface="Times New Roman"/>
                          <a:cs typeface="Traditional Arabic"/>
                        </a:rPr>
                        <a:t> في آخر المدة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22229C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230000 ريال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45943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600" dirty="0" smtClean="0">
                <a:solidFill>
                  <a:schemeClr val="tx1"/>
                </a:solidFill>
              </a:rPr>
              <a:t>مثـــــــال شــــــامـــل 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7136" y="692696"/>
            <a:ext cx="7776864" cy="56166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000" b="1" dirty="0" smtClean="0"/>
              <a:t>فيما يلي  قائمة المركز المالي لمنشأة النجاح :</a:t>
            </a:r>
            <a:endParaRPr lang="en-US" sz="2000" dirty="0" smtClean="0"/>
          </a:p>
          <a:p>
            <a:pPr>
              <a:buNone/>
            </a:pPr>
            <a:r>
              <a:rPr lang="ar-SA" sz="2000" b="1" dirty="0" smtClean="0"/>
              <a:t>منشأة النجاح (قائمة المركز المالي) في 30 / 12 / 1404 هـ , 30 / 12 /1405 هـ </a:t>
            </a:r>
            <a:endParaRPr lang="ar-SA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59632" y="1556792"/>
          <a:ext cx="7704858" cy="4711959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568286"/>
                <a:gridCol w="2568286"/>
                <a:gridCol w="2568286"/>
              </a:tblGrid>
              <a:tr h="334323"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cs typeface="Traditional Arabic"/>
                        </a:rPr>
                        <a:t>البيان</a:t>
                      </a:r>
                      <a:endParaRPr lang="en-US" sz="1800" b="1" dirty="0">
                        <a:solidFill>
                          <a:srgbClr val="000000"/>
                        </a:solidFill>
                        <a:latin typeface="Times New Roman"/>
                        <a:cs typeface="Traditional Arabic"/>
                      </a:endParaRPr>
                    </a:p>
                  </a:txBody>
                  <a:tcPr marL="0" marR="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/>
                        <a:t>30 / 12 / 1404 هـ </a:t>
                      </a:r>
                      <a:endParaRPr lang="ar-SA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SA" sz="1800" b="1" dirty="0" smtClean="0"/>
                        <a:t>30 / 12 /1405 هـ </a:t>
                      </a:r>
                      <a:endParaRPr lang="ar-SA" dirty="0"/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المتداولة(قصيرة الأجل)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نقدية بالصندوق و البنك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50,0000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مدينون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80,000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 استثمارات قصيرة الأجل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80,000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المخزون السلعي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2600,000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240,000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المصاريف المدفوعة مقدما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مجموع الأصول المتداولة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450,000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480,000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الثابتة (طويلة الأجل)</a:t>
                      </a:r>
                      <a:endParaRPr lang="en-US" sz="18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الأثاث (صافي)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250,000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آلات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250,000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 مباني و أراضي (صافي)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380,000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 الثابتة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850,000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1,030,000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4323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1,510,000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dirty="0" smtClean="0">
                <a:solidFill>
                  <a:schemeClr val="tx1"/>
                </a:solidFill>
              </a:rPr>
              <a:t>مثـــــــال شــــــامـــل 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75656" y="764704"/>
          <a:ext cx="7248129" cy="5832650"/>
        </p:xfrm>
        <a:graphic>
          <a:graphicData uri="http://schemas.openxmlformats.org/drawingml/2006/table">
            <a:tbl>
              <a:tblPr rtl="1" firstRow="1" bandRow="1">
                <a:tableStyleId>{5940675A-B579-460E-94D1-54222C63F5DA}</a:tableStyleId>
              </a:tblPr>
              <a:tblGrid>
                <a:gridCol w="2416043"/>
                <a:gridCol w="2416043"/>
                <a:gridCol w="2416043"/>
              </a:tblGrid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المتداولة(قصيرة الأجل)</a:t>
                      </a:r>
                      <a:endParaRPr lang="en-US" sz="18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8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الدائنين (الموردين)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الدفع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45,000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قصير الأجل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35,000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المتداولة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الثابتة (طويلة الأجل</a:t>
                      </a:r>
                      <a:r>
                        <a:rPr lang="ar-SA" sz="18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طويل الاجل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450,000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430,000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</a:t>
                      </a:r>
                      <a:r>
                        <a:rPr lang="ar-SA" sz="18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</a:t>
                      </a:r>
                      <a:r>
                        <a:rPr lang="ar-SA" sz="1800" b="1" u="none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لخصوم </a:t>
                      </a:r>
                      <a:endParaRPr lang="en-US" sz="1800" u="none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630,000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حقوق الملاك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rtl="1">
                        <a:spcAft>
                          <a:spcPts val="0"/>
                        </a:spcAft>
                      </a:pPr>
                      <a:r>
                        <a:rPr lang="en-US" sz="18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54880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رأس المال ( أسهم عادية قيمة </a:t>
                      </a:r>
                      <a:r>
                        <a:rPr lang="ar-SA" sz="18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السهم </a:t>
                      </a: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100 ريالا)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احتياطي نظامي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أرباح مبقاة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حقوق الملكية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880,000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645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وحقوق الملكية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1,300,000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1,510,000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أنواع تحليل القوائم المالية</a:t>
            </a:r>
            <a:endParaRPr lang="ar-SA" sz="3600" dirty="0">
              <a:solidFill>
                <a:schemeClr val="tx1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987824" y="764704"/>
            <a:ext cx="4104456" cy="5040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>
              <a:buNone/>
            </a:pPr>
            <a:r>
              <a:rPr lang="ar-SA" sz="2400" b="1" dirty="0" smtClean="0"/>
              <a:t>أولا: مقارنة القوائم المالية</a:t>
            </a:r>
            <a:endParaRPr lang="ar-SA" sz="2400" dirty="0"/>
          </a:p>
        </p:txBody>
      </p:sp>
      <p:cxnSp>
        <p:nvCxnSpPr>
          <p:cNvPr id="19" name="Straight Arrow Connector 18"/>
          <p:cNvCxnSpPr>
            <a:stCxn id="4" idx="2"/>
          </p:cNvCxnSpPr>
          <p:nvPr/>
        </p:nvCxnSpPr>
        <p:spPr>
          <a:xfrm>
            <a:off x="5040052" y="1268760"/>
            <a:ext cx="36004" cy="28803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3131840" y="1628800"/>
            <a:ext cx="3744416" cy="3600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131840" y="1556792"/>
            <a:ext cx="367240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ويتم تقسيمها إلى: </a:t>
            </a:r>
          </a:p>
        </p:txBody>
      </p:sp>
      <p:sp>
        <p:nvSpPr>
          <p:cNvPr id="27" name="Left Brace 26"/>
          <p:cNvSpPr/>
          <p:nvPr/>
        </p:nvSpPr>
        <p:spPr>
          <a:xfrm rot="5400000">
            <a:off x="4716016" y="-1035496"/>
            <a:ext cx="576064" cy="6912768"/>
          </a:xfrm>
          <a:prstGeom prst="leftBrace">
            <a:avLst>
              <a:gd name="adj1" fmla="val 8333"/>
              <a:gd name="adj2" fmla="val 49415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8" name="Rounded Rectangle 27"/>
          <p:cNvSpPr/>
          <p:nvPr/>
        </p:nvSpPr>
        <p:spPr>
          <a:xfrm>
            <a:off x="6588224" y="2636912"/>
            <a:ext cx="2340768" cy="3600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ar-SA" b="1" dirty="0" smtClean="0"/>
              <a:t>1- مقارنة أفقية :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1115616" y="2636912"/>
            <a:ext cx="2016224" cy="36004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2- مقارنة رأسية :</a:t>
            </a:r>
            <a:endParaRPr lang="ar-SA" dirty="0"/>
          </a:p>
        </p:txBody>
      </p:sp>
      <p:sp>
        <p:nvSpPr>
          <p:cNvPr id="31" name="Left Brace 30"/>
          <p:cNvSpPr/>
          <p:nvPr/>
        </p:nvSpPr>
        <p:spPr>
          <a:xfrm rot="5400000">
            <a:off x="7020272" y="1628800"/>
            <a:ext cx="468052" cy="3204356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2" name="Rounded Rectangle 31"/>
          <p:cNvSpPr/>
          <p:nvPr/>
        </p:nvSpPr>
        <p:spPr>
          <a:xfrm>
            <a:off x="6444208" y="3501008"/>
            <a:ext cx="2555776" cy="316835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3" name="Rounded Rectangle 32"/>
          <p:cNvSpPr/>
          <p:nvPr/>
        </p:nvSpPr>
        <p:spPr>
          <a:xfrm>
            <a:off x="3779912" y="3573016"/>
            <a:ext cx="2339752" cy="28083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2123728" y="299695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6" name="Rounded Rectangle 35"/>
          <p:cNvSpPr/>
          <p:nvPr/>
        </p:nvSpPr>
        <p:spPr>
          <a:xfrm>
            <a:off x="1115616" y="3501008"/>
            <a:ext cx="2160240" cy="25202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 تتم المقارنة الرأسية للقوائم المالية بنسبة أرقام مفردات القوائم المالية إلى إحدى هذه المفردات التي يرغب المحلل نسبة الأرقام إليها.</a:t>
            </a: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516216" y="3573016"/>
            <a:ext cx="24117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أ).  مقارنة أفقية لقوائم المنشأة نفسها: </a:t>
            </a:r>
            <a:endParaRPr lang="en-US" sz="1600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يتم مقارنة القوائم المالية نفسها لسنة مالية مع القوائم المالية لنفس المنشأة في سنة أو سنوات أخرى. </a:t>
            </a:r>
            <a:endParaRPr lang="en-US" sz="1600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1600" b="1" dirty="0" smtClean="0">
                <a:solidFill>
                  <a:schemeClr val="dk1"/>
                </a:solidFill>
              </a:rPr>
              <a:t>و هذا الأسلوب من المقارنة يعطي القارئ تصورا عن وضع كل مفردة من مفردات القوائم المالية في كل فترة و يمكن أن نبحث عن أسباب التغير و تأثيره حسب أهمية العنصر لديه. مثال1</a:t>
            </a:r>
            <a:endParaRPr lang="en-US" sz="1600" b="1" dirty="0" smtClean="0">
              <a:solidFill>
                <a:schemeClr val="dk1"/>
              </a:solidFill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3923928" y="3645024"/>
            <a:ext cx="208823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ب). مقارنة أفقية لقوائم المنشأة مع منشآت أخرى: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b="1" dirty="0" smtClean="0">
                <a:solidFill>
                  <a:schemeClr val="dk1"/>
                </a:solidFill>
              </a:rPr>
              <a:t>تتم مقارنة القوائم المالية للمنشأة في سنة مالية أو سنوات مالية مع القوائم المالية لمنشآت أخرى إما بشكل فردي أو بشكل متوسط مجموعة منشآت.</a:t>
            </a:r>
            <a:r>
              <a:rPr lang="en-US" b="1" dirty="0" smtClean="0">
                <a:solidFill>
                  <a:schemeClr val="dk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000" dirty="0" smtClean="0">
                <a:solidFill>
                  <a:schemeClr val="tx1"/>
                </a:solidFill>
              </a:rPr>
              <a:t>مثـــــــال شــــــامـــل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25352"/>
            <a:ext cx="7848872" cy="557200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ar-SA" sz="4200" b="1" u="sng" dirty="0" smtClean="0"/>
              <a:t>اذا توفرت لك المعلومات المالية الأخرى التالية عن الفترة المالية 1405</a:t>
            </a:r>
            <a:r>
              <a:rPr lang="ar-SA" sz="4200" b="1" dirty="0" smtClean="0"/>
              <a:t> هـ:</a:t>
            </a:r>
            <a:endParaRPr lang="en-US" sz="4200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ar-SA" sz="3800" b="1" dirty="0" smtClean="0"/>
              <a:t>صافي المبيعات خلال العام   600،000 ريالا(جميعهم آجلة)</a:t>
            </a:r>
            <a:endParaRPr lang="en-US" sz="3800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ar-SA" sz="3800" b="1" dirty="0" smtClean="0"/>
              <a:t>تكلفة البضاعة المباعة 350،000 ريالا</a:t>
            </a:r>
            <a:endParaRPr lang="en-US" sz="3800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ar-SA" sz="3800" b="1" dirty="0" smtClean="0"/>
              <a:t>فائدة القرض المدفوع خلال العام     10،000 ريالا</a:t>
            </a:r>
            <a:endParaRPr lang="en-US" sz="3800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ar-SA" sz="3800" b="1" dirty="0" smtClean="0"/>
              <a:t>صافي الدخل العام   250،000 ريالا</a:t>
            </a:r>
            <a:endParaRPr lang="en-US" sz="3800" b="1" dirty="0" smtClean="0"/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lang="ar-SA" sz="3800" b="1" dirty="0" smtClean="0"/>
              <a:t>القيمة السوقية للسهم بتاريخ 30/12/1405 هـ 105 ريالا</a:t>
            </a:r>
            <a:endParaRPr lang="en-US" sz="3800" b="1" dirty="0" smtClean="0"/>
          </a:p>
          <a:p>
            <a:pPr>
              <a:buNone/>
            </a:pPr>
            <a:r>
              <a:rPr lang="ar-SA" sz="4200" b="1" dirty="0" smtClean="0">
                <a:solidFill>
                  <a:schemeClr val="accent1">
                    <a:lumMod val="75000"/>
                  </a:schemeClr>
                </a:solidFill>
              </a:rPr>
              <a:t> المطلوب: حساب النسب التالية للسنة المنتهية في 30/ 12/ 1405 هـ:</a:t>
            </a:r>
            <a:endParaRPr lang="en-US" sz="4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1- رأس المال العامل  	2- النسبة الجارية	3- نسبة السداد السريع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4- معدل دوران المدينين	5- متوسط عدد الأيام التي تظل فيها الديون قائمة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6- معدل دوران البضاعة	7- عدد الأيام التي تظل فيها المبيعات مخزونا سلعيا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8- نسبة مجموع أصول المنشأة إلى مجموع ديونها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9- نسبة صافي حقوق ملاك المنشأة إلى مجموع التزاماتها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10- نسبة العائد على الأصول المستخدمة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11- نسبة العائد على حقوق الملاك 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12- عائد السهم الواحد من الأسهم العادية</a:t>
            </a:r>
            <a:endParaRPr lang="en-US" sz="3800" b="1" dirty="0" smtClean="0"/>
          </a:p>
          <a:p>
            <a:pPr lvl="0">
              <a:lnSpc>
                <a:spcPct val="120000"/>
              </a:lnSpc>
              <a:buNone/>
            </a:pPr>
            <a:r>
              <a:rPr lang="ar-SA" sz="3800" b="1" dirty="0" smtClean="0"/>
              <a:t>13- نسبة السعر السوقي للسهم إلي عائد السهم</a:t>
            </a:r>
            <a:r>
              <a:rPr lang="ar-SA" sz="3800" b="1" u="sng" dirty="0" smtClean="0"/>
              <a:t> </a:t>
            </a:r>
            <a:endParaRPr lang="en-US" sz="3800" b="1" dirty="0" smtClean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hange-Management-300x2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79912" y="620688"/>
            <a:ext cx="2286000" cy="1714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Oval 2"/>
          <p:cNvSpPr/>
          <p:nvPr/>
        </p:nvSpPr>
        <p:spPr>
          <a:xfrm>
            <a:off x="3347864" y="3212976"/>
            <a:ext cx="3384376" cy="165618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aditional Arabic" pitchFamily="2" charset="-78"/>
                <a:cs typeface="Traditional Arabic" pitchFamily="2" charset="-78"/>
              </a:rPr>
              <a:t>وشكر</a:t>
            </a:r>
            <a:r>
              <a:rPr lang="ar-S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</a:t>
            </a:r>
            <a:endParaRPr lang="ar-SA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34082"/>
          </a:xfrm>
        </p:spPr>
        <p:txBody>
          <a:bodyPr>
            <a:normAutofit fontScale="90000"/>
          </a:bodyPr>
          <a:lstStyle/>
          <a:p>
            <a:pPr algn="ctr"/>
            <a:r>
              <a:rPr lang="ar-SA" sz="4400" b="1" dirty="0" smtClean="0"/>
              <a:t/>
            </a:r>
            <a:br>
              <a:rPr lang="ar-SA" sz="4400" b="1" dirty="0" smtClean="0"/>
            </a:br>
            <a:r>
              <a:rPr lang="ar-SA" sz="4000" b="1" dirty="0" smtClean="0">
                <a:solidFill>
                  <a:schemeClr val="tx1"/>
                </a:solidFill>
              </a:rPr>
              <a:t>أولا: مقارنة القوائم المالية</a:t>
            </a:r>
            <a:r>
              <a:rPr lang="ar-SA" sz="4000" dirty="0" smtClean="0">
                <a:solidFill>
                  <a:schemeClr val="tx1"/>
                </a:solidFill>
              </a:rPr>
              <a:t/>
            </a:r>
            <a:br>
              <a:rPr lang="ar-SA" sz="4000" dirty="0" smtClean="0">
                <a:solidFill>
                  <a:schemeClr val="tx1"/>
                </a:solidFill>
              </a:rPr>
            </a:br>
            <a:endParaRPr lang="ar-SA" sz="40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920880" cy="4800600"/>
          </a:xfrm>
        </p:spPr>
        <p:txBody>
          <a:bodyPr/>
          <a:lstStyle/>
          <a:p>
            <a:pPr lvl="0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1- مقارنة أفقية :</a:t>
            </a:r>
          </a:p>
          <a:p>
            <a:pPr>
              <a:buNone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أ). مقارنة أفقية لقوائم المنشأة نفسها: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000" b="1" dirty="0" smtClean="0"/>
              <a:t>طريقة المقارنة:</a:t>
            </a:r>
          </a:p>
          <a:p>
            <a:pPr marL="539496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r>
              <a:rPr lang="ar-SA" sz="2000" dirty="0" smtClean="0"/>
              <a:t>توضع خانة للتغيير  و خانة أخرى نسبة التغير.</a:t>
            </a:r>
          </a:p>
          <a:p>
            <a:pPr marL="539496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r>
              <a:rPr lang="ar-SA" sz="2000" dirty="0" smtClean="0"/>
              <a:t> تحدد قيمة التغيير= رقم العنصر (في السنة التالية) – رقم نفس العنصر (في سنة الأساس)</a:t>
            </a:r>
          </a:p>
          <a:p>
            <a:pPr marL="539496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r>
              <a:rPr lang="ar-SA" sz="2000" dirty="0" smtClean="0"/>
              <a:t> تحدد نسبة التغير = </a:t>
            </a:r>
            <a:r>
              <a:rPr lang="ar-SA" sz="2000" u="sng" dirty="0" smtClean="0"/>
              <a:t>قيمة التغير</a:t>
            </a:r>
            <a:r>
              <a:rPr lang="ar-SA" sz="2000" dirty="0" smtClean="0"/>
              <a:t>    × 100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                          سنة الأساس</a:t>
            </a:r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مـــثال1 : 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فيما يلي  قائمة المركز المالي لمنشأة الوطن :</a:t>
            </a:r>
          </a:p>
          <a:p>
            <a:pPr>
              <a:buNone/>
            </a:pPr>
            <a:endParaRPr lang="ar-SA" sz="2000" dirty="0" smtClean="0"/>
          </a:p>
          <a:p>
            <a:pPr>
              <a:buNone/>
            </a:pPr>
            <a:endParaRPr lang="en-US" sz="2000" dirty="0" smtClean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6660232" y="3645024"/>
            <a:ext cx="648072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331640" y="260648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smtClean="0"/>
              <a:t>قائمة المركز المالي لمنشأة الوطن في 30 / 12 / 1427 هـ , 30 / 12 / 1428 هـ</a:t>
            </a:r>
            <a:endParaRPr lang="ar-SA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43607" y="692695"/>
          <a:ext cx="7920881" cy="6009802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19557"/>
                <a:gridCol w="1600331"/>
                <a:gridCol w="1600331"/>
                <a:gridCol w="1600331"/>
                <a:gridCol w="1600331"/>
              </a:tblGrid>
              <a:tr h="466477">
                <a:tc>
                  <a:txBody>
                    <a:bodyPr/>
                    <a:lstStyle/>
                    <a:p>
                      <a:pPr algn="ctr" rtl="1"/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البيان</a:t>
                      </a:r>
                      <a:endParaRPr lang="en-US" sz="1400" b="1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1427هـ(سنة الأساس)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1428هـ(السنة التي تلي سنة الأساس)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التغير</a:t>
                      </a:r>
                      <a:endParaRPr lang="en-US" sz="14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ar-SA" sz="14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نسبة التغير</a:t>
                      </a:r>
                      <a:endParaRPr lang="en-US" sz="1400" b="1" dirty="0" smtClean="0">
                        <a:latin typeface="Times New Roman"/>
                        <a:ea typeface="Times New Roman"/>
                        <a:cs typeface="Arial"/>
                      </a:endParaRPr>
                    </a:p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6720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المتداولة(قصيرة الأجل</a:t>
                      </a: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rtl="0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نقدية بالصندوق و البنك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1,500,0000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1,250,000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قبض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700,000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950,000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مدينون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3,200,000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3,350,000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المخزون السلعي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المصاريف المدفوعة مقدما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مجموع الأصول المتداولة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7,300,000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7,050,000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الأصول الثابتة (طويلة الأجل)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4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سيارات و معدات (صافي)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332,000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450,000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الأثاث و لوازم مكتبية (صافي)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675,000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900,000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المباني (صافي)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2,734,000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2,234,000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أراضي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1,952,000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2,175,000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 الثابتة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5,693,000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5,759,000</a:t>
                      </a:r>
                      <a:endParaRPr lang="en-US" sz="1400" b="1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9358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الأصول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12,993,000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12,809,000</a:t>
                      </a:r>
                      <a:endParaRPr lang="en-US" sz="1400" b="1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8864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b="1" dirty="0" smtClean="0"/>
              <a:t>قائمة المركز المالي لمنشأة الوطن في 30 / 12 / 1427 هـ , 30 / 12 / 1428 هـ</a:t>
            </a:r>
            <a:endParaRPr lang="ar-SA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115613" y="548674"/>
          <a:ext cx="7776865" cy="6120685"/>
        </p:xfrm>
        <a:graphic>
          <a:graphicData uri="http://schemas.openxmlformats.org/drawingml/2006/table">
            <a:tbl>
              <a:tblPr rtl="1" firstRow="1" bandRow="1">
                <a:tableStyleId>{ED083AE6-46FA-4A59-8FB0-9F97EB10719F}</a:tableStyleId>
              </a:tblPr>
              <a:tblGrid>
                <a:gridCol w="1555373"/>
                <a:gridCol w="1555373"/>
                <a:gridCol w="1555373"/>
                <a:gridCol w="1555373"/>
                <a:gridCol w="1555373"/>
              </a:tblGrid>
              <a:tr h="42162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 u="sng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المتداولة(قصيرة الأجل)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1400" b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en-US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 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Low" rtl="0">
                        <a:spcAft>
                          <a:spcPts val="0"/>
                        </a:spcAft>
                      </a:pPr>
                      <a:endParaRPr lang="en-US" sz="1400" b="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أوراق الدفع 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500,000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350,000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الدائنين (الموردين)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732,000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571,000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أجور مستحقة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14,000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المتداولة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1,246,000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951,000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42162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الثابتة (طويلة الأجل)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 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صندوق التنمية الصناعية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1,500,000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1,350,000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صندوق التنمية العقارية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1,432,000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1,232,000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قرض من بنك تجاري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370,000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400,000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</a:t>
                      </a:r>
                      <a:r>
                        <a:rPr lang="ar-SA" sz="1400" b="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الثابتة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3,302,000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2,982,000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</a:t>
                      </a:r>
                      <a:r>
                        <a:rPr lang="ar-SA" sz="1400" b="0" u="sng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الخصوم 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4,548,000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3,933,000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حقوق الملاك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 gridSpan="4"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رأس المال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5,000,000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5,000,000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أرباح مبقاة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3,445,000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3,876,000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373525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حقوق الملكية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8,445,000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8,876,000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/>
                    </a:p>
                  </a:txBody>
                  <a:tcPr marL="68580" marR="68580" marT="0" marB="0" anchor="ctr"/>
                </a:tc>
              </a:tr>
              <a:tr h="421620">
                <a:tc>
                  <a:txBody>
                    <a:bodyPr/>
                    <a:lstStyle/>
                    <a:p>
                      <a:pPr algn="justLow" rtl="1">
                        <a:spcAft>
                          <a:spcPts val="0"/>
                        </a:spcAft>
                      </a:pPr>
                      <a:r>
                        <a:rPr lang="ar-SA" sz="1400" b="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إجمالي الخصوم وحقوق الملكية</a:t>
                      </a:r>
                      <a:endParaRPr lang="en-US" sz="1400" b="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12,993,000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400" b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Arial"/>
                        </a:rPr>
                        <a:t>12,809,000</a:t>
                      </a:r>
                      <a:endParaRPr lang="en-US" sz="1400" b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endParaRPr lang="ar-SA" dirty="0"/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98080" cy="576064"/>
          </a:xfrm>
        </p:spPr>
        <p:txBody>
          <a:bodyPr>
            <a:noAutofit/>
          </a:bodyPr>
          <a:lstStyle/>
          <a:p>
            <a:pPr algn="ctr"/>
            <a:r>
              <a:rPr lang="ar-SA" sz="3600" b="1" dirty="0" smtClean="0">
                <a:solidFill>
                  <a:schemeClr val="tx1"/>
                </a:solidFill>
              </a:rPr>
              <a:t>أولا: مقارنة القوائم المالية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764704"/>
            <a:ext cx="7920880" cy="5904656"/>
          </a:xfrm>
        </p:spPr>
        <p:txBody>
          <a:bodyPr>
            <a:normAutofit fontScale="6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ar-SA" sz="3400" b="1" dirty="0" smtClean="0">
                <a:solidFill>
                  <a:schemeClr val="accent1">
                    <a:lumMod val="75000"/>
                  </a:schemeClr>
                </a:solidFill>
              </a:rPr>
              <a:t>المطلوب:</a:t>
            </a:r>
            <a:endParaRPr lang="en-US" sz="3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900" b="1" dirty="0" smtClean="0">
                <a:solidFill>
                  <a:schemeClr val="accent1">
                    <a:lumMod val="75000"/>
                  </a:schemeClr>
                </a:solidFill>
              </a:rPr>
              <a:t>إكمال الجدول السابق باستخدام التحليل الأفقي؟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900" b="1" dirty="0" smtClean="0"/>
              <a:t>طريقة الحل:</a:t>
            </a:r>
            <a:endParaRPr lang="en-US" sz="2900" dirty="0" smtClean="0"/>
          </a:p>
          <a:p>
            <a:pPr marL="539496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توضع خانة للتغيير  و خانة أخرى نسبة التغير.</a:t>
            </a:r>
          </a:p>
          <a:p>
            <a:pPr marL="539496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 تحدد قيمة التغيير= رقم العنصر (في السنة التالية) – رقم نفس العنصر (في سنة الأساس)</a:t>
            </a:r>
          </a:p>
          <a:p>
            <a:pPr marL="539496" indent="-457200">
              <a:lnSpc>
                <a:spcPct val="150000"/>
              </a:lnSpc>
              <a:buClr>
                <a:schemeClr val="accent1">
                  <a:lumMod val="75000"/>
                </a:schemeClr>
              </a:buClr>
              <a:buFont typeface="+mj-lt"/>
              <a:buAutoNum type="arabicParenR"/>
            </a:pPr>
            <a:r>
              <a:rPr lang="ar-SA" sz="2600" dirty="0" smtClean="0"/>
              <a:t> تحدد نسبة التغير = </a:t>
            </a:r>
            <a:r>
              <a:rPr lang="ar-SA" sz="2600" u="sng" dirty="0" smtClean="0"/>
              <a:t>قيمة التغير</a:t>
            </a:r>
            <a:r>
              <a:rPr lang="ar-SA" sz="2600" dirty="0" smtClean="0"/>
              <a:t>    × 100</a:t>
            </a:r>
            <a:endParaRPr lang="en-US" sz="2600" dirty="0" smtClean="0"/>
          </a:p>
          <a:p>
            <a:pPr>
              <a:buNone/>
            </a:pPr>
            <a:r>
              <a:rPr lang="ar-SA" sz="2600" dirty="0" smtClean="0"/>
              <a:t>                               سنة الأساس</a:t>
            </a:r>
          </a:p>
          <a:p>
            <a:pPr>
              <a:buNone/>
            </a:pPr>
            <a:r>
              <a:rPr lang="ar-SA" sz="2900" b="1" dirty="0" smtClean="0">
                <a:solidFill>
                  <a:schemeClr val="accent1">
                    <a:lumMod val="75000"/>
                  </a:schemeClr>
                </a:solidFill>
              </a:rPr>
              <a:t>كم قيمة التغير في إجمالي أصول الشركة؟</a:t>
            </a:r>
            <a:endParaRPr lang="en-US" sz="29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900" b="1" dirty="0" smtClean="0"/>
              <a:t>الحل: </a:t>
            </a:r>
            <a:endParaRPr lang="en-US" sz="2900" b="1" dirty="0" smtClean="0"/>
          </a:p>
          <a:p>
            <a:pPr>
              <a:buNone/>
            </a:pPr>
            <a:r>
              <a:rPr lang="ar-SA" sz="2900" dirty="0" smtClean="0"/>
              <a:t>2). تحدد قيمة التغيير= </a:t>
            </a:r>
            <a:r>
              <a:rPr lang="ar-SA" sz="2900" b="1" dirty="0" smtClean="0"/>
              <a:t>12,809,000</a:t>
            </a:r>
            <a:r>
              <a:rPr lang="ar-SA" sz="2900" dirty="0" smtClean="0"/>
              <a:t> (في السنة التالية) – </a:t>
            </a:r>
            <a:r>
              <a:rPr lang="ar-SA" sz="2900" b="1" dirty="0" smtClean="0"/>
              <a:t>12,993,000</a:t>
            </a:r>
            <a:r>
              <a:rPr lang="ar-SA" sz="2900" dirty="0" smtClean="0"/>
              <a:t> (في سنة الأساس )</a:t>
            </a:r>
            <a:endParaRPr lang="en-US" sz="2900" dirty="0" smtClean="0"/>
          </a:p>
          <a:p>
            <a:pPr>
              <a:buNone/>
            </a:pPr>
            <a:r>
              <a:rPr lang="ar-SA" sz="2900" dirty="0" smtClean="0"/>
              <a:t>                  = </a:t>
            </a:r>
            <a:r>
              <a:rPr lang="ar-SA" sz="2900" b="1" dirty="0" smtClean="0"/>
              <a:t>(184,000)</a:t>
            </a:r>
            <a:endParaRPr lang="en-US" sz="2900" dirty="0" smtClean="0"/>
          </a:p>
          <a:p>
            <a:pPr>
              <a:buNone/>
            </a:pPr>
            <a:r>
              <a:rPr lang="ar-SA" sz="2900" dirty="0" smtClean="0"/>
              <a:t>3). تحدد نسبة التغير = </a:t>
            </a:r>
            <a:r>
              <a:rPr lang="ar-SA" sz="2900" u="sng" dirty="0" smtClean="0"/>
              <a:t>قيمة التغير</a:t>
            </a:r>
            <a:r>
              <a:rPr lang="ar-SA" sz="2900" dirty="0" smtClean="0"/>
              <a:t>    × 100</a:t>
            </a:r>
            <a:endParaRPr lang="en-US" sz="2900" dirty="0" smtClean="0"/>
          </a:p>
          <a:p>
            <a:pPr>
              <a:buNone/>
            </a:pPr>
            <a:r>
              <a:rPr lang="ar-SA" sz="2900" dirty="0" smtClean="0"/>
              <a:t>                          سنة الأساس</a:t>
            </a:r>
            <a:endParaRPr lang="en-US" sz="2900" dirty="0" smtClean="0"/>
          </a:p>
          <a:p>
            <a:pPr>
              <a:buNone/>
            </a:pPr>
            <a:r>
              <a:rPr lang="ar-SA" sz="2900" dirty="0" smtClean="0"/>
              <a:t>                        =</a:t>
            </a:r>
            <a:r>
              <a:rPr lang="ar-SA" sz="2900" b="1" u="sng" dirty="0" smtClean="0"/>
              <a:t>(184,000</a:t>
            </a:r>
            <a:r>
              <a:rPr lang="ar-SA" sz="2900" b="1" dirty="0" smtClean="0"/>
              <a:t>) × 100    =</a:t>
            </a:r>
            <a:r>
              <a:rPr lang="ar-SA" sz="2900" dirty="0" smtClean="0"/>
              <a:t>(1,4 %)</a:t>
            </a:r>
            <a:endParaRPr lang="en-US" sz="2900" dirty="0" smtClean="0"/>
          </a:p>
          <a:p>
            <a:pPr>
              <a:buNone/>
            </a:pPr>
            <a:r>
              <a:rPr lang="ar-SA" sz="2900" dirty="0" smtClean="0"/>
              <a:t>                         </a:t>
            </a:r>
            <a:r>
              <a:rPr lang="ar-SA" sz="2900" b="1" dirty="0" smtClean="0"/>
              <a:t>12,993,000</a:t>
            </a:r>
            <a:r>
              <a:rPr lang="ar-SA" sz="2900" dirty="0" smtClean="0"/>
              <a:t> </a:t>
            </a:r>
          </a:p>
          <a:p>
            <a:pPr>
              <a:buNone/>
            </a:pPr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كم قيمة التغير في حقوق الملكية ؟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900" b="1" dirty="0" smtClean="0"/>
              <a:t>الحل: </a:t>
            </a:r>
          </a:p>
          <a:p>
            <a:pPr>
              <a:buNone/>
            </a:pPr>
            <a:r>
              <a:rPr lang="ar-SA" sz="2900" b="1" dirty="0" smtClean="0"/>
              <a:t>أن حقوق الملكية زيادتها جاءت من الزيادة في الأرباح المبقاة التي زادت بمبلغ 431,000 ريال أي بنسبة 12,5 %</a:t>
            </a:r>
            <a:endParaRPr lang="ar-SA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498080" cy="634082"/>
          </a:xfrm>
        </p:spPr>
        <p:txBody>
          <a:bodyPr>
            <a:noAutofit/>
          </a:bodyPr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</a:rPr>
              <a:t>أولا: مقارنة القوائم المالية</a:t>
            </a:r>
            <a:endParaRPr lang="ar-SA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836712"/>
            <a:ext cx="7818072" cy="6021288"/>
          </a:xfrm>
        </p:spPr>
        <p:txBody>
          <a:bodyPr/>
          <a:lstStyle/>
          <a:p>
            <a:pPr>
              <a:buNone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ب). مقارنة أفقية لقوائم المنشأة مع منشآت أخرى:</a:t>
            </a:r>
            <a:r>
              <a:rPr lang="ar-SA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ar-SA" dirty="0"/>
          </a:p>
        </p:txBody>
      </p:sp>
      <p:sp>
        <p:nvSpPr>
          <p:cNvPr id="4" name="Right Bracket 3"/>
          <p:cNvSpPr/>
          <p:nvPr/>
        </p:nvSpPr>
        <p:spPr>
          <a:xfrm rot="16200000">
            <a:off x="4824028" y="-1719572"/>
            <a:ext cx="288032" cy="6408712"/>
          </a:xfrm>
          <a:prstGeom prst="rightBracket">
            <a:avLst>
              <a:gd name="adj" fmla="val 11001"/>
            </a:avLst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ounded Rectangle 4"/>
          <p:cNvSpPr/>
          <p:nvPr/>
        </p:nvSpPr>
        <p:spPr>
          <a:xfrm>
            <a:off x="5255568" y="1700808"/>
            <a:ext cx="3888432" cy="5760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مقارنة المنشأة             مع المنشآت أخرى </a:t>
            </a:r>
            <a:endParaRPr lang="ar-SA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948264" y="2060848"/>
            <a:ext cx="72008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8" name="Rounded Rectangle 7"/>
          <p:cNvSpPr/>
          <p:nvPr/>
        </p:nvSpPr>
        <p:spPr>
          <a:xfrm>
            <a:off x="755576" y="1700808"/>
            <a:ext cx="4176464" cy="5760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lvl="0"/>
            <a:r>
              <a:rPr lang="ar-SA" b="1" dirty="0" smtClean="0"/>
              <a:t>مقارنة المنشأة          مع متوسط مجموع المنشآت. </a:t>
            </a:r>
            <a:endParaRPr lang="en-US" b="1" dirty="0" smtClean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131840" y="198884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1115616" y="2420888"/>
            <a:ext cx="7776864" cy="30963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971600" y="2348880"/>
            <a:ext cx="7775848" cy="3000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طريقة المقارنة: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1). إضافة خانة توضع فيها الفرق.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2). إضافة خانة توضع فيها نسبة الفرق.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3). يتم حساب كل من: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قيمة الفرق = رقم العنصر في( المنشاة محل المقارنة)</a:t>
            </a:r>
            <a:r>
              <a:rPr lang="ar-SA" b="1" dirty="0" smtClean="0">
                <a:solidFill>
                  <a:schemeClr val="accent3"/>
                </a:solidFill>
              </a:rPr>
              <a:t> -</a:t>
            </a:r>
            <a:r>
              <a:rPr lang="ar-SA" b="1" dirty="0" smtClean="0">
                <a:solidFill>
                  <a:schemeClr val="dk1"/>
                </a:solidFill>
              </a:rPr>
              <a:t> رقم العنصر في( المتوسط أو شركة أخرى)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نسبة الفرق =  </a:t>
            </a:r>
            <a:r>
              <a:rPr lang="ar-SA" b="1" u="sng" dirty="0" smtClean="0">
                <a:solidFill>
                  <a:schemeClr val="dk1"/>
                </a:solidFill>
              </a:rPr>
              <a:t>قيمة الفرق   </a:t>
            </a:r>
            <a:r>
              <a:rPr lang="ar-SA" b="1" dirty="0" smtClean="0">
                <a:solidFill>
                  <a:schemeClr val="dk1"/>
                </a:solidFill>
              </a:rPr>
              <a:t>× 100</a:t>
            </a:r>
            <a:endParaRPr lang="en-US" b="1" dirty="0" smtClean="0">
              <a:solidFill>
                <a:schemeClr val="dk1"/>
              </a:solidFill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r"/>
                <a:tab pos="2743200" algn="ctr"/>
                <a:tab pos="5486400" algn="r"/>
              </a:tabLst>
            </a:pPr>
            <a:r>
              <a:rPr lang="ar-SA" b="1" dirty="0" smtClean="0">
                <a:solidFill>
                  <a:schemeClr val="dk1"/>
                </a:solidFill>
              </a:rPr>
              <a:t>               رقم العنصر في( المتوسط أو شركة أخرى)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971600" y="5661248"/>
            <a:ext cx="8028384" cy="10081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b="1" dirty="0" smtClean="0">
                <a:solidFill>
                  <a:schemeClr val="accent1">
                    <a:lumMod val="75000"/>
                  </a:schemeClr>
                </a:solidFill>
              </a:rPr>
              <a:t>مثـــال2 </a:t>
            </a:r>
            <a:r>
              <a:rPr lang="ar-SA" b="1" dirty="0" smtClean="0"/>
              <a:t>: فيما يلي  قائمة المركز المالي لمنشأة الوطن تعمل في تجارة الأثاث و المفروشات و أن متوسط مفردات القوائم المالية في التجارة تظهر كما يلي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1563</TotalTime>
  <Words>4049</Words>
  <Application>Microsoft Office PowerPoint</Application>
  <PresentationFormat>On-screen Show (4:3)</PresentationFormat>
  <Paragraphs>873</Paragraphs>
  <Slides>41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Theme1</vt:lpstr>
      <vt:lpstr>Slide 1</vt:lpstr>
      <vt:lpstr> تحليل التقارير المالية </vt:lpstr>
      <vt:lpstr>تحليل التقارير المالية</vt:lpstr>
      <vt:lpstr>أنواع تحليل القوائم المالية</vt:lpstr>
      <vt:lpstr> أولا: مقارنة القوائم المالية </vt:lpstr>
      <vt:lpstr>Slide 6</vt:lpstr>
      <vt:lpstr>Slide 7</vt:lpstr>
      <vt:lpstr>أولا: مقارنة القوائم المالية</vt:lpstr>
      <vt:lpstr>أولا: مقارنة القوائم المالية</vt:lpstr>
      <vt:lpstr>Slide 10</vt:lpstr>
      <vt:lpstr>Slide 11</vt:lpstr>
      <vt:lpstr>Slide 12</vt:lpstr>
      <vt:lpstr>Slide 13</vt:lpstr>
      <vt:lpstr>أولا: مقارنة القوائم المالية</vt:lpstr>
      <vt:lpstr>Slide 15</vt:lpstr>
      <vt:lpstr>أولا: مقارنة القوائم المالية</vt:lpstr>
      <vt:lpstr>Slide 17</vt:lpstr>
      <vt:lpstr>Slide 18</vt:lpstr>
      <vt:lpstr>أولا: مقارنة القوائم المالية</vt:lpstr>
      <vt:lpstr>Slide 20</vt:lpstr>
      <vt:lpstr> ثانيا: النسب المالية </vt:lpstr>
      <vt:lpstr>Slide 22</vt:lpstr>
      <vt:lpstr>ثانيا: النسب المالية</vt:lpstr>
      <vt:lpstr>Slide 24</vt:lpstr>
      <vt:lpstr>Slide 25</vt:lpstr>
      <vt:lpstr>Slide 26</vt:lpstr>
      <vt:lpstr>Slide 27</vt:lpstr>
      <vt:lpstr>Slide 28</vt:lpstr>
      <vt:lpstr>Slide 29</vt:lpstr>
      <vt:lpstr>ثانيا: النسب المالية</vt:lpstr>
      <vt:lpstr>ثانيا: النسب المالية</vt:lpstr>
      <vt:lpstr>ثانيا: النسب المالية</vt:lpstr>
      <vt:lpstr>ثانيا: النسب المالية</vt:lpstr>
      <vt:lpstr>Slide 34</vt:lpstr>
      <vt:lpstr>Slide 35</vt:lpstr>
      <vt:lpstr>Slide 36</vt:lpstr>
      <vt:lpstr>ثانيا: النسب المالية</vt:lpstr>
      <vt:lpstr>مثـــــــال شــــــامـــل </vt:lpstr>
      <vt:lpstr>مثـــــــال شــــــامـــل </vt:lpstr>
      <vt:lpstr>مثـــــــال شــــــامـــل </vt:lpstr>
      <vt:lpstr>Slide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NoNi</dc:creator>
  <cp:lastModifiedBy>NoNi</cp:lastModifiedBy>
  <cp:revision>143</cp:revision>
  <dcterms:created xsi:type="dcterms:W3CDTF">2012-11-17T13:27:56Z</dcterms:created>
  <dcterms:modified xsi:type="dcterms:W3CDTF">2012-11-23T08:58:17Z</dcterms:modified>
</cp:coreProperties>
</file>