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257" r:id="rId6"/>
    <p:sldId id="258" r:id="rId7"/>
    <p:sldId id="259" r:id="rId8"/>
    <p:sldId id="260" r:id="rId9"/>
    <p:sldId id="261" r:id="rId10"/>
    <p:sldId id="262"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9" r:id="rId26"/>
    <p:sldId id="281" r:id="rId27"/>
    <p:sldId id="282" r:id="rId28"/>
    <p:sldId id="283" r:id="rId29"/>
    <p:sldId id="284" r:id="rId30"/>
    <p:sldId id="285" r:id="rId31"/>
    <p:sldId id="288" r:id="rId32"/>
    <p:sldId id="287" r:id="rId33"/>
    <p:sldId id="286"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15" r:id="rId51"/>
    <p:sldId id="306" r:id="rId52"/>
    <p:sldId id="305" r:id="rId53"/>
    <p:sldId id="314" r:id="rId54"/>
    <p:sldId id="308" r:id="rId55"/>
    <p:sldId id="307" r:id="rId56"/>
    <p:sldId id="309" r:id="rId57"/>
    <p:sldId id="310" r:id="rId58"/>
    <p:sldId id="311" r:id="rId59"/>
    <p:sldId id="312" r:id="rId60"/>
    <p:sldId id="313" r:id="rId61"/>
    <p:sldId id="316" r:id="rId62"/>
    <p:sldId id="317" r:id="rId6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2382" y="-660"/>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2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E33643-DF50-4594-B914-B6F9B5D31379}" type="datetimeFigureOut">
              <a:rPr lang="ar-SA" smtClean="0"/>
              <a:pPr/>
              <a:t>18/03/1440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28812C-4CEC-4789-BD42-E4A6F96D46FE}" type="slidenum">
              <a:rPr lang="ar-SA" smtClean="0"/>
              <a:pPr/>
              <a:t>‹#›</a:t>
            </a:fld>
            <a:endParaRPr lang="ar-SA"/>
          </a:p>
        </p:txBody>
      </p:sp>
    </p:spTree>
    <p:extLst>
      <p:ext uri="{BB962C8B-B14F-4D97-AF65-F5344CB8AC3E}">
        <p14:creationId xmlns:p14="http://schemas.microsoft.com/office/powerpoint/2010/main" val="37541923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rtl="0">
              <a:defRPr/>
            </a:lvl1p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rtl="0">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70082BAF-C04B-4C24-AB30-D4C8DA5C13FA}" type="datetime1">
              <a:rPr lang="ar-SA" smtClean="0"/>
              <a:t>18/03/1440</a:t>
            </a:fld>
            <a:endParaRPr lang="ar-SA"/>
          </a:p>
        </p:txBody>
      </p:sp>
      <p:sp>
        <p:nvSpPr>
          <p:cNvPr id="5" name="Footer Placeholder 4"/>
          <p:cNvSpPr>
            <a:spLocks noGrp="1"/>
          </p:cNvSpPr>
          <p:nvPr>
            <p:ph type="ftr" sz="quarter" idx="11"/>
          </p:nvPr>
        </p:nvSpPr>
        <p:spPr>
          <a:xfrm>
            <a:off x="2895600" y="6324600"/>
            <a:ext cx="3505200" cy="3968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lvl1pPr algn="l">
              <a:defRPr/>
            </a:lvl1pPr>
          </a:lstStyle>
          <a:p>
            <a:fld id="{514F0C54-8CBF-4D85-A8AA-582647EFEDA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2E166FE-733C-4091-BDE7-12148124AF66}" type="datetime1">
              <a:rPr lang="ar-SA" smtClean="0"/>
              <a:t>18/03/1440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9FED803D-BB74-4580-A362-C2A289D409FE}" type="datetime1">
              <a:rPr lang="ar-SA" smtClean="0"/>
              <a:t>18/03/1440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ar-SA"/>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732126FD-7A44-487C-94CD-8E340C5AA663}" type="datetime1">
              <a:rPr lang="ar-SA" smtClean="0"/>
              <a:t>18/03/1440</a:t>
            </a:fld>
            <a:endParaRPr lang="ar-SA"/>
          </a:p>
        </p:txBody>
      </p:sp>
      <p:sp>
        <p:nvSpPr>
          <p:cNvPr id="5" name="Footer Placeholder 4"/>
          <p:cNvSpPr>
            <a:spLocks noGrp="1"/>
          </p:cNvSpPr>
          <p:nvPr>
            <p:ph type="ftr" sz="quarter" idx="11"/>
          </p:nvPr>
        </p:nvSpPr>
        <p:spPr>
          <a:xfrm>
            <a:off x="2819400" y="6400800"/>
            <a:ext cx="3505200" cy="320675"/>
          </a:xfrm>
        </p:spPr>
        <p:txBody>
          <a:body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rtl="0">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lgn="l" rtl="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rtl="0">
              <a:defRPr/>
            </a:lvl1pPr>
          </a:lstStyle>
          <a:p>
            <a:fld id="{2D600D4C-99C2-40AB-A35B-948B72DDE171}" type="datetime1">
              <a:rPr lang="ar-SA" smtClean="0"/>
              <a:t>18/03/1440</a:t>
            </a:fld>
            <a:endParaRPr lang="ar-SA"/>
          </a:p>
        </p:txBody>
      </p:sp>
      <p:sp>
        <p:nvSpPr>
          <p:cNvPr id="5" name="Footer Placeholder 4"/>
          <p:cNvSpPr>
            <a:spLocks noGrp="1"/>
          </p:cNvSpPr>
          <p:nvPr>
            <p:ph type="ftr" sz="quarter" idx="11"/>
          </p:nvPr>
        </p:nvSpPr>
        <p:spPr>
          <a:xfrm>
            <a:off x="2895600" y="6324600"/>
            <a:ext cx="3505200" cy="396875"/>
          </a:xfrm>
        </p:spPr>
        <p:txBody>
          <a:bodyPr/>
          <a:lstStyle>
            <a:lvl1pPr rtl="0">
              <a:defRPr/>
            </a:lvl1pPr>
          </a:lstStyle>
          <a:p>
            <a:r>
              <a:rPr lang="en-US" dirty="0" smtClean="0"/>
              <a:t>CE417; CONSTRUCTION EQUIPMENT AND METHODS</a:t>
            </a:r>
          </a:p>
          <a:p>
            <a:r>
              <a:rPr lang="en-US" dirty="0" smtClean="0"/>
              <a:t>King Saud University</a:t>
            </a:r>
            <a:endParaRPr lang="ar-SA" dirty="0"/>
          </a:p>
        </p:txBody>
      </p:sp>
      <p:sp>
        <p:nvSpPr>
          <p:cNvPr id="6" name="Slide Number Placeholder 5"/>
          <p:cNvSpPr>
            <a:spLocks noGrp="1"/>
          </p:cNvSpPr>
          <p:nvPr>
            <p:ph type="sldNum" sz="quarter" idx="12"/>
          </p:nvPr>
        </p:nvSpPr>
        <p:spPr/>
        <p:txBody>
          <a:bodyPr/>
          <a:lstStyle>
            <a:lvl1pPr algn="l" rtl="0">
              <a:defRPr/>
            </a:lvl1pPr>
          </a:lstStyle>
          <a:p>
            <a:fld id="{514F0C54-8CBF-4D85-A8AA-582647EFEDA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73FDBB1B-9938-4B7D-9540-59F284CC07B9}" type="datetime1">
              <a:rPr lang="ar-SA" smtClean="0"/>
              <a:t>18/03/1440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lgn="l" rtl="0">
              <a:defRPr/>
            </a:lvl1pPr>
          </a:lstStyle>
          <a:p>
            <a:fld id="{86287860-8BFE-4793-AA7C-15AEC15E2167}" type="datetime1">
              <a:rPr lang="ar-SA" smtClean="0"/>
              <a:t>18/03/1440</a:t>
            </a:fld>
            <a:endParaRPr lang="ar-SA"/>
          </a:p>
        </p:txBody>
      </p:sp>
      <p:sp>
        <p:nvSpPr>
          <p:cNvPr id="8" name="Footer Placeholder 7"/>
          <p:cNvSpPr>
            <a:spLocks noGrp="1"/>
          </p:cNvSpPr>
          <p:nvPr>
            <p:ph type="ftr" sz="quarter" idx="11"/>
          </p:nvPr>
        </p:nvSpPr>
        <p:spPr/>
        <p:txBody>
          <a:bodyPr/>
          <a:lstStyle>
            <a:lvl1pPr rtl="0">
              <a:defRPr/>
            </a:lvl1pPr>
          </a:lstStyle>
          <a:p>
            <a:r>
              <a:rPr lang="en-US" smtClean="0"/>
              <a:t>CE417; CONSTRUCTION EQUIPMENT AND METHODS King Saud University</a:t>
            </a:r>
            <a:endParaRPr lang="ar-SA"/>
          </a:p>
        </p:txBody>
      </p:sp>
      <p:sp>
        <p:nvSpPr>
          <p:cNvPr id="9" name="Slide Number Placeholder 8"/>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lgn="l" rtl="0">
              <a:defRPr/>
            </a:lvl1pPr>
          </a:lstStyle>
          <a:p>
            <a:fld id="{D30F0BE4-3549-4D4F-AE50-63B7731DEA99}" type="datetime1">
              <a:rPr lang="ar-SA" smtClean="0"/>
              <a:t>18/03/1440</a:t>
            </a:fld>
            <a:endParaRPr lang="ar-SA"/>
          </a:p>
        </p:txBody>
      </p:sp>
      <p:sp>
        <p:nvSpPr>
          <p:cNvPr id="4" name="Footer Placeholder 3"/>
          <p:cNvSpPr>
            <a:spLocks noGrp="1"/>
          </p:cNvSpPr>
          <p:nvPr>
            <p:ph type="ftr" sz="quarter" idx="11"/>
          </p:nvPr>
        </p:nvSpPr>
        <p:spPr/>
        <p:txBody>
          <a:bodyPr/>
          <a:lstStyle>
            <a:lvl1pPr rtl="0">
              <a:defRPr/>
            </a:lvl1pPr>
          </a:lstStyle>
          <a:p>
            <a:r>
              <a:rPr lang="en-US" smtClean="0"/>
              <a:t>CE417; CONSTRUCTION EQUIPMENT AND METHODS King Saud University</a:t>
            </a:r>
            <a:endParaRPr lang="en-GB" dirty="0" smtClean="0"/>
          </a:p>
        </p:txBody>
      </p:sp>
      <p:sp>
        <p:nvSpPr>
          <p:cNvPr id="5" name="Slide Number Placeholder 4"/>
          <p:cNvSpPr>
            <a:spLocks noGrp="1"/>
          </p:cNvSpPr>
          <p:nvPr>
            <p:ph type="sldNum" sz="quarter" idx="12"/>
          </p:nvPr>
        </p:nvSpPr>
        <p:spPr/>
        <p:txBody>
          <a:bodyPr/>
          <a:lstStyle>
            <a:lvl1pPr algn="r" rtl="0">
              <a:defRPr/>
            </a:lvl1pPr>
          </a:lstStyle>
          <a:p>
            <a:fld id="{514F0C54-8CBF-4D85-A8AA-582647EFEDA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ACFBD-9B35-4AEB-8347-8615ED778F86}" type="datetime1">
              <a:rPr lang="ar-SA" smtClean="0"/>
              <a:t>18/03/1440</a:t>
            </a:fld>
            <a:endParaRPr lang="ar-SA"/>
          </a:p>
        </p:txBody>
      </p:sp>
      <p:sp>
        <p:nvSpPr>
          <p:cNvPr id="3" name="Footer Placeholder 2"/>
          <p:cNvSpPr>
            <a:spLocks noGrp="1"/>
          </p:cNvSpPr>
          <p:nvPr>
            <p:ph type="ftr" sz="quarter" idx="11"/>
          </p:nvPr>
        </p:nvSpPr>
        <p:spPr/>
        <p:txBody>
          <a:bodyPr/>
          <a:lstStyle/>
          <a:p>
            <a:r>
              <a:rPr lang="en-US" smtClean="0"/>
              <a:t>CE417; CONSTRUCTION EQUIPMENT AND METHODS King Saud University</a:t>
            </a:r>
            <a:endParaRPr lang="ar-SA"/>
          </a:p>
        </p:txBody>
      </p:sp>
      <p:sp>
        <p:nvSpPr>
          <p:cNvPr id="4" name="Slide Number Placeholder 3"/>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5C8C3-E6D3-4CCB-8C37-E1341B9CECD0}" type="datetime1">
              <a:rPr lang="ar-SA" smtClean="0"/>
              <a:t>18/03/1440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343A7-9490-49EE-A28B-295F441E8C22}" type="datetime1">
              <a:rPr lang="ar-SA" smtClean="0"/>
              <a:t>18/03/1440</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ar-SA"/>
          </a:p>
        </p:txBody>
      </p:sp>
      <p:sp>
        <p:nvSpPr>
          <p:cNvPr id="7" name="Slide Number Placeholder 6"/>
          <p:cNvSpPr>
            <a:spLocks noGrp="1"/>
          </p:cNvSpPr>
          <p:nvPr>
            <p:ph type="sldNum" sz="quarter" idx="12"/>
          </p:nvPr>
        </p:nvSpPr>
        <p:spPr/>
        <p:txBody>
          <a:bodyPr/>
          <a:lstStyle/>
          <a:p>
            <a:fld id="{514F0C54-8CBF-4D85-A8AA-582647EFEDA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DFB972B1-774C-476B-85C7-392963E211B7}" type="datetime1">
              <a:rPr lang="ar-SA" smtClean="0"/>
              <a:t>18/03/1440</a:t>
            </a:fld>
            <a:endParaRPr lang="ar-SA"/>
          </a:p>
        </p:txBody>
      </p:sp>
      <p:sp>
        <p:nvSpPr>
          <p:cNvPr id="5" name="Footer Placeholder 4"/>
          <p:cNvSpPr>
            <a:spLocks noGrp="1"/>
          </p:cNvSpPr>
          <p:nvPr>
            <p:ph type="ftr" sz="quarter" idx="3"/>
          </p:nvPr>
        </p:nvSpPr>
        <p:spPr>
          <a:xfrm>
            <a:off x="2895600" y="6400800"/>
            <a:ext cx="3505200" cy="320675"/>
          </a:xfrm>
          <a:prstGeom prst="rect">
            <a:avLst/>
          </a:prstGeom>
        </p:spPr>
        <p:txBody>
          <a:bodyPr vert="horz" lIns="91440" tIns="45720" rIns="91440" bIns="45720" rtlCol="1" anchor="ctr"/>
          <a:lstStyle>
            <a:lvl1pPr algn="ctr" rtl="0">
              <a:defRPr sz="1200">
                <a:solidFill>
                  <a:schemeClr val="tx1">
                    <a:tint val="75000"/>
                  </a:schemeClr>
                </a:solidFill>
              </a:defRPr>
            </a:lvl1pPr>
          </a:lstStyle>
          <a:p>
            <a:r>
              <a:rPr lang="en-US" dirty="0" smtClean="0"/>
              <a:t>CE417; </a:t>
            </a:r>
            <a:r>
              <a:rPr lang="en-GB" dirty="0" smtClean="0"/>
              <a:t>CONSTRUCTION EQUIPMENT AND METHODS</a:t>
            </a:r>
          </a:p>
          <a:p>
            <a:r>
              <a:rPr lang="en-GB" dirty="0" smtClean="0"/>
              <a:t>King Saud University</a:t>
            </a:r>
            <a:endParaRPr lang="en-GB"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0">
              <a:defRPr sz="1200">
                <a:solidFill>
                  <a:schemeClr val="tx1">
                    <a:tint val="75000"/>
                  </a:schemeClr>
                </a:solidFill>
              </a:defRPr>
            </a:lvl1pPr>
          </a:lstStyle>
          <a:p>
            <a:fld id="{514F0C54-8CBF-4D85-A8AA-582647EFEDA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Chapter </a:t>
            </a:r>
            <a:r>
              <a:rPr lang="en-US" sz="6600" b="1" dirty="0" smtClean="0"/>
              <a:t>17</a:t>
            </a:r>
            <a:endParaRPr lang="ar-SA" sz="6600" dirty="0"/>
          </a:p>
        </p:txBody>
      </p:sp>
      <p:sp>
        <p:nvSpPr>
          <p:cNvPr id="3" name="Subtitle 2"/>
          <p:cNvSpPr>
            <a:spLocks noGrp="1"/>
          </p:cNvSpPr>
          <p:nvPr>
            <p:ph type="subTitle" idx="1"/>
          </p:nvPr>
        </p:nvSpPr>
        <p:spPr/>
        <p:txBody>
          <a:bodyPr>
            <a:normAutofit/>
          </a:bodyPr>
          <a:lstStyle/>
          <a:p>
            <a:r>
              <a:rPr lang="en-US" sz="5400" b="1" dirty="0" smtClean="0"/>
              <a:t>Construction Economics</a:t>
            </a:r>
            <a:endParaRPr lang="ar-SA" sz="5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219200"/>
            <a:ext cx="8229600" cy="5410200"/>
          </a:xfrm>
        </p:spPr>
        <p:txBody>
          <a:bodyPr>
            <a:normAutofit lnSpcReduction="10000"/>
          </a:bodyPr>
          <a:lstStyle/>
          <a:p>
            <a:pPr lvl="0"/>
            <a:r>
              <a:rPr lang="en-US" dirty="0" smtClean="0"/>
              <a:t>In </a:t>
            </a:r>
            <a:r>
              <a:rPr lang="en-US" dirty="0"/>
              <a:t>calculating depreciation, the initial cost of an item of equipment should be the full delivered price, </a:t>
            </a:r>
            <a:r>
              <a:rPr lang="en-US" dirty="0" smtClean="0"/>
              <a:t>including:</a:t>
            </a:r>
          </a:p>
          <a:p>
            <a:pPr lvl="1"/>
            <a:r>
              <a:rPr lang="en-US" dirty="0" smtClean="0"/>
              <a:t>transportation</a:t>
            </a:r>
            <a:r>
              <a:rPr lang="en-US" dirty="0"/>
              <a:t>, </a:t>
            </a:r>
            <a:endParaRPr lang="en-US" dirty="0" smtClean="0"/>
          </a:p>
          <a:p>
            <a:pPr lvl="1"/>
            <a:r>
              <a:rPr lang="en-US" dirty="0" smtClean="0"/>
              <a:t>taxes</a:t>
            </a:r>
            <a:r>
              <a:rPr lang="en-US" dirty="0"/>
              <a:t>, and </a:t>
            </a:r>
            <a:endParaRPr lang="en-US" dirty="0" smtClean="0"/>
          </a:p>
          <a:p>
            <a:pPr lvl="1"/>
            <a:r>
              <a:rPr lang="en-US" dirty="0" smtClean="0"/>
              <a:t>initial </a:t>
            </a:r>
            <a:r>
              <a:rPr lang="en-US" dirty="0"/>
              <a:t>assembly and servicing. </a:t>
            </a:r>
            <a:endParaRPr lang="en-US" sz="2400" dirty="0"/>
          </a:p>
          <a:p>
            <a:pPr lvl="0"/>
            <a:r>
              <a:rPr lang="en-US" dirty="0"/>
              <a:t>For rubber-tired equipment, the value of tires should be subtracted from the amount to be depreciated because tire cost will be computed separately as an element of operating cost.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smtClean="0"/>
              <a:t>Equipment </a:t>
            </a:r>
            <a:r>
              <a:rPr lang="en-US" dirty="0"/>
              <a:t>salvage value should be estimated as realistically as possible based on historical data.</a:t>
            </a:r>
            <a:endParaRPr lang="en-US" sz="2800" dirty="0"/>
          </a:p>
          <a:p>
            <a:pPr lvl="0"/>
            <a:r>
              <a:rPr lang="en-US" dirty="0"/>
              <a:t>The most commonly used depreciation methods are:</a:t>
            </a:r>
            <a:endParaRPr lang="en-US" sz="2800" dirty="0"/>
          </a:p>
          <a:p>
            <a:pPr lvl="1"/>
            <a:r>
              <a:rPr lang="en-US" dirty="0"/>
              <a:t>the straight-line method</a:t>
            </a:r>
            <a:r>
              <a:rPr lang="en-US" dirty="0" smtClean="0"/>
              <a:t>,</a:t>
            </a:r>
          </a:p>
          <a:p>
            <a:pPr lvl="1"/>
            <a:r>
              <a:rPr lang="en-US" dirty="0" smtClean="0"/>
              <a:t>the </a:t>
            </a:r>
            <a:r>
              <a:rPr lang="en-US" dirty="0"/>
              <a:t>sum-of-the-years'-digits method, </a:t>
            </a:r>
            <a:endParaRPr lang="en-US" sz="2400" dirty="0"/>
          </a:p>
          <a:p>
            <a:pPr lvl="1"/>
            <a:r>
              <a:rPr lang="en-US" dirty="0"/>
              <a:t>the double-declining balance method, and </a:t>
            </a:r>
            <a:endParaRPr lang="en-US" sz="2400" dirty="0"/>
          </a:p>
          <a:p>
            <a:pPr lvl="1"/>
            <a:r>
              <a:rPr lang="en-US" dirty="0"/>
              <a:t>IRS-prescribed methods. </a:t>
            </a:r>
            <a:endParaRPr lang="en-US" sz="2400" dirty="0"/>
          </a:p>
          <a:p>
            <a:pPr marL="0" indent="0">
              <a:buNone/>
            </a:pP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Straight-Line Method</a:t>
            </a:r>
            <a:endParaRPr lang="ar-SA" dirty="0"/>
          </a:p>
        </p:txBody>
      </p:sp>
      <p:sp>
        <p:nvSpPr>
          <p:cNvPr id="3" name="Content Placeholder 2"/>
          <p:cNvSpPr>
            <a:spLocks noGrp="1"/>
          </p:cNvSpPr>
          <p:nvPr>
            <p:ph idx="1"/>
          </p:nvPr>
        </p:nvSpPr>
        <p:spPr/>
        <p:txBody>
          <a:bodyPr>
            <a:normAutofit fontScale="85000" lnSpcReduction="10000"/>
          </a:bodyPr>
          <a:lstStyle/>
          <a:p>
            <a:pPr lvl="0"/>
            <a:r>
              <a:rPr lang="en-US" dirty="0" smtClean="0"/>
              <a:t>The </a:t>
            </a:r>
            <a:r>
              <a:rPr lang="en-US" i="1" dirty="0"/>
              <a:t>straight-line method </a:t>
            </a:r>
            <a:r>
              <a:rPr lang="en-US" dirty="0"/>
              <a:t>of depreciation produces a </a:t>
            </a:r>
            <a:r>
              <a:rPr lang="en-US" dirty="0">
                <a:solidFill>
                  <a:srgbClr val="FF0000"/>
                </a:solidFill>
              </a:rPr>
              <a:t>uniform depreciation </a:t>
            </a:r>
            <a:r>
              <a:rPr lang="en-US" dirty="0"/>
              <a:t>for each year of equipment life. </a:t>
            </a:r>
          </a:p>
          <a:p>
            <a:pPr lvl="0"/>
            <a:r>
              <a:rPr lang="en-US" dirty="0"/>
              <a:t>Annual depreciation is thus calculated as the amount to be depreciated divided by the equipment life in years (Equation 17-3).</a:t>
            </a:r>
          </a:p>
          <a:p>
            <a:pPr>
              <a:buNone/>
            </a:pPr>
            <a:r>
              <a:rPr lang="en-US" dirty="0"/>
              <a:t> </a:t>
            </a:r>
          </a:p>
          <a:p>
            <a:pPr algn="ctr">
              <a:buNone/>
            </a:pPr>
            <a:r>
              <a:rPr lang="en-US" i="1" dirty="0" err="1" smtClean="0"/>
              <a:t>D</a:t>
            </a:r>
            <a:r>
              <a:rPr lang="en-US" i="1" baseline="-25000" dirty="0" err="1" smtClean="0"/>
              <a:t>n</a:t>
            </a:r>
            <a:r>
              <a:rPr lang="en-US" i="1" dirty="0" smtClean="0"/>
              <a:t> </a:t>
            </a:r>
            <a:r>
              <a:rPr lang="en-US" dirty="0"/>
              <a:t>= </a:t>
            </a:r>
            <a:r>
              <a:rPr lang="en-US" dirty="0" smtClean="0"/>
              <a:t>(Cost </a:t>
            </a:r>
            <a:r>
              <a:rPr lang="en-US" dirty="0"/>
              <a:t>- Salvage (- tires</a:t>
            </a:r>
            <a:r>
              <a:rPr lang="en-US" dirty="0" smtClean="0"/>
              <a:t>)) /</a:t>
            </a:r>
            <a:r>
              <a:rPr lang="en-US" i="1" dirty="0" smtClean="0"/>
              <a:t> </a:t>
            </a:r>
            <a:r>
              <a:rPr lang="en-US" i="1" dirty="0"/>
              <a:t>N		</a:t>
            </a:r>
            <a:r>
              <a:rPr lang="en-US" dirty="0"/>
              <a:t>(17-3)</a:t>
            </a:r>
          </a:p>
          <a:p>
            <a:r>
              <a:rPr lang="en-US" dirty="0"/>
              <a:t>where </a:t>
            </a:r>
          </a:p>
          <a:p>
            <a:pPr lvl="1"/>
            <a:r>
              <a:rPr lang="en-US" i="1" dirty="0"/>
              <a:t>N </a:t>
            </a:r>
            <a:r>
              <a:rPr lang="en-US" dirty="0"/>
              <a:t>=equipment </a:t>
            </a:r>
            <a:r>
              <a:rPr lang="en-US" dirty="0" smtClean="0"/>
              <a:t>expected life </a:t>
            </a:r>
            <a:r>
              <a:rPr lang="en-US" dirty="0"/>
              <a:t>(years)</a:t>
            </a:r>
          </a:p>
          <a:p>
            <a:pPr lvl="1"/>
            <a:r>
              <a:rPr lang="en-US" i="1" dirty="0"/>
              <a:t>n </a:t>
            </a:r>
            <a:r>
              <a:rPr lang="en-US" dirty="0"/>
              <a:t>=year of life (1, 2, 3, etc</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17-1</a:t>
            </a:r>
            <a:endParaRPr lang="ar-SA" dirty="0"/>
          </a:p>
        </p:txBody>
      </p:sp>
      <p:sp>
        <p:nvSpPr>
          <p:cNvPr id="3" name="Content Placeholder 2"/>
          <p:cNvSpPr>
            <a:spLocks noGrp="1"/>
          </p:cNvSpPr>
          <p:nvPr>
            <p:ph idx="1"/>
          </p:nvPr>
        </p:nvSpPr>
        <p:spPr/>
        <p:txBody>
          <a:bodyPr/>
          <a:lstStyle/>
          <a:p>
            <a:pPr>
              <a:buNone/>
            </a:pPr>
            <a:r>
              <a:rPr lang="en-US" dirty="0" smtClean="0"/>
              <a:t>Using </a:t>
            </a:r>
            <a:r>
              <a:rPr lang="en-US" dirty="0"/>
              <a:t>the straight-line method of depreciation, find the annual depreciation and book value at the end of each year for a track loader having an initial cost of $50,000, a salvage value of $5000, and an expected life of 5 years.</a:t>
            </a:r>
          </a:p>
          <a:p>
            <a:pPr marL="0" indent="0">
              <a:buNone/>
            </a:pP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EXAMPLE 17-1</a:t>
            </a:r>
            <a:endParaRPr lang="ar-SA" dirty="0"/>
          </a:p>
        </p:txBody>
      </p:sp>
      <p:sp>
        <p:nvSpPr>
          <p:cNvPr id="3" name="Content Placeholder 2"/>
          <p:cNvSpPr>
            <a:spLocks noGrp="1"/>
          </p:cNvSpPr>
          <p:nvPr>
            <p:ph idx="1"/>
          </p:nvPr>
        </p:nvSpPr>
        <p:spPr>
          <a:xfrm>
            <a:off x="457200" y="914400"/>
            <a:ext cx="8229600" cy="1143000"/>
          </a:xfrm>
        </p:spPr>
        <p:txBody>
          <a:bodyPr/>
          <a:lstStyle/>
          <a:p>
            <a:r>
              <a:rPr lang="en-US" b="1" dirty="0"/>
              <a:t>Solution</a:t>
            </a:r>
            <a:endParaRPr lang="en-US" dirty="0"/>
          </a:p>
          <a:p>
            <a:pPr lvl="1">
              <a:buNone/>
            </a:pPr>
            <a:r>
              <a:rPr lang="en-US" dirty="0"/>
              <a:t>D</a:t>
            </a:r>
            <a:r>
              <a:rPr lang="en-US" baseline="-25000" dirty="0"/>
              <a:t>l, 2, 3, 4, 5</a:t>
            </a:r>
            <a:r>
              <a:rPr lang="en-US" dirty="0"/>
              <a:t> = (50,000- 5000)/5 = $9000</a:t>
            </a:r>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2691964680"/>
              </p:ext>
            </p:extLst>
          </p:nvPr>
        </p:nvGraphicFramePr>
        <p:xfrm>
          <a:off x="1524000" y="2286000"/>
          <a:ext cx="5410201" cy="3657600"/>
        </p:xfrm>
        <a:graphic>
          <a:graphicData uri="http://schemas.openxmlformats.org/drawingml/2006/table">
            <a:tbl>
              <a:tblPr/>
              <a:tblGrid>
                <a:gridCol w="1138990"/>
                <a:gridCol w="1830519"/>
                <a:gridCol w="2440692"/>
              </a:tblGrid>
              <a:tr h="914400">
                <a:tc>
                  <a:txBody>
                    <a:bodyPr/>
                    <a:lstStyle/>
                    <a:p>
                      <a:pPr marL="0" marR="0" algn="ctr" rtl="0">
                        <a:lnSpc>
                          <a:spcPct val="115000"/>
                        </a:lnSpc>
                        <a:spcBef>
                          <a:spcPts val="0"/>
                        </a:spcBef>
                        <a:spcAft>
                          <a:spcPts val="0"/>
                        </a:spcAft>
                      </a:pPr>
                      <a:r>
                        <a:rPr lang="en-US" sz="2400" dirty="0">
                          <a:latin typeface="Times New Roman"/>
                          <a:ea typeface="Calibri"/>
                          <a:cs typeface="Arial"/>
                        </a:rPr>
                        <a:t>Year</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Depreciation</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Book Value </a:t>
                      </a:r>
                      <a:endParaRPr lang="en-US" sz="2000" dirty="0">
                        <a:latin typeface="Calibri"/>
                        <a:ea typeface="Calibri"/>
                        <a:cs typeface="Arial"/>
                      </a:endParaRPr>
                    </a:p>
                    <a:p>
                      <a:pPr marL="0" marR="0" algn="ctr" rtl="0">
                        <a:lnSpc>
                          <a:spcPct val="115000"/>
                        </a:lnSpc>
                        <a:spcBef>
                          <a:spcPts val="0"/>
                        </a:spcBef>
                        <a:spcAft>
                          <a:spcPts val="0"/>
                        </a:spcAft>
                      </a:pPr>
                      <a:r>
                        <a:rPr lang="en-US" sz="2400" dirty="0">
                          <a:latin typeface="Times New Roman"/>
                          <a:ea typeface="Calibri"/>
                          <a:cs typeface="Arial"/>
                        </a:rPr>
                        <a:t>(End of  Period)</a:t>
                      </a:r>
                      <a:endParaRPr lang="en-US" sz="20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0</a:t>
                      </a:r>
                      <a:endParaRPr lang="en-US" sz="20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$50,000</a:t>
                      </a:r>
                      <a:endParaRPr lang="en-US" sz="20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1</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$9,000</a:t>
                      </a:r>
                      <a:endParaRPr lang="en-US" sz="20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41,000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2</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32,000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3</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23,000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4</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14,000</a:t>
                      </a:r>
                      <a:endParaRPr lang="en-US" sz="2000" dirty="0">
                        <a:latin typeface="Calibri"/>
                        <a:ea typeface="Calibri"/>
                        <a:cs typeface="Arial"/>
                      </a:endParaRPr>
                    </a:p>
                  </a:txBody>
                  <a:tcPr marL="68580" marR="68580" marT="0" marB="0">
                    <a:lnL>
                      <a:noFill/>
                    </a:lnL>
                    <a:lnR>
                      <a:noFill/>
                    </a:lnR>
                    <a:lnT>
                      <a:noFill/>
                    </a:lnT>
                    <a:lnB>
                      <a:noFill/>
                    </a:lnB>
                  </a:tcPr>
                </a:tc>
              </a:tr>
              <a:tr h="457200">
                <a:tc>
                  <a:txBody>
                    <a:bodyPr/>
                    <a:lstStyle/>
                    <a:p>
                      <a:pPr marL="0" marR="0" algn="ctr" rtl="0">
                        <a:lnSpc>
                          <a:spcPct val="115000"/>
                        </a:lnSpc>
                        <a:spcBef>
                          <a:spcPts val="0"/>
                        </a:spcBef>
                        <a:spcAft>
                          <a:spcPts val="0"/>
                        </a:spcAft>
                      </a:pPr>
                      <a:r>
                        <a:rPr lang="en-US" sz="2400">
                          <a:latin typeface="Times New Roman"/>
                          <a:ea typeface="Calibri"/>
                          <a:cs typeface="Arial"/>
                        </a:rPr>
                        <a:t>5</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9,000</a:t>
                      </a:r>
                      <a:endParaRPr lang="en-US" sz="20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5,000</a:t>
                      </a:r>
                      <a:endParaRPr lang="en-US" sz="20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14</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Sum-of-the-Years'-Digits Method</a:t>
            </a:r>
            <a:endParaRPr lang="ar-SA" dirty="0"/>
          </a:p>
        </p:txBody>
      </p:sp>
      <p:sp>
        <p:nvSpPr>
          <p:cNvPr id="3" name="Content Placeholder 2"/>
          <p:cNvSpPr>
            <a:spLocks noGrp="1"/>
          </p:cNvSpPr>
          <p:nvPr>
            <p:ph idx="1"/>
          </p:nvPr>
        </p:nvSpPr>
        <p:spPr>
          <a:xfrm>
            <a:off x="304800" y="1600200"/>
            <a:ext cx="8610600" cy="4724400"/>
          </a:xfrm>
        </p:spPr>
        <p:txBody>
          <a:bodyPr>
            <a:normAutofit/>
          </a:bodyPr>
          <a:lstStyle/>
          <a:p>
            <a:pPr lvl="0"/>
            <a:r>
              <a:rPr lang="en-US" dirty="0" smtClean="0"/>
              <a:t>The </a:t>
            </a:r>
            <a:r>
              <a:rPr lang="en-US" i="1" dirty="0"/>
              <a:t>sum-of-the-years'-digits method </a:t>
            </a:r>
            <a:r>
              <a:rPr lang="en-US" dirty="0"/>
              <a:t>of depreciation produces a </a:t>
            </a:r>
            <a:r>
              <a:rPr lang="en-US" dirty="0" err="1">
                <a:solidFill>
                  <a:srgbClr val="FF0000"/>
                </a:solidFill>
              </a:rPr>
              <a:t>nonuniform</a:t>
            </a:r>
            <a:r>
              <a:rPr lang="en-US" dirty="0"/>
              <a:t> depreciation which is the highest in the first year of life and gradually decreases thereafter. </a:t>
            </a:r>
          </a:p>
          <a:p>
            <a:pPr lvl="0"/>
            <a:r>
              <a:rPr lang="en-US" dirty="0"/>
              <a:t>The amount to be depreciated is the same as that used in the straight-line method. (Equation 17-4)</a:t>
            </a:r>
          </a:p>
          <a:p>
            <a:pPr>
              <a:buNone/>
            </a:pPr>
            <a:r>
              <a:rPr lang="en-US" dirty="0"/>
              <a:t> </a:t>
            </a:r>
            <a:r>
              <a:rPr lang="en-US" sz="2400" i="1" dirty="0" err="1" smtClean="0">
                <a:solidFill>
                  <a:srgbClr val="FF0000"/>
                </a:solidFill>
              </a:rPr>
              <a:t>D</a:t>
            </a:r>
            <a:r>
              <a:rPr lang="en-US" sz="2400" i="1" baseline="-25000" dirty="0" err="1" smtClean="0">
                <a:solidFill>
                  <a:srgbClr val="FF0000"/>
                </a:solidFill>
              </a:rPr>
              <a:t>n</a:t>
            </a:r>
            <a:r>
              <a:rPr lang="en-US" sz="2400" i="1" baseline="-25000" dirty="0" smtClean="0">
                <a:solidFill>
                  <a:srgbClr val="FF0000"/>
                </a:solidFill>
              </a:rPr>
              <a:t> </a:t>
            </a:r>
            <a:r>
              <a:rPr lang="en-US" sz="2400" dirty="0">
                <a:solidFill>
                  <a:srgbClr val="FF0000"/>
                </a:solidFill>
              </a:rPr>
              <a:t>= </a:t>
            </a:r>
            <a:r>
              <a:rPr lang="en-US" sz="2400" dirty="0" smtClean="0">
                <a:solidFill>
                  <a:srgbClr val="FF0000"/>
                </a:solidFill>
              </a:rPr>
              <a:t>[(N </a:t>
            </a:r>
            <a:r>
              <a:rPr lang="en-US" sz="2400" dirty="0">
                <a:solidFill>
                  <a:srgbClr val="FF0000"/>
                </a:solidFill>
              </a:rPr>
              <a:t>- (n-1</a:t>
            </a:r>
            <a:r>
              <a:rPr lang="en-US" sz="2400" dirty="0" smtClean="0">
                <a:solidFill>
                  <a:srgbClr val="FF0000"/>
                </a:solidFill>
              </a:rPr>
              <a:t>))/(</a:t>
            </a:r>
            <a:r>
              <a:rPr lang="en-US" sz="2400" dirty="0">
                <a:solidFill>
                  <a:srgbClr val="FF0000"/>
                </a:solidFill>
              </a:rPr>
              <a:t>Sum of years ' </a:t>
            </a:r>
            <a:r>
              <a:rPr lang="en-US" sz="2400" dirty="0" smtClean="0">
                <a:solidFill>
                  <a:srgbClr val="FF0000"/>
                </a:solidFill>
              </a:rPr>
              <a:t>digit)] </a:t>
            </a:r>
            <a:r>
              <a:rPr lang="en-US" sz="2400" dirty="0">
                <a:solidFill>
                  <a:srgbClr val="FF0000"/>
                </a:solidFill>
              </a:rPr>
              <a:t>× </a:t>
            </a:r>
            <a:r>
              <a:rPr lang="en-US" sz="2400" dirty="0" smtClean="0">
                <a:solidFill>
                  <a:srgbClr val="FF0000"/>
                </a:solidFill>
              </a:rPr>
              <a:t>Amount </a:t>
            </a:r>
            <a:r>
              <a:rPr lang="en-US" sz="2400" dirty="0">
                <a:solidFill>
                  <a:srgbClr val="FF0000"/>
                </a:solidFill>
              </a:rPr>
              <a:t>to be depreciated </a:t>
            </a:r>
            <a:r>
              <a:rPr lang="en-US" sz="2400" dirty="0" smtClean="0">
                <a:solidFill>
                  <a:srgbClr val="FF0000"/>
                </a:solidFill>
              </a:rPr>
              <a:t>		</a:t>
            </a:r>
            <a:r>
              <a:rPr lang="en-US" sz="2400" dirty="0">
                <a:solidFill>
                  <a:srgbClr val="FF0000"/>
                </a:solidFill>
              </a:rPr>
              <a:t>	</a:t>
            </a:r>
            <a:r>
              <a:rPr lang="en-US" sz="2400" dirty="0" smtClean="0">
                <a:solidFill>
                  <a:srgbClr val="FF0000"/>
                </a:solidFill>
              </a:rPr>
              <a:t>					(</a:t>
            </a:r>
            <a:r>
              <a:rPr lang="en-US" sz="2400" dirty="0">
                <a:solidFill>
                  <a:srgbClr val="FF0000"/>
                </a:solidFill>
              </a:rPr>
              <a:t>17-4)</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17-2</a:t>
            </a:r>
            <a:endParaRPr lang="ar-SA"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For </a:t>
            </a:r>
            <a:r>
              <a:rPr lang="en-US" dirty="0"/>
              <a:t>the loader of Example 17-1, find the annual depreciation and book value at the end of each year using the sum-of-the-years'-digits method.</a:t>
            </a:r>
          </a:p>
          <a:p>
            <a:pPr>
              <a:buNone/>
            </a:pPr>
            <a:r>
              <a:rPr lang="en-US" dirty="0"/>
              <a:t> </a:t>
            </a:r>
          </a:p>
          <a:p>
            <a:pPr algn="ctr">
              <a:buNone/>
            </a:pPr>
            <a:r>
              <a:rPr lang="en-US" b="1" dirty="0"/>
              <a:t>Solution</a:t>
            </a:r>
            <a:endParaRPr lang="en-US" dirty="0"/>
          </a:p>
          <a:p>
            <a:r>
              <a:rPr lang="en-US" dirty="0"/>
              <a:t>Using Equation 17-4:</a:t>
            </a:r>
          </a:p>
          <a:p>
            <a:pPr lvl="1"/>
            <a:r>
              <a:rPr lang="en-US" i="1" dirty="0"/>
              <a:t>D</a:t>
            </a:r>
            <a:r>
              <a:rPr lang="en-US" i="1" baseline="-25000" dirty="0"/>
              <a:t>1</a:t>
            </a:r>
            <a:r>
              <a:rPr lang="en-US" dirty="0"/>
              <a:t> = </a:t>
            </a:r>
            <a:r>
              <a:rPr lang="en-US" dirty="0" smtClean="0"/>
              <a:t>(5- (1-1))/15 </a:t>
            </a:r>
            <a:r>
              <a:rPr lang="en-US" dirty="0"/>
              <a:t>× (50,000 - 5000) = 15,000</a:t>
            </a:r>
          </a:p>
          <a:p>
            <a:pPr lvl="1"/>
            <a:r>
              <a:rPr lang="en-US" i="1" dirty="0"/>
              <a:t>D</a:t>
            </a:r>
            <a:r>
              <a:rPr lang="en-US" i="1" baseline="-25000" dirty="0"/>
              <a:t>2</a:t>
            </a:r>
            <a:r>
              <a:rPr lang="en-US" i="1" dirty="0"/>
              <a:t> </a:t>
            </a:r>
            <a:r>
              <a:rPr lang="en-US" dirty="0"/>
              <a:t>= </a:t>
            </a:r>
            <a:r>
              <a:rPr lang="en-US" dirty="0" smtClean="0"/>
              <a:t>(5- (2-1))/15 </a:t>
            </a:r>
            <a:r>
              <a:rPr lang="en-US" dirty="0"/>
              <a:t>× (50,000 - 5000) = 12,000</a:t>
            </a:r>
          </a:p>
          <a:p>
            <a:pPr lvl="1"/>
            <a:r>
              <a:rPr lang="en-US" i="1" dirty="0"/>
              <a:t>D</a:t>
            </a:r>
            <a:r>
              <a:rPr lang="en-US" i="1" baseline="-25000" dirty="0"/>
              <a:t>3</a:t>
            </a:r>
            <a:r>
              <a:rPr lang="en-US" i="1" dirty="0"/>
              <a:t> </a:t>
            </a:r>
            <a:r>
              <a:rPr lang="en-US" dirty="0"/>
              <a:t>= 3/15 × (50,000 - 5000) = 9,000</a:t>
            </a:r>
          </a:p>
          <a:p>
            <a:pPr lvl="1"/>
            <a:r>
              <a:rPr lang="en-US" i="1" dirty="0"/>
              <a:t>D</a:t>
            </a:r>
            <a:r>
              <a:rPr lang="en-US" i="1" baseline="-25000" dirty="0"/>
              <a:t>4</a:t>
            </a:r>
            <a:r>
              <a:rPr lang="en-US" i="1" dirty="0"/>
              <a:t> </a:t>
            </a:r>
            <a:r>
              <a:rPr lang="en-US" dirty="0"/>
              <a:t>= 2/15 × (50,000 - 5000) = 6,000</a:t>
            </a:r>
          </a:p>
          <a:p>
            <a:pPr lvl="1"/>
            <a:r>
              <a:rPr lang="en-US" i="1" dirty="0"/>
              <a:t>D</a:t>
            </a:r>
            <a:r>
              <a:rPr lang="en-US" i="1" baseline="-25000" dirty="0"/>
              <a:t>5</a:t>
            </a:r>
            <a:r>
              <a:rPr lang="en-US" i="1" dirty="0"/>
              <a:t> </a:t>
            </a:r>
            <a:r>
              <a:rPr lang="en-US" dirty="0"/>
              <a:t>= 1/15 × (50,000 - 5000) = 3,000</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17-2</a:t>
            </a:r>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1330616561"/>
              </p:ext>
            </p:extLst>
          </p:nvPr>
        </p:nvGraphicFramePr>
        <p:xfrm>
          <a:off x="1066800" y="1295400"/>
          <a:ext cx="6857999" cy="4267201"/>
        </p:xfrm>
        <a:graphic>
          <a:graphicData uri="http://schemas.openxmlformats.org/drawingml/2006/table">
            <a:tbl>
              <a:tblPr/>
              <a:tblGrid>
                <a:gridCol w="1295399"/>
                <a:gridCol w="2667000"/>
                <a:gridCol w="2895600"/>
              </a:tblGrid>
              <a:tr h="1093519">
                <a:tc>
                  <a:txBody>
                    <a:bodyPr/>
                    <a:lstStyle/>
                    <a:p>
                      <a:pPr marL="0" marR="0" algn="ctr">
                        <a:lnSpc>
                          <a:spcPct val="115000"/>
                        </a:lnSpc>
                        <a:spcBef>
                          <a:spcPts val="0"/>
                        </a:spcBef>
                        <a:spcAft>
                          <a:spcPts val="0"/>
                        </a:spcAft>
                      </a:pPr>
                      <a:r>
                        <a:rPr lang="en-US" sz="2800" dirty="0">
                          <a:latin typeface="Times New Roman"/>
                          <a:ea typeface="Calibri"/>
                          <a:cs typeface="Arial"/>
                        </a:rPr>
                        <a:t>Year</a:t>
                      </a:r>
                      <a:endParaRPr lang="en-US" sz="2400" dirty="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Depreciation</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Book Value</a:t>
                      </a:r>
                      <a:endParaRPr lang="en-US" sz="2400" dirty="0">
                        <a:latin typeface="Calibri"/>
                        <a:ea typeface="Calibri"/>
                        <a:cs typeface="Arial"/>
                      </a:endParaRPr>
                    </a:p>
                    <a:p>
                      <a:pPr marL="0" marR="0" algn="ctr">
                        <a:lnSpc>
                          <a:spcPct val="115000"/>
                        </a:lnSpc>
                        <a:spcBef>
                          <a:spcPts val="0"/>
                        </a:spcBef>
                        <a:spcAft>
                          <a:spcPts val="0"/>
                        </a:spcAft>
                      </a:pPr>
                      <a:r>
                        <a:rPr lang="en-US" sz="2800" dirty="0">
                          <a:latin typeface="Times New Roman"/>
                          <a:ea typeface="Calibri"/>
                          <a:cs typeface="Arial"/>
                        </a:rPr>
                        <a:t> (End of Period)</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$50,000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1</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35,000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2</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12,000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dirty="0">
                          <a:latin typeface="Times New Roman"/>
                          <a:ea typeface="Calibri"/>
                          <a:cs typeface="Arial"/>
                        </a:rPr>
                        <a:t>23,000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3</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9,000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14,000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4</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6,000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2800">
                          <a:latin typeface="Times New Roman"/>
                          <a:ea typeface="Calibri"/>
                          <a:cs typeface="Arial"/>
                        </a:rPr>
                        <a:t>8,000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528947">
                <a:tc>
                  <a:txBody>
                    <a:bodyPr/>
                    <a:lstStyle/>
                    <a:p>
                      <a:pPr marL="0" marR="0" algn="ctr">
                        <a:lnSpc>
                          <a:spcPct val="115000"/>
                        </a:lnSpc>
                        <a:spcBef>
                          <a:spcPts val="0"/>
                        </a:spcBef>
                        <a:spcAft>
                          <a:spcPts val="0"/>
                        </a:spcAft>
                      </a:pPr>
                      <a:r>
                        <a:rPr lang="en-US" sz="2800">
                          <a:latin typeface="Times New Roman"/>
                          <a:ea typeface="Calibri"/>
                          <a:cs typeface="Arial"/>
                        </a:rPr>
                        <a:t>5</a:t>
                      </a:r>
                      <a:endParaRPr lang="en-US" sz="2400">
                        <a:latin typeface="Calibri"/>
                        <a:ea typeface="Calibri"/>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Times New Roman"/>
                          <a:ea typeface="Calibri"/>
                          <a:cs typeface="Arial"/>
                        </a:rPr>
                        <a:t>3,000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Times New Roman"/>
                          <a:ea typeface="Calibri"/>
                          <a:cs typeface="Arial"/>
                        </a:rPr>
                        <a:t>5,000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14F0C54-8CBF-4D85-A8AA-582647EFEDA6}" type="slidenum">
              <a:rPr lang="ar-SA" smtClean="0"/>
              <a:pPr/>
              <a:t>17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lvl="0"/>
            <a:r>
              <a:rPr lang="en-US" dirty="0" smtClean="0"/>
              <a:t>The </a:t>
            </a:r>
            <a:r>
              <a:rPr lang="en-US" i="1" dirty="0"/>
              <a:t>double-declining-balance method </a:t>
            </a:r>
            <a:r>
              <a:rPr lang="en-US" dirty="0"/>
              <a:t>of depreciation, like the sum-of-the-years' -digits method, produces its maximum depreciation in the first year of life, </a:t>
            </a:r>
            <a:endParaRPr lang="en-US" sz="2800" dirty="0"/>
          </a:p>
          <a:p>
            <a:pPr lvl="0"/>
            <a:r>
              <a:rPr lang="en-US" dirty="0"/>
              <a:t>The annual depreciation factor is found by dividing 2 (or 200%) by the equipment life in years. </a:t>
            </a:r>
            <a:endParaRPr lang="en-US" sz="2800" dirty="0"/>
          </a:p>
          <a:p>
            <a:pPr lvl="1"/>
            <a:r>
              <a:rPr lang="en-US" dirty="0"/>
              <a:t>Thus for a 5-year life, the annual depreciation factor is 0.40 (or 40%). </a:t>
            </a:r>
            <a:endParaRPr lang="en-US" sz="2400" dirty="0"/>
          </a:p>
          <a:p>
            <a:pPr lvl="0"/>
            <a:r>
              <a:rPr lang="en-US" dirty="0"/>
              <a:t>Unlike the other two depreciation methods, the double-declining-balance method </a:t>
            </a:r>
            <a:r>
              <a:rPr lang="en-US" dirty="0">
                <a:solidFill>
                  <a:srgbClr val="FF0000"/>
                </a:solidFill>
              </a:rPr>
              <a:t>does not automatically</a:t>
            </a:r>
            <a:r>
              <a:rPr lang="en-US" dirty="0"/>
              <a:t> reduce the equipment's book value to its salvage value at the end of the depreciation period.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Double-Declining-Balance Method</a:t>
            </a:r>
            <a:endParaRPr lang="ar-SA" dirty="0"/>
          </a:p>
        </p:txBody>
      </p:sp>
      <p:sp>
        <p:nvSpPr>
          <p:cNvPr id="3" name="Content Placeholder 2"/>
          <p:cNvSpPr>
            <a:spLocks noGrp="1"/>
          </p:cNvSpPr>
          <p:nvPr>
            <p:ph idx="1"/>
          </p:nvPr>
        </p:nvSpPr>
        <p:spPr>
          <a:xfrm>
            <a:off x="457200" y="1600200"/>
            <a:ext cx="8229600" cy="4800600"/>
          </a:xfrm>
        </p:spPr>
        <p:txBody>
          <a:bodyPr>
            <a:normAutofit/>
          </a:bodyPr>
          <a:lstStyle/>
          <a:p>
            <a:pPr lvl="0"/>
            <a:r>
              <a:rPr lang="en-US" dirty="0" smtClean="0"/>
              <a:t>Since </a:t>
            </a:r>
            <a:r>
              <a:rPr lang="en-US" dirty="0"/>
              <a:t>the book value of equipment is not permitted to go below the equipment's salvage value, care must be taken when performing the depreciation calculations to stop depreciation when the salvage value is reached. (Equation 17-5)</a:t>
            </a:r>
            <a:endParaRPr lang="en-US" sz="2800" dirty="0"/>
          </a:p>
          <a:p>
            <a:pPr>
              <a:buNone/>
            </a:pPr>
            <a:r>
              <a:rPr lang="en-US" sz="2800" i="1" dirty="0">
                <a:solidFill>
                  <a:srgbClr val="FF0000"/>
                </a:solidFill>
              </a:rPr>
              <a:t> </a:t>
            </a:r>
            <a:r>
              <a:rPr lang="en-US" sz="2800" i="1" dirty="0" err="1" smtClean="0">
                <a:solidFill>
                  <a:srgbClr val="FF0000"/>
                </a:solidFill>
              </a:rPr>
              <a:t>D</a:t>
            </a:r>
            <a:r>
              <a:rPr lang="en-US" sz="2800" i="1" baseline="-25000" dirty="0" err="1" smtClean="0">
                <a:solidFill>
                  <a:srgbClr val="FF0000"/>
                </a:solidFill>
              </a:rPr>
              <a:t>n</a:t>
            </a:r>
            <a:r>
              <a:rPr lang="en-US" sz="2800" i="1" dirty="0" smtClean="0">
                <a:solidFill>
                  <a:srgbClr val="FF0000"/>
                </a:solidFill>
              </a:rPr>
              <a:t> </a:t>
            </a:r>
            <a:r>
              <a:rPr lang="en-US" sz="2800" dirty="0">
                <a:solidFill>
                  <a:srgbClr val="FF0000"/>
                </a:solidFill>
              </a:rPr>
              <a:t>=2/</a:t>
            </a:r>
            <a:r>
              <a:rPr lang="en-US" sz="2800" i="1" dirty="0">
                <a:solidFill>
                  <a:srgbClr val="FF0000"/>
                </a:solidFill>
              </a:rPr>
              <a:t>N</a:t>
            </a:r>
            <a:r>
              <a:rPr lang="en-US" sz="2800" dirty="0">
                <a:solidFill>
                  <a:srgbClr val="FF0000"/>
                </a:solidFill>
              </a:rPr>
              <a:t> × Book value at beginning of </a:t>
            </a:r>
            <a:r>
              <a:rPr lang="en-US" sz="2800" dirty="0" smtClean="0">
                <a:solidFill>
                  <a:srgbClr val="FF0000"/>
                </a:solidFill>
              </a:rPr>
              <a:t>year  (17-5</a:t>
            </a:r>
            <a:r>
              <a:rPr lang="en-US" sz="2800" dirty="0">
                <a:solidFill>
                  <a:srgbClr val="FF0000"/>
                </a:solidFill>
              </a:rPr>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19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17-1 </a:t>
            </a:r>
            <a:r>
              <a:rPr lang="en-US" b="1" dirty="0" smtClean="0"/>
              <a:t>INTRODUCTION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The </a:t>
            </a:r>
            <a:r>
              <a:rPr lang="en-US" dirty="0"/>
              <a:t>financial management of a construction company is equally as important to company success as is its technical management. </a:t>
            </a:r>
            <a:endParaRPr lang="en-US" sz="2800" dirty="0"/>
          </a:p>
          <a:p>
            <a:pPr lvl="0"/>
            <a:r>
              <a:rPr lang="en-US" dirty="0" smtClean="0"/>
              <a:t>The </a:t>
            </a:r>
            <a:r>
              <a:rPr lang="en-US" dirty="0"/>
              <a:t>purpose of this chapter is to introduce the reader to:</a:t>
            </a:r>
            <a:endParaRPr lang="en-US" sz="2800" dirty="0"/>
          </a:p>
          <a:p>
            <a:pPr lvl="1"/>
            <a:r>
              <a:rPr lang="en-US" dirty="0"/>
              <a:t> the terminology and basic principles involved in determining the owning and operating costs of construction </a:t>
            </a:r>
            <a:r>
              <a:rPr lang="en-US" dirty="0" smtClean="0"/>
              <a:t>plants </a:t>
            </a:r>
            <a:r>
              <a:rPr lang="en-US" dirty="0"/>
              <a:t>and equipment, </a:t>
            </a:r>
            <a:endParaRPr lang="en-US" sz="2400" dirty="0"/>
          </a:p>
          <a:p>
            <a:pPr lvl="1"/>
            <a:r>
              <a:rPr lang="en-US" dirty="0"/>
              <a:t>analyzing the feasibility of renting or leasing rather than purchasing equipment, and </a:t>
            </a:r>
            <a:endParaRPr lang="en-US" sz="2400" dirty="0"/>
          </a:p>
          <a:p>
            <a:pPr lvl="1"/>
            <a:r>
              <a:rPr lang="en-US" dirty="0"/>
              <a:t>the financial management of construction projects</a:t>
            </a:r>
            <a:r>
              <a:rPr lang="en-US" dirty="0" smtClean="0"/>
              <a:t>.</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EXAMPLE 17-3</a:t>
            </a:r>
            <a:endParaRPr lang="ar-SA" dirty="0"/>
          </a:p>
        </p:txBody>
      </p:sp>
      <p:sp>
        <p:nvSpPr>
          <p:cNvPr id="3" name="Content Placeholder 2"/>
          <p:cNvSpPr>
            <a:spLocks noGrp="1"/>
          </p:cNvSpPr>
          <p:nvPr>
            <p:ph idx="1"/>
          </p:nvPr>
        </p:nvSpPr>
        <p:spPr>
          <a:xfrm>
            <a:off x="457200" y="1219201"/>
            <a:ext cx="8229600" cy="3886199"/>
          </a:xfrm>
        </p:spPr>
        <p:txBody>
          <a:bodyPr>
            <a:normAutofit fontScale="92500" lnSpcReduction="10000"/>
          </a:bodyPr>
          <a:lstStyle/>
          <a:p>
            <a:r>
              <a:rPr lang="en-US" sz="2600" dirty="0" smtClean="0"/>
              <a:t>For </a:t>
            </a:r>
            <a:r>
              <a:rPr lang="en-US" sz="2600" dirty="0"/>
              <a:t>the loader of Example 17-1, find the annual depreciation and book value at the end of each year using the double-declining-balance method.</a:t>
            </a:r>
          </a:p>
          <a:p>
            <a:pPr>
              <a:buNone/>
            </a:pPr>
            <a:r>
              <a:rPr lang="en-US" dirty="0"/>
              <a:t> </a:t>
            </a:r>
            <a:r>
              <a:rPr lang="en-US" b="1" dirty="0" smtClean="0"/>
              <a:t>Solution</a:t>
            </a:r>
            <a:endParaRPr lang="en-US" dirty="0"/>
          </a:p>
          <a:p>
            <a:pPr marL="225425" indent="-225425"/>
            <a:r>
              <a:rPr lang="en-US" dirty="0"/>
              <a:t> </a:t>
            </a:r>
            <a:r>
              <a:rPr lang="en-US" sz="2200" dirty="0" smtClean="0"/>
              <a:t>Annual </a:t>
            </a:r>
            <a:r>
              <a:rPr lang="en-US" sz="2200" dirty="0"/>
              <a:t>depreciation factor = 2.00/5 = 0.40</a:t>
            </a:r>
          </a:p>
          <a:p>
            <a:pPr lvl="1"/>
            <a:r>
              <a:rPr lang="en-US" sz="2200" i="1" dirty="0" smtClean="0"/>
              <a:t>D</a:t>
            </a:r>
            <a:r>
              <a:rPr lang="en-US" sz="2200" i="1" baseline="-25000" dirty="0" smtClean="0"/>
              <a:t>1</a:t>
            </a:r>
            <a:r>
              <a:rPr lang="en-US" sz="2200" i="1" dirty="0" smtClean="0"/>
              <a:t> </a:t>
            </a:r>
            <a:r>
              <a:rPr lang="en-US" sz="2200" dirty="0"/>
              <a:t>=0.40 × 50,000= 20,000</a:t>
            </a:r>
          </a:p>
          <a:p>
            <a:pPr lvl="1"/>
            <a:r>
              <a:rPr lang="en-US" sz="2200" i="1" dirty="0"/>
              <a:t>D</a:t>
            </a:r>
            <a:r>
              <a:rPr lang="en-US" sz="2200" i="1" baseline="-25000" dirty="0"/>
              <a:t>2</a:t>
            </a:r>
            <a:r>
              <a:rPr lang="en-US" sz="2200" i="1" dirty="0"/>
              <a:t> </a:t>
            </a:r>
            <a:r>
              <a:rPr lang="en-US" sz="2200" dirty="0"/>
              <a:t>= 0.40 × 30,000 = 12,000</a:t>
            </a:r>
          </a:p>
          <a:p>
            <a:pPr lvl="1"/>
            <a:r>
              <a:rPr lang="en-US" sz="2200" i="1" dirty="0"/>
              <a:t>D</a:t>
            </a:r>
            <a:r>
              <a:rPr lang="en-US" sz="2200" i="1" baseline="-25000" dirty="0"/>
              <a:t>3</a:t>
            </a:r>
            <a:r>
              <a:rPr lang="en-US" sz="2200" i="1" dirty="0"/>
              <a:t> </a:t>
            </a:r>
            <a:r>
              <a:rPr lang="en-US" sz="2200" dirty="0"/>
              <a:t>= 0.40 × 18,000 = 7,200</a:t>
            </a:r>
          </a:p>
          <a:p>
            <a:pPr lvl="1"/>
            <a:r>
              <a:rPr lang="en-US" sz="2200" i="1" dirty="0"/>
              <a:t>D</a:t>
            </a:r>
            <a:r>
              <a:rPr lang="en-US" sz="2200" i="1" baseline="-25000" dirty="0"/>
              <a:t>4</a:t>
            </a:r>
            <a:r>
              <a:rPr lang="en-US" sz="2200" i="1" dirty="0"/>
              <a:t> </a:t>
            </a:r>
            <a:r>
              <a:rPr lang="en-US" sz="2200" dirty="0"/>
              <a:t>= 0.40 × 10,800 = 4,320</a:t>
            </a:r>
          </a:p>
          <a:p>
            <a:pPr lvl="1"/>
            <a:r>
              <a:rPr lang="en-US" sz="2200" dirty="0"/>
              <a:t>D</a:t>
            </a:r>
            <a:r>
              <a:rPr lang="en-US" sz="2200" baseline="-25000" dirty="0"/>
              <a:t>5</a:t>
            </a:r>
            <a:r>
              <a:rPr lang="en-US" sz="2200" dirty="0"/>
              <a:t> = 0.40 × 6,480 = 2,592 use $1,480</a:t>
            </a:r>
            <a:r>
              <a:rPr lang="en-US" sz="2200" dirty="0" smtClean="0"/>
              <a:t>*</a:t>
            </a:r>
            <a:endParaRPr lang="en-US" sz="2200" dirty="0"/>
          </a:p>
          <a:p>
            <a:endParaRPr lang="ar-SA" dirty="0"/>
          </a:p>
        </p:txBody>
      </p:sp>
      <p:sp>
        <p:nvSpPr>
          <p:cNvPr id="31745" name="Rectangle 1"/>
          <p:cNvSpPr>
            <a:spLocks noChangeArrowheads="1"/>
          </p:cNvSpPr>
          <p:nvPr/>
        </p:nvSpPr>
        <p:spPr bwMode="auto">
          <a:xfrm>
            <a:off x="391114" y="5303223"/>
            <a:ext cx="830580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Because a depreciation of $2592 in the fifth year would reduce the book value to less than $5000, only $1480 ($6480 - $5000) may be taken as depreciation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514F0C54-8CBF-4D85-A8AA-582647EFEDA6}" type="slidenum">
              <a:rPr lang="ar-SA" smtClean="0"/>
              <a:pPr/>
              <a:t>20</a:t>
            </a:fld>
            <a:endParaRPr lang="ar-SA" dirty="0"/>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77218"/>
            <a:ext cx="3427550" cy="24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Investment Cost</a:t>
            </a:r>
            <a:endParaRPr lang="ar-SA"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lvl="0"/>
            <a:r>
              <a:rPr lang="en-US" i="1" dirty="0" smtClean="0"/>
              <a:t>Investment </a:t>
            </a:r>
            <a:r>
              <a:rPr lang="en-US" i="1" dirty="0"/>
              <a:t>cost </a:t>
            </a:r>
            <a:r>
              <a:rPr lang="en-US" dirty="0"/>
              <a:t>(or interest) represents the annual cost (converted to an hourly cost) of the capital invested in a machine. </a:t>
            </a:r>
          </a:p>
          <a:p>
            <a:pPr lvl="0"/>
            <a:r>
              <a:rPr lang="en-US" dirty="0"/>
              <a:t>Investment cost is computed as the product of an interest rate multiplied by the value of the equipment, then converted to cost per hour. </a:t>
            </a:r>
          </a:p>
          <a:p>
            <a:pPr lvl="0"/>
            <a:r>
              <a:rPr lang="en-US" dirty="0"/>
              <a:t>The average hourly investment cost may be more easily calculated by Equation 17-6</a:t>
            </a:r>
            <a:r>
              <a:rPr lang="en-US" dirty="0" smtClean="0"/>
              <a:t>.</a:t>
            </a:r>
          </a:p>
          <a:p>
            <a:pPr>
              <a:buNone/>
            </a:pPr>
            <a:r>
              <a:rPr lang="en-US" sz="3000" dirty="0" smtClean="0">
                <a:solidFill>
                  <a:srgbClr val="FF0000"/>
                </a:solidFill>
              </a:rPr>
              <a:t>Average </a:t>
            </a:r>
            <a:r>
              <a:rPr lang="en-US" sz="3000" dirty="0">
                <a:solidFill>
                  <a:srgbClr val="FF0000"/>
                </a:solidFill>
              </a:rPr>
              <a:t>investment = (Initial cost + Salvage)/</a:t>
            </a:r>
            <a:r>
              <a:rPr lang="en-US" sz="3000" dirty="0" smtClean="0">
                <a:solidFill>
                  <a:srgbClr val="FF0000"/>
                </a:solidFill>
              </a:rPr>
              <a:t>2       </a:t>
            </a:r>
            <a:r>
              <a:rPr lang="en-US" sz="3000" dirty="0" smtClean="0"/>
              <a:t> 							</a:t>
            </a:r>
            <a:r>
              <a:rPr lang="en-US" sz="2600" dirty="0" smtClean="0">
                <a:solidFill>
                  <a:srgbClr val="FF0000"/>
                </a:solidFill>
              </a:rPr>
              <a:t>(</a:t>
            </a:r>
            <a:r>
              <a:rPr lang="en-US" sz="2600" dirty="0">
                <a:solidFill>
                  <a:srgbClr val="FF0000"/>
                </a:solidFill>
              </a:rPr>
              <a:t>17-6</a:t>
            </a:r>
            <a:r>
              <a:rPr lang="en-US" sz="2600" dirty="0" smtClean="0">
                <a:solidFill>
                  <a:srgbClr val="FF0000"/>
                </a:solidFill>
              </a:rPr>
              <a:t>)</a:t>
            </a: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514F0C54-8CBF-4D85-A8AA-582647EFEDA6}" type="slidenum">
              <a:rPr lang="ar-SA" smtClean="0"/>
              <a:pPr/>
              <a:t>21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Insurance, Tax, and Storage</a:t>
            </a:r>
            <a:endParaRPr lang="ar-SA" dirty="0"/>
          </a:p>
        </p:txBody>
      </p:sp>
      <p:sp>
        <p:nvSpPr>
          <p:cNvPr id="3" name="Content Placeholder 2"/>
          <p:cNvSpPr>
            <a:spLocks noGrp="1"/>
          </p:cNvSpPr>
          <p:nvPr>
            <p:ph idx="1"/>
          </p:nvPr>
        </p:nvSpPr>
        <p:spPr/>
        <p:txBody>
          <a:bodyPr>
            <a:normAutofit/>
          </a:bodyPr>
          <a:lstStyle/>
          <a:p>
            <a:pPr lvl="0"/>
            <a:r>
              <a:rPr lang="en-US" i="1" dirty="0" smtClean="0"/>
              <a:t>Insurance </a:t>
            </a:r>
            <a:r>
              <a:rPr lang="en-US" i="1" dirty="0"/>
              <a:t>cost </a:t>
            </a:r>
            <a:r>
              <a:rPr lang="en-US" dirty="0"/>
              <a:t>represents the cost of insurance </a:t>
            </a:r>
            <a:r>
              <a:rPr lang="en-US" dirty="0" smtClean="0"/>
              <a:t>for fire</a:t>
            </a:r>
            <a:r>
              <a:rPr lang="en-US" dirty="0"/>
              <a:t>, theft, accident, and liability </a:t>
            </a:r>
            <a:r>
              <a:rPr lang="en-US" dirty="0" smtClean="0"/>
              <a:t>for </a:t>
            </a:r>
            <a:r>
              <a:rPr lang="en-US" dirty="0"/>
              <a:t>the equipment. </a:t>
            </a:r>
          </a:p>
          <a:p>
            <a:pPr lvl="0"/>
            <a:r>
              <a:rPr lang="en-US" i="1" dirty="0"/>
              <a:t>Tax cost </a:t>
            </a:r>
            <a:r>
              <a:rPr lang="en-US" dirty="0"/>
              <a:t>represents the cost of property tax and licenses for the equipment. </a:t>
            </a:r>
          </a:p>
          <a:p>
            <a:pPr lvl="0"/>
            <a:r>
              <a:rPr lang="en-US" i="1" dirty="0"/>
              <a:t>Storage cost </a:t>
            </a:r>
            <a:r>
              <a:rPr lang="en-US" dirty="0"/>
              <a:t>represents the cost of rent and maintenance for equipment storage yards and facilities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22</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p:txBody>
          <a:bodyPr/>
          <a:lstStyle/>
          <a:p>
            <a:r>
              <a:rPr lang="en-US" i="1" dirty="0" smtClean="0"/>
              <a:t>Fuel </a:t>
            </a:r>
            <a:r>
              <a:rPr lang="en-US" i="1" dirty="0"/>
              <a:t>Cost. </a:t>
            </a:r>
            <a:endParaRPr lang="en-US" dirty="0"/>
          </a:p>
          <a:p>
            <a:r>
              <a:rPr lang="en-US" i="1" dirty="0"/>
              <a:t>Service Cost. </a:t>
            </a:r>
            <a:endParaRPr lang="en-US" dirty="0"/>
          </a:p>
          <a:p>
            <a:r>
              <a:rPr lang="en-US" i="1" dirty="0"/>
              <a:t>Repair Cost. </a:t>
            </a:r>
            <a:endParaRPr lang="en-US" dirty="0"/>
          </a:p>
          <a:p>
            <a:r>
              <a:rPr lang="en-US" i="1" dirty="0"/>
              <a:t>Tire Cost. </a:t>
            </a:r>
            <a:endParaRPr lang="en-US" dirty="0"/>
          </a:p>
          <a:p>
            <a:r>
              <a:rPr lang="en-US" i="1" dirty="0"/>
              <a:t>Special Items</a:t>
            </a:r>
            <a:endParaRPr lang="en-US" dirty="0"/>
          </a:p>
          <a:p>
            <a:r>
              <a:rPr lang="en-US" i="1" dirty="0"/>
              <a:t>Operator</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Operating Costs</a:t>
            </a:r>
            <a:endParaRPr lang="ar-SA" dirty="0"/>
          </a:p>
        </p:txBody>
      </p:sp>
      <p:sp>
        <p:nvSpPr>
          <p:cNvPr id="3" name="Content Placeholder 2"/>
          <p:cNvSpPr>
            <a:spLocks noGrp="1"/>
          </p:cNvSpPr>
          <p:nvPr>
            <p:ph idx="1"/>
          </p:nvPr>
        </p:nvSpPr>
        <p:spPr>
          <a:xfrm>
            <a:off x="457200" y="1219201"/>
            <a:ext cx="8229600" cy="4572000"/>
          </a:xfrm>
        </p:spPr>
        <p:txBody>
          <a:bodyPr>
            <a:normAutofit fontScale="92500" lnSpcReduction="20000"/>
          </a:bodyPr>
          <a:lstStyle/>
          <a:p>
            <a:pPr lvl="0"/>
            <a:r>
              <a:rPr lang="en-US" i="1" dirty="0" smtClean="0"/>
              <a:t>Operating </a:t>
            </a:r>
            <a:r>
              <a:rPr lang="en-US" i="1" dirty="0"/>
              <a:t>costs </a:t>
            </a:r>
            <a:r>
              <a:rPr lang="en-US" dirty="0"/>
              <a:t>are incurred </a:t>
            </a:r>
            <a:r>
              <a:rPr lang="en-US" dirty="0">
                <a:solidFill>
                  <a:srgbClr val="FF0000"/>
                </a:solidFill>
              </a:rPr>
              <a:t>only</a:t>
            </a:r>
            <a:r>
              <a:rPr lang="en-US" dirty="0"/>
              <a:t> when equipment is operated. </a:t>
            </a:r>
            <a:endParaRPr lang="en-US" sz="2800" dirty="0"/>
          </a:p>
          <a:p>
            <a:pPr lvl="0"/>
            <a:r>
              <a:rPr lang="en-US" dirty="0"/>
              <a:t>Therefore, costs vary with the amount of equipment use and job operating conditions.</a:t>
            </a:r>
            <a:endParaRPr lang="en-US" sz="2800" dirty="0"/>
          </a:p>
          <a:p>
            <a:pPr lvl="0"/>
            <a:r>
              <a:rPr lang="en-US" dirty="0"/>
              <a:t>The major elements of operating cost include: </a:t>
            </a:r>
            <a:endParaRPr lang="en-US" sz="2800" dirty="0"/>
          </a:p>
          <a:p>
            <a:pPr lvl="1"/>
            <a:r>
              <a:rPr lang="en-US" dirty="0"/>
              <a:t>Fuel cost. </a:t>
            </a:r>
            <a:endParaRPr lang="en-US" sz="2400" dirty="0"/>
          </a:p>
          <a:p>
            <a:pPr lvl="1"/>
            <a:r>
              <a:rPr lang="en-US" dirty="0"/>
              <a:t>Service cost. </a:t>
            </a:r>
            <a:endParaRPr lang="en-US" sz="2400" dirty="0"/>
          </a:p>
          <a:p>
            <a:pPr lvl="1"/>
            <a:r>
              <a:rPr lang="en-US" dirty="0"/>
              <a:t>Repair cost. </a:t>
            </a:r>
            <a:endParaRPr lang="en-US" sz="2400" dirty="0"/>
          </a:p>
          <a:p>
            <a:pPr lvl="1"/>
            <a:r>
              <a:rPr lang="en-US" dirty="0"/>
              <a:t>Tire cost. </a:t>
            </a:r>
            <a:endParaRPr lang="en-US" sz="2400" dirty="0"/>
          </a:p>
          <a:p>
            <a:pPr lvl="1"/>
            <a:r>
              <a:rPr lang="en-US" dirty="0"/>
              <a:t>Cost of special items. </a:t>
            </a:r>
            <a:endParaRPr lang="en-US" sz="2400" dirty="0"/>
          </a:p>
          <a:p>
            <a:pPr lvl="1"/>
            <a:r>
              <a:rPr lang="en-US" dirty="0"/>
              <a:t>Operators' wages.</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i="1" dirty="0" smtClean="0"/>
              <a:t>Fuel Cost</a:t>
            </a:r>
            <a:endParaRPr lang="ar-SA" dirty="0"/>
          </a:p>
        </p:txBody>
      </p:sp>
      <p:sp>
        <p:nvSpPr>
          <p:cNvPr id="3" name="Content Placeholder 2"/>
          <p:cNvSpPr>
            <a:spLocks noGrp="1"/>
          </p:cNvSpPr>
          <p:nvPr>
            <p:ph idx="1"/>
          </p:nvPr>
        </p:nvSpPr>
        <p:spPr>
          <a:xfrm>
            <a:off x="533400" y="1143000"/>
            <a:ext cx="8229600" cy="685799"/>
          </a:xfrm>
        </p:spPr>
        <p:txBody>
          <a:bodyPr>
            <a:normAutofit fontScale="70000" lnSpcReduction="20000"/>
          </a:bodyPr>
          <a:lstStyle/>
          <a:p>
            <a:pPr lvl="0"/>
            <a:r>
              <a:rPr lang="en-US" dirty="0" smtClean="0"/>
              <a:t>The </a:t>
            </a:r>
            <a:r>
              <a:rPr lang="en-US" i="1" dirty="0"/>
              <a:t>hourly cost of fuel</a:t>
            </a:r>
            <a:r>
              <a:rPr lang="en-US" dirty="0"/>
              <a:t> is simply fuel consumption per hour multiplied by the cost per unit of fuel (gallon or liter). Table </a:t>
            </a:r>
            <a:r>
              <a:rPr lang="en-US" dirty="0" smtClean="0"/>
              <a:t>17-l.</a:t>
            </a:r>
            <a:endParaRPr lang="en-US" dirty="0"/>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1553007582"/>
              </p:ext>
            </p:extLst>
          </p:nvPr>
        </p:nvGraphicFramePr>
        <p:xfrm>
          <a:off x="1447800" y="2123332"/>
          <a:ext cx="5516881" cy="3746000"/>
        </p:xfrm>
        <a:graphic>
          <a:graphicData uri="http://schemas.openxmlformats.org/drawingml/2006/table">
            <a:tbl>
              <a:tblPr/>
              <a:tblGrid>
                <a:gridCol w="1866004"/>
                <a:gridCol w="1216959"/>
                <a:gridCol w="1332860"/>
                <a:gridCol w="1101058"/>
              </a:tblGrid>
              <a:tr h="234125">
                <a:tc>
                  <a:txBody>
                    <a:bodyPr/>
                    <a:lstStyle/>
                    <a:p>
                      <a:pPr marL="0" marR="0" algn="l"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200">
                          <a:latin typeface="Times New Roman"/>
                          <a:ea typeface="Calibri"/>
                          <a:cs typeface="Arial"/>
                        </a:rPr>
                        <a:t>Load Conditions*</a:t>
                      </a:r>
                      <a:endParaRPr lang="en-US" sz="11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Type of Equipment </a:t>
                      </a:r>
                      <a:endParaRPr lang="en-US" sz="1100" dirty="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Low</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Average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Severe</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Clamshell and dragline </a:t>
                      </a:r>
                      <a:endParaRPr lang="en-US" sz="1100" dirty="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Compactor, self-propelled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0.060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Crane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Excavator, hoe, or shovel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0.035</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0.048</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Loader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dirty="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Track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0.042</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0.051</a:t>
                      </a:r>
                      <a:endParaRPr lang="en-US" sz="1100" dirty="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0.024</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Motor grader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0.047</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Scraper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0.026</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0.035</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0.044</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Tractor</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200">
                        <a:latin typeface="Times New Roman"/>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Crawler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0.046</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Wheel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0.038</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0.052</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Truck, off-highway </a:t>
                      </a:r>
                      <a:endParaRPr lang="en-US" sz="11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0.014</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0.020</a:t>
                      </a:r>
                      <a:endParaRPr lang="en-US" sz="11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200">
                          <a:latin typeface="Times New Roman"/>
                          <a:ea typeface="Calibri"/>
                          <a:cs typeface="Arial"/>
                        </a:rPr>
                        <a:t>0.029</a:t>
                      </a:r>
                      <a:endParaRPr lang="en-US" sz="1100">
                        <a:latin typeface="Calibri"/>
                        <a:ea typeface="Calibri"/>
                        <a:cs typeface="Arial"/>
                      </a:endParaRPr>
                    </a:p>
                  </a:txBody>
                  <a:tcPr marL="68580" marR="68580" marT="0" marB="0">
                    <a:lnL>
                      <a:noFill/>
                    </a:lnL>
                    <a:lnR>
                      <a:noFill/>
                    </a:lnR>
                    <a:lnT>
                      <a:noFill/>
                    </a:lnT>
                    <a:lnB>
                      <a:noFill/>
                    </a:lnB>
                  </a:tcPr>
                </a:tc>
              </a:tr>
              <a:tr h="234125">
                <a:tc>
                  <a:txBody>
                    <a:bodyPr/>
                    <a:lstStyle/>
                    <a:p>
                      <a:pPr marL="0" marR="0" algn="l" rtl="0">
                        <a:lnSpc>
                          <a:spcPct val="115000"/>
                        </a:lnSpc>
                        <a:spcBef>
                          <a:spcPts val="0"/>
                        </a:spcBef>
                        <a:spcAft>
                          <a:spcPts val="0"/>
                        </a:spcAft>
                      </a:pPr>
                      <a:r>
                        <a:rPr lang="en-US" sz="1200" dirty="0">
                          <a:latin typeface="Times New Roman"/>
                          <a:ea typeface="Calibri"/>
                          <a:cs typeface="Arial"/>
                        </a:rPr>
                        <a:t>   Wagon </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0.029</a:t>
                      </a:r>
                      <a:endParaRPr lang="en-US" sz="11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a:latin typeface="Times New Roman"/>
                          <a:ea typeface="Calibri"/>
                          <a:cs typeface="Arial"/>
                        </a:rPr>
                        <a:t>0.037</a:t>
                      </a:r>
                      <a:endParaRPr lang="en-US" sz="11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200" dirty="0">
                          <a:latin typeface="Times New Roman"/>
                          <a:ea typeface="Calibri"/>
                          <a:cs typeface="Arial"/>
                        </a:rPr>
                        <a:t>0.046</a:t>
                      </a:r>
                      <a:endParaRPr lang="en-US" sz="11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640282" y="1828800"/>
            <a:ext cx="480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17-1</a:t>
            </a:r>
            <a:r>
              <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9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Fuel consumption factors (gal/h/</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hp</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8600" y="6019800"/>
            <a:ext cx="8458200" cy="276999"/>
          </a:xfrm>
          <a:prstGeom prst="rect">
            <a:avLst/>
          </a:prstGeom>
        </p:spPr>
        <p:txBody>
          <a:bodyPr wrap="square">
            <a:spAutoFit/>
          </a:bodyPr>
          <a:lstStyle/>
          <a:p>
            <a:pPr algn="l" rtl="0"/>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*Low, light work or considerable idling; average, normal load and operating conditions; severe, heavy work, little idling</a:t>
            </a:r>
            <a:endParaRPr lang="ar-SA" sz="1200" dirty="0"/>
          </a:p>
        </p:txBody>
      </p:sp>
      <p:sp>
        <p:nvSpPr>
          <p:cNvPr id="7" name="Slide Number Placeholder 6"/>
          <p:cNvSpPr>
            <a:spLocks noGrp="1"/>
          </p:cNvSpPr>
          <p:nvPr>
            <p:ph type="sldNum" sz="quarter" idx="12"/>
          </p:nvPr>
        </p:nvSpPr>
        <p:spPr/>
        <p:txBody>
          <a:bodyPr/>
          <a:lstStyle/>
          <a:p>
            <a:fld id="{514F0C54-8CBF-4D85-A8AA-582647EFEDA6}" type="slidenum">
              <a:rPr lang="ar-SA" smtClean="0"/>
              <a:pPr/>
              <a:t>25</a:t>
            </a:fld>
            <a:endParaRPr lang="ar-SA" dirty="0"/>
          </a:p>
        </p:txBody>
      </p:sp>
      <p:sp>
        <p:nvSpPr>
          <p:cNvPr id="8" name="Footer Placeholder 7"/>
          <p:cNvSpPr>
            <a:spLocks noGrp="1"/>
          </p:cNvSpPr>
          <p:nvPr>
            <p:ph type="ftr" sz="quarter" idx="11"/>
          </p:nvPr>
        </p:nvSpPr>
        <p:spPr/>
        <p:txBody>
          <a:bodyPr/>
          <a:lstStyle/>
          <a:p>
            <a:r>
              <a:rPr lang="en-US" dirty="0"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Service Cost</a:t>
            </a:r>
            <a:endParaRPr lang="ar-SA" dirty="0"/>
          </a:p>
        </p:txBody>
      </p:sp>
      <p:sp>
        <p:nvSpPr>
          <p:cNvPr id="3" name="Content Placeholder 2"/>
          <p:cNvSpPr>
            <a:spLocks noGrp="1"/>
          </p:cNvSpPr>
          <p:nvPr>
            <p:ph idx="1"/>
          </p:nvPr>
        </p:nvSpPr>
        <p:spPr>
          <a:xfrm>
            <a:off x="457200" y="1600201"/>
            <a:ext cx="8229600" cy="1219199"/>
          </a:xfrm>
        </p:spPr>
        <p:txBody>
          <a:bodyPr>
            <a:normAutofit fontScale="85000" lnSpcReduction="10000"/>
          </a:bodyPr>
          <a:lstStyle/>
          <a:p>
            <a:pPr lvl="0"/>
            <a:r>
              <a:rPr lang="en-US" i="1" dirty="0" smtClean="0"/>
              <a:t>Service </a:t>
            </a:r>
            <a:r>
              <a:rPr lang="en-US" i="1" dirty="0"/>
              <a:t>cost </a:t>
            </a:r>
            <a:r>
              <a:rPr lang="en-US" dirty="0"/>
              <a:t>represents the cost of oil, hydraulic fluids, grease, and filters as well as the labor required to perform routine maintenance service. Table.17-2</a:t>
            </a:r>
          </a:p>
          <a:p>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3317335709"/>
              </p:ext>
            </p:extLst>
          </p:nvPr>
        </p:nvGraphicFramePr>
        <p:xfrm>
          <a:off x="1676400" y="3429000"/>
          <a:ext cx="5867400" cy="2667001"/>
        </p:xfrm>
        <a:graphic>
          <a:graphicData uri="http://schemas.openxmlformats.org/drawingml/2006/table">
            <a:tbl>
              <a:tblPr/>
              <a:tblGrid>
                <a:gridCol w="2789419"/>
                <a:gridCol w="3077981"/>
              </a:tblGrid>
              <a:tr h="1088068">
                <a:tc>
                  <a:txBody>
                    <a:bodyPr/>
                    <a:lstStyle/>
                    <a:p>
                      <a:pPr marL="0" marR="0" algn="ctr" rtl="0">
                        <a:lnSpc>
                          <a:spcPct val="115000"/>
                        </a:lnSpc>
                        <a:spcBef>
                          <a:spcPts val="0"/>
                        </a:spcBef>
                        <a:spcAft>
                          <a:spcPts val="0"/>
                        </a:spcAft>
                      </a:pPr>
                      <a:r>
                        <a:rPr lang="en-US" sz="2400" dirty="0">
                          <a:latin typeface="Times New Roman"/>
                          <a:ea typeface="Calibri"/>
                          <a:cs typeface="Arial"/>
                        </a:rPr>
                        <a:t>Operating Conditions </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Service Cost Factor</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Favorable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20</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Average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a:latin typeface="Times New Roman"/>
                          <a:ea typeface="Calibri"/>
                          <a:cs typeface="Arial"/>
                        </a:rPr>
                        <a:t>33</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11">
                <a:tc>
                  <a:txBody>
                    <a:bodyPr/>
                    <a:lstStyle/>
                    <a:p>
                      <a:pPr marL="0" marR="0" algn="ctr" rtl="0">
                        <a:lnSpc>
                          <a:spcPct val="115000"/>
                        </a:lnSpc>
                        <a:spcBef>
                          <a:spcPts val="0"/>
                        </a:spcBef>
                        <a:spcAft>
                          <a:spcPts val="0"/>
                        </a:spcAft>
                      </a:pPr>
                      <a:r>
                        <a:rPr lang="en-US" sz="2400">
                          <a:latin typeface="Times New Roman"/>
                          <a:ea typeface="Calibri"/>
                          <a:cs typeface="Arial"/>
                        </a:rPr>
                        <a:t>Severe</a:t>
                      </a:r>
                      <a:endParaRPr lang="en-US" sz="20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400" dirty="0">
                          <a:latin typeface="Times New Roman"/>
                          <a:ea typeface="Calibri"/>
                          <a:cs typeface="Arial"/>
                        </a:rPr>
                        <a:t>50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2057400" y="2971800"/>
            <a:ext cx="5562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17-2</a:t>
            </a:r>
            <a:r>
              <a:rPr lang="en-US" sz="11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Service cost factors (% of hourly fuel cost)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514F0C54-8CBF-4D85-A8AA-582647EFEDA6}" type="slidenum">
              <a:rPr lang="ar-SA" smtClean="0"/>
              <a:pPr/>
              <a:t>26</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219200"/>
            <a:ext cx="8534400" cy="5029200"/>
          </a:xfrm>
        </p:spPr>
        <p:txBody>
          <a:bodyPr>
            <a:normAutofit fontScale="92500"/>
          </a:bodyPr>
          <a:lstStyle/>
          <a:p>
            <a:pPr lvl="0"/>
            <a:r>
              <a:rPr lang="en-US" i="1" dirty="0" smtClean="0"/>
              <a:t>Repair </a:t>
            </a:r>
            <a:r>
              <a:rPr lang="en-US" i="1" dirty="0"/>
              <a:t>cost </a:t>
            </a:r>
            <a:r>
              <a:rPr lang="en-US" dirty="0"/>
              <a:t>represents the cost of all equipment repair and maintenance </a:t>
            </a:r>
            <a:r>
              <a:rPr lang="en-US" dirty="0">
                <a:solidFill>
                  <a:srgbClr val="FF0000"/>
                </a:solidFill>
              </a:rPr>
              <a:t>except for tire repair and replacement, routine service, and the replacement of high-wear items, such as ripper teeth</a:t>
            </a:r>
            <a:r>
              <a:rPr lang="en-US" dirty="0"/>
              <a:t>. </a:t>
            </a:r>
          </a:p>
          <a:p>
            <a:pPr lvl="0"/>
            <a:r>
              <a:rPr lang="en-US" dirty="0"/>
              <a:t>It should be noted that repair cost usually constitutes the largest item of operating expense for construction equipment</a:t>
            </a:r>
            <a:r>
              <a:rPr lang="en-US" dirty="0" smtClean="0"/>
              <a:t>.</a:t>
            </a:r>
            <a:endParaRPr lang="en-US" dirty="0"/>
          </a:p>
          <a:p>
            <a:pPr lvl="0"/>
            <a:r>
              <a:rPr lang="en-US" i="1" dirty="0"/>
              <a:t>Lifetime repair cost </a:t>
            </a:r>
            <a:r>
              <a:rPr lang="en-US" dirty="0"/>
              <a:t>is usually estimated as a percentage of the </a:t>
            </a:r>
            <a:r>
              <a:rPr lang="en-US" dirty="0">
                <a:solidFill>
                  <a:srgbClr val="FF0000"/>
                </a:solidFill>
              </a:rPr>
              <a:t>equipment's initial cost less tires </a:t>
            </a:r>
            <a:r>
              <a:rPr lang="en-US" dirty="0"/>
              <a:t>(Table 17-3</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Repair Cost</a:t>
            </a:r>
            <a:endParaRPr lang="ar-SA" dirty="0"/>
          </a:p>
        </p:txBody>
      </p:sp>
      <p:sp>
        <p:nvSpPr>
          <p:cNvPr id="3" name="Content Placeholder 2"/>
          <p:cNvSpPr>
            <a:spLocks noGrp="1"/>
          </p:cNvSpPr>
          <p:nvPr>
            <p:ph idx="1"/>
          </p:nvPr>
        </p:nvSpPr>
        <p:spPr>
          <a:xfrm>
            <a:off x="304800" y="1600200"/>
            <a:ext cx="8686800" cy="5029200"/>
          </a:xfrm>
        </p:spPr>
        <p:txBody>
          <a:bodyPr>
            <a:normAutofit/>
          </a:bodyPr>
          <a:lstStyle/>
          <a:p>
            <a:r>
              <a:rPr lang="en-US" dirty="0" smtClean="0"/>
              <a:t>it is suggested that Equation 17-7 be used to obtain a more accurate estimate of repair cost during a particular year of equipment life. </a:t>
            </a:r>
          </a:p>
          <a:p>
            <a:pPr>
              <a:buNone/>
            </a:pPr>
            <a:r>
              <a:rPr lang="en-US" dirty="0" smtClean="0">
                <a:solidFill>
                  <a:srgbClr val="FF0000"/>
                </a:solidFill>
              </a:rPr>
              <a:t>Hourly </a:t>
            </a:r>
            <a:r>
              <a:rPr lang="en-US" dirty="0">
                <a:solidFill>
                  <a:srgbClr val="FF0000"/>
                </a:solidFill>
              </a:rPr>
              <a:t>Repair Cost </a:t>
            </a:r>
            <a:r>
              <a:rPr lang="en-US" dirty="0" smtClean="0">
                <a:solidFill>
                  <a:srgbClr val="FF0000"/>
                </a:solidFill>
              </a:rPr>
              <a:t>=</a:t>
            </a:r>
          </a:p>
          <a:p>
            <a:pPr>
              <a:buNone/>
            </a:pPr>
            <a:r>
              <a:rPr lang="en-US" dirty="0" smtClean="0">
                <a:solidFill>
                  <a:srgbClr val="FF0000"/>
                </a:solidFill>
              </a:rPr>
              <a:t>        [</a:t>
            </a:r>
            <a:r>
              <a:rPr lang="en-US" dirty="0">
                <a:solidFill>
                  <a:srgbClr val="FF0000"/>
                </a:solidFill>
              </a:rPr>
              <a:t>Year </a:t>
            </a:r>
            <a:r>
              <a:rPr lang="en-US" dirty="0" smtClean="0">
                <a:solidFill>
                  <a:srgbClr val="FF0000"/>
                </a:solidFill>
              </a:rPr>
              <a:t>digit / Sum </a:t>
            </a:r>
            <a:r>
              <a:rPr lang="en-US" dirty="0">
                <a:solidFill>
                  <a:srgbClr val="FF0000"/>
                </a:solidFill>
              </a:rPr>
              <a:t>of years' </a:t>
            </a:r>
            <a:r>
              <a:rPr lang="en-US" dirty="0" smtClean="0">
                <a:solidFill>
                  <a:srgbClr val="FF0000"/>
                </a:solidFill>
              </a:rPr>
              <a:t>digits</a:t>
            </a:r>
            <a:r>
              <a:rPr lang="en-US" dirty="0">
                <a:solidFill>
                  <a:srgbClr val="FF0000"/>
                </a:solidFill>
              </a:rPr>
              <a:t>] </a:t>
            </a:r>
            <a:r>
              <a:rPr lang="en-US" dirty="0" smtClean="0">
                <a:solidFill>
                  <a:srgbClr val="FF0000"/>
                </a:solidFill>
              </a:rPr>
              <a:t>×</a:t>
            </a:r>
          </a:p>
          <a:p>
            <a:pPr>
              <a:buNone/>
            </a:pPr>
            <a:r>
              <a:rPr lang="en-US" dirty="0">
                <a:solidFill>
                  <a:srgbClr val="FF0000"/>
                </a:solidFill>
              </a:rPr>
              <a:t> </a:t>
            </a:r>
            <a:r>
              <a:rPr lang="en-US" dirty="0" smtClean="0">
                <a:solidFill>
                  <a:srgbClr val="FF0000"/>
                </a:solidFill>
              </a:rPr>
              <a:t>       x [</a:t>
            </a:r>
            <a:r>
              <a:rPr lang="en-US" dirty="0">
                <a:solidFill>
                  <a:srgbClr val="FF0000"/>
                </a:solidFill>
              </a:rPr>
              <a:t>Lifetime repair cost/ Hours operated</a:t>
            </a:r>
            <a:r>
              <a:rPr lang="en-US" dirty="0" smtClean="0">
                <a:solidFill>
                  <a:srgbClr val="FF0000"/>
                </a:solidFill>
              </a:rPr>
              <a:t>]     </a:t>
            </a:r>
            <a:r>
              <a:rPr lang="en-US" sz="2400" dirty="0" smtClean="0">
                <a:solidFill>
                  <a:srgbClr val="FF0000"/>
                </a:solidFill>
              </a:rPr>
              <a:t>(</a:t>
            </a:r>
            <a:r>
              <a:rPr lang="en-US" sz="2400" dirty="0">
                <a:solidFill>
                  <a:srgbClr val="FF0000"/>
                </a:solidFill>
              </a:rPr>
              <a:t>17-7)</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28</a:t>
            </a:fld>
            <a:endParaRPr lang="ar-SA"/>
          </a:p>
        </p:txBody>
      </p:sp>
      <p:sp>
        <p:nvSpPr>
          <p:cNvPr id="5" name="Footer Placeholder 4"/>
          <p:cNvSpPr>
            <a:spLocks noGrp="1"/>
          </p:cNvSpPr>
          <p:nvPr>
            <p:ph type="ftr" sz="quarter" idx="11"/>
          </p:nvPr>
        </p:nvSpPr>
        <p:spPr/>
        <p:txBody>
          <a:bodyPr/>
          <a:lstStyle/>
          <a:p>
            <a:r>
              <a:rPr lang="en-US" dirty="0"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Autofit/>
          </a:bodyPr>
          <a:lstStyle/>
          <a:p>
            <a:pPr lvl="0" algn="l" fontAlgn="base">
              <a:spcAft>
                <a:spcPct val="0"/>
              </a:spcAf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17-3</a:t>
            </a:r>
            <a:r>
              <a:rPr lang="en-US" sz="2400" dirty="0" smtClean="0">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lifetime repair cost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of initial cost less tires)</a:t>
            </a:r>
            <a:endParaRPr lang="ar-SA" sz="2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24222188"/>
              </p:ext>
            </p:extLst>
          </p:nvPr>
        </p:nvGraphicFramePr>
        <p:xfrm>
          <a:off x="838199" y="838200"/>
          <a:ext cx="7467602" cy="5657088"/>
        </p:xfrm>
        <a:graphic>
          <a:graphicData uri="http://schemas.openxmlformats.org/drawingml/2006/table">
            <a:tbl>
              <a:tblPr/>
              <a:tblGrid>
                <a:gridCol w="2790093"/>
                <a:gridCol w="1148861"/>
                <a:gridCol w="2215662"/>
                <a:gridCol w="1312986"/>
              </a:tblGrid>
              <a:tr h="353568">
                <a:tc>
                  <a:txBody>
                    <a:bodyPr/>
                    <a:lstStyle/>
                    <a:p>
                      <a:pPr marL="0" marR="0" algn="l" rtl="0">
                        <a:lnSpc>
                          <a:spcPct val="115000"/>
                        </a:lnSpc>
                        <a:spcBef>
                          <a:spcPts val="0"/>
                        </a:spcBef>
                        <a:spcAft>
                          <a:spcPts val="0"/>
                        </a:spcAft>
                      </a:pPr>
                      <a:endParaRPr lang="en-US" sz="18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600" dirty="0">
                          <a:latin typeface="Times New Roman"/>
                          <a:ea typeface="Calibri"/>
                          <a:cs typeface="Arial"/>
                        </a:rPr>
                        <a:t>Operating Conditions</a:t>
                      </a:r>
                      <a:endParaRPr lang="en-US" sz="14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Type of Equipment </a:t>
                      </a:r>
                      <a:endParaRPr lang="en-US" sz="16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Favorable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Average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Severe</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Clamshell and dragline </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Compactor, self-propelled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Crane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Excavator, hoe, or shovel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90</a:t>
                      </a:r>
                      <a:endParaRPr lang="en-US" sz="1600" dirty="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dirty="0">
                          <a:latin typeface="Times New Roman"/>
                          <a:ea typeface="Calibri"/>
                          <a:cs typeface="Arial"/>
                        </a:rPr>
                        <a:t>Loader</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Track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50</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dirty="0">
                          <a:latin typeface="Times New Roman"/>
                          <a:ea typeface="Calibri"/>
                          <a:cs typeface="Arial"/>
                        </a:rPr>
                        <a:t>   Motor grader </a:t>
                      </a:r>
                      <a:endParaRPr lang="en-US" sz="16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Scraper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105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Tractor</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dirty="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1800">
                        <a:latin typeface="Times New Roman"/>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Crawler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85</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Wheel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60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75</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Truck, off-highway </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70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80</a:t>
                      </a:r>
                      <a:endParaRPr lang="en-US" sz="16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1800">
                          <a:latin typeface="Times New Roman"/>
                          <a:ea typeface="Calibri"/>
                          <a:cs typeface="Arial"/>
                        </a:rPr>
                        <a:t>90</a:t>
                      </a:r>
                      <a:endParaRPr lang="en-US" sz="1600">
                        <a:latin typeface="Calibri"/>
                        <a:ea typeface="Calibri"/>
                        <a:cs typeface="Arial"/>
                      </a:endParaRPr>
                    </a:p>
                  </a:txBody>
                  <a:tcPr marL="68580" marR="68580" marT="0" marB="0">
                    <a:lnL>
                      <a:noFill/>
                    </a:lnL>
                    <a:lnR>
                      <a:noFill/>
                    </a:lnR>
                    <a:lnT>
                      <a:noFill/>
                    </a:lnT>
                    <a:lnB>
                      <a:noFill/>
                    </a:lnB>
                  </a:tcPr>
                </a:tc>
              </a:tr>
              <a:tr h="353568">
                <a:tc>
                  <a:txBody>
                    <a:bodyPr/>
                    <a:lstStyle/>
                    <a:p>
                      <a:pPr marL="0" marR="0" algn="l" rtl="0">
                        <a:lnSpc>
                          <a:spcPct val="115000"/>
                        </a:lnSpc>
                        <a:spcBef>
                          <a:spcPts val="0"/>
                        </a:spcBef>
                        <a:spcAft>
                          <a:spcPts val="0"/>
                        </a:spcAft>
                      </a:pPr>
                      <a:r>
                        <a:rPr lang="en-US" sz="1800">
                          <a:latin typeface="Times New Roman"/>
                          <a:ea typeface="Calibri"/>
                          <a:cs typeface="Arial"/>
                        </a:rPr>
                        <a:t>   Wagon </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45</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a:latin typeface="Times New Roman"/>
                          <a:ea typeface="Calibri"/>
                          <a:cs typeface="Arial"/>
                        </a:rPr>
                        <a:t>50</a:t>
                      </a:r>
                      <a:endParaRPr lang="en-US" sz="16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55</a:t>
                      </a:r>
                      <a:endParaRPr lang="en-US" sz="16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29</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77500" lnSpcReduction="20000"/>
          </a:bodyPr>
          <a:lstStyle/>
          <a:p>
            <a:r>
              <a:rPr lang="en-US" sz="2800" dirty="0" smtClean="0"/>
              <a:t>The </a:t>
            </a:r>
            <a:r>
              <a:rPr lang="en-US" sz="2800" dirty="0"/>
              <a:t>amount of money held in a savings account will increase with time if interest payments are allowed to remain on deposit (compound) in the account. </a:t>
            </a:r>
          </a:p>
          <a:p>
            <a:r>
              <a:rPr lang="en-US" sz="2800" dirty="0"/>
              <a:t>The value of a sum of money left on deposit after any period of time may be calculated using Equation 17-1.</a:t>
            </a:r>
          </a:p>
          <a:p>
            <a:r>
              <a:rPr lang="en-US" sz="2800" dirty="0"/>
              <a:t> </a:t>
            </a:r>
          </a:p>
          <a:p>
            <a:pPr marL="0" indent="0" algn="ctr">
              <a:buNone/>
            </a:pPr>
            <a:r>
              <a:rPr lang="en-US" sz="2800" i="1" dirty="0"/>
              <a:t>F = P (1+i)</a:t>
            </a:r>
            <a:r>
              <a:rPr lang="en-US" sz="2800" i="1" baseline="30000" dirty="0"/>
              <a:t>n</a:t>
            </a:r>
            <a:r>
              <a:rPr lang="en-US" sz="2800" i="1" dirty="0"/>
              <a:t> 	</a:t>
            </a:r>
            <a:r>
              <a:rPr lang="en-US" sz="2800" dirty="0"/>
              <a:t>(17-1)</a:t>
            </a:r>
          </a:p>
          <a:p>
            <a:r>
              <a:rPr lang="en-US" sz="2800" dirty="0"/>
              <a:t>where </a:t>
            </a:r>
          </a:p>
          <a:p>
            <a:pPr lvl="1"/>
            <a:r>
              <a:rPr lang="en-US" i="1" dirty="0"/>
              <a:t>F </a:t>
            </a:r>
            <a:r>
              <a:rPr lang="en-US" dirty="0"/>
              <a:t>=value at end of </a:t>
            </a:r>
            <a:r>
              <a:rPr lang="en-US" i="1" dirty="0"/>
              <a:t>n </a:t>
            </a:r>
            <a:r>
              <a:rPr lang="en-US" dirty="0"/>
              <a:t>periods (future value)</a:t>
            </a:r>
          </a:p>
          <a:p>
            <a:pPr lvl="1"/>
            <a:r>
              <a:rPr lang="en-US" i="1" dirty="0"/>
              <a:t>P </a:t>
            </a:r>
            <a:r>
              <a:rPr lang="en-US" dirty="0"/>
              <a:t>=present value</a:t>
            </a:r>
          </a:p>
          <a:p>
            <a:pPr lvl="1"/>
            <a:r>
              <a:rPr lang="en-US" i="1" dirty="0" err="1"/>
              <a:t>i</a:t>
            </a:r>
            <a:r>
              <a:rPr lang="en-US" i="1" dirty="0"/>
              <a:t> </a:t>
            </a:r>
            <a:r>
              <a:rPr lang="en-US" dirty="0"/>
              <a:t>=interest rate per period</a:t>
            </a:r>
          </a:p>
          <a:p>
            <a:pPr lvl="1"/>
            <a:r>
              <a:rPr lang="en-US" i="1" dirty="0"/>
              <a:t>n </a:t>
            </a:r>
            <a:r>
              <a:rPr lang="en-US" dirty="0"/>
              <a:t>=number of </a:t>
            </a:r>
            <a:r>
              <a:rPr lang="en-US" dirty="0" smtClean="0"/>
              <a:t>periods</a:t>
            </a:r>
          </a:p>
          <a:p>
            <a:pPr marL="339725" lvl="1" indent="-339725">
              <a:tabLst>
                <a:tab pos="801688" algn="l"/>
              </a:tabLst>
            </a:pPr>
            <a:r>
              <a:rPr lang="en-US" dirty="0"/>
              <a:t>The expression (1 + </a:t>
            </a:r>
            <a:r>
              <a:rPr lang="en-US" dirty="0" err="1"/>
              <a:t>i</a:t>
            </a:r>
            <a:r>
              <a:rPr lang="en-US" dirty="0"/>
              <a:t>)</a:t>
            </a:r>
            <a:r>
              <a:rPr lang="en-US" baseline="30000" dirty="0"/>
              <a:t>n</a:t>
            </a:r>
            <a:r>
              <a:rPr lang="en-US" dirty="0"/>
              <a:t> is often called the </a:t>
            </a:r>
            <a:r>
              <a:rPr lang="en-US" i="1" dirty="0"/>
              <a:t>single-payment compound interest factor. </a:t>
            </a:r>
            <a:endParaRPr lang="en-US" sz="2400" dirty="0"/>
          </a:p>
          <a:p>
            <a:pPr lvl="1"/>
            <a:endParaRPr lang="en-US" dirty="0" smtClean="0"/>
          </a:p>
          <a:p>
            <a:pPr lvl="1"/>
            <a:endParaRPr lang="en-US" dirty="0" smtClean="0"/>
          </a:p>
          <a:p>
            <a:pPr lvl="1"/>
            <a:endParaRPr lang="en-US" dirty="0"/>
          </a:p>
          <a:p>
            <a:pPr marL="457200" lvl="1" indent="0">
              <a:buNone/>
            </a:pPr>
            <a:endParaRPr lang="en-US"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EXAMPLE 17-5</a:t>
            </a:r>
            <a:endParaRPr lang="ar-SA" dirty="0"/>
          </a:p>
        </p:txBody>
      </p:sp>
      <p:sp>
        <p:nvSpPr>
          <p:cNvPr id="3" name="Content Placeholder 2"/>
          <p:cNvSpPr>
            <a:spLocks noGrp="1"/>
          </p:cNvSpPr>
          <p:nvPr>
            <p:ph idx="1"/>
          </p:nvPr>
        </p:nvSpPr>
        <p:spPr>
          <a:xfrm>
            <a:off x="457200" y="990600"/>
            <a:ext cx="8458200" cy="4800600"/>
          </a:xfrm>
        </p:spPr>
        <p:txBody>
          <a:bodyPr>
            <a:normAutofit/>
          </a:bodyPr>
          <a:lstStyle/>
          <a:p>
            <a:r>
              <a:rPr lang="en-US" dirty="0" smtClean="0"/>
              <a:t>Estimate </a:t>
            </a:r>
            <a:r>
              <a:rPr lang="en-US" dirty="0"/>
              <a:t>the hourly repair cost for the first year of operation of a crawler tractor costing $136,000 and having a 5-year life. Assume average operating conditions and 2000 hours of operation during the year.</a:t>
            </a:r>
          </a:p>
          <a:p>
            <a:pPr>
              <a:buNone/>
            </a:pPr>
            <a:r>
              <a:rPr lang="en-US" dirty="0"/>
              <a:t> </a:t>
            </a:r>
            <a:r>
              <a:rPr lang="en-US" b="1" dirty="0" smtClean="0"/>
              <a:t>Solution</a:t>
            </a:r>
            <a:endParaRPr lang="en-US" b="1" dirty="0"/>
          </a:p>
          <a:p>
            <a:r>
              <a:rPr lang="en-US" sz="2600" dirty="0" smtClean="0"/>
              <a:t>Lifetime </a:t>
            </a:r>
            <a:r>
              <a:rPr lang="en-US" sz="2600" dirty="0"/>
              <a:t>repair cost factor = 0.90 	</a:t>
            </a:r>
            <a:r>
              <a:rPr lang="en-US" sz="2600" dirty="0" smtClean="0"/>
              <a:t>	(</a:t>
            </a:r>
            <a:r>
              <a:rPr lang="en-US" sz="2600" dirty="0"/>
              <a:t>Table 17-3)</a:t>
            </a:r>
          </a:p>
          <a:p>
            <a:r>
              <a:rPr lang="en-US" sz="2600" dirty="0"/>
              <a:t>Lifetime repair cost =0.90 × $136,000 = $122,400</a:t>
            </a:r>
          </a:p>
          <a:p>
            <a:r>
              <a:rPr lang="en-US" sz="2600" dirty="0"/>
              <a:t>Hour Repair Cost = [1/ 15] × [122,400/2000] </a:t>
            </a:r>
            <a:r>
              <a:rPr lang="en-US" sz="2600" dirty="0" smtClean="0"/>
              <a:t>= $</a:t>
            </a:r>
            <a:r>
              <a:rPr lang="en-US" sz="2600" dirty="0"/>
              <a:t>4.08</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Tire Cost</a:t>
            </a:r>
            <a:endParaRPr lang="ar-SA" dirty="0"/>
          </a:p>
        </p:txBody>
      </p:sp>
      <p:sp>
        <p:nvSpPr>
          <p:cNvPr id="3" name="Content Placeholder 2"/>
          <p:cNvSpPr>
            <a:spLocks noGrp="1"/>
          </p:cNvSpPr>
          <p:nvPr>
            <p:ph idx="1"/>
          </p:nvPr>
        </p:nvSpPr>
        <p:spPr>
          <a:xfrm>
            <a:off x="228600" y="1143000"/>
            <a:ext cx="8763000" cy="4724400"/>
          </a:xfrm>
        </p:spPr>
        <p:txBody>
          <a:bodyPr>
            <a:normAutofit fontScale="92500"/>
          </a:bodyPr>
          <a:lstStyle/>
          <a:p>
            <a:pPr lvl="0"/>
            <a:r>
              <a:rPr lang="en-US" i="1" dirty="0" smtClean="0"/>
              <a:t>Tire </a:t>
            </a:r>
            <a:r>
              <a:rPr lang="en-US" i="1" dirty="0"/>
              <a:t>cost </a:t>
            </a:r>
            <a:r>
              <a:rPr lang="en-US" dirty="0"/>
              <a:t>represents the cost of tire </a:t>
            </a:r>
            <a:r>
              <a:rPr lang="en-US" dirty="0">
                <a:solidFill>
                  <a:srgbClr val="FF0000"/>
                </a:solidFill>
              </a:rPr>
              <a:t>repair</a:t>
            </a:r>
            <a:r>
              <a:rPr lang="en-US" dirty="0"/>
              <a:t> and </a:t>
            </a:r>
            <a:r>
              <a:rPr lang="en-US" dirty="0">
                <a:solidFill>
                  <a:srgbClr val="FF0000"/>
                </a:solidFill>
              </a:rPr>
              <a:t>replacement</a:t>
            </a:r>
            <a:r>
              <a:rPr lang="en-US" dirty="0"/>
              <a:t>.</a:t>
            </a:r>
          </a:p>
          <a:p>
            <a:pPr lvl="0"/>
            <a:r>
              <a:rPr lang="en-US" dirty="0"/>
              <a:t>Table 17-4 may be used as a guide to approximate tire life. </a:t>
            </a:r>
          </a:p>
          <a:p>
            <a:pPr lvl="0"/>
            <a:r>
              <a:rPr lang="en-US" dirty="0"/>
              <a:t>Tire repair will add about </a:t>
            </a:r>
            <a:r>
              <a:rPr lang="en-US" dirty="0">
                <a:solidFill>
                  <a:srgbClr val="FF0000"/>
                </a:solidFill>
              </a:rPr>
              <a:t>15%</a:t>
            </a:r>
            <a:r>
              <a:rPr lang="en-US" dirty="0"/>
              <a:t> to tire replacement cost. </a:t>
            </a:r>
          </a:p>
          <a:p>
            <a:pPr lvl="0"/>
            <a:r>
              <a:rPr lang="en-US" dirty="0"/>
              <a:t>Equation 17-8 may be used to estimate tire repair and replacement cost.</a:t>
            </a:r>
          </a:p>
          <a:p>
            <a:pPr>
              <a:buNone/>
            </a:pPr>
            <a:r>
              <a:rPr lang="en-US" dirty="0"/>
              <a:t> </a:t>
            </a:r>
            <a:r>
              <a:rPr lang="en-US" sz="2600" dirty="0" smtClean="0">
                <a:solidFill>
                  <a:srgbClr val="FF0000"/>
                </a:solidFill>
              </a:rPr>
              <a:t>Tire </a:t>
            </a:r>
            <a:r>
              <a:rPr lang="en-US" sz="2600" dirty="0">
                <a:solidFill>
                  <a:srgbClr val="FF0000"/>
                </a:solidFill>
              </a:rPr>
              <a:t>Cost = </a:t>
            </a:r>
            <a:r>
              <a:rPr lang="en-US" sz="2600" dirty="0" smtClean="0">
                <a:solidFill>
                  <a:srgbClr val="FF0000"/>
                </a:solidFill>
              </a:rPr>
              <a:t>1.15 </a:t>
            </a:r>
            <a:r>
              <a:rPr lang="en-US" sz="2600" dirty="0">
                <a:solidFill>
                  <a:srgbClr val="FF0000"/>
                </a:solidFill>
              </a:rPr>
              <a:t>× Cost of a set of tires </a:t>
            </a:r>
            <a:r>
              <a:rPr lang="en-US" sz="2600" dirty="0" smtClean="0">
                <a:solidFill>
                  <a:srgbClr val="FF0000"/>
                </a:solidFill>
              </a:rPr>
              <a:t>/</a:t>
            </a:r>
            <a:r>
              <a:rPr lang="en-US" sz="2600" dirty="0">
                <a:solidFill>
                  <a:srgbClr val="FF0000"/>
                </a:solidFill>
              </a:rPr>
              <a:t>Expected tire </a:t>
            </a:r>
            <a:r>
              <a:rPr lang="en-US" sz="2600" dirty="0" smtClean="0">
                <a:solidFill>
                  <a:srgbClr val="FF0000"/>
                </a:solidFill>
              </a:rPr>
              <a:t>life (h</a:t>
            </a:r>
            <a:r>
              <a:rPr lang="en-US" sz="2600" dirty="0">
                <a:solidFill>
                  <a:srgbClr val="FF0000"/>
                </a:solidFill>
              </a:rPr>
              <a:t>) </a:t>
            </a:r>
            <a:r>
              <a:rPr lang="en-US" sz="2600" dirty="0" smtClean="0">
                <a:solidFill>
                  <a:srgbClr val="FF0000"/>
                </a:solidFill>
              </a:rPr>
              <a:t> (</a:t>
            </a:r>
            <a:r>
              <a:rPr lang="en-US" sz="1900" dirty="0" smtClean="0">
                <a:solidFill>
                  <a:srgbClr val="FF0000"/>
                </a:solidFill>
              </a:rPr>
              <a:t>17-8</a:t>
            </a:r>
            <a:r>
              <a:rPr lang="en-US" sz="1900" dirty="0">
                <a:solidFill>
                  <a:srgbClr val="FF0000"/>
                </a:solidFill>
              </a:rPr>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z="1400" smtClean="0"/>
              <a:pPr/>
              <a:t>31</a:t>
            </a:fld>
            <a:endParaRPr lang="ar-SA" sz="1400"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17-4</a:t>
            </a:r>
            <a:r>
              <a:rPr lang="en-US" sz="2800"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Typical tire life (hours)</a:t>
            </a: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endParaRPr lang="ar-SA" dirty="0"/>
          </a:p>
        </p:txBody>
      </p:sp>
      <p:graphicFrame>
        <p:nvGraphicFramePr>
          <p:cNvPr id="4" name="Table 3"/>
          <p:cNvGraphicFramePr>
            <a:graphicFrameLocks noGrp="1"/>
          </p:cNvGraphicFramePr>
          <p:nvPr>
            <p:extLst>
              <p:ext uri="{D42A27DB-BD31-4B8C-83A1-F6EECF244321}">
                <p14:modId xmlns:p14="http://schemas.microsoft.com/office/powerpoint/2010/main" val="3058504722"/>
              </p:ext>
            </p:extLst>
          </p:nvPr>
        </p:nvGraphicFramePr>
        <p:xfrm>
          <a:off x="381000" y="990600"/>
          <a:ext cx="8153400" cy="5105403"/>
        </p:xfrm>
        <a:graphic>
          <a:graphicData uri="http://schemas.openxmlformats.org/drawingml/2006/table">
            <a:tbl>
              <a:tblPr/>
              <a:tblGrid>
                <a:gridCol w="2906162"/>
                <a:gridCol w="1336257"/>
                <a:gridCol w="2296446"/>
                <a:gridCol w="1614535"/>
              </a:tblGrid>
              <a:tr h="567267">
                <a:tc>
                  <a:txBody>
                    <a:bodyPr/>
                    <a:lstStyle/>
                    <a:p>
                      <a:pPr marL="0" marR="0" algn="l" rtl="0">
                        <a:lnSpc>
                          <a:spcPct val="115000"/>
                        </a:lnSpc>
                        <a:spcBef>
                          <a:spcPts val="0"/>
                        </a:spcBef>
                        <a:spcAft>
                          <a:spcPts val="0"/>
                        </a:spcAft>
                      </a:pPr>
                      <a:endParaRPr lang="en-US" sz="2000" dirty="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1800" dirty="0">
                          <a:latin typeface="Times New Roman"/>
                          <a:ea typeface="Calibri"/>
                          <a:cs typeface="Arial"/>
                        </a:rPr>
                        <a:t>Operating Conditions</a:t>
                      </a:r>
                      <a:endParaRPr lang="en-US" sz="16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Type of Equipment </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Favorable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Average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Severe</a:t>
                      </a:r>
                      <a:endParaRPr lang="en-US" sz="1800">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Dozers and loaders </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1,300</a:t>
                      </a:r>
                      <a:endParaRPr lang="en-US" sz="1800">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Motor graders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5,000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3,200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1,900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Scrapers</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endParaRPr lang="en-US" sz="2000">
                        <a:latin typeface="Times New Roman"/>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Conventional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dirty="0">
                          <a:latin typeface="Times New Roman"/>
                          <a:ea typeface="Calibri"/>
                          <a:cs typeface="Arial"/>
                        </a:rPr>
                        <a:t>4,600</a:t>
                      </a:r>
                      <a:endParaRPr lang="en-US" sz="1800" dirty="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3,300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2,500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Twin engine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4,000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3,000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2,300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a:latin typeface="Times New Roman"/>
                          <a:ea typeface="Calibri"/>
                          <a:cs typeface="Arial"/>
                        </a:rPr>
                        <a:t>   Push-pull and elevating </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3,600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2,700</a:t>
                      </a:r>
                      <a:endParaRPr lang="en-US" sz="1800">
                        <a:latin typeface="Calibri"/>
                        <a:ea typeface="Calibri"/>
                        <a:cs typeface="Arial"/>
                      </a:endParaRPr>
                    </a:p>
                  </a:txBody>
                  <a:tcPr marL="68580" marR="68580" marT="0" marB="0">
                    <a:lnL>
                      <a:noFill/>
                    </a:lnL>
                    <a:lnR>
                      <a:noFill/>
                    </a:lnR>
                    <a:lnT>
                      <a:noFill/>
                    </a:lnT>
                    <a:lnB>
                      <a:noFill/>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a:noFill/>
                    </a:lnB>
                  </a:tcPr>
                </a:tc>
              </a:tr>
              <a:tr h="567267">
                <a:tc>
                  <a:txBody>
                    <a:bodyPr/>
                    <a:lstStyle/>
                    <a:p>
                      <a:pPr marL="0" marR="0" algn="l" rtl="0">
                        <a:lnSpc>
                          <a:spcPct val="115000"/>
                        </a:lnSpc>
                        <a:spcBef>
                          <a:spcPts val="0"/>
                        </a:spcBef>
                        <a:spcAft>
                          <a:spcPts val="0"/>
                        </a:spcAft>
                      </a:pPr>
                      <a:r>
                        <a:rPr lang="en-US" sz="2000" dirty="0">
                          <a:latin typeface="Times New Roman"/>
                          <a:ea typeface="Calibri"/>
                          <a:cs typeface="Arial"/>
                        </a:rPr>
                        <a:t>Trucks and wagons </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3,500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a:latin typeface="Times New Roman"/>
                          <a:ea typeface="Calibri"/>
                          <a:cs typeface="Arial"/>
                        </a:rPr>
                        <a:t>2,100</a:t>
                      </a:r>
                      <a:endParaRPr lang="en-US" sz="18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dirty="0">
                          <a:latin typeface="Times New Roman"/>
                          <a:ea typeface="Calibri"/>
                          <a:cs typeface="Arial"/>
                        </a:rPr>
                        <a:t>1,100</a:t>
                      </a:r>
                      <a:endParaRPr lang="en-US" sz="18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514F0C54-8CBF-4D85-A8AA-582647EFEDA6}" type="slidenum">
              <a:rPr lang="ar-SA" smtClean="0"/>
              <a:pPr/>
              <a:t>32</a:t>
            </a:fld>
            <a:endParaRPr lang="ar-SA"/>
          </a:p>
        </p:txBody>
      </p:sp>
      <p:sp>
        <p:nvSpPr>
          <p:cNvPr id="7" name="Footer Placeholder 6"/>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Special Items</a:t>
            </a:r>
            <a:endParaRPr lang="ar-SA" dirty="0"/>
          </a:p>
        </p:txBody>
      </p:sp>
      <p:sp>
        <p:nvSpPr>
          <p:cNvPr id="3" name="Content Placeholder 2"/>
          <p:cNvSpPr>
            <a:spLocks noGrp="1"/>
          </p:cNvSpPr>
          <p:nvPr>
            <p:ph idx="1"/>
          </p:nvPr>
        </p:nvSpPr>
        <p:spPr/>
        <p:txBody>
          <a:bodyPr>
            <a:normAutofit/>
          </a:bodyPr>
          <a:lstStyle/>
          <a:p>
            <a:pPr lvl="0"/>
            <a:r>
              <a:rPr lang="en-US" dirty="0" smtClean="0"/>
              <a:t>The </a:t>
            </a:r>
            <a:r>
              <a:rPr lang="en-US" dirty="0"/>
              <a:t>cost of replacing high-wear items such as dozer, grader, and scraper blade cutting edges and end bits, as well as ripper tips, shanks, and shank protectors, should be calculated as a separate item of operating expense. </a:t>
            </a:r>
            <a:endParaRPr lang="en-US" sz="2800" dirty="0"/>
          </a:p>
          <a:p>
            <a:pPr lvl="0"/>
            <a:r>
              <a:rPr lang="en-US" dirty="0"/>
              <a:t>As usual, unit cost is divided by expected life to yield cost per hour</a:t>
            </a:r>
            <a:r>
              <a:rPr lang="en-US" dirty="0" smtClean="0"/>
              <a:t>.</a:t>
            </a:r>
          </a:p>
        </p:txBody>
      </p:sp>
      <p:sp>
        <p:nvSpPr>
          <p:cNvPr id="4" name="Slide Number Placeholder 3"/>
          <p:cNvSpPr>
            <a:spLocks noGrp="1"/>
          </p:cNvSpPr>
          <p:nvPr>
            <p:ph type="sldNum" sz="quarter" idx="12"/>
          </p:nvPr>
        </p:nvSpPr>
        <p:spPr/>
        <p:txBody>
          <a:bodyPr/>
          <a:lstStyle/>
          <a:p>
            <a:fld id="{514F0C54-8CBF-4D85-A8AA-582647EFEDA6}" type="slidenum">
              <a:rPr lang="ar-SA" smtClean="0"/>
              <a:pPr/>
              <a:t>33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Operator</a:t>
            </a:r>
            <a:endParaRPr lang="ar-SA" dirty="0"/>
          </a:p>
        </p:txBody>
      </p:sp>
      <p:sp>
        <p:nvSpPr>
          <p:cNvPr id="3" name="Content Placeholder 2"/>
          <p:cNvSpPr>
            <a:spLocks noGrp="1"/>
          </p:cNvSpPr>
          <p:nvPr>
            <p:ph idx="1"/>
          </p:nvPr>
        </p:nvSpPr>
        <p:spPr>
          <a:xfrm>
            <a:off x="381000" y="1600200"/>
            <a:ext cx="8458200" cy="4800600"/>
          </a:xfrm>
        </p:spPr>
        <p:txBody>
          <a:bodyPr>
            <a:normAutofit/>
          </a:bodyPr>
          <a:lstStyle/>
          <a:p>
            <a:pPr lvl="0"/>
            <a:r>
              <a:rPr lang="en-US" dirty="0" smtClean="0"/>
              <a:t>The final item making up equipment operating cost is the operator's wage. </a:t>
            </a:r>
            <a:endParaRPr lang="en-US" sz="2800" dirty="0" smtClean="0"/>
          </a:p>
          <a:p>
            <a:pPr lvl="0"/>
            <a:r>
              <a:rPr lang="en-US" dirty="0" smtClean="0"/>
              <a:t>Care </a:t>
            </a:r>
            <a:r>
              <a:rPr lang="en-US" dirty="0"/>
              <a:t>must be taken to include all costs, such as:</a:t>
            </a:r>
            <a:endParaRPr lang="en-US" sz="2800" dirty="0"/>
          </a:p>
          <a:p>
            <a:pPr lvl="1"/>
            <a:r>
              <a:rPr lang="en-US" dirty="0"/>
              <a:t>worker's compensation insurance, </a:t>
            </a:r>
            <a:endParaRPr lang="en-US" sz="2400" dirty="0"/>
          </a:p>
          <a:p>
            <a:pPr lvl="1"/>
            <a:r>
              <a:rPr lang="en-US" dirty="0"/>
              <a:t>Social Security taxes, </a:t>
            </a:r>
            <a:endParaRPr lang="en-US" sz="2400" dirty="0"/>
          </a:p>
          <a:p>
            <a:pPr lvl="1"/>
            <a:r>
              <a:rPr lang="en-US" dirty="0"/>
              <a:t>overtime or premium pay, and </a:t>
            </a:r>
            <a:endParaRPr lang="en-US" sz="2400" dirty="0"/>
          </a:p>
          <a:p>
            <a:pPr lvl="1"/>
            <a:r>
              <a:rPr lang="en-US" dirty="0"/>
              <a:t>fringe benefits in the hourly wage figure.</a:t>
            </a:r>
            <a:endParaRPr lang="en-US" sz="24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Owning and Operating Costs</a:t>
            </a:r>
            <a:endParaRPr lang="ar-SA" dirty="0"/>
          </a:p>
        </p:txBody>
      </p:sp>
      <p:sp>
        <p:nvSpPr>
          <p:cNvPr id="3" name="Content Placeholder 2"/>
          <p:cNvSpPr>
            <a:spLocks noGrp="1"/>
          </p:cNvSpPr>
          <p:nvPr>
            <p:ph idx="1"/>
          </p:nvPr>
        </p:nvSpPr>
        <p:spPr/>
        <p:txBody>
          <a:bodyPr/>
          <a:lstStyle/>
          <a:p>
            <a:pPr lvl="0"/>
            <a:r>
              <a:rPr lang="en-US" dirty="0" smtClean="0"/>
              <a:t>After </a:t>
            </a:r>
            <a:r>
              <a:rPr lang="en-US" dirty="0"/>
              <a:t>owning cost and operating cost have been calculated, these are totaled to yield total owning and operating cost per hour of operation. </a:t>
            </a:r>
          </a:p>
          <a:p>
            <a:pPr lvl="0"/>
            <a:r>
              <a:rPr lang="en-US" dirty="0">
                <a:solidFill>
                  <a:srgbClr val="FF0000"/>
                </a:solidFill>
              </a:rPr>
              <a:t>It does not include overhead or profit</a:t>
            </a:r>
            <a:r>
              <a:rPr lang="en-US" dirty="0"/>
              <a:t>.</a:t>
            </a:r>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17-6</a:t>
            </a:r>
            <a:endParaRPr lang="ar-SA" dirty="0"/>
          </a:p>
        </p:txBody>
      </p:sp>
      <p:sp>
        <p:nvSpPr>
          <p:cNvPr id="3" name="Content Placeholder 2"/>
          <p:cNvSpPr>
            <a:spLocks noGrp="1"/>
          </p:cNvSpPr>
          <p:nvPr>
            <p:ph idx="1"/>
          </p:nvPr>
        </p:nvSpPr>
        <p:spPr>
          <a:xfrm>
            <a:off x="457200" y="1600200"/>
            <a:ext cx="8229600" cy="1295400"/>
          </a:xfrm>
        </p:spPr>
        <p:txBody>
          <a:bodyPr>
            <a:normAutofit fontScale="92500" lnSpcReduction="20000"/>
          </a:bodyPr>
          <a:lstStyle/>
          <a:p>
            <a:r>
              <a:rPr lang="en-US" dirty="0" smtClean="0"/>
              <a:t>Calculate </a:t>
            </a:r>
            <a:r>
              <a:rPr lang="en-US" dirty="0"/>
              <a:t>the expected hourly owning and operating cost for the second year of operation of the twin-engine scraper described below</a:t>
            </a:r>
            <a:r>
              <a:rPr lang="en-US" dirty="0" smtClean="0"/>
              <a:t>.</a:t>
            </a:r>
            <a:endParaRPr lang="en-US" dirty="0"/>
          </a:p>
          <a:p>
            <a:endParaRPr lang="ar-SA" dirty="0"/>
          </a:p>
        </p:txBody>
      </p:sp>
      <p:sp>
        <p:nvSpPr>
          <p:cNvPr id="4" name="Rectangle 3"/>
          <p:cNvSpPr/>
          <p:nvPr/>
        </p:nvSpPr>
        <p:spPr>
          <a:xfrm>
            <a:off x="152400" y="2895600"/>
            <a:ext cx="8839200" cy="3046988"/>
          </a:xfrm>
          <a:prstGeom prst="rect">
            <a:avLst/>
          </a:prstGeom>
        </p:spPr>
        <p:txBody>
          <a:bodyPr wrap="square" numCol="2">
            <a:spAutoFit/>
          </a:bodyPr>
          <a:lstStyle/>
          <a:p>
            <a:pPr marL="282575" lvl="1" indent="-169863" algn="l" rtl="0">
              <a:buFont typeface="Courier New" pitchFamily="49" charset="0"/>
              <a:buChar char="o"/>
            </a:pPr>
            <a:r>
              <a:rPr lang="en-US" sz="2400" dirty="0" smtClean="0"/>
              <a:t>Cost delivered = $152,000</a:t>
            </a:r>
          </a:p>
          <a:p>
            <a:pPr marL="282575" lvl="1" indent="-169863" algn="l" rtl="0">
              <a:buFont typeface="Courier New" pitchFamily="49" charset="0"/>
              <a:buChar char="o"/>
            </a:pPr>
            <a:r>
              <a:rPr lang="en-US" sz="2400" dirty="0" smtClean="0"/>
              <a:t>Tire cost = $12,000</a:t>
            </a:r>
          </a:p>
          <a:p>
            <a:pPr marL="282575" lvl="1" indent="-169863" algn="l" rtl="0">
              <a:buFont typeface="Courier New" pitchFamily="49" charset="0"/>
              <a:buChar char="o"/>
            </a:pPr>
            <a:r>
              <a:rPr lang="en-US" sz="2400" dirty="0" smtClean="0"/>
              <a:t>Estimated life = 5 years</a:t>
            </a:r>
          </a:p>
          <a:p>
            <a:pPr marL="282575" lvl="1" indent="-169863" algn="l" rtl="0">
              <a:buFont typeface="Courier New" pitchFamily="49" charset="0"/>
              <a:buChar char="o"/>
            </a:pPr>
            <a:r>
              <a:rPr lang="en-US" sz="2400" dirty="0" smtClean="0"/>
              <a:t>Salvage value = $16,000</a:t>
            </a:r>
          </a:p>
          <a:p>
            <a:pPr marL="282575" lvl="1" indent="-169863" algn="l" rtl="0">
              <a:buFont typeface="Courier New" pitchFamily="49" charset="0"/>
              <a:buChar char="o"/>
            </a:pPr>
            <a:r>
              <a:rPr lang="en-US" sz="2400" dirty="0" smtClean="0"/>
              <a:t>Depreciation method = sum-of-the-years'-digits</a:t>
            </a:r>
          </a:p>
          <a:p>
            <a:pPr marL="282575" lvl="1" indent="-169863" algn="l" rtl="0">
              <a:buFont typeface="Courier New" pitchFamily="49" charset="0"/>
              <a:buChar char="o"/>
            </a:pPr>
            <a:r>
              <a:rPr lang="en-US" sz="2400" dirty="0" smtClean="0"/>
              <a:t>Investment (interest) rate = 10%</a:t>
            </a:r>
          </a:p>
          <a:p>
            <a:pPr marL="282575" lvl="1" indent="-169863" algn="l" rtl="0">
              <a:buFont typeface="Courier New" pitchFamily="49" charset="0"/>
              <a:buChar char="o"/>
            </a:pPr>
            <a:endParaRPr lang="en-US" sz="2400" dirty="0" smtClean="0"/>
          </a:p>
          <a:p>
            <a:pPr marL="631825" lvl="1" indent="-234950" algn="l" rtl="0">
              <a:buFont typeface="Courier New" pitchFamily="49" charset="0"/>
              <a:buChar char="o"/>
            </a:pPr>
            <a:r>
              <a:rPr lang="en-US" sz="2400" dirty="0" smtClean="0"/>
              <a:t>Tax, insurance, and storage rate = 8%</a:t>
            </a:r>
          </a:p>
          <a:p>
            <a:pPr marL="631825" lvl="1" indent="-234950" algn="l" rtl="0">
              <a:buFont typeface="Courier New" pitchFamily="49" charset="0"/>
              <a:buChar char="o"/>
            </a:pPr>
            <a:r>
              <a:rPr lang="en-US" sz="2400" dirty="0" smtClean="0"/>
              <a:t>Operating conditions = average</a:t>
            </a:r>
          </a:p>
          <a:p>
            <a:pPr marL="631825" lvl="1" indent="-234950" algn="l" rtl="0">
              <a:buFont typeface="Courier New" pitchFamily="49" charset="0"/>
              <a:buChar char="o"/>
            </a:pPr>
            <a:r>
              <a:rPr lang="en-US" sz="2400" dirty="0" smtClean="0"/>
              <a:t>Rated power =465 hp</a:t>
            </a:r>
          </a:p>
          <a:p>
            <a:pPr marL="631825" lvl="1" indent="-234950" algn="l" rtl="0">
              <a:buFont typeface="Courier New" pitchFamily="49" charset="0"/>
              <a:buChar char="o"/>
            </a:pPr>
            <a:r>
              <a:rPr lang="en-US" sz="2400" dirty="0" smtClean="0"/>
              <a:t>Fuel price=$1.3/gal</a:t>
            </a:r>
          </a:p>
          <a:p>
            <a:pPr marL="631825" lvl="1" indent="-234950" algn="l" rtl="0">
              <a:buFont typeface="Courier New" pitchFamily="49" charset="0"/>
              <a:buChar char="o"/>
            </a:pPr>
            <a:r>
              <a:rPr lang="en-US" sz="2400" dirty="0" smtClean="0"/>
              <a:t>Operator's wages = $8.00/h</a:t>
            </a:r>
            <a:endParaRPr lang="ar-SA" sz="2400"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36</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smtClean="0"/>
              <a:t>EXAMPLE 17-6</a:t>
            </a:r>
            <a:endParaRPr lang="ar-SA" dirty="0"/>
          </a:p>
        </p:txBody>
      </p:sp>
      <p:sp>
        <p:nvSpPr>
          <p:cNvPr id="3" name="Content Placeholder 2"/>
          <p:cNvSpPr>
            <a:spLocks noGrp="1"/>
          </p:cNvSpPr>
          <p:nvPr>
            <p:ph idx="1"/>
          </p:nvPr>
        </p:nvSpPr>
        <p:spPr>
          <a:xfrm>
            <a:off x="304800" y="609600"/>
            <a:ext cx="8686800" cy="5943600"/>
          </a:xfrm>
        </p:spPr>
        <p:txBody>
          <a:bodyPr>
            <a:normAutofit fontScale="85000" lnSpcReduction="10000"/>
          </a:bodyPr>
          <a:lstStyle/>
          <a:p>
            <a:pPr algn="ctr">
              <a:buNone/>
            </a:pPr>
            <a:r>
              <a:rPr lang="en-US" b="1" dirty="0"/>
              <a:t>Solution</a:t>
            </a:r>
            <a:endParaRPr lang="en-US" dirty="0"/>
          </a:p>
          <a:p>
            <a:r>
              <a:rPr lang="en-US" b="1" dirty="0"/>
              <a:t> </a:t>
            </a:r>
            <a:r>
              <a:rPr lang="en-US" b="1" dirty="0" smtClean="0"/>
              <a:t>Owning </a:t>
            </a:r>
            <a:r>
              <a:rPr lang="en-US" b="1" dirty="0"/>
              <a:t>Cost</a:t>
            </a:r>
            <a:endParaRPr lang="en-US" dirty="0"/>
          </a:p>
          <a:p>
            <a:pPr lvl="1"/>
            <a:r>
              <a:rPr lang="en-US" sz="3100" dirty="0"/>
              <a:t>Depreciation cost:</a:t>
            </a:r>
          </a:p>
          <a:p>
            <a:pPr lvl="1">
              <a:lnSpc>
                <a:spcPct val="120000"/>
              </a:lnSpc>
            </a:pPr>
            <a:r>
              <a:rPr lang="en-US" sz="3100" dirty="0"/>
              <a:t>D</a:t>
            </a:r>
            <a:r>
              <a:rPr lang="en-US" sz="3100" baseline="-25000" dirty="0"/>
              <a:t>2</a:t>
            </a:r>
            <a:r>
              <a:rPr lang="en-US" sz="3100" dirty="0"/>
              <a:t> = </a:t>
            </a:r>
            <a:r>
              <a:rPr lang="en-US" sz="3100" dirty="0" smtClean="0"/>
              <a:t>(5-(2-1)) /15 </a:t>
            </a:r>
            <a:r>
              <a:rPr lang="en-US" sz="3100" dirty="0"/>
              <a:t>× (152,000 - 16,000 - 12,000) = $33,067 	</a:t>
            </a:r>
            <a:r>
              <a:rPr lang="en-US" sz="3100" dirty="0" smtClean="0"/>
              <a:t>Depreciation </a:t>
            </a:r>
            <a:r>
              <a:rPr lang="en-US" sz="3100" dirty="0"/>
              <a:t>= 33,067/2000 =$16.53/h</a:t>
            </a:r>
          </a:p>
          <a:p>
            <a:pPr lvl="1"/>
            <a:r>
              <a:rPr lang="en-US" sz="3100" dirty="0"/>
              <a:t>Investment, tax, insurance, and storage cost:</a:t>
            </a:r>
          </a:p>
          <a:p>
            <a:pPr lvl="1"/>
            <a:r>
              <a:rPr lang="en-US" sz="3100" dirty="0"/>
              <a:t>Cost rate </a:t>
            </a:r>
            <a:r>
              <a:rPr lang="en-US" sz="3100" dirty="0" smtClean="0"/>
              <a:t>= Investment </a:t>
            </a:r>
            <a:r>
              <a:rPr lang="en-US" sz="3100" dirty="0"/>
              <a:t>+ tax, insurance, and storage </a:t>
            </a:r>
            <a:endParaRPr lang="en-US" sz="3100" dirty="0" smtClean="0"/>
          </a:p>
          <a:p>
            <a:pPr lvl="1">
              <a:buNone/>
            </a:pPr>
            <a:r>
              <a:rPr lang="en-US" sz="3100" dirty="0"/>
              <a:t> </a:t>
            </a:r>
            <a:r>
              <a:rPr lang="en-US" sz="3100" dirty="0" smtClean="0"/>
              <a:t>                    = </a:t>
            </a:r>
            <a:r>
              <a:rPr lang="en-US" sz="3100" dirty="0"/>
              <a:t>10 + 8 = 18%</a:t>
            </a:r>
          </a:p>
          <a:p>
            <a:pPr lvl="1"/>
            <a:r>
              <a:rPr lang="en-US" sz="3100" dirty="0"/>
              <a:t>Average Investment = (</a:t>
            </a:r>
            <a:r>
              <a:rPr lang="en-US" sz="3100" dirty="0" smtClean="0"/>
              <a:t>152000 </a:t>
            </a:r>
            <a:r>
              <a:rPr lang="en-US" sz="3100" dirty="0"/>
              <a:t>+ </a:t>
            </a:r>
            <a:r>
              <a:rPr lang="en-US" sz="3100" dirty="0" smtClean="0"/>
              <a:t>16000</a:t>
            </a:r>
            <a:r>
              <a:rPr lang="en-US" sz="3100" dirty="0"/>
              <a:t>)/2 </a:t>
            </a:r>
            <a:endParaRPr lang="en-US" sz="3100" dirty="0" smtClean="0"/>
          </a:p>
          <a:p>
            <a:pPr lvl="1">
              <a:buNone/>
            </a:pPr>
            <a:r>
              <a:rPr lang="en-US" sz="3100" dirty="0"/>
              <a:t> </a:t>
            </a:r>
            <a:r>
              <a:rPr lang="en-US" sz="3100" dirty="0" smtClean="0"/>
              <a:t>                                        = </a:t>
            </a:r>
            <a:r>
              <a:rPr lang="en-US" sz="3100" dirty="0"/>
              <a:t>$84,000 	</a:t>
            </a:r>
            <a:r>
              <a:rPr lang="en-US" sz="3100" dirty="0" smtClean="0"/>
              <a:t>	(</a:t>
            </a:r>
            <a:r>
              <a:rPr lang="en-US" sz="3100" dirty="0"/>
              <a:t>17-6)</a:t>
            </a:r>
          </a:p>
          <a:p>
            <a:pPr lvl="1"/>
            <a:r>
              <a:rPr lang="en-US" dirty="0"/>
              <a:t>Investment, tax, Insurance, and storage = </a:t>
            </a:r>
            <a:r>
              <a:rPr lang="en-US" dirty="0" smtClean="0"/>
              <a:t>(</a:t>
            </a:r>
            <a:r>
              <a:rPr lang="en-US" dirty="0"/>
              <a:t>84000 × 0.18</a:t>
            </a:r>
            <a:r>
              <a:rPr lang="en-US" dirty="0" smtClean="0"/>
              <a:t>)/2000				           = </a:t>
            </a:r>
            <a:r>
              <a:rPr lang="en-US" dirty="0"/>
              <a:t>$7.56/h</a:t>
            </a:r>
          </a:p>
          <a:p>
            <a:pPr lvl="1"/>
            <a:r>
              <a:rPr lang="en-US" sz="3100" dirty="0"/>
              <a:t>Total owning cost = 16.53 + 7.56 =$</a:t>
            </a:r>
            <a:r>
              <a:rPr lang="en-US" sz="3100" dirty="0" smtClean="0"/>
              <a:t>24.09/h</a:t>
            </a:r>
            <a:endParaRPr lang="en-US" sz="3100"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37</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19800"/>
          </a:xfrm>
        </p:spPr>
        <p:txBody>
          <a:bodyPr>
            <a:normAutofit fontScale="92500" lnSpcReduction="20000"/>
          </a:bodyPr>
          <a:lstStyle/>
          <a:p>
            <a:r>
              <a:rPr lang="en-US" b="1" dirty="0"/>
              <a:t>Operating Cost</a:t>
            </a:r>
            <a:endParaRPr lang="en-US" dirty="0"/>
          </a:p>
          <a:p>
            <a:r>
              <a:rPr lang="en-US" dirty="0"/>
              <a:t>Fuel cost:</a:t>
            </a:r>
          </a:p>
          <a:p>
            <a:pPr lvl="1"/>
            <a:r>
              <a:rPr lang="en-US" dirty="0"/>
              <a:t>Estimated consumption = 0.035 x 465 = 16.3 gal/h </a:t>
            </a:r>
            <a:r>
              <a:rPr lang="en-US" dirty="0" smtClean="0"/>
              <a:t>(Table </a:t>
            </a:r>
            <a:r>
              <a:rPr lang="en-US" dirty="0"/>
              <a:t>17-1)</a:t>
            </a:r>
          </a:p>
          <a:p>
            <a:pPr lvl="1"/>
            <a:r>
              <a:rPr lang="en-US" dirty="0"/>
              <a:t>Fuel cost = 16.3 × </a:t>
            </a:r>
            <a:r>
              <a:rPr lang="en-US" dirty="0" smtClean="0"/>
              <a:t>1.3 </a:t>
            </a:r>
            <a:r>
              <a:rPr lang="en-US" dirty="0"/>
              <a:t>= </a:t>
            </a:r>
            <a:r>
              <a:rPr lang="en-US" dirty="0" smtClean="0"/>
              <a:t>$21.19/h</a:t>
            </a:r>
          </a:p>
          <a:p>
            <a:pPr lvl="2"/>
            <a:r>
              <a:rPr lang="en-US" dirty="0">
                <a:solidFill>
                  <a:srgbClr val="FF0000"/>
                </a:solidFill>
              </a:rPr>
              <a:t>Fuel cost (Diesel) = SR 0.25/</a:t>
            </a:r>
            <a:r>
              <a:rPr lang="en-US" i="1" dirty="0">
                <a:solidFill>
                  <a:srgbClr val="FF0000"/>
                </a:solidFill>
                <a:latin typeface="Adobe Caslon Pro" pitchFamily="18" charset="0"/>
              </a:rPr>
              <a:t> l</a:t>
            </a:r>
            <a:r>
              <a:rPr lang="en-US" dirty="0">
                <a:solidFill>
                  <a:srgbClr val="FF0000"/>
                </a:solidFill>
                <a:latin typeface="Adobe Caslon Pro" pitchFamily="18" charset="0"/>
              </a:rPr>
              <a:t> </a:t>
            </a:r>
            <a:endParaRPr lang="en-US" dirty="0">
              <a:solidFill>
                <a:srgbClr val="FF0000"/>
              </a:solidFill>
            </a:endParaRPr>
          </a:p>
          <a:p>
            <a:pPr lvl="2"/>
            <a:r>
              <a:rPr lang="en-US" dirty="0">
                <a:solidFill>
                  <a:srgbClr val="FF0000"/>
                </a:solidFill>
              </a:rPr>
              <a:t>Rated horsepower = 350 kW</a:t>
            </a:r>
          </a:p>
          <a:p>
            <a:pPr lvl="2"/>
            <a:r>
              <a:rPr lang="en-US" dirty="0">
                <a:solidFill>
                  <a:srgbClr val="FF0000"/>
                </a:solidFill>
              </a:rPr>
              <a:t>Fuel consumption factors = 0.052 </a:t>
            </a:r>
            <a:r>
              <a:rPr lang="en-US" i="1" dirty="0">
                <a:solidFill>
                  <a:srgbClr val="FF0000"/>
                </a:solidFill>
                <a:latin typeface="Adobe Caslon Pro" pitchFamily="18" charset="0"/>
              </a:rPr>
              <a:t>l</a:t>
            </a:r>
            <a:r>
              <a:rPr lang="en-US" dirty="0">
                <a:solidFill>
                  <a:srgbClr val="FF0000"/>
                </a:solidFill>
                <a:latin typeface="Adobe Caslon Pro" pitchFamily="18" charset="0"/>
              </a:rPr>
              <a:t> </a:t>
            </a:r>
            <a:r>
              <a:rPr lang="en-US" dirty="0">
                <a:solidFill>
                  <a:srgbClr val="FF0000"/>
                </a:solidFill>
              </a:rPr>
              <a:t>/</a:t>
            </a:r>
            <a:r>
              <a:rPr lang="en-US" dirty="0" smtClean="0">
                <a:solidFill>
                  <a:srgbClr val="FF0000"/>
                </a:solidFill>
              </a:rPr>
              <a:t>h/kW</a:t>
            </a:r>
          </a:p>
          <a:p>
            <a:pPr lvl="2"/>
            <a:r>
              <a:rPr lang="en-US" dirty="0" smtClean="0">
                <a:solidFill>
                  <a:srgbClr val="FF0000"/>
                </a:solidFill>
              </a:rPr>
              <a:t>Fuel cost= 0.25 x  0.052 x 350 = SR 4.55 / h</a:t>
            </a:r>
            <a:endParaRPr lang="en-US" dirty="0">
              <a:solidFill>
                <a:srgbClr val="FF0000"/>
              </a:solidFill>
            </a:endParaRPr>
          </a:p>
          <a:p>
            <a:r>
              <a:rPr lang="en-US" dirty="0" smtClean="0"/>
              <a:t>Service </a:t>
            </a:r>
            <a:r>
              <a:rPr lang="en-US" dirty="0"/>
              <a:t>cost:</a:t>
            </a:r>
          </a:p>
          <a:p>
            <a:pPr lvl="1"/>
            <a:r>
              <a:rPr lang="en-US" dirty="0"/>
              <a:t>Service cost = 0.33 × </a:t>
            </a:r>
            <a:r>
              <a:rPr lang="en-US" dirty="0" smtClean="0"/>
              <a:t>21.19 </a:t>
            </a:r>
            <a:r>
              <a:rPr lang="en-US" dirty="0"/>
              <a:t>= </a:t>
            </a:r>
            <a:r>
              <a:rPr lang="en-US" dirty="0" smtClean="0"/>
              <a:t>$7.06/h </a:t>
            </a:r>
            <a:r>
              <a:rPr lang="en-US" dirty="0"/>
              <a:t>(Table 17-2)</a:t>
            </a:r>
          </a:p>
          <a:p>
            <a:r>
              <a:rPr lang="en-US" b="1" dirty="0"/>
              <a:t> </a:t>
            </a:r>
            <a:r>
              <a:rPr lang="en-US" dirty="0" smtClean="0"/>
              <a:t>Repair </a:t>
            </a:r>
            <a:r>
              <a:rPr lang="en-US" dirty="0"/>
              <a:t>cost:</a:t>
            </a:r>
          </a:p>
          <a:p>
            <a:pPr lvl="1"/>
            <a:r>
              <a:rPr lang="en-US" dirty="0"/>
              <a:t>Lifetime repair cost = 0.90 × (152,000 - 12,000) = </a:t>
            </a:r>
            <a:r>
              <a:rPr lang="en-US" dirty="0" smtClean="0"/>
              <a:t>    			         = $</a:t>
            </a:r>
            <a:r>
              <a:rPr lang="en-US" dirty="0"/>
              <a:t>126,000 	</a:t>
            </a:r>
            <a:r>
              <a:rPr lang="en-US" dirty="0" smtClean="0"/>
              <a:t>(</a:t>
            </a:r>
            <a:r>
              <a:rPr lang="en-US" dirty="0"/>
              <a:t>Table 17-3)</a:t>
            </a:r>
          </a:p>
          <a:p>
            <a:pPr lvl="1"/>
            <a:r>
              <a:rPr lang="en-US" dirty="0"/>
              <a:t>Repair cost = 2/15 × (126000/2,000) = $8.40/h (17-7</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534400" cy="5791200"/>
          </a:xfrm>
        </p:spPr>
        <p:txBody>
          <a:bodyPr>
            <a:normAutofit/>
          </a:bodyPr>
          <a:lstStyle/>
          <a:p>
            <a:r>
              <a:rPr lang="en-US" sz="2800" dirty="0" smtClean="0"/>
              <a:t>Tire </a:t>
            </a:r>
            <a:r>
              <a:rPr lang="en-US" sz="2800" dirty="0"/>
              <a:t>cost:</a:t>
            </a:r>
          </a:p>
          <a:p>
            <a:pPr lvl="1"/>
            <a:r>
              <a:rPr lang="en-US" dirty="0"/>
              <a:t>Estimated tire life =3000 h (Table 17-4)</a:t>
            </a:r>
          </a:p>
          <a:p>
            <a:pPr lvl="1"/>
            <a:r>
              <a:rPr lang="en-US" dirty="0"/>
              <a:t>Tire cost = 1.15× $12,000/3000 = $4.60/h</a:t>
            </a:r>
          </a:p>
          <a:p>
            <a:r>
              <a:rPr lang="en-US" sz="2800" dirty="0"/>
              <a:t>Special item cost: None</a:t>
            </a:r>
          </a:p>
          <a:p>
            <a:r>
              <a:rPr lang="en-US" sz="2800" dirty="0"/>
              <a:t>Operator wages </a:t>
            </a:r>
            <a:r>
              <a:rPr lang="en-US" sz="2800" dirty="0" smtClean="0"/>
              <a:t>=$32.00/h</a:t>
            </a:r>
            <a:endParaRPr lang="en-US" sz="2800" dirty="0"/>
          </a:p>
          <a:p>
            <a:r>
              <a:rPr lang="en-US" sz="2800" dirty="0"/>
              <a:t>Total operating </a:t>
            </a:r>
            <a:r>
              <a:rPr lang="en-US" sz="2800" dirty="0" smtClean="0"/>
              <a:t>cost</a:t>
            </a:r>
          </a:p>
          <a:p>
            <a:pPr marL="0" indent="0">
              <a:buNone/>
            </a:pPr>
            <a:r>
              <a:rPr lang="en-US" sz="2800" dirty="0"/>
              <a:t> </a:t>
            </a:r>
            <a:r>
              <a:rPr lang="en-US" sz="2800" dirty="0" smtClean="0"/>
              <a:t>       </a:t>
            </a:r>
            <a:r>
              <a:rPr lang="en-US" sz="2800" dirty="0"/>
              <a:t>= </a:t>
            </a:r>
            <a:r>
              <a:rPr lang="en-US" sz="2800" dirty="0" smtClean="0"/>
              <a:t>21.19 </a:t>
            </a:r>
            <a:r>
              <a:rPr lang="en-US" sz="2800" dirty="0"/>
              <a:t>+ </a:t>
            </a:r>
            <a:r>
              <a:rPr lang="en-US" sz="2800" dirty="0" smtClean="0"/>
              <a:t>7.06 </a:t>
            </a:r>
            <a:r>
              <a:rPr lang="en-US" sz="2800" dirty="0"/>
              <a:t>+ 8.40 + 4.60 + </a:t>
            </a:r>
            <a:r>
              <a:rPr lang="en-US" sz="2800" dirty="0" smtClean="0"/>
              <a:t>32.00 </a:t>
            </a:r>
            <a:r>
              <a:rPr lang="en-US" sz="2800" dirty="0"/>
              <a:t>= </a:t>
            </a:r>
            <a:r>
              <a:rPr lang="en-US" sz="2800" dirty="0" smtClean="0"/>
              <a:t>$73.25/h</a:t>
            </a:r>
            <a:endParaRPr lang="en-US" sz="2800" dirty="0"/>
          </a:p>
          <a:p>
            <a:r>
              <a:rPr lang="en-US" sz="2800" b="1" dirty="0" smtClean="0"/>
              <a:t>Total </a:t>
            </a:r>
            <a:r>
              <a:rPr lang="en-US" sz="2800" b="1" dirty="0"/>
              <a:t>0 &amp; 0 Cost</a:t>
            </a:r>
            <a:endParaRPr lang="en-US" sz="2800" dirty="0"/>
          </a:p>
          <a:p>
            <a:pPr marL="406400" lvl="1" indent="-406400">
              <a:tabLst>
                <a:tab pos="519113" algn="l"/>
              </a:tabLst>
            </a:pPr>
            <a:r>
              <a:rPr lang="en-US" dirty="0"/>
              <a:t>Owning and operating cost = 24.09 + </a:t>
            </a:r>
            <a:r>
              <a:rPr lang="en-US" dirty="0" smtClean="0"/>
              <a:t>73.25 = $97.34/h</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39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17-2 TIME VALUE OF MONEY</a:t>
            </a:r>
            <a:endParaRPr lang="ar-SA" dirty="0"/>
          </a:p>
        </p:txBody>
      </p:sp>
      <p:sp>
        <p:nvSpPr>
          <p:cNvPr id="3" name="Content Placeholder 2"/>
          <p:cNvSpPr>
            <a:spLocks noGrp="1"/>
          </p:cNvSpPr>
          <p:nvPr>
            <p:ph idx="1"/>
          </p:nvPr>
        </p:nvSpPr>
        <p:spPr/>
        <p:txBody>
          <a:bodyPr>
            <a:normAutofit fontScale="70000" lnSpcReduction="20000"/>
          </a:bodyPr>
          <a:lstStyle/>
          <a:p>
            <a:pPr lvl="0"/>
            <a:r>
              <a:rPr lang="en-US" sz="3100" dirty="0" smtClean="0"/>
              <a:t>Equation </a:t>
            </a:r>
            <a:r>
              <a:rPr lang="en-US" sz="3100" dirty="0"/>
              <a:t>17-1 can be solved to find the present value (present worth) of some future amount, resulting in Equation 17-2.</a:t>
            </a:r>
          </a:p>
          <a:p>
            <a:pPr>
              <a:buNone/>
            </a:pPr>
            <a:r>
              <a:rPr lang="en-US" sz="3100" dirty="0"/>
              <a:t> </a:t>
            </a:r>
          </a:p>
          <a:p>
            <a:pPr algn="ctr">
              <a:buNone/>
            </a:pPr>
            <a:r>
              <a:rPr lang="en-US" sz="3100" i="1" dirty="0"/>
              <a:t>p= F </a:t>
            </a:r>
            <a:r>
              <a:rPr lang="en-US" sz="3100" dirty="0"/>
              <a:t>/(1 + </a:t>
            </a:r>
            <a:r>
              <a:rPr lang="en-US" sz="3100" dirty="0" err="1"/>
              <a:t>i</a:t>
            </a:r>
            <a:r>
              <a:rPr lang="en-US" sz="3100" dirty="0"/>
              <a:t>)</a:t>
            </a:r>
            <a:r>
              <a:rPr lang="en-US" sz="3100" baseline="30000" dirty="0"/>
              <a:t>n</a:t>
            </a:r>
            <a:r>
              <a:rPr lang="en-US" sz="3100" dirty="0"/>
              <a:t> </a:t>
            </a:r>
            <a:r>
              <a:rPr lang="en-US" sz="3100" i="1" dirty="0"/>
              <a:t>	</a:t>
            </a:r>
            <a:r>
              <a:rPr lang="en-US" sz="3100" dirty="0"/>
              <a:t>(17-2)</a:t>
            </a:r>
          </a:p>
          <a:p>
            <a:pPr lvl="0"/>
            <a:endParaRPr lang="en-US" sz="3100" dirty="0" smtClean="0"/>
          </a:p>
          <a:p>
            <a:pPr lvl="0"/>
            <a:r>
              <a:rPr lang="en-US" sz="3100" dirty="0" smtClean="0"/>
              <a:t>The </a:t>
            </a:r>
            <a:r>
              <a:rPr lang="en-US" sz="3100" dirty="0"/>
              <a:t>expression 1/(1 + </a:t>
            </a:r>
            <a:r>
              <a:rPr lang="en-US" sz="3100" dirty="0" err="1"/>
              <a:t>i</a:t>
            </a:r>
            <a:r>
              <a:rPr lang="en-US" sz="3100" dirty="0"/>
              <a:t>)n is called the </a:t>
            </a:r>
            <a:r>
              <a:rPr lang="en-US" sz="3100" i="1" dirty="0"/>
              <a:t>single-payment present worth factor</a:t>
            </a:r>
            <a:r>
              <a:rPr lang="en-US" sz="3100" i="1" dirty="0" smtClean="0"/>
              <a:t>.</a:t>
            </a:r>
          </a:p>
          <a:p>
            <a:pPr lvl="0"/>
            <a:endParaRPr lang="en-US" sz="3100" i="1" dirty="0"/>
          </a:p>
          <a:p>
            <a:pPr lvl="0"/>
            <a:endParaRPr lang="en-US" sz="3100" dirty="0"/>
          </a:p>
          <a:p>
            <a:pPr lvl="0"/>
            <a:r>
              <a:rPr lang="en-US" dirty="0"/>
              <a:t>The methods of engineering economy are widely used to:</a:t>
            </a:r>
            <a:endParaRPr lang="en-US" sz="2800" dirty="0"/>
          </a:p>
          <a:p>
            <a:pPr lvl="1"/>
            <a:r>
              <a:rPr lang="en-US" dirty="0"/>
              <a:t>analyze the economic feasibility of proposed projects,</a:t>
            </a:r>
            <a:endParaRPr lang="en-US" sz="2400" dirty="0"/>
          </a:p>
          <a:p>
            <a:pPr lvl="1"/>
            <a:r>
              <a:rPr lang="en-US" dirty="0"/>
              <a:t>to compare alternative investments, and </a:t>
            </a:r>
            <a:endParaRPr lang="en-US" sz="2400" dirty="0"/>
          </a:p>
          <a:p>
            <a:pPr lvl="1"/>
            <a:r>
              <a:rPr lang="en-US" dirty="0"/>
              <a:t>to determine the rate of return on an investment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92500" lnSpcReduction="10000"/>
          </a:bodyPr>
          <a:lstStyle/>
          <a:p>
            <a:pPr lvl="0"/>
            <a:r>
              <a:rPr lang="en-US" dirty="0" smtClean="0"/>
              <a:t>The </a:t>
            </a:r>
            <a:r>
              <a:rPr lang="en-US" dirty="0"/>
              <a:t>question of whether it is better to purchase a piece of construction equipment rather than renting or leasing the item is difficult to answer. </a:t>
            </a:r>
          </a:p>
          <a:p>
            <a:pPr lvl="0"/>
            <a:r>
              <a:rPr lang="en-US" dirty="0"/>
              <a:t>Leasing involves a commitment for a fixed period and may include a purchase option in which a portion of the lease payments is credited toward the purchase price if the option is exercised. </a:t>
            </a:r>
          </a:p>
          <a:p>
            <a:pPr lvl="0"/>
            <a:r>
              <a:rPr lang="en-US" dirty="0"/>
              <a:t>Renting is a short-term arrangement subject only to the availability of rental equipment and a minimum rental period (usually 1 day).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40</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77500" lnSpcReduction="20000"/>
          </a:bodyPr>
          <a:lstStyle/>
          <a:p>
            <a:pPr lvl="0"/>
            <a:r>
              <a:rPr lang="en-US" dirty="0" smtClean="0"/>
              <a:t>In </a:t>
            </a:r>
            <a:r>
              <a:rPr lang="en-US" dirty="0"/>
              <a:t>recent years there has been a trend toward </a:t>
            </a:r>
            <a:r>
              <a:rPr lang="en-US" dirty="0">
                <a:solidFill>
                  <a:srgbClr val="FF0000"/>
                </a:solidFill>
              </a:rPr>
              <a:t>increased leasing and renting </a:t>
            </a:r>
            <a:r>
              <a:rPr lang="en-US" dirty="0"/>
              <a:t>of construction equipment. </a:t>
            </a:r>
          </a:p>
          <a:p>
            <a:pPr lvl="0"/>
            <a:r>
              <a:rPr lang="en-US" dirty="0"/>
              <a:t>Some of the </a:t>
            </a:r>
            <a:r>
              <a:rPr lang="en-US" dirty="0">
                <a:solidFill>
                  <a:srgbClr val="FF0000"/>
                </a:solidFill>
              </a:rPr>
              <a:t>reasons</a:t>
            </a:r>
            <a:r>
              <a:rPr lang="en-US" dirty="0"/>
              <a:t> for this trend </a:t>
            </a:r>
            <a:r>
              <a:rPr lang="en-US" dirty="0" smtClean="0"/>
              <a:t>include:</a:t>
            </a:r>
          </a:p>
          <a:p>
            <a:pPr lvl="1"/>
            <a:r>
              <a:rPr lang="en-US" dirty="0" smtClean="0"/>
              <a:t>inflation</a:t>
            </a:r>
            <a:r>
              <a:rPr lang="en-US" dirty="0"/>
              <a:t>, </a:t>
            </a:r>
            <a:endParaRPr lang="en-US" dirty="0" smtClean="0"/>
          </a:p>
          <a:p>
            <a:pPr lvl="1"/>
            <a:r>
              <a:rPr lang="en-US" dirty="0" smtClean="0"/>
              <a:t>the </a:t>
            </a:r>
            <a:r>
              <a:rPr lang="en-US" dirty="0"/>
              <a:t>high cost of borrowed funds, and </a:t>
            </a:r>
            <a:endParaRPr lang="en-US" dirty="0" smtClean="0"/>
          </a:p>
          <a:p>
            <a:pPr lvl="1"/>
            <a:r>
              <a:rPr lang="en-US" dirty="0" smtClean="0"/>
              <a:t>the </a:t>
            </a:r>
            <a:r>
              <a:rPr lang="en-US" dirty="0"/>
              <a:t>wide fluctuation in the rate of demand for construction services. </a:t>
            </a:r>
          </a:p>
          <a:p>
            <a:pPr lvl="0"/>
            <a:r>
              <a:rPr lang="en-US" dirty="0"/>
              <a:t>There are some construction companies that make it a policy to rent or lease all major items of equipment.</a:t>
            </a:r>
          </a:p>
          <a:p>
            <a:pPr lvl="0"/>
            <a:r>
              <a:rPr lang="en-US" dirty="0"/>
              <a:t>Advantages of equipment ownership include </a:t>
            </a:r>
            <a:r>
              <a:rPr lang="en-US" dirty="0">
                <a:solidFill>
                  <a:srgbClr val="FF0000"/>
                </a:solidFill>
              </a:rPr>
              <a:t>governmental tax incentives </a:t>
            </a:r>
            <a:r>
              <a:rPr lang="en-US" dirty="0"/>
              <a:t>(investment credit and depreciation), </a:t>
            </a:r>
            <a:r>
              <a:rPr lang="en-US" dirty="0">
                <a:solidFill>
                  <a:srgbClr val="FF0000"/>
                </a:solidFill>
              </a:rPr>
              <a:t>full control of equipment resources</a:t>
            </a:r>
            <a:r>
              <a:rPr lang="en-US" dirty="0"/>
              <a:t>, and </a:t>
            </a:r>
            <a:r>
              <a:rPr lang="en-US" dirty="0">
                <a:solidFill>
                  <a:srgbClr val="FF0000"/>
                </a:solidFill>
              </a:rPr>
              <a:t>availability of equipment when needed</a:t>
            </a:r>
            <a:r>
              <a:rPr lang="en-US" dirty="0"/>
              <a:t>.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41</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17-4 THE RENT-LEASE-BUY DECISION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Leasing </a:t>
            </a:r>
            <a:r>
              <a:rPr lang="en-US" dirty="0"/>
              <a:t>and renting require little initial capital (usually none for renting) and equipment costs are fully tax deductible as project expenses. </a:t>
            </a:r>
          </a:p>
          <a:p>
            <a:pPr lvl="0"/>
            <a:r>
              <a:rPr lang="en-US" dirty="0"/>
              <a:t>In general, purchasing equipment will result in the lowest hourly equipment cost if the equipment is </a:t>
            </a:r>
            <a:r>
              <a:rPr lang="en-US" dirty="0">
                <a:solidFill>
                  <a:srgbClr val="FF0000"/>
                </a:solidFill>
              </a:rPr>
              <a:t>properly maintained </a:t>
            </a:r>
            <a:r>
              <a:rPr lang="en-US" dirty="0"/>
              <a:t>and </a:t>
            </a:r>
            <a:r>
              <a:rPr lang="en-US" dirty="0">
                <a:solidFill>
                  <a:srgbClr val="FF0000"/>
                </a:solidFill>
              </a:rPr>
              <a:t>fully utilized</a:t>
            </a:r>
            <a:r>
              <a:rPr lang="en-US" dirty="0"/>
              <a:t>. </a:t>
            </a:r>
          </a:p>
          <a:p>
            <a:pPr lvl="0"/>
            <a:r>
              <a:rPr lang="en-US" dirty="0" smtClean="0"/>
              <a:t>equipment </a:t>
            </a:r>
            <a:r>
              <a:rPr lang="en-US" dirty="0"/>
              <a:t>owning costs continue whether equipment is being utilized or sitting idle. </a:t>
            </a:r>
          </a:p>
          <a:p>
            <a:pPr lvl="0"/>
            <a:r>
              <a:rPr lang="en-US" dirty="0"/>
              <a:t>Therefore, renting is usually least expensive for equipment which has low utilization. </a:t>
            </a:r>
          </a:p>
        </p:txBody>
      </p:sp>
      <p:sp>
        <p:nvSpPr>
          <p:cNvPr id="4" name="Slide Number Placeholder 3"/>
          <p:cNvSpPr>
            <a:spLocks noGrp="1"/>
          </p:cNvSpPr>
          <p:nvPr>
            <p:ph type="sldNum" sz="quarter" idx="12"/>
          </p:nvPr>
        </p:nvSpPr>
        <p:spPr/>
        <p:txBody>
          <a:bodyPr/>
          <a:lstStyle/>
          <a:p>
            <a:fld id="{514F0C54-8CBF-4D85-A8AA-582647EFEDA6}" type="slidenum">
              <a:rPr lang="ar-SA" smtClean="0"/>
              <a:pPr/>
              <a:t>42</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Autofit/>
          </a:bodyPr>
          <a:lstStyle/>
          <a:p>
            <a:pPr lvl="0"/>
            <a:r>
              <a:rPr lang="en-US" sz="2600" dirty="0" smtClean="0"/>
              <a:t>Leasing </a:t>
            </a:r>
            <a:r>
              <a:rPr lang="en-US" sz="2600" dirty="0"/>
              <a:t>is intermediate between the two and may be the best solution when capital is limited and equipment utilization is high. </a:t>
            </a:r>
          </a:p>
          <a:p>
            <a:pPr lvl="0"/>
            <a:r>
              <a:rPr lang="en-US" sz="2600" dirty="0"/>
              <a:t>The lease-with-purchase option may provide an attractive opportunity to purchase the equipment at low cost after lease costs have been paid under a cost-type contract.</a:t>
            </a:r>
          </a:p>
          <a:p>
            <a:pPr lvl="0"/>
            <a:r>
              <a:rPr lang="en-US" sz="2600" dirty="0"/>
              <a:t>One approach to comparing the cost of buying, leasing, and renting an item of equipment is illustrated in Example 17-7. </a:t>
            </a:r>
          </a:p>
          <a:p>
            <a:pPr lvl="0"/>
            <a:r>
              <a:rPr lang="en-US" sz="2600" dirty="0"/>
              <a:t>Under the particular circumstances of Example 17-7, buying is significantly less expensive than either leasing or renting if the equipment is fully utilized for the planned 5 years or 10,000 hours</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43</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FIGURE </a:t>
            </a:r>
            <a:r>
              <a:rPr lang="en-US" sz="3600" dirty="0" smtClean="0"/>
              <a:t>17-1: </a:t>
            </a:r>
            <a:r>
              <a:rPr lang="en-US" sz="3600" dirty="0"/>
              <a:t>Hourly cost of buying, leasing, and renting for Example 17-7</a:t>
            </a:r>
            <a:r>
              <a:rPr lang="en-US" sz="3600" dirty="0" smtClean="0"/>
              <a:t>.</a:t>
            </a:r>
            <a:endParaRPr lang="ar-SA" sz="3600" dirty="0"/>
          </a:p>
        </p:txBody>
      </p:sp>
      <p:pic>
        <p:nvPicPr>
          <p:cNvPr id="4" name="Picture 3"/>
          <p:cNvPicPr/>
          <p:nvPr/>
        </p:nvPicPr>
        <p:blipFill>
          <a:blip r:embed="rId2" cstate="print"/>
          <a:srcRect l="33333"/>
          <a:stretch>
            <a:fillRect/>
          </a:stretch>
        </p:blipFill>
        <p:spPr bwMode="auto">
          <a:xfrm>
            <a:off x="1066800" y="1524000"/>
            <a:ext cx="60960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44</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17-5 FINANCIAL MANAGEMENT OF CONSTRUCTION</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Construction </a:t>
            </a:r>
            <a:r>
              <a:rPr lang="en-US" dirty="0"/>
              <a:t>company failure in the United States indicate that the four major factors of:</a:t>
            </a:r>
            <a:endParaRPr lang="en-US" sz="2800" dirty="0"/>
          </a:p>
          <a:p>
            <a:pPr lvl="1"/>
            <a:r>
              <a:rPr lang="en-US" dirty="0" smtClean="0"/>
              <a:t>inadequate </a:t>
            </a:r>
            <a:r>
              <a:rPr lang="en-US" dirty="0"/>
              <a:t>financing, </a:t>
            </a:r>
            <a:endParaRPr lang="en-US" sz="2400" dirty="0"/>
          </a:p>
          <a:p>
            <a:pPr lvl="1"/>
            <a:r>
              <a:rPr lang="en-US" dirty="0"/>
              <a:t>underestimating costs, </a:t>
            </a:r>
            <a:endParaRPr lang="en-US" sz="2400" dirty="0"/>
          </a:p>
          <a:p>
            <a:pPr lvl="1"/>
            <a:r>
              <a:rPr lang="en-US" dirty="0"/>
              <a:t>inadequate cost accounting, and </a:t>
            </a:r>
            <a:endParaRPr lang="en-US" sz="2400" dirty="0"/>
          </a:p>
          <a:p>
            <a:pPr lvl="1"/>
            <a:r>
              <a:rPr lang="en-US" dirty="0"/>
              <a:t>poor management </a:t>
            </a:r>
            <a:endParaRPr lang="en-US" dirty="0" smtClean="0"/>
          </a:p>
          <a:p>
            <a:pPr marL="457200" lvl="1" indent="0">
              <a:buNone/>
            </a:pPr>
            <a:r>
              <a:rPr lang="en-US" dirty="0" smtClean="0"/>
              <a:t>These factors account </a:t>
            </a:r>
            <a:r>
              <a:rPr lang="en-US" dirty="0"/>
              <a:t>for over </a:t>
            </a:r>
            <a:r>
              <a:rPr lang="en-US" dirty="0">
                <a:solidFill>
                  <a:srgbClr val="FF0000"/>
                </a:solidFill>
              </a:rPr>
              <a:t>80%</a:t>
            </a:r>
            <a:r>
              <a:rPr lang="en-US" dirty="0"/>
              <a:t> of all failures. </a:t>
            </a:r>
            <a:endParaRPr lang="en-US" sz="2400" dirty="0"/>
          </a:p>
          <a:p>
            <a:pPr lvl="0"/>
            <a:r>
              <a:rPr lang="en-US" dirty="0"/>
              <a:t>The financial management of a construction company is equally as important to company success as is its technical management is apparent. </a:t>
            </a:r>
            <a:endParaRPr lang="en-US" sz="2800"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45</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a:xfrm>
            <a:off x="457200" y="1371600"/>
            <a:ext cx="8229600" cy="5181600"/>
          </a:xfrm>
        </p:spPr>
        <p:txBody>
          <a:bodyPr>
            <a:normAutofit/>
          </a:bodyPr>
          <a:lstStyle/>
          <a:p>
            <a:pPr lvl="0"/>
            <a:r>
              <a:rPr lang="en-US" dirty="0" smtClean="0"/>
              <a:t>Financial </a:t>
            </a:r>
            <a:r>
              <a:rPr lang="en-US" dirty="0"/>
              <a:t>planning for a construction project includes:</a:t>
            </a:r>
            <a:endParaRPr lang="en-US" sz="2800" dirty="0"/>
          </a:p>
          <a:p>
            <a:pPr lvl="1"/>
            <a:r>
              <a:rPr lang="en-US" dirty="0"/>
              <a:t>cost estimating prior to bidding or negotiating a contract, </a:t>
            </a:r>
            <a:endParaRPr lang="en-US" sz="2400" dirty="0"/>
          </a:p>
          <a:p>
            <a:pPr lvl="1"/>
            <a:r>
              <a:rPr lang="en-US" dirty="0"/>
              <a:t>forecasting project income and expenditure (or cash flow), and </a:t>
            </a:r>
            <a:endParaRPr lang="en-US" sz="2400" dirty="0"/>
          </a:p>
          <a:p>
            <a:pPr lvl="1"/>
            <a:r>
              <a:rPr lang="en-US" dirty="0"/>
              <a:t>determining the amount of work that a construction firm can safely undertake at one time</a:t>
            </a:r>
            <a:r>
              <a:rPr lang="en-US" dirty="0" smtClean="0"/>
              <a:t>.</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lvl="0"/>
            <a:r>
              <a:rPr lang="en-US" sz="2800" dirty="0">
                <a:latin typeface="Times New Roman" panose="02020603050405020304" pitchFamily="18" charset="0"/>
                <a:cs typeface="Times New Roman" panose="02020603050405020304" pitchFamily="18" charset="0"/>
              </a:rPr>
              <a:t>Cost estimating for a project, as the name implies, involves estimating the total cost to carry out a construction project in accordance with the plans and specifications. </a:t>
            </a:r>
          </a:p>
          <a:p>
            <a:pPr lvl="0"/>
            <a:r>
              <a:rPr lang="en-US" sz="2800" dirty="0">
                <a:latin typeface="Times New Roman" panose="02020603050405020304" pitchFamily="18" charset="0"/>
                <a:cs typeface="Times New Roman" panose="02020603050405020304" pitchFamily="18" charset="0"/>
              </a:rPr>
              <a:t>Costs that must be considered include:</a:t>
            </a:r>
          </a:p>
          <a:p>
            <a:pPr lvl="1"/>
            <a:r>
              <a:rPr lang="en-US" dirty="0">
                <a:latin typeface="Times New Roman" panose="02020603050405020304" pitchFamily="18" charset="0"/>
                <a:cs typeface="Times New Roman" panose="02020603050405020304" pitchFamily="18" charset="0"/>
              </a:rPr>
              <a:t>labor, </a:t>
            </a:r>
          </a:p>
          <a:p>
            <a:pPr lvl="1"/>
            <a:r>
              <a:rPr lang="en-US" dirty="0">
                <a:latin typeface="Times New Roman" panose="02020603050405020304" pitchFamily="18" charset="0"/>
                <a:cs typeface="Times New Roman" panose="02020603050405020304" pitchFamily="18" charset="0"/>
              </a:rPr>
              <a:t>equipment, </a:t>
            </a:r>
          </a:p>
          <a:p>
            <a:pPr lvl="1"/>
            <a:r>
              <a:rPr lang="en-US" dirty="0">
                <a:latin typeface="Times New Roman" panose="02020603050405020304" pitchFamily="18" charset="0"/>
                <a:cs typeface="Times New Roman" panose="02020603050405020304" pitchFamily="18" charset="0"/>
              </a:rPr>
              <a:t>materials, </a:t>
            </a:r>
          </a:p>
          <a:p>
            <a:pPr lvl="1"/>
            <a:r>
              <a:rPr lang="en-US" dirty="0">
                <a:latin typeface="Times New Roman" panose="02020603050405020304" pitchFamily="18" charset="0"/>
                <a:cs typeface="Times New Roman" panose="02020603050405020304" pitchFamily="18" charset="0"/>
              </a:rPr>
              <a:t>subcontracts and services, </a:t>
            </a:r>
          </a:p>
          <a:p>
            <a:pPr lvl="1"/>
            <a:r>
              <a:rPr lang="en-US" dirty="0">
                <a:latin typeface="Times New Roman" panose="02020603050405020304" pitchFamily="18" charset="0"/>
                <a:cs typeface="Times New Roman" panose="02020603050405020304" pitchFamily="18" charset="0"/>
              </a:rPr>
              <a:t>indirect (or job management) costs, and </a:t>
            </a:r>
          </a:p>
          <a:p>
            <a:pPr lvl="1"/>
            <a:r>
              <a:rPr lang="en-US" dirty="0">
                <a:latin typeface="Times New Roman" panose="02020603050405020304" pitchFamily="18" charset="0"/>
                <a:cs typeface="Times New Roman" panose="02020603050405020304" pitchFamily="18" charset="0"/>
              </a:rPr>
              <a:t>general overhead (off-site management and administration costs).</a:t>
            </a:r>
          </a:p>
          <a:p>
            <a:endParaRPr lang="en-US" sz="2800" dirty="0"/>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47</a:t>
            </a:fld>
            <a:endParaRPr lang="ar-SA" dirty="0"/>
          </a:p>
        </p:txBody>
      </p:sp>
    </p:spTree>
    <p:extLst>
      <p:ext uri="{BB962C8B-B14F-4D97-AF65-F5344CB8AC3E}">
        <p14:creationId xmlns:p14="http://schemas.microsoft.com/office/powerpoint/2010/main" val="1501403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Planning</a:t>
            </a:r>
            <a:endParaRPr lang="ar-SA" dirty="0"/>
          </a:p>
        </p:txBody>
      </p:sp>
      <p:sp>
        <p:nvSpPr>
          <p:cNvPr id="3" name="Content Placeholder 2"/>
          <p:cNvSpPr>
            <a:spLocks noGrp="1"/>
          </p:cNvSpPr>
          <p:nvPr>
            <p:ph idx="1"/>
          </p:nvPr>
        </p:nvSpPr>
        <p:spPr/>
        <p:txBody>
          <a:bodyPr>
            <a:normAutofit fontScale="85000" lnSpcReduction="10000"/>
          </a:bodyPr>
          <a:lstStyle/>
          <a:p>
            <a:pPr lvl="0"/>
            <a:r>
              <a:rPr lang="en-US" dirty="0" smtClean="0"/>
              <a:t>A </a:t>
            </a:r>
            <a:r>
              <a:rPr lang="en-US" dirty="0">
                <a:solidFill>
                  <a:srgbClr val="FF0000"/>
                </a:solidFill>
              </a:rPr>
              <a:t>finance schedule </a:t>
            </a:r>
            <a:r>
              <a:rPr lang="en-US" dirty="0"/>
              <a:t>or cash flow schedule shows the planned rate of project expenditure and project income. </a:t>
            </a:r>
            <a:endParaRPr lang="en-US" sz="2800" dirty="0"/>
          </a:p>
          <a:p>
            <a:pPr lvl="0"/>
            <a:r>
              <a:rPr lang="en-US" dirty="0"/>
              <a:t>It is common practice in the construction </a:t>
            </a:r>
            <a:r>
              <a:rPr lang="en-US" dirty="0" smtClean="0"/>
              <a:t>industry for </a:t>
            </a:r>
            <a:r>
              <a:rPr lang="en-US" dirty="0"/>
              <a:t>the owner to withhold payment for a percentage of the value of completed work (referred to as "retainage") as a guarantee until acceptance of the entire project. </a:t>
            </a:r>
            <a:endParaRPr lang="en-US" sz="2800" dirty="0"/>
          </a:p>
          <a:p>
            <a:pPr lvl="0"/>
            <a:r>
              <a:rPr lang="en-US" dirty="0"/>
              <a:t>Even when periodic progress payments are made for the value of completed work, such payments (less </a:t>
            </a:r>
            <a:r>
              <a:rPr lang="en-US" dirty="0" err="1"/>
              <a:t>retainage</a:t>
            </a:r>
            <a:r>
              <a:rPr lang="en-US" dirty="0"/>
              <a:t>) are not received until sometime after the end of each accounting period.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638800"/>
          </a:xfrm>
        </p:spPr>
        <p:txBody>
          <a:bodyPr>
            <a:normAutofit lnSpcReduction="10000"/>
          </a:bodyPr>
          <a:lstStyle/>
          <a:p>
            <a:pPr lvl="0"/>
            <a:r>
              <a:rPr lang="en-US" dirty="0" smtClean="0"/>
              <a:t>project </a:t>
            </a:r>
            <a:r>
              <a:rPr lang="en-US" dirty="0"/>
              <a:t>income will almost always lag behind project expenditure.</a:t>
            </a:r>
            <a:endParaRPr lang="en-US" sz="2800" dirty="0"/>
          </a:p>
          <a:p>
            <a:pPr lvl="0"/>
            <a:r>
              <a:rPr lang="en-US" dirty="0"/>
              <a:t>The difference must be provided in cash from company assets or borrowed funds. </a:t>
            </a:r>
            <a:endParaRPr lang="en-US" sz="2800" dirty="0"/>
          </a:p>
          <a:p>
            <a:pPr lvl="0"/>
            <a:r>
              <a:rPr lang="en-US" dirty="0"/>
              <a:t>The construction industry relies heavily on the use of borrowed funds for this purpose. </a:t>
            </a:r>
            <a:endParaRPr lang="en-US" sz="2800" dirty="0"/>
          </a:p>
          <a:p>
            <a:pPr lvl="0"/>
            <a:r>
              <a:rPr lang="en-US" dirty="0" smtClean="0"/>
              <a:t>the </a:t>
            </a:r>
            <a:r>
              <a:rPr lang="en-US" dirty="0"/>
              <a:t>finance charges associated with the use of such funds, as well as the maximum amount of funds available, are important considerations in the financial planning for a construction project. </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49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17-3 EQUIPMENT COST</a:t>
            </a:r>
            <a:endParaRPr lang="ar-SA" dirty="0"/>
          </a:p>
        </p:txBody>
      </p:sp>
      <p:sp>
        <p:nvSpPr>
          <p:cNvPr id="3" name="Content Placeholder 2"/>
          <p:cNvSpPr>
            <a:spLocks noGrp="1"/>
          </p:cNvSpPr>
          <p:nvPr>
            <p:ph idx="1"/>
          </p:nvPr>
        </p:nvSpPr>
        <p:spPr/>
        <p:txBody>
          <a:bodyPr/>
          <a:lstStyle/>
          <a:p>
            <a:r>
              <a:rPr lang="en-US" b="1" dirty="0" smtClean="0"/>
              <a:t>Elements </a:t>
            </a:r>
            <a:r>
              <a:rPr lang="en-US" b="1" dirty="0"/>
              <a:t>of Equipment Cost</a:t>
            </a:r>
            <a:endParaRPr lang="en-US" dirty="0"/>
          </a:p>
          <a:p>
            <a:pPr lvl="1"/>
            <a:r>
              <a:rPr lang="en-US" b="1" dirty="0"/>
              <a:t>Owning Costs</a:t>
            </a:r>
            <a:endParaRPr lang="en-US" dirty="0"/>
          </a:p>
          <a:p>
            <a:pPr lvl="1"/>
            <a:r>
              <a:rPr lang="en-US" b="1" dirty="0"/>
              <a:t>Operating Costs</a:t>
            </a:r>
            <a:endParaRPr lang="en-US" dirty="0"/>
          </a:p>
          <a:p>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a:t>The use of CPM procedures also makes it easy to determine the effect on cash flow of different project schedules. </a:t>
            </a:r>
            <a:endParaRPr lang="en-US" sz="2800" dirty="0"/>
          </a:p>
          <a:p>
            <a:pPr lvl="0"/>
            <a:r>
              <a:rPr lang="en-US" dirty="0"/>
              <a:t>Figure 17-2 shows a graph of project cost versus time for three different schedules: </a:t>
            </a:r>
            <a:endParaRPr lang="en-US" sz="2800" dirty="0"/>
          </a:p>
          <a:p>
            <a:pPr lvl="1"/>
            <a:r>
              <a:rPr lang="en-US" dirty="0"/>
              <a:t>an early start schedule, </a:t>
            </a:r>
            <a:endParaRPr lang="en-US" sz="2400" dirty="0"/>
          </a:p>
          <a:p>
            <a:pPr lvl="1"/>
            <a:r>
              <a:rPr lang="en-US" dirty="0"/>
              <a:t>a late start schedule, and </a:t>
            </a:r>
          </a:p>
          <a:p>
            <a:pPr lvl="1"/>
            <a:r>
              <a:rPr lang="en-US" sz="2900" dirty="0"/>
              <a:t>a proposed schedule which is between these limits. </a:t>
            </a:r>
          </a:p>
          <a:p>
            <a:endParaRPr lang="en-US" dirty="0"/>
          </a:p>
        </p:txBody>
      </p:sp>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50</a:t>
            </a:fld>
            <a:endParaRPr lang="ar-SA"/>
          </a:p>
        </p:txBody>
      </p:sp>
    </p:spTree>
    <p:extLst>
      <p:ext uri="{BB962C8B-B14F-4D97-AF65-F5344CB8AC3E}">
        <p14:creationId xmlns:p14="http://schemas.microsoft.com/office/powerpoint/2010/main" val="1870470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FIGURE 17-2 Project cost versus time</a:t>
            </a:r>
            <a:endParaRPr lang="ar-SA" dirty="0"/>
          </a:p>
        </p:txBody>
      </p:sp>
      <p:pic>
        <p:nvPicPr>
          <p:cNvPr id="4" name="Picture 3"/>
          <p:cNvPicPr/>
          <p:nvPr/>
        </p:nvPicPr>
        <p:blipFill>
          <a:blip r:embed="rId2" cstate="print"/>
          <a:srcRect l="39744"/>
          <a:stretch>
            <a:fillRect/>
          </a:stretch>
        </p:blipFill>
        <p:spPr bwMode="auto">
          <a:xfrm>
            <a:off x="1447800" y="1371600"/>
            <a:ext cx="5029200" cy="510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51</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019800"/>
          </a:xfrm>
        </p:spPr>
        <p:txBody>
          <a:bodyPr>
            <a:noAutofit/>
          </a:bodyPr>
          <a:lstStyle/>
          <a:p>
            <a:pPr lvl="0"/>
            <a:r>
              <a:rPr lang="en-US" sz="2400" dirty="0" smtClean="0"/>
              <a:t>Figure </a:t>
            </a:r>
            <a:r>
              <a:rPr lang="en-US" sz="2400" dirty="0"/>
              <a:t>17-3 illustrates a financial schedule showing project expenditures, value of completed work, and receipts for a particular project schedule.</a:t>
            </a:r>
          </a:p>
          <a:p>
            <a:pPr lvl="0"/>
            <a:r>
              <a:rPr lang="en-US" sz="2400" dirty="0"/>
              <a:t>Another important consideration in financial planning is the </a:t>
            </a:r>
            <a:r>
              <a:rPr lang="en-US" sz="2400" dirty="0">
                <a:solidFill>
                  <a:srgbClr val="FF0000"/>
                </a:solidFill>
              </a:rPr>
              <a:t>capacity of a firm to undertake additional projects</a:t>
            </a:r>
            <a:r>
              <a:rPr lang="en-US" sz="2400" dirty="0"/>
              <a:t>. </a:t>
            </a:r>
          </a:p>
          <a:p>
            <a:pPr lvl="0"/>
            <a:r>
              <a:rPr lang="en-US" sz="2400" dirty="0"/>
              <a:t>It has been found that most construction contracts require a minimum </a:t>
            </a:r>
            <a:r>
              <a:rPr lang="en-US" sz="2400" dirty="0">
                <a:solidFill>
                  <a:srgbClr val="FF0000"/>
                </a:solidFill>
              </a:rPr>
              <a:t>working capital </a:t>
            </a:r>
            <a:r>
              <a:rPr lang="en-US" sz="2400" dirty="0"/>
              <a:t>of about </a:t>
            </a:r>
            <a:r>
              <a:rPr lang="en-US" sz="2400" dirty="0">
                <a:solidFill>
                  <a:srgbClr val="FF0000"/>
                </a:solidFill>
              </a:rPr>
              <a:t>10% </a:t>
            </a:r>
            <a:r>
              <a:rPr lang="en-US" sz="2400" dirty="0"/>
              <a:t>of the contract value. </a:t>
            </a:r>
          </a:p>
          <a:p>
            <a:pPr lvl="0"/>
            <a:r>
              <a:rPr lang="en-US" sz="2400" dirty="0"/>
              <a:t>This working capital is needed to cover the difference between project income and project expenditures described above. </a:t>
            </a:r>
          </a:p>
          <a:p>
            <a:pPr lvl="0"/>
            <a:r>
              <a:rPr lang="en-US" sz="2400" dirty="0"/>
              <a:t>The availability of working capital also affects the type of construction contract that might be appropriate for any additional work to be undertaken. </a:t>
            </a:r>
          </a:p>
          <a:p>
            <a:pPr lvl="0"/>
            <a:r>
              <a:rPr lang="en-US" sz="2400" dirty="0"/>
              <a:t>When working capital is marginal, any additional work should be limited to low-risk projects such as cost-reimbursable contracts</a:t>
            </a:r>
            <a:r>
              <a:rPr lang="en-US" sz="2400" dirty="0" smtClean="0"/>
              <a:t>.</a:t>
            </a:r>
            <a:endParaRPr lang="ar-SA"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52</a:t>
            </a:fld>
            <a:endParaRPr lang="ar-SA"/>
          </a:p>
        </p:txBody>
      </p:sp>
      <p:sp>
        <p:nvSpPr>
          <p:cNvPr id="5" name="Footer Placeholder 4"/>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17-3 Project financial schedule</a:t>
            </a:r>
            <a:endParaRPr lang="ar-SA" dirty="0"/>
          </a:p>
        </p:txBody>
      </p:sp>
      <p:pic>
        <p:nvPicPr>
          <p:cNvPr id="4" name="Picture 3"/>
          <p:cNvPicPr/>
          <p:nvPr/>
        </p:nvPicPr>
        <p:blipFill>
          <a:blip r:embed="rId2" cstate="print"/>
          <a:srcRect l="35897"/>
          <a:stretch>
            <a:fillRect/>
          </a:stretch>
        </p:blipFill>
        <p:spPr bwMode="auto">
          <a:xfrm>
            <a:off x="1066800" y="1447800"/>
            <a:ext cx="64008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53</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lvl="0"/>
            <a:r>
              <a:rPr lang="en-US" dirty="0" smtClean="0">
                <a:solidFill>
                  <a:srgbClr val="FF0000"/>
                </a:solidFill>
              </a:rPr>
              <a:t>Project </a:t>
            </a:r>
            <a:r>
              <a:rPr lang="en-US" dirty="0">
                <a:solidFill>
                  <a:srgbClr val="FF0000"/>
                </a:solidFill>
              </a:rPr>
              <a:t>cost control </a:t>
            </a:r>
            <a:r>
              <a:rPr lang="en-US" dirty="0"/>
              <a:t>involves the </a:t>
            </a:r>
            <a:r>
              <a:rPr lang="en-US" dirty="0">
                <a:solidFill>
                  <a:srgbClr val="FF0000"/>
                </a:solidFill>
              </a:rPr>
              <a:t>measurement</a:t>
            </a:r>
            <a:r>
              <a:rPr lang="en-US" dirty="0"/>
              <a:t> and </a:t>
            </a:r>
            <a:r>
              <a:rPr lang="en-US" dirty="0">
                <a:solidFill>
                  <a:srgbClr val="FF0000"/>
                </a:solidFill>
              </a:rPr>
              <a:t>recording</a:t>
            </a:r>
            <a:r>
              <a:rPr lang="en-US" dirty="0"/>
              <a:t> of project costs and progress and a </a:t>
            </a:r>
            <a:r>
              <a:rPr lang="en-US" dirty="0">
                <a:solidFill>
                  <a:srgbClr val="FF0000"/>
                </a:solidFill>
              </a:rPr>
              <a:t>comparison</a:t>
            </a:r>
            <a:r>
              <a:rPr lang="en-US" dirty="0"/>
              <a:t> between actual and planned performance.</a:t>
            </a:r>
          </a:p>
          <a:p>
            <a:pPr lvl="0"/>
            <a:r>
              <a:rPr lang="en-US" dirty="0"/>
              <a:t>The principal objective of project cost control is to maximize </a:t>
            </a:r>
            <a:r>
              <a:rPr lang="en-US" dirty="0">
                <a:solidFill>
                  <a:srgbClr val="FF0000"/>
                </a:solidFill>
              </a:rPr>
              <a:t>profit</a:t>
            </a:r>
            <a:r>
              <a:rPr lang="en-US" dirty="0"/>
              <a:t> while completing the project </a:t>
            </a:r>
            <a:r>
              <a:rPr lang="en-US" dirty="0">
                <a:solidFill>
                  <a:srgbClr val="FF0000"/>
                </a:solidFill>
              </a:rPr>
              <a:t>on time </a:t>
            </a:r>
            <a:r>
              <a:rPr lang="en-US" dirty="0"/>
              <a:t>at a satisfactory level of </a:t>
            </a:r>
            <a:r>
              <a:rPr lang="en-US" dirty="0">
                <a:solidFill>
                  <a:srgbClr val="FF0000"/>
                </a:solidFill>
              </a:rPr>
              <a:t>quality.</a:t>
            </a:r>
            <a:r>
              <a:rPr lang="en-US" dirty="0"/>
              <a:t> </a:t>
            </a:r>
          </a:p>
          <a:p>
            <a:pPr lvl="0"/>
            <a:r>
              <a:rPr lang="en-US" dirty="0"/>
              <a:t>Proper cost control procedures will also result in the accumulation of historical cost data, which are invaluable in estimating and controlling future project costs</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54</a:t>
            </a:fld>
            <a:endParaRPr lang="ar-SA" dirty="0"/>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Cost Control</a:t>
            </a:r>
            <a:endParaRPr lang="ar-SA" dirty="0"/>
          </a:p>
        </p:txBody>
      </p:sp>
      <p:sp>
        <p:nvSpPr>
          <p:cNvPr id="3" name="Content Placeholder 2"/>
          <p:cNvSpPr>
            <a:spLocks noGrp="1"/>
          </p:cNvSpPr>
          <p:nvPr>
            <p:ph idx="1"/>
          </p:nvPr>
        </p:nvSpPr>
        <p:spPr/>
        <p:txBody>
          <a:bodyPr>
            <a:normAutofit fontScale="92500" lnSpcReduction="20000"/>
          </a:bodyPr>
          <a:lstStyle/>
          <a:p>
            <a:pPr lvl="0"/>
            <a:r>
              <a:rPr lang="en-US" dirty="0" smtClean="0"/>
              <a:t>To </a:t>
            </a:r>
            <a:r>
              <a:rPr lang="en-US" dirty="0"/>
              <a:t>carry out project cost control it is necessary to have a method for identifying cost and progress by project work element. </a:t>
            </a:r>
          </a:p>
          <a:p>
            <a:pPr lvl="0"/>
            <a:r>
              <a:rPr lang="en-US" dirty="0"/>
              <a:t>The use of CPM procedures greatly simplifies this process, because major work items have already been identified as activities.</a:t>
            </a:r>
          </a:p>
          <a:p>
            <a:pPr lvl="0"/>
            <a:r>
              <a:rPr lang="en-US" dirty="0"/>
              <a:t>To permit a comparison of project progress versus cost, it is necessary that progress reporting intervals coincide with cost reporting intervals. </a:t>
            </a:r>
          </a:p>
          <a:p>
            <a:r>
              <a:rPr lang="en-US" dirty="0"/>
              <a:t>The interval between reports will depend on the nature and importance of the project.</a:t>
            </a:r>
            <a:endParaRPr lang="ar-SA"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55</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FIGURE 17-4 PERT/Cost progress and cost report. (PERT Coordinating Group, U.S. Government)</a:t>
            </a:r>
            <a:endParaRPr lang="ar-SA" sz="2800" dirty="0"/>
          </a:p>
        </p:txBody>
      </p:sp>
      <p:pic>
        <p:nvPicPr>
          <p:cNvPr id="4" name="Picture 3"/>
          <p:cNvPicPr/>
          <p:nvPr/>
        </p:nvPicPr>
        <p:blipFill>
          <a:blip r:embed="rId2" cstate="print"/>
          <a:srcRect b="7111"/>
          <a:stretch>
            <a:fillRect/>
          </a:stretch>
        </p:blipFill>
        <p:spPr bwMode="auto">
          <a:xfrm>
            <a:off x="2514600" y="1219200"/>
            <a:ext cx="4281487" cy="53185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4F0C54-8CBF-4D85-A8AA-582647EFEDA6}" type="slidenum">
              <a:rPr lang="ar-SA" smtClean="0"/>
              <a:pPr/>
              <a:t>56</a:t>
            </a:fld>
            <a:endParaRPr lang="ar-SA"/>
          </a:p>
        </p:txBody>
      </p:sp>
      <p:sp>
        <p:nvSpPr>
          <p:cNvPr id="6" name="Footer Placeholder 5"/>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83" t="1138" r="5585" b="54841"/>
          <a:stretch/>
        </p:blipFill>
        <p:spPr>
          <a:xfrm>
            <a:off x="228599" y="228600"/>
            <a:ext cx="8657573" cy="5943600"/>
          </a:xfrm>
        </p:spPr>
      </p:pic>
      <p:sp>
        <p:nvSpPr>
          <p:cNvPr id="5" name="Slide Number Placeholder 4"/>
          <p:cNvSpPr>
            <a:spLocks noGrp="1"/>
          </p:cNvSpPr>
          <p:nvPr>
            <p:ph type="sldNum" sz="quarter" idx="12"/>
          </p:nvPr>
        </p:nvSpPr>
        <p:spPr/>
        <p:txBody>
          <a:bodyPr/>
          <a:lstStyle/>
          <a:p>
            <a:fld id="{514F0C54-8CBF-4D85-A8AA-582647EFEDA6}" type="slidenum">
              <a:rPr lang="ar-SA" smtClean="0"/>
              <a:pPr/>
              <a:t>57</a:t>
            </a:fld>
            <a:endParaRPr lang="ar-SA"/>
          </a:p>
        </p:txBody>
      </p:sp>
      <p:sp>
        <p:nvSpPr>
          <p:cNvPr id="2" name="Footer Placeholder 1"/>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extLst>
      <p:ext uri="{BB962C8B-B14F-4D97-AF65-F5344CB8AC3E}">
        <p14:creationId xmlns:p14="http://schemas.microsoft.com/office/powerpoint/2010/main" val="2954716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4F0C54-8CBF-4D85-A8AA-582647EFEDA6}" type="slidenum">
              <a:rPr lang="ar-SA" smtClean="0"/>
              <a:pPr/>
              <a:t>58</a:t>
            </a:fld>
            <a:endParaRPr lang="ar-SA"/>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407" t="15711" r="5069" b="27551"/>
          <a:stretch/>
        </p:blipFill>
        <p:spPr>
          <a:xfrm>
            <a:off x="228600" y="228600"/>
            <a:ext cx="6781800" cy="5981277"/>
          </a:xfrm>
        </p:spPr>
      </p:pic>
      <p:sp>
        <p:nvSpPr>
          <p:cNvPr id="2" name="Footer Placeholder 1"/>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Tree>
    <p:extLst>
      <p:ext uri="{BB962C8B-B14F-4D97-AF65-F5344CB8AC3E}">
        <p14:creationId xmlns:p14="http://schemas.microsoft.com/office/powerpoint/2010/main" val="1084789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CE417; </a:t>
            </a:r>
            <a:r>
              <a:rPr lang="en-GB" smtClean="0"/>
              <a:t>CONSTRUCTION EQUIPMENT AND METHODS</a:t>
            </a:r>
          </a:p>
          <a:p>
            <a:r>
              <a:rPr lang="en-GB" smtClean="0"/>
              <a:t>King Saud University</a:t>
            </a:r>
            <a:endParaRPr lang="en-GB" dirty="0"/>
          </a:p>
        </p:txBody>
      </p:sp>
      <p:sp>
        <p:nvSpPr>
          <p:cNvPr id="5" name="Slide Number Placeholder 4"/>
          <p:cNvSpPr>
            <a:spLocks noGrp="1"/>
          </p:cNvSpPr>
          <p:nvPr>
            <p:ph type="sldNum" sz="quarter" idx="12"/>
          </p:nvPr>
        </p:nvSpPr>
        <p:spPr/>
        <p:txBody>
          <a:bodyPr/>
          <a:lstStyle/>
          <a:p>
            <a:fld id="{514F0C54-8CBF-4D85-A8AA-582647EFEDA6}" type="slidenum">
              <a:rPr lang="ar-SA" smtClean="0"/>
              <a:pPr/>
              <a:t>59</a:t>
            </a:fld>
            <a:endParaRPr lang="ar-SA"/>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76" t="15845" b="54708"/>
          <a:stretch/>
        </p:blipFill>
        <p:spPr>
          <a:xfrm>
            <a:off x="381000" y="76200"/>
            <a:ext cx="6317846" cy="2768600"/>
          </a:xfrm>
        </p:spPr>
      </p:pic>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6699" t="71677" r="12301" b="2587"/>
          <a:stretch/>
        </p:blipFill>
        <p:spPr>
          <a:xfrm>
            <a:off x="76199" y="2743200"/>
            <a:ext cx="8813881" cy="3810000"/>
          </a:xfrm>
          <a:prstGeom prst="rect">
            <a:avLst/>
          </a:prstGeom>
        </p:spPr>
      </p:pic>
    </p:spTree>
    <p:extLst>
      <p:ext uri="{BB962C8B-B14F-4D97-AF65-F5344CB8AC3E}">
        <p14:creationId xmlns:p14="http://schemas.microsoft.com/office/powerpoint/2010/main" val="196174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lvl="0"/>
            <a:r>
              <a:rPr lang="en-US" dirty="0" smtClean="0"/>
              <a:t>We </a:t>
            </a:r>
            <a:r>
              <a:rPr lang="en-US" dirty="0"/>
              <a:t>have discussed the proper application of the major items of construction equipment and some methods for estimating equipment's hourly production. </a:t>
            </a:r>
          </a:p>
          <a:p>
            <a:pPr lvl="0"/>
            <a:r>
              <a:rPr lang="en-US" dirty="0"/>
              <a:t>We then divided the equipment's hourly cost by its hourly production to obtain the cost per unit of production. </a:t>
            </a:r>
          </a:p>
          <a:p>
            <a:pPr lvl="0"/>
            <a:r>
              <a:rPr lang="en-US" dirty="0"/>
              <a:t>we have simply assumed that we knew the hourly cost of operation of the equipment. </a:t>
            </a:r>
          </a:p>
          <a:p>
            <a:pPr lvl="0"/>
            <a:r>
              <a:rPr lang="en-US" dirty="0"/>
              <a:t>In this section we consider methods for determining the hourly cost of operation of an item of equipment. </a:t>
            </a:r>
          </a:p>
          <a:p>
            <a:pPr lvl="0"/>
            <a:r>
              <a:rPr lang="en-US" dirty="0"/>
              <a:t>it is necessary to estimate many factors, such as fuel consumption, tire life, and so on</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6</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Elements of Equipment Cost</a:t>
            </a:r>
            <a:endParaRPr lang="ar-SA"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lvl="0"/>
            <a:r>
              <a:rPr lang="en-US" dirty="0" smtClean="0"/>
              <a:t>The </a:t>
            </a:r>
            <a:r>
              <a:rPr lang="en-US" dirty="0"/>
              <a:t>best basis for estimating such factors is the use of </a:t>
            </a:r>
            <a:r>
              <a:rPr lang="en-US" dirty="0">
                <a:solidFill>
                  <a:srgbClr val="FF0000"/>
                </a:solidFill>
              </a:rPr>
              <a:t>historical data</a:t>
            </a:r>
            <a:r>
              <a:rPr lang="en-US" dirty="0"/>
              <a:t>, preferably those recorded by your construction company operating similar equipment under similar conditions. </a:t>
            </a:r>
          </a:p>
          <a:p>
            <a:pPr lvl="0"/>
            <a:r>
              <a:rPr lang="en-US" dirty="0"/>
              <a:t>If such data are not available, consult the </a:t>
            </a:r>
            <a:r>
              <a:rPr lang="en-US" dirty="0">
                <a:solidFill>
                  <a:srgbClr val="FF0000"/>
                </a:solidFill>
              </a:rPr>
              <a:t>equipment manufacturer for recommendations</a:t>
            </a:r>
            <a:r>
              <a:rPr lang="en-US" dirty="0"/>
              <a:t>.</a:t>
            </a:r>
          </a:p>
          <a:p>
            <a:pPr lvl="0"/>
            <a:r>
              <a:rPr lang="en-US" dirty="0"/>
              <a:t>Equipment </a:t>
            </a:r>
            <a:r>
              <a:rPr lang="en-US" i="1" dirty="0"/>
              <a:t>owning and operating costs </a:t>
            </a:r>
            <a:r>
              <a:rPr lang="en-US" dirty="0"/>
              <a:t>(frequently referred to as </a:t>
            </a:r>
            <a:r>
              <a:rPr lang="en-US" dirty="0">
                <a:solidFill>
                  <a:srgbClr val="FF0000"/>
                </a:solidFill>
              </a:rPr>
              <a:t>0 &amp; 0 </a:t>
            </a:r>
            <a:r>
              <a:rPr lang="en-US" i="1" dirty="0">
                <a:solidFill>
                  <a:srgbClr val="FF0000"/>
                </a:solidFill>
              </a:rPr>
              <a:t>costs</a:t>
            </a:r>
            <a:r>
              <a:rPr lang="en-US" i="1" dirty="0"/>
              <a:t>), </a:t>
            </a:r>
            <a:r>
              <a:rPr lang="en-US" dirty="0"/>
              <a:t>as the name implies, are composed of owning costs and operating costs.</a:t>
            </a:r>
          </a:p>
          <a:p>
            <a:pPr lvl="1"/>
            <a:r>
              <a:rPr lang="en-US" u="sng" dirty="0">
                <a:effectLst>
                  <a:outerShdw blurRad="38100" dist="38100" dir="2700000" algn="tl">
                    <a:srgbClr val="000000">
                      <a:alpha val="43137"/>
                    </a:srgbClr>
                  </a:outerShdw>
                </a:effectLst>
              </a:rPr>
              <a:t>Owning costs </a:t>
            </a:r>
            <a:r>
              <a:rPr lang="en-US" dirty="0"/>
              <a:t>are fixed costs that are incurred each year whether the equipment is operated or not. </a:t>
            </a:r>
          </a:p>
          <a:p>
            <a:pPr lvl="1"/>
            <a:r>
              <a:rPr lang="en-US" u="sng" dirty="0">
                <a:effectLst>
                  <a:outerShdw blurRad="38100" dist="38100" dir="2700000" algn="tl">
                    <a:srgbClr val="000000">
                      <a:alpha val="43137"/>
                    </a:srgbClr>
                  </a:outerShdw>
                </a:effectLst>
              </a:rPr>
              <a:t>Operating costs</a:t>
            </a:r>
            <a:r>
              <a:rPr lang="en-US" dirty="0"/>
              <a:t>, however, are incurred only when the equipment is used</a:t>
            </a:r>
            <a:r>
              <a:rPr lang="en-US" dirty="0" smtClean="0"/>
              <a:t>.</a:t>
            </a:r>
            <a:endParaRPr lang="en-US"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7</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Owning Costs</a:t>
            </a:r>
            <a:endParaRPr lang="ar-SA" dirty="0"/>
          </a:p>
        </p:txBody>
      </p:sp>
      <p:sp>
        <p:nvSpPr>
          <p:cNvPr id="3" name="Content Placeholder 2"/>
          <p:cNvSpPr>
            <a:spLocks noGrp="1"/>
          </p:cNvSpPr>
          <p:nvPr>
            <p:ph idx="1"/>
          </p:nvPr>
        </p:nvSpPr>
        <p:spPr>
          <a:xfrm>
            <a:off x="457200" y="1143000"/>
            <a:ext cx="8229600" cy="4983163"/>
          </a:xfrm>
        </p:spPr>
        <p:txBody>
          <a:bodyPr>
            <a:normAutofit/>
          </a:bodyPr>
          <a:lstStyle/>
          <a:p>
            <a:pPr lvl="0"/>
            <a:r>
              <a:rPr lang="en-US" i="1" dirty="0" smtClean="0"/>
              <a:t>Owning </a:t>
            </a:r>
            <a:r>
              <a:rPr lang="en-US" i="1" dirty="0"/>
              <a:t>costs </a:t>
            </a:r>
            <a:r>
              <a:rPr lang="en-US" dirty="0"/>
              <a:t>are made up of the following principal elements: </a:t>
            </a:r>
            <a:endParaRPr lang="en-US" sz="2800" dirty="0"/>
          </a:p>
          <a:p>
            <a:pPr lvl="1"/>
            <a:r>
              <a:rPr lang="en-US" dirty="0"/>
              <a:t>Depreciation</a:t>
            </a:r>
            <a:r>
              <a:rPr lang="en-US" dirty="0" smtClean="0"/>
              <a:t>.  </a:t>
            </a:r>
            <a:endParaRPr lang="en-US" sz="2000" dirty="0"/>
          </a:p>
          <a:p>
            <a:pPr lvl="1"/>
            <a:r>
              <a:rPr lang="en-US" dirty="0"/>
              <a:t>Investment (or interest) cost. </a:t>
            </a:r>
            <a:endParaRPr lang="en-US" sz="2400" dirty="0"/>
          </a:p>
          <a:p>
            <a:pPr lvl="1"/>
            <a:r>
              <a:rPr lang="en-US" dirty="0"/>
              <a:t>Insurance cost. </a:t>
            </a:r>
            <a:endParaRPr lang="en-US" sz="2400" dirty="0"/>
          </a:p>
          <a:p>
            <a:pPr lvl="1"/>
            <a:r>
              <a:rPr lang="en-US" dirty="0"/>
              <a:t>Taxes.</a:t>
            </a:r>
            <a:endParaRPr lang="en-US" sz="2400" dirty="0"/>
          </a:p>
          <a:p>
            <a:pPr lvl="1"/>
            <a:r>
              <a:rPr lang="en-US" dirty="0"/>
              <a:t>Storage cost</a:t>
            </a:r>
            <a:r>
              <a:rPr lang="en-US" dirty="0" smtClean="0"/>
              <a:t>.</a:t>
            </a:r>
            <a:endParaRPr lang="en-US" sz="28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8</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Depreciation</a:t>
            </a:r>
            <a:endParaRPr lang="ar-SA"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i="1" dirty="0" smtClean="0"/>
              <a:t>Depreciation </a:t>
            </a:r>
            <a:r>
              <a:rPr lang="en-US" dirty="0"/>
              <a:t>represents the decline in market value of an item of equipment due to age, wear, deterioration, and obsolescence. </a:t>
            </a:r>
            <a:endParaRPr lang="en-US" sz="2800" dirty="0"/>
          </a:p>
          <a:p>
            <a:pPr lvl="0"/>
            <a:r>
              <a:rPr lang="en-US" dirty="0"/>
              <a:t>Depreciation is used for two separate purposes: </a:t>
            </a:r>
            <a:endParaRPr lang="en-US" sz="2800" dirty="0"/>
          </a:p>
          <a:p>
            <a:pPr marL="971550" lvl="1" indent="-514350">
              <a:buFont typeface="+mj-lt"/>
              <a:buAutoNum type="arabicPeriod"/>
            </a:pPr>
            <a:r>
              <a:rPr lang="en-US" dirty="0"/>
              <a:t>evaluating </a:t>
            </a:r>
            <a:r>
              <a:rPr lang="en-US" dirty="0" smtClean="0"/>
              <a:t>tax (</a:t>
            </a:r>
            <a:r>
              <a:rPr lang="en-US" dirty="0" smtClean="0">
                <a:solidFill>
                  <a:srgbClr val="FF0000"/>
                </a:solidFill>
              </a:rPr>
              <a:t>Zakat</a:t>
            </a:r>
            <a:r>
              <a:rPr lang="en-US" dirty="0" smtClean="0"/>
              <a:t>) </a:t>
            </a:r>
            <a:r>
              <a:rPr lang="en-US" dirty="0"/>
              <a:t>liability, </a:t>
            </a:r>
            <a:r>
              <a:rPr lang="en-US" dirty="0" smtClean="0"/>
              <a:t>and</a:t>
            </a:r>
          </a:p>
          <a:p>
            <a:pPr marL="971550" lvl="1" indent="-514350">
              <a:buFont typeface="+mj-lt"/>
              <a:buAutoNum type="arabicPeriod"/>
            </a:pPr>
            <a:r>
              <a:rPr lang="en-US" dirty="0" smtClean="0"/>
              <a:t>determining the depreciation component of the hourly equipment cost. </a:t>
            </a:r>
            <a:endParaRPr lang="en-US" sz="2400" dirty="0"/>
          </a:p>
        </p:txBody>
      </p:sp>
      <p:sp>
        <p:nvSpPr>
          <p:cNvPr id="4" name="Slide Number Placeholder 3"/>
          <p:cNvSpPr>
            <a:spLocks noGrp="1"/>
          </p:cNvSpPr>
          <p:nvPr>
            <p:ph type="sldNum" sz="quarter" idx="12"/>
          </p:nvPr>
        </p:nvSpPr>
        <p:spPr/>
        <p:txBody>
          <a:bodyPr/>
          <a:lstStyle/>
          <a:p>
            <a:fld id="{514F0C54-8CBF-4D85-A8AA-582647EFEDA6}" type="slidenum">
              <a:rPr lang="ar-SA" smtClean="0"/>
              <a:pPr/>
              <a:t>9</a:t>
            </a:fld>
            <a:endParaRPr lang="ar-SA"/>
          </a:p>
        </p:txBody>
      </p:sp>
      <p:sp>
        <p:nvSpPr>
          <p:cNvPr id="5" name="Footer Placeholder 4"/>
          <p:cNvSpPr>
            <a:spLocks noGrp="1"/>
          </p:cNvSpPr>
          <p:nvPr>
            <p:ph type="ftr" sz="quarter" idx="11"/>
          </p:nvPr>
        </p:nvSpPr>
        <p:spPr/>
        <p:txBody>
          <a:bodyPr/>
          <a:lstStyle/>
          <a:p>
            <a:r>
              <a:rPr lang="en-US" smtClean="0"/>
              <a:t>CE417; CONSTRUCTION EQUIPMENT AND METHODS King Saud University</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853B9-D7C8-447D-8A40-3FBAF692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7580C86-3ADA-4806-8189-D87F78655BF9}">
  <ds:schemaRefs>
    <ds:schemaRef ds:uri="http://purl.org/dc/elements/1.1/"/>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95A51E8A-13F3-43E8-8AF7-68F2124901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TotalTime>
  <Words>3847</Words>
  <Application>Microsoft Office PowerPoint</Application>
  <PresentationFormat>On-screen Show (4:3)</PresentationFormat>
  <Paragraphs>628</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Chapter 17</vt:lpstr>
      <vt:lpstr>17-1 INTRODUCTION</vt:lpstr>
      <vt:lpstr>17-2 TIME VALUE OF MONEY</vt:lpstr>
      <vt:lpstr>17-2 TIME VALUE OF MONEY</vt:lpstr>
      <vt:lpstr>17-3 EQUIPMENT COST</vt:lpstr>
      <vt:lpstr>Elements of Equipment Cost</vt:lpstr>
      <vt:lpstr>Elements of Equipment Cost</vt:lpstr>
      <vt:lpstr>Owning Costs</vt:lpstr>
      <vt:lpstr>Depreciation</vt:lpstr>
      <vt:lpstr>Depreciation</vt:lpstr>
      <vt:lpstr>Depreciation</vt:lpstr>
      <vt:lpstr>Straight-Line Method</vt:lpstr>
      <vt:lpstr>EXAMPLE 17-1</vt:lpstr>
      <vt:lpstr>EXAMPLE 17-1</vt:lpstr>
      <vt:lpstr>Sum-of-the-Years'-Digits Method</vt:lpstr>
      <vt:lpstr>EXAMPLE 17-2</vt:lpstr>
      <vt:lpstr>EXAMPLE 17-2</vt:lpstr>
      <vt:lpstr>Double-Declining-Balance Method</vt:lpstr>
      <vt:lpstr>Double-Declining-Balance Method</vt:lpstr>
      <vt:lpstr>EXAMPLE 17-3</vt:lpstr>
      <vt:lpstr>Investment Cost</vt:lpstr>
      <vt:lpstr>Insurance, Tax, and Storage</vt:lpstr>
      <vt:lpstr>Operating Costs</vt:lpstr>
      <vt:lpstr>Operating Costs</vt:lpstr>
      <vt:lpstr>Fuel Cost</vt:lpstr>
      <vt:lpstr>Service Cost</vt:lpstr>
      <vt:lpstr>Repair Cost</vt:lpstr>
      <vt:lpstr>Repair Cost</vt:lpstr>
      <vt:lpstr>TABLE 17-3: Typical lifetime repair cost (% of initial cost less tires)</vt:lpstr>
      <vt:lpstr>EXAMPLE 17-5</vt:lpstr>
      <vt:lpstr>Tire Cost</vt:lpstr>
      <vt:lpstr>TABLE 17-4: Typical tire life (hours) </vt:lpstr>
      <vt:lpstr>Special Items</vt:lpstr>
      <vt:lpstr>Operator</vt:lpstr>
      <vt:lpstr>Total Owning and Operating Costs</vt:lpstr>
      <vt:lpstr>EXAMPLE 17-6</vt:lpstr>
      <vt:lpstr>EXAMPLE 17-6</vt:lpstr>
      <vt:lpstr>PowerPoint Presentation</vt:lpstr>
      <vt:lpstr>PowerPoint Presentation</vt:lpstr>
      <vt:lpstr>17-4 THE RENT-LEASE-BUY DECISION</vt:lpstr>
      <vt:lpstr>17-4 THE RENT-LEASE-BUY DECISION</vt:lpstr>
      <vt:lpstr>17-4 THE RENT-LEASE-BUY DECISION</vt:lpstr>
      <vt:lpstr>PowerPoint Presentation</vt:lpstr>
      <vt:lpstr>FIGURE 17-1: Hourly cost of buying, leasing, and renting for Example 17-7.</vt:lpstr>
      <vt:lpstr>17-5 FINANCIAL MANAGEMENT OF CONSTRUCTION</vt:lpstr>
      <vt:lpstr>Financial Planning</vt:lpstr>
      <vt:lpstr>PowerPoint Presentation</vt:lpstr>
      <vt:lpstr>Financial Planning</vt:lpstr>
      <vt:lpstr>PowerPoint Presentation</vt:lpstr>
      <vt:lpstr>PowerPoint Presentation</vt:lpstr>
      <vt:lpstr>FIGURE 17-2 Project cost versus time</vt:lpstr>
      <vt:lpstr>PowerPoint Presentation</vt:lpstr>
      <vt:lpstr>FIGURE 17-3 Project financial schedule</vt:lpstr>
      <vt:lpstr>Project Cost Control</vt:lpstr>
      <vt:lpstr>Project Cost Control</vt:lpstr>
      <vt:lpstr>FIGURE 17-4 PERT/Cost progress and cost report. (PERT Coordinating Group, U.S. Government)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Aldafer</dc:creator>
  <cp:lastModifiedBy>User</cp:lastModifiedBy>
  <cp:revision>92</cp:revision>
  <dcterms:created xsi:type="dcterms:W3CDTF">2011-04-25T06:19:16Z</dcterms:created>
  <dcterms:modified xsi:type="dcterms:W3CDTF">2018-11-26T08:08:16Z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